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36" r:id="rId1"/>
  </p:sldMasterIdLst>
  <p:notesMasterIdLst>
    <p:notesMasterId r:id="rId32"/>
  </p:notesMasterIdLst>
  <p:handoutMasterIdLst>
    <p:handoutMasterId r:id="rId33"/>
  </p:handoutMasterIdLst>
  <p:sldIdLst>
    <p:sldId id="350" r:id="rId2"/>
    <p:sldId id="389" r:id="rId3"/>
    <p:sldId id="390" r:id="rId4"/>
    <p:sldId id="391" r:id="rId5"/>
    <p:sldId id="392" r:id="rId6"/>
    <p:sldId id="393" r:id="rId7"/>
    <p:sldId id="394" r:id="rId8"/>
    <p:sldId id="395" r:id="rId9"/>
    <p:sldId id="396" r:id="rId10"/>
    <p:sldId id="397" r:id="rId11"/>
    <p:sldId id="403" r:id="rId12"/>
    <p:sldId id="398" r:id="rId13"/>
    <p:sldId id="399" r:id="rId14"/>
    <p:sldId id="400" r:id="rId15"/>
    <p:sldId id="401" r:id="rId16"/>
    <p:sldId id="402"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78140" autoAdjust="0"/>
  </p:normalViewPr>
  <p:slideViewPr>
    <p:cSldViewPr snapToGrid="0" snapToObjects="1">
      <p:cViewPr varScale="1">
        <p:scale>
          <a:sx n="85" d="100"/>
          <a:sy n="85" d="100"/>
        </p:scale>
        <p:origin x="2532" y="90"/>
      </p:cViewPr>
      <p:guideLst>
        <p:guide orient="horz" pos="2160"/>
        <p:guide pos="340"/>
      </p:guideLst>
    </p:cSldViewPr>
  </p:slideViewPr>
  <p:outlineViewPr>
    <p:cViewPr>
      <p:scale>
        <a:sx n="33" d="100"/>
        <a:sy n="33" d="100"/>
      </p:scale>
      <p:origin x="0" y="-1583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Achieving a satisfactory level of perceived quality has become more difficult for companies as continual product improvements over the years have led to heightened consumer expectations.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8118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Achieving a satisfactory level of perceived quality has become more difficult for companies as continual product improvements over the years have led to heightened consumer expectations.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040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fontAlgn="auto" hangingPunct="1">
              <a:spcBef>
                <a:spcPts val="0"/>
              </a:spcBef>
              <a:spcAft>
                <a:spcPts val="0"/>
              </a:spcAft>
              <a:buFont typeface="Arial" pitchFamily="34" charset="0"/>
              <a:buChar char="•"/>
              <a:defRPr/>
            </a:pPr>
            <a:r>
              <a:rPr lang="en-US" dirty="0"/>
              <a:t>User manuals: Often an afterthought; put together by engineers who often use overly technical terms and convoluted language.</a:t>
            </a:r>
          </a:p>
          <a:p>
            <a:pPr marL="171450" indent="-171450" eaLnBrk="1" fontAlgn="auto" hangingPunct="1">
              <a:spcBef>
                <a:spcPts val="0"/>
              </a:spcBef>
              <a:spcAft>
                <a:spcPts val="0"/>
              </a:spcAft>
              <a:buFont typeface="Arial" pitchFamily="34" charset="0"/>
              <a:buChar char="•"/>
              <a:defRPr/>
            </a:pPr>
            <a:r>
              <a:rPr lang="en-US" dirty="0"/>
              <a:t>Customer service programs: Aftermarketing is more than the design and communication of product instructions.</a:t>
            </a:r>
          </a:p>
          <a:p>
            <a:pPr marL="171450" indent="-171450" eaLnBrk="1" fontAlgn="auto" hangingPunct="1">
              <a:spcBef>
                <a:spcPts val="0"/>
              </a:spcBef>
              <a:spcAft>
                <a:spcPts val="0"/>
              </a:spcAft>
              <a:buFont typeface="Arial" pitchFamily="34" charset="0"/>
              <a:buChar char="•"/>
              <a:defRPr/>
            </a:pPr>
            <a:r>
              <a:rPr lang="en-US" dirty="0"/>
              <a:t>Loyalty programs: Purpose is identifying, maintaining, and increasing the yield from a firm’s “best” customers through long-term, interactive, value-added relationships.</a:t>
            </a:r>
          </a:p>
          <a:p>
            <a:pPr marL="171450" indent="-171450" eaLnBrk="1" fontAlgn="auto" hangingPunct="1">
              <a:spcBef>
                <a:spcPts val="0"/>
              </a:spcBef>
              <a:spcAft>
                <a:spcPts val="0"/>
              </a:spcAft>
              <a:buFont typeface="Arial" pitchFamily="34" charset="0"/>
              <a:buChar char="•"/>
              <a:defRPr/>
            </a:pPr>
            <a:endParaRPr lang="en-US" dirty="0"/>
          </a:p>
          <a:p>
            <a:pPr eaLnBrk="1" fontAlgn="auto" hangingPunct="1">
              <a:spcBef>
                <a:spcPts val="0"/>
              </a:spcBef>
              <a:spcAft>
                <a:spcPts val="0"/>
              </a:spcAft>
              <a:defRPr/>
            </a:pPr>
            <a:endParaRPr lang="en-IN"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526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Consider the different price perceptions that consumers might form and the different pricing strategies firms might adopt to build brand equity. The increasingly competitive retail environment and the increasing dominance of online retailing have posed significant pricing challenges for many brands.</a:t>
            </a:r>
            <a:endParaRPr lang="en-IN" u="sng"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03561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There are many different approaches to setting prices, and the choice depends on various considerations.</a:t>
            </a:r>
          </a:p>
          <a:p>
            <a:endParaRPr lang="en-US" sz="1200" b="0" i="0" u="none" strike="noStrike" kern="1200" cap="none" baseline="0" dirty="0">
              <a:solidFill>
                <a:schemeClr val="tx1"/>
              </a:solidFill>
              <a:latin typeface="Arial"/>
              <a:ea typeface="Arial"/>
              <a:cs typeface="Arial"/>
              <a:sym typeface="Arial"/>
            </a:endParaRPr>
          </a:p>
          <a:p>
            <a:r>
              <a:rPr lang="en-IN" u="none" dirty="0"/>
              <a:t>Consumer Price Perceptions</a:t>
            </a:r>
            <a:endParaRPr lang="en-US" u="none" dirty="0"/>
          </a:p>
          <a:p>
            <a:pPr marL="171450" indent="-171450" eaLnBrk="1" fontAlgn="auto" hangingPunct="1">
              <a:spcBef>
                <a:spcPts val="0"/>
              </a:spcBef>
              <a:spcAft>
                <a:spcPts val="0"/>
              </a:spcAft>
              <a:buFont typeface="Arial" pitchFamily="34" charset="0"/>
              <a:buChar char="•"/>
              <a:defRPr/>
            </a:pPr>
            <a:r>
              <a:rPr lang="en-US" dirty="0"/>
              <a:t>The pricing strategy can dictate:</a:t>
            </a:r>
          </a:p>
          <a:p>
            <a:pPr marL="628650" lvl="1" indent="-171450" eaLnBrk="1" fontAlgn="auto" hangingPunct="1">
              <a:spcBef>
                <a:spcPts val="0"/>
              </a:spcBef>
              <a:spcAft>
                <a:spcPts val="0"/>
              </a:spcAft>
              <a:buFont typeface="Arial" pitchFamily="34" charset="0"/>
              <a:buChar char="•"/>
              <a:defRPr/>
            </a:pPr>
            <a:r>
              <a:rPr lang="en-US" dirty="0"/>
              <a:t>How consumers categorize the price of the brand.</a:t>
            </a:r>
          </a:p>
          <a:p>
            <a:pPr marL="628650" lvl="1" indent="-171450" eaLnBrk="1" fontAlgn="auto" hangingPunct="1">
              <a:spcBef>
                <a:spcPts val="0"/>
              </a:spcBef>
              <a:spcAft>
                <a:spcPts val="0"/>
              </a:spcAft>
              <a:buFont typeface="Arial" pitchFamily="34" charset="0"/>
              <a:buChar char="•"/>
              <a:defRPr/>
            </a:pPr>
            <a:r>
              <a:rPr lang="en-US" dirty="0"/>
              <a:t>How firm or how flexible they think the price is, based on how deeply or how frequently it is discounted.</a:t>
            </a:r>
          </a:p>
          <a:p>
            <a:pPr marL="171450" indent="-171450" eaLnBrk="1" fontAlgn="auto" hangingPunct="1">
              <a:spcBef>
                <a:spcPts val="0"/>
              </a:spcBef>
              <a:spcAft>
                <a:spcPts val="0"/>
              </a:spcAft>
              <a:buFont typeface="Arial" pitchFamily="34" charset="0"/>
              <a:buChar char="•"/>
              <a:defRPr/>
            </a:pPr>
            <a:r>
              <a:rPr lang="en-IN" dirty="0"/>
              <a:t>Consumers rank brands according to price tiers in a category.</a:t>
            </a:r>
          </a:p>
          <a:p>
            <a:pPr marL="171450" indent="-171450" eaLnBrk="1" fontAlgn="auto" hangingPunct="1">
              <a:spcBef>
                <a:spcPts val="0"/>
              </a:spcBef>
              <a:spcAft>
                <a:spcPts val="0"/>
              </a:spcAft>
              <a:buFont typeface="Arial" pitchFamily="34" charset="0"/>
              <a:buChar char="•"/>
              <a:defRPr/>
            </a:pPr>
            <a:r>
              <a:rPr lang="en-IN" dirty="0"/>
              <a:t>Price bands: Range of acceptable prices that indicate the flexibility and breadth marketers can adopt in pricing their brands within a tier.</a:t>
            </a:r>
          </a:p>
          <a:p>
            <a:pPr marL="171450" indent="-171450" eaLnBrk="1" fontAlgn="auto" hangingPunct="1">
              <a:spcBef>
                <a:spcPts val="0"/>
              </a:spcBef>
              <a:spcAft>
                <a:spcPts val="0"/>
              </a:spcAft>
              <a:buFont typeface="Arial" pitchFamily="34" charset="0"/>
              <a:buChar char="•"/>
              <a:defRPr/>
            </a:pPr>
            <a:r>
              <a:rPr lang="en-IN" dirty="0"/>
              <a:t>Value-based pricing strategies: Attempting to sell the right product at the right price to better meet consumer wishes.</a:t>
            </a:r>
          </a:p>
          <a:p>
            <a:pPr eaLnBrk="1" fontAlgn="auto" hangingPunct="1">
              <a:spcBef>
                <a:spcPts val="0"/>
              </a:spcBef>
              <a:spcAft>
                <a:spcPts val="0"/>
              </a:spcAft>
              <a:buFont typeface="Arial" pitchFamily="34" charset="0"/>
              <a:buNone/>
              <a:defRPr/>
            </a:pPr>
            <a:r>
              <a:rPr lang="en-IN" u="sng" dirty="0"/>
              <a:t>Setting Prices to Build Brand Equity</a:t>
            </a:r>
          </a:p>
          <a:p>
            <a:pPr marL="171450" indent="-171450" eaLnBrk="1" fontAlgn="auto" hangingPunct="1">
              <a:spcBef>
                <a:spcPts val="0"/>
              </a:spcBef>
              <a:spcAft>
                <a:spcPts val="0"/>
              </a:spcAft>
              <a:buFont typeface="Arial" pitchFamily="34" charset="0"/>
              <a:buChar char="•"/>
              <a:defRPr/>
            </a:pPr>
            <a:r>
              <a:rPr lang="en-IN" dirty="0"/>
              <a:t>Choosing a pricing strategy to build brand equity means determining the following:</a:t>
            </a:r>
          </a:p>
          <a:p>
            <a:pPr marL="628650" lvl="1" indent="-171450" eaLnBrk="1" fontAlgn="auto" hangingPunct="1">
              <a:spcBef>
                <a:spcPts val="0"/>
              </a:spcBef>
              <a:spcAft>
                <a:spcPts val="0"/>
              </a:spcAft>
              <a:buFont typeface="Arial" pitchFamily="34" charset="0"/>
              <a:buChar char="•"/>
              <a:defRPr/>
            </a:pPr>
            <a:r>
              <a:rPr lang="en-IN" dirty="0"/>
              <a:t>A method for setting current prices.</a:t>
            </a:r>
          </a:p>
          <a:p>
            <a:pPr marL="628650" lvl="1" indent="-171450" eaLnBrk="1" fontAlgn="auto" hangingPunct="1">
              <a:spcBef>
                <a:spcPts val="0"/>
              </a:spcBef>
              <a:spcAft>
                <a:spcPts val="0"/>
              </a:spcAft>
              <a:buFont typeface="Arial" pitchFamily="34" charset="0"/>
              <a:buChar char="•"/>
              <a:defRPr/>
            </a:pPr>
            <a:r>
              <a:rPr lang="en-IN" dirty="0"/>
              <a:t>A policy for choosing the depth and duration of promotions and discounts.</a:t>
            </a:r>
          </a:p>
          <a:p>
            <a:pPr marL="628650" lvl="1" indent="-171450" eaLnBrk="1" fontAlgn="auto" hangingPunct="1">
              <a:spcBef>
                <a:spcPts val="0"/>
              </a:spcBef>
              <a:spcAft>
                <a:spcPts val="0"/>
              </a:spcAft>
              <a:buFont typeface="Arial" pitchFamily="34" charset="0"/>
              <a:buChar char="•"/>
              <a:defRPr/>
            </a:pPr>
            <a:endParaRPr lang="en-IN" dirty="0"/>
          </a:p>
          <a:p>
            <a:pPr marL="171450" indent="-171450" eaLnBrk="1" fontAlgn="auto" hangingPunct="1">
              <a:spcBef>
                <a:spcPts val="0"/>
              </a:spcBef>
              <a:spcAft>
                <a:spcPts val="0"/>
              </a:spcAft>
              <a:buFont typeface="Arial" pitchFamily="34" charset="0"/>
              <a:buChar char="•"/>
              <a:defRPr/>
            </a:pPr>
            <a:endParaRPr lang="en-IN" dirty="0"/>
          </a:p>
          <a:p>
            <a:pPr marL="171450" indent="-171450" eaLnBrk="1" fontAlgn="auto" hangingPunct="1">
              <a:spcBef>
                <a:spcPts val="0"/>
              </a:spcBef>
              <a:spcAft>
                <a:spcPts val="0"/>
              </a:spcAft>
              <a:buFont typeface="Arial" pitchFamily="34" charset="0"/>
              <a:buChar char="•"/>
              <a:defRPr/>
            </a:pPr>
            <a:endParaRPr lang="en-IN" dirty="0"/>
          </a:p>
          <a:p>
            <a:pPr marL="171450" indent="-171450" eaLnBrk="1" fontAlgn="auto" hangingPunct="1">
              <a:spcBef>
                <a:spcPts val="0"/>
              </a:spcBef>
              <a:spcAft>
                <a:spcPts val="0"/>
              </a:spcAft>
              <a:buFont typeface="Arial" pitchFamily="34" charset="0"/>
              <a:buChar char="•"/>
              <a:defRPr/>
            </a:pPr>
            <a:endParaRPr lang="en-IN" dirty="0"/>
          </a:p>
          <a:p>
            <a:pPr marL="171450" indent="-171450" eaLnBrk="1" fontAlgn="auto" hangingPunct="1">
              <a:spcBef>
                <a:spcPts val="0"/>
              </a:spcBef>
              <a:spcAft>
                <a:spcPts val="0"/>
              </a:spcAft>
              <a:buFont typeface="Arial" pitchFamily="34" charset="0"/>
              <a:buChar char="•"/>
              <a:defRPr/>
            </a:pPr>
            <a:endParaRPr lang="en-IN" dirty="0"/>
          </a:p>
          <a:p>
            <a:pPr marL="628650" lvl="1" indent="-171450" eaLnBrk="1" fontAlgn="auto" hangingPunct="1">
              <a:spcBef>
                <a:spcPts val="0"/>
              </a:spcBef>
              <a:spcAft>
                <a:spcPts val="0"/>
              </a:spcAft>
              <a:buFont typeface="Arial" pitchFamily="34" charset="0"/>
              <a:buChar char="•"/>
              <a:defRPr/>
            </a:pPr>
            <a:endParaRPr lang="en-US" dirty="0"/>
          </a:p>
          <a:p>
            <a:pPr eaLnBrk="1" fontAlgn="auto" hangingPunct="1">
              <a:spcBef>
                <a:spcPts val="0"/>
              </a:spcBef>
              <a:spcAft>
                <a:spcPts val="0"/>
              </a:spcAft>
              <a:defRPr/>
            </a:pPr>
            <a:endParaRPr lang="en-IN"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7294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This figure shows the price tiers that resulted from a study of the ice cream market. In that market, as the figure shows, price is also related to quality.</a:t>
            </a:r>
            <a:endParaRPr lang="en-US" sz="1200" b="0" i="0" u="sng" strike="noStrike" kern="1200" cap="none" baseline="0" dirty="0">
              <a:solidFill>
                <a:schemeClr val="tx1"/>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416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buFont typeface="Arial" pitchFamily="34" charset="0"/>
              <a:buNone/>
              <a:defRPr/>
            </a:pPr>
            <a:r>
              <a:rPr lang="en-IN" u="none" dirty="0"/>
              <a:t>Value pricing </a:t>
            </a:r>
          </a:p>
          <a:p>
            <a:pPr marL="171450" indent="-171450" eaLnBrk="1" fontAlgn="auto" hangingPunct="1">
              <a:spcBef>
                <a:spcPts val="0"/>
              </a:spcBef>
              <a:spcAft>
                <a:spcPts val="0"/>
              </a:spcAft>
              <a:buFont typeface="Arial" pitchFamily="34" charset="0"/>
              <a:buChar char="•"/>
              <a:defRPr/>
            </a:pPr>
            <a:r>
              <a:rPr lang="en-IN" dirty="0"/>
              <a:t>Objective is to uncover the right blend of product quality, product costs, and product prices that fully satisfies the needs and wants of consumers and the profit targets of the firm.</a:t>
            </a:r>
          </a:p>
          <a:p>
            <a:pPr marL="171450" indent="-171450" eaLnBrk="1" fontAlgn="auto" hangingPunct="1">
              <a:spcBef>
                <a:spcPts val="0"/>
              </a:spcBef>
              <a:spcAft>
                <a:spcPts val="0"/>
              </a:spcAft>
              <a:buFont typeface="Arial" pitchFamily="34" charset="0"/>
              <a:buChar char="•"/>
              <a:defRPr/>
            </a:pPr>
            <a:r>
              <a:rPr lang="en-IN" dirty="0"/>
              <a:t>It should strike the proper balance among three key components:</a:t>
            </a:r>
          </a:p>
          <a:p>
            <a:pPr marL="628650" lvl="1" indent="-171450" eaLnBrk="1" fontAlgn="auto" hangingPunct="1">
              <a:spcBef>
                <a:spcPts val="0"/>
              </a:spcBef>
              <a:spcAft>
                <a:spcPts val="0"/>
              </a:spcAft>
              <a:buFont typeface="Arial" pitchFamily="34" charset="0"/>
              <a:buChar char="•"/>
              <a:defRPr/>
            </a:pPr>
            <a:r>
              <a:rPr lang="en-IN" dirty="0"/>
              <a:t>Product design and delivery</a:t>
            </a:r>
          </a:p>
          <a:p>
            <a:pPr marL="1085850" lvl="2" indent="-171450" eaLnBrk="1" fontAlgn="auto" hangingPunct="1">
              <a:spcBef>
                <a:spcPts val="0"/>
              </a:spcBef>
              <a:spcAft>
                <a:spcPts val="0"/>
              </a:spcAft>
              <a:buFont typeface="Arial" pitchFamily="34" charset="0"/>
              <a:buChar char="•"/>
              <a:defRPr/>
            </a:pPr>
            <a:r>
              <a:rPr lang="en-IN" dirty="0"/>
              <a:t>First key to a successful value-pricing strategy is the proper design and delivery of the product.</a:t>
            </a:r>
          </a:p>
          <a:p>
            <a:pPr marL="1085850" lvl="2" indent="-171450" eaLnBrk="1" fontAlgn="auto" hangingPunct="1">
              <a:spcBef>
                <a:spcPts val="0"/>
              </a:spcBef>
              <a:spcAft>
                <a:spcPts val="0"/>
              </a:spcAft>
              <a:buFont typeface="Arial" pitchFamily="34" charset="0"/>
              <a:buChar char="•"/>
              <a:defRPr/>
            </a:pPr>
            <a:r>
              <a:rPr lang="en-IN" dirty="0"/>
              <a:t>Product value can be enhanced through many types of well-conceived and well-executed marketing programs.</a:t>
            </a:r>
          </a:p>
          <a:p>
            <a:pPr marL="628650" lvl="1" indent="-171450" eaLnBrk="1" fontAlgn="auto" hangingPunct="1">
              <a:spcBef>
                <a:spcPts val="0"/>
              </a:spcBef>
              <a:spcAft>
                <a:spcPts val="0"/>
              </a:spcAft>
              <a:buFont typeface="Arial" pitchFamily="34" charset="0"/>
              <a:buChar char="•"/>
              <a:defRPr/>
            </a:pPr>
            <a:r>
              <a:rPr lang="en-IN" dirty="0"/>
              <a:t>Product costs</a:t>
            </a:r>
          </a:p>
          <a:p>
            <a:pPr marL="1085850" lvl="2" indent="-171450" eaLnBrk="1" fontAlgn="auto" hangingPunct="1">
              <a:spcBef>
                <a:spcPts val="0"/>
              </a:spcBef>
              <a:spcAft>
                <a:spcPts val="0"/>
              </a:spcAft>
              <a:buFont typeface="Arial" pitchFamily="34" charset="0"/>
              <a:buChar char="•"/>
              <a:defRPr/>
            </a:pPr>
            <a:r>
              <a:rPr lang="en-US" sz="1200" b="0" i="0" u="none" strike="noStrike" kern="1200" cap="none" baseline="0" dirty="0">
                <a:solidFill>
                  <a:schemeClr val="tx1"/>
                </a:solidFill>
                <a:latin typeface="Arial"/>
                <a:ea typeface="Arial"/>
                <a:cs typeface="Arial"/>
                <a:sym typeface="Arial"/>
              </a:rPr>
              <a:t>The second key to a successful value-pricing strategy is to lower costs as much as possible. </a:t>
            </a:r>
          </a:p>
          <a:p>
            <a:pPr marL="1085850" lvl="2" indent="-171450" eaLnBrk="1" fontAlgn="auto" hangingPunct="1">
              <a:spcBef>
                <a:spcPts val="0"/>
              </a:spcBef>
              <a:spcAft>
                <a:spcPts val="0"/>
              </a:spcAft>
              <a:buFont typeface="Arial" pitchFamily="34" charset="0"/>
              <a:buChar char="•"/>
              <a:defRPr/>
            </a:pPr>
            <a:r>
              <a:rPr lang="en-US" sz="1200" b="0" i="0" u="none" strike="noStrike" kern="1200" cap="none" baseline="0" dirty="0">
                <a:solidFill>
                  <a:schemeClr val="tx1"/>
                </a:solidFill>
                <a:latin typeface="Arial"/>
                <a:ea typeface="Arial"/>
                <a:cs typeface="Arial"/>
                <a:sym typeface="Arial"/>
              </a:rPr>
              <a:t>Meeting cost targets invariably requires finding additional cost savings through productivity gains, outsourcing, material substitution (less expensive or less wasteful materials), product reformulations, and process changes such as automation or other factory improvements.</a:t>
            </a:r>
            <a:endParaRPr lang="en-US" sz="800" b="0" i="0" u="none" strike="noStrike" kern="1200" cap="none" baseline="0" dirty="0">
              <a:solidFill>
                <a:schemeClr val="tx1"/>
              </a:solidFill>
              <a:latin typeface="Arial"/>
              <a:ea typeface="Arial"/>
              <a:cs typeface="Arial"/>
              <a:sym typeface="Arial"/>
            </a:endParaRPr>
          </a:p>
          <a:p>
            <a:pPr marL="628650" lvl="1" indent="-171450" eaLnBrk="1" fontAlgn="auto" hangingPunct="1">
              <a:spcBef>
                <a:spcPts val="0"/>
              </a:spcBef>
              <a:spcAft>
                <a:spcPts val="0"/>
              </a:spcAft>
              <a:buFont typeface="Arial" pitchFamily="34" charset="0"/>
              <a:buChar char="•"/>
              <a:defRPr/>
            </a:pPr>
            <a:r>
              <a:rPr lang="en-IN" dirty="0"/>
              <a:t>Product prices</a:t>
            </a:r>
          </a:p>
          <a:p>
            <a:pPr marL="1085850" lvl="2" indent="-171450" eaLnBrk="1" fontAlgn="auto" hangingPunct="1">
              <a:spcBef>
                <a:spcPts val="0"/>
              </a:spcBef>
              <a:spcAft>
                <a:spcPts val="0"/>
              </a:spcAft>
              <a:buFont typeface="Arial" pitchFamily="34" charset="0"/>
              <a:buChar char="•"/>
              <a:defRPr/>
            </a:pPr>
            <a:r>
              <a:rPr lang="en-US" sz="1200" b="0" i="0" u="none" strike="noStrike" kern="1200" cap="none" baseline="0" dirty="0">
                <a:solidFill>
                  <a:schemeClr val="tx1"/>
                </a:solidFill>
                <a:latin typeface="Arial"/>
                <a:ea typeface="Arial"/>
                <a:cs typeface="Arial"/>
                <a:sym typeface="Arial"/>
              </a:rPr>
              <a:t>The third key to a successful value-pricing strategy is to understand exactly how much value consumers perceive in the brand and, thus, the extent to which they will pay a premium over product costs.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58834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Just delivering good value, while necessary, is not sufficient for achieving pricing success—consumers need to actually understand and appreciate the value of the brand. In many cases, that value may be obvious—the product or service benefits are clear, and comparisons with competitors are easy. In other cases, however, value may not be obvious, and consumers may too easily default to purchasing lower-priced competitors. Marketers may then need to engage in marketing communications to help consumers better recognize the value. In some cases, the solution may simply require straightforward communications that expand on the value equation for the brand, such as stressing quality over price.</a:t>
            </a:r>
            <a:endParaRPr lang="en-IN"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3618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1" fontAlgn="auto" hangingPunct="1">
              <a:spcBef>
                <a:spcPts val="0"/>
              </a:spcBef>
              <a:spcAft>
                <a:spcPts val="0"/>
              </a:spcAft>
              <a:buFont typeface="Arial" pitchFamily="34" charset="0"/>
              <a:buNone/>
              <a:defRPr/>
            </a:pPr>
            <a:r>
              <a:rPr lang="en-US" u="none" dirty="0"/>
              <a:t>Price segmentation</a:t>
            </a:r>
          </a:p>
          <a:p>
            <a:pPr marL="171450" indent="-171450" eaLnBrk="1" fontAlgn="auto" hangingPunct="1">
              <a:spcBef>
                <a:spcPts val="0"/>
              </a:spcBef>
              <a:spcAft>
                <a:spcPts val="0"/>
              </a:spcAft>
              <a:buFont typeface="Arial" pitchFamily="34" charset="0"/>
              <a:buChar char="•"/>
              <a:defRPr/>
            </a:pPr>
            <a:r>
              <a:rPr lang="en-US" dirty="0"/>
              <a:t>Sets and adjusts prices for appropriate market segments.</a:t>
            </a:r>
          </a:p>
          <a:p>
            <a:pPr marL="171450" indent="-171450" eaLnBrk="1" fontAlgn="auto" hangingPunct="1">
              <a:spcBef>
                <a:spcPts val="0"/>
              </a:spcBef>
              <a:spcAft>
                <a:spcPts val="0"/>
              </a:spcAft>
              <a:buFont typeface="Arial" pitchFamily="34" charset="0"/>
              <a:buChar char="•"/>
              <a:defRPr/>
            </a:pPr>
            <a:r>
              <a:rPr lang="en-US" sz="1200" b="0" i="0" u="none" strike="noStrike" kern="1200" cap="none" baseline="0" dirty="0">
                <a:solidFill>
                  <a:schemeClr val="tx1"/>
                </a:solidFill>
                <a:latin typeface="Arial"/>
                <a:ea typeface="Arial"/>
                <a:cs typeface="Arial"/>
                <a:sym typeface="Arial"/>
              </a:rPr>
              <a:t>Starbucks has raised the prices of some of its specialty beverages while charging less for some basic drinks. </a:t>
            </a:r>
          </a:p>
          <a:p>
            <a:pPr marL="171450" indent="-171450" eaLnBrk="1" fontAlgn="auto" hangingPunct="1">
              <a:spcBef>
                <a:spcPts val="0"/>
              </a:spcBef>
              <a:spcAft>
                <a:spcPts val="0"/>
              </a:spcAft>
              <a:buFont typeface="Arial" pitchFamily="34" charset="0"/>
              <a:buChar char="•"/>
              <a:defRPr/>
            </a:pPr>
            <a:r>
              <a:rPr lang="en-IN" dirty="0"/>
              <a:t>Because of wide adoption of the Internet, firms are increasingly employing yield management principles or dynamic pricing to vary their prices for different market segments according to their different demand and value perceptions.</a:t>
            </a:r>
          </a:p>
          <a:p>
            <a:pPr eaLnBrk="1" fontAlgn="auto" hangingPunct="1">
              <a:spcBef>
                <a:spcPts val="0"/>
              </a:spcBef>
              <a:spcAft>
                <a:spcPts val="0"/>
              </a:spcAft>
              <a:buFont typeface="Arial" pitchFamily="34" charset="0"/>
              <a:buNone/>
              <a:defRPr/>
            </a:pPr>
            <a:endParaRPr lang="en-IN" u="sng" dirty="0"/>
          </a:p>
          <a:p>
            <a:pPr eaLnBrk="1" fontAlgn="auto" hangingPunct="1">
              <a:spcBef>
                <a:spcPts val="0"/>
              </a:spcBef>
              <a:spcAft>
                <a:spcPts val="0"/>
              </a:spcAft>
              <a:buFont typeface="Arial" pitchFamily="34" charset="0"/>
              <a:buNone/>
              <a:defRPr/>
            </a:pPr>
            <a:r>
              <a:rPr lang="en-IN" u="none" dirty="0"/>
              <a:t>Everyday low pricing</a:t>
            </a:r>
          </a:p>
          <a:p>
            <a:pPr marL="171450" indent="-171450" eaLnBrk="1" fontAlgn="auto" hangingPunct="1">
              <a:spcBef>
                <a:spcPts val="0"/>
              </a:spcBef>
              <a:spcAft>
                <a:spcPts val="0"/>
              </a:spcAft>
              <a:buFont typeface="Arial" pitchFamily="34" charset="0"/>
              <a:buChar char="•"/>
              <a:defRPr/>
            </a:pPr>
            <a:r>
              <a:rPr lang="en-IN" dirty="0"/>
              <a:t>Has received increased attention as a means of determining price discounts and promotions over time.</a:t>
            </a:r>
          </a:p>
          <a:p>
            <a:pPr marL="171450" indent="-171450" eaLnBrk="1" fontAlgn="auto" hangingPunct="1">
              <a:spcBef>
                <a:spcPts val="0"/>
              </a:spcBef>
              <a:spcAft>
                <a:spcPts val="0"/>
              </a:spcAft>
              <a:buFont typeface="Arial" pitchFamily="34" charset="0"/>
              <a:buChar char="•"/>
              <a:defRPr/>
            </a:pPr>
            <a:r>
              <a:rPr lang="en-US" sz="1200" b="0" i="0" u="none" strike="noStrike" kern="1200" cap="none" baseline="0" dirty="0">
                <a:solidFill>
                  <a:schemeClr val="tx1"/>
                </a:solidFill>
                <a:latin typeface="Arial"/>
                <a:ea typeface="Arial"/>
                <a:cs typeface="Arial"/>
                <a:sym typeface="Arial"/>
              </a:rPr>
              <a:t>In the early 1990s, Procter &amp; Gamble made a well-publicized conversion to EDLP.</a:t>
            </a:r>
          </a:p>
          <a:p>
            <a:pPr marL="171450" indent="-171450" eaLnBrk="1" fontAlgn="auto" hangingPunct="1">
              <a:spcBef>
                <a:spcPts val="0"/>
              </a:spcBef>
              <a:spcAft>
                <a:spcPts val="0"/>
              </a:spcAft>
              <a:buFont typeface="Arial" pitchFamily="34" charset="0"/>
              <a:buChar char="•"/>
              <a:defRPr/>
            </a:pPr>
            <a:r>
              <a:rPr lang="en-US" sz="1200" b="0" i="0" u="none" strike="noStrike" kern="1200" cap="none" baseline="0" dirty="0">
                <a:solidFill>
                  <a:schemeClr val="tx1"/>
                </a:solidFill>
                <a:latin typeface="Arial"/>
                <a:ea typeface="Arial"/>
                <a:cs typeface="Arial"/>
                <a:sym typeface="Arial"/>
              </a:rPr>
              <a:t>By reducing list prices on half of its brands and eliminating many temporary discounts, P&amp;G reported that it saved $175 million in 1991, or 10 percent of its previous year’s profits.</a:t>
            </a:r>
          </a:p>
          <a:p>
            <a:pPr marL="171450" indent="-171450" eaLnBrk="1" fontAlgn="auto" hangingPunct="1">
              <a:spcBef>
                <a:spcPts val="0"/>
              </a:spcBef>
              <a:spcAft>
                <a:spcPts val="0"/>
              </a:spcAft>
              <a:buFont typeface="Arial" pitchFamily="34" charset="0"/>
              <a:buChar char="•"/>
              <a:defRPr/>
            </a:pPr>
            <a:endParaRPr lang="en-US" sz="1200" b="0" i="0" u="none" strike="noStrike" kern="1200" cap="none" baseline="0" dirty="0">
              <a:solidFill>
                <a:schemeClr val="tx1"/>
              </a:solidFill>
              <a:latin typeface="Arial"/>
              <a:ea typeface="Arial"/>
              <a:cs typeface="Arial"/>
              <a:sym typeface="Arial"/>
            </a:endParaRPr>
          </a:p>
          <a:p>
            <a:pPr marL="0" indent="0" eaLnBrk="1" fontAlgn="auto" hangingPunct="1">
              <a:spcBef>
                <a:spcPts val="0"/>
              </a:spcBef>
              <a:spcAft>
                <a:spcPts val="0"/>
              </a:spcAft>
              <a:buFont typeface="Arial" pitchFamily="34" charset="0"/>
              <a:buNone/>
              <a:defRPr/>
            </a:pPr>
            <a:r>
              <a:rPr lang="en-IN" dirty="0"/>
              <a:t>Reasons for price stability:</a:t>
            </a:r>
          </a:p>
          <a:p>
            <a:pPr marL="171450" lvl="0" indent="-171450" eaLnBrk="1" fontAlgn="auto" hangingPunct="1">
              <a:spcBef>
                <a:spcPts val="0"/>
              </a:spcBef>
              <a:spcAft>
                <a:spcPts val="0"/>
              </a:spcAft>
              <a:buFont typeface="Arial" pitchFamily="34" charset="0"/>
              <a:buChar char="•"/>
              <a:defRPr/>
            </a:pPr>
            <a:r>
              <a:rPr lang="en-IN" dirty="0"/>
              <a:t>Forward buying</a:t>
            </a:r>
          </a:p>
          <a:p>
            <a:pPr marL="171450" lvl="0" indent="-171450" eaLnBrk="1" fontAlgn="auto" hangingPunct="1">
              <a:spcBef>
                <a:spcPts val="0"/>
              </a:spcBef>
              <a:spcAft>
                <a:spcPts val="0"/>
              </a:spcAft>
              <a:buFont typeface="Arial" pitchFamily="34" charset="0"/>
              <a:buChar char="•"/>
              <a:defRPr/>
            </a:pPr>
            <a:r>
              <a:rPr lang="en-IN" dirty="0"/>
              <a:t>Diverting</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14272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manner by which a product is sold or distributed can have a profound impact on the equity and ultimate sales success of a brand. </a:t>
            </a:r>
            <a:r>
              <a:rPr lang="en-US" sz="1200" b="0" i="1" u="none" strike="noStrike" kern="1200" cap="none" baseline="0" dirty="0">
                <a:solidFill>
                  <a:schemeClr val="tx1"/>
                </a:solidFill>
                <a:latin typeface="Arial"/>
                <a:ea typeface="Arial"/>
                <a:cs typeface="Arial"/>
                <a:sym typeface="Arial"/>
              </a:rPr>
              <a:t>Marketing channels </a:t>
            </a:r>
            <a:r>
              <a:rPr lang="en-US" sz="1200" b="0" i="0" u="none" strike="noStrike" kern="1200" cap="none" baseline="0" dirty="0">
                <a:solidFill>
                  <a:schemeClr val="tx1"/>
                </a:solidFill>
                <a:latin typeface="Arial"/>
                <a:ea typeface="Arial"/>
                <a:cs typeface="Arial"/>
                <a:sym typeface="Arial"/>
              </a:rPr>
              <a:t>refer to “sets of interdependent organizations involved in the process of making a product or service available for use or consumption.”</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3382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Today’s marketplace affords many different means by which products and services and their corresponding marketing programs can build brand equity. Channel strategies, communication strategies, pricing strategies, and other marketing activities can all enhance or detract from brand equity. The customer-based brand equity model provides some useful guidance to interpret these effects. One implication of the conceptualization of customer-based brand equity is that the </a:t>
            </a:r>
            <a:r>
              <a:rPr lang="en-US" sz="1200" b="0" i="1" u="none" strike="noStrike" kern="1200" cap="none" baseline="0" dirty="0">
                <a:solidFill>
                  <a:schemeClr val="tx1"/>
                </a:solidFill>
                <a:latin typeface="Arial"/>
                <a:ea typeface="Arial"/>
                <a:cs typeface="Arial"/>
                <a:sym typeface="Arial"/>
              </a:rPr>
              <a:t>manner </a:t>
            </a:r>
            <a:r>
              <a:rPr lang="en-US" sz="1200" b="0" i="0" u="none" strike="noStrike" kern="1200" cap="none" baseline="0" dirty="0">
                <a:solidFill>
                  <a:schemeClr val="tx1"/>
                </a:solidFill>
                <a:latin typeface="Arial"/>
                <a:ea typeface="Arial"/>
                <a:cs typeface="Arial"/>
                <a:sym typeface="Arial"/>
              </a:rPr>
              <a:t>in which brand associations are formed does not matter—only the resulting awareness and strength, favorability, and uniqueness of brand associations are important.</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Creativity must not sacrifice a brand-building goal, however, and marketers must orchestrate programs to provide seamlessly integrated solutions and personalized experiences for customers that create awareness, spur demand, and cultivate loyalty.</a:t>
            </a:r>
            <a:endParaRPr lang="en-IN"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32522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u="none" dirty="0"/>
              <a:t>Channel design</a:t>
            </a:r>
          </a:p>
          <a:p>
            <a:pPr marL="171450" indent="-171450" eaLnBrk="1" fontAlgn="auto" hangingPunct="1">
              <a:spcBef>
                <a:spcPts val="0"/>
              </a:spcBef>
              <a:spcAft>
                <a:spcPts val="0"/>
              </a:spcAft>
              <a:buFont typeface="Arial" pitchFamily="34" charset="0"/>
              <a:buChar char="•"/>
              <a:defRPr/>
            </a:pPr>
            <a:r>
              <a:rPr lang="en-US" dirty="0"/>
              <a:t>Classified into direct and indirect channels.</a:t>
            </a:r>
          </a:p>
          <a:p>
            <a:pPr marL="628650" lvl="1" indent="-171450" eaLnBrk="1" fontAlgn="auto" hangingPunct="1">
              <a:spcBef>
                <a:spcPts val="0"/>
              </a:spcBef>
              <a:spcAft>
                <a:spcPts val="0"/>
              </a:spcAft>
              <a:buFont typeface="Arial" pitchFamily="34" charset="0"/>
              <a:buChar char="•"/>
              <a:defRPr/>
            </a:pPr>
            <a:r>
              <a:rPr lang="en-IN" dirty="0"/>
              <a:t>Direct channels sell through personal contacts from the company to prospective customers by mail, phone, electronic means, and in-person visits.</a:t>
            </a:r>
          </a:p>
          <a:p>
            <a:pPr marL="628650" lvl="1" indent="-171450" eaLnBrk="1" fontAlgn="auto" hangingPunct="1">
              <a:spcBef>
                <a:spcPts val="0"/>
              </a:spcBef>
              <a:spcAft>
                <a:spcPts val="0"/>
              </a:spcAft>
              <a:buFont typeface="Arial" pitchFamily="34" charset="0"/>
              <a:buChar char="•"/>
              <a:defRPr/>
            </a:pPr>
            <a:r>
              <a:rPr lang="en-IN" dirty="0"/>
              <a:t>Indirect channels sell through third-party intermediaries such as agents or broker representatives, wholesalers or distributors, and retailers or dealers.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05185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buFont typeface="Arial" pitchFamily="34" charset="0"/>
              <a:buNone/>
              <a:defRPr/>
            </a:pPr>
            <a:r>
              <a:rPr lang="en-US" u="none" dirty="0"/>
              <a:t>Indirect channels</a:t>
            </a:r>
          </a:p>
          <a:p>
            <a:pPr marL="171450" indent="-171450" eaLnBrk="1" fontAlgn="auto" hangingPunct="1">
              <a:spcBef>
                <a:spcPts val="0"/>
              </a:spcBef>
              <a:spcAft>
                <a:spcPts val="0"/>
              </a:spcAft>
              <a:buFont typeface="Arial" pitchFamily="34" charset="0"/>
              <a:buChar char="•"/>
              <a:defRPr/>
            </a:pPr>
            <a:r>
              <a:rPr lang="en-US" dirty="0"/>
              <a:t>Retailers: </a:t>
            </a:r>
            <a:r>
              <a:rPr lang="en-IN" dirty="0"/>
              <a:t>Can have a profound influence on the equity of the brands they sell, in terms of the brand-related services they can support or help create.</a:t>
            </a:r>
          </a:p>
          <a:p>
            <a:pPr marL="628650" lvl="1" indent="-171450" eaLnBrk="1" fontAlgn="auto" hangingPunct="1">
              <a:spcBef>
                <a:spcPts val="0"/>
              </a:spcBef>
              <a:spcAft>
                <a:spcPts val="0"/>
              </a:spcAft>
              <a:buFont typeface="Arial" pitchFamily="34" charset="0"/>
              <a:buChar char="•"/>
              <a:defRPr/>
            </a:pPr>
            <a:r>
              <a:rPr lang="en-IN" dirty="0"/>
              <a:t>Pull strategy: Consumers use their buying power and influence on retailers to “pull” the product through the channel.</a:t>
            </a:r>
          </a:p>
          <a:p>
            <a:pPr marL="628650" lvl="1" indent="-171450" eaLnBrk="1" fontAlgn="auto" hangingPunct="1">
              <a:spcBef>
                <a:spcPts val="0"/>
              </a:spcBef>
              <a:spcAft>
                <a:spcPts val="0"/>
              </a:spcAft>
              <a:buFont typeface="Arial" pitchFamily="34" charset="0"/>
              <a:buChar char="•"/>
              <a:defRPr/>
            </a:pPr>
            <a:r>
              <a:rPr lang="en-US" dirty="0"/>
              <a:t>Push strategy: </a:t>
            </a:r>
            <a:r>
              <a:rPr lang="en-IN" dirty="0"/>
              <a:t>The manufacturer is attempting to reach the consumer by “pushing” the product through each step of the distribution chain.</a:t>
            </a:r>
          </a:p>
          <a:p>
            <a:pPr marL="628650" lvl="1" indent="-171450" eaLnBrk="1" fontAlgn="auto" hangingPunct="1">
              <a:spcBef>
                <a:spcPts val="0"/>
              </a:spcBef>
              <a:spcAft>
                <a:spcPts val="0"/>
              </a:spcAft>
              <a:buFont typeface="Arial" pitchFamily="34" charset="0"/>
              <a:buChar char="•"/>
              <a:defRPr/>
            </a:pPr>
            <a:r>
              <a:rPr lang="en-IN" dirty="0"/>
              <a:t>Retail segmentation: Retailers may need to be divided into segments or even treated individually so that they will provide the necessary brand support.</a:t>
            </a:r>
          </a:p>
          <a:p>
            <a:pPr marL="628650" lvl="1" indent="-171450" eaLnBrk="1" fontAlgn="auto" hangingPunct="1">
              <a:spcBef>
                <a:spcPts val="0"/>
              </a:spcBef>
              <a:spcAft>
                <a:spcPts val="0"/>
              </a:spcAft>
              <a:buFont typeface="Arial" pitchFamily="34" charset="0"/>
              <a:buChar char="•"/>
              <a:defRPr/>
            </a:pPr>
            <a:r>
              <a:rPr lang="en-IN" dirty="0"/>
              <a:t>Cooperative advertising: One relatively neglected means of increasing channel support is well-designed cooperative advertising programs.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66246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buFont typeface="Arial" pitchFamily="34" charset="0"/>
              <a:buNone/>
              <a:defRPr/>
            </a:pPr>
            <a:r>
              <a:rPr lang="en-IN" u="none" dirty="0"/>
              <a:t>Direct channels</a:t>
            </a:r>
          </a:p>
          <a:p>
            <a:pPr marL="171450" indent="-171450" eaLnBrk="1" fontAlgn="auto" hangingPunct="1">
              <a:spcBef>
                <a:spcPts val="0"/>
              </a:spcBef>
              <a:spcAft>
                <a:spcPts val="0"/>
              </a:spcAft>
              <a:buFont typeface="Arial" pitchFamily="34" charset="0"/>
              <a:buChar char="•"/>
              <a:defRPr/>
            </a:pPr>
            <a:r>
              <a:rPr lang="en-IN" dirty="0"/>
              <a:t>Company-owned stores: To gain control over the selling process and build stronger relationships with customers:</a:t>
            </a:r>
          </a:p>
          <a:p>
            <a:pPr marL="628650" lvl="1" indent="-171450" eaLnBrk="1" fontAlgn="auto" hangingPunct="1">
              <a:spcBef>
                <a:spcPts val="0"/>
              </a:spcBef>
              <a:spcAft>
                <a:spcPts val="0"/>
              </a:spcAft>
              <a:buFont typeface="Arial" pitchFamily="34" charset="0"/>
              <a:buChar char="•"/>
              <a:defRPr/>
            </a:pPr>
            <a:r>
              <a:rPr lang="en-IN" dirty="0"/>
              <a:t>Some manufacturers are introducing their own retail outlets, as well as selling their product directly to customers through various means. </a:t>
            </a:r>
          </a:p>
          <a:p>
            <a:pPr marL="628650" lvl="1" indent="-171450" eaLnBrk="1" fontAlgn="auto" hangingPunct="1">
              <a:spcBef>
                <a:spcPts val="0"/>
              </a:spcBef>
              <a:spcAft>
                <a:spcPts val="0"/>
              </a:spcAft>
              <a:buFont typeface="Arial" pitchFamily="34" charset="0"/>
              <a:buChar char="•"/>
              <a:defRPr/>
            </a:pPr>
            <a:r>
              <a:rPr lang="en-IN" dirty="0"/>
              <a:t>Benefits: </a:t>
            </a:r>
          </a:p>
          <a:p>
            <a:pPr marL="1085850" lvl="2" indent="-171450" eaLnBrk="1" fontAlgn="auto" hangingPunct="1">
              <a:spcBef>
                <a:spcPts val="0"/>
              </a:spcBef>
              <a:spcAft>
                <a:spcPts val="0"/>
              </a:spcAft>
              <a:buFont typeface="Arial" pitchFamily="34" charset="0"/>
              <a:buChar char="•"/>
              <a:defRPr/>
            </a:pPr>
            <a:r>
              <a:rPr lang="en-IN" dirty="0"/>
              <a:t>They are a means to showcase the brand and all its different product varieties in a manner not easily achieved through normal retail channels.</a:t>
            </a:r>
          </a:p>
          <a:p>
            <a:pPr marL="1085850" lvl="2" indent="-171450" eaLnBrk="1" fontAlgn="auto" hangingPunct="1">
              <a:spcBef>
                <a:spcPts val="0"/>
              </a:spcBef>
              <a:spcAft>
                <a:spcPts val="0"/>
              </a:spcAft>
              <a:buFont typeface="Arial" pitchFamily="34" charset="0"/>
              <a:buChar char="•"/>
              <a:defRPr/>
            </a:pPr>
            <a:r>
              <a:rPr lang="en-US" dirty="0"/>
              <a:t>Functioning as a test market to gauge consumer response to alternative product designs, presentations, and prices.</a:t>
            </a:r>
          </a:p>
          <a:p>
            <a:pPr marL="628650" lvl="1" indent="-171450" eaLnBrk="1" fontAlgn="auto" hangingPunct="1">
              <a:spcBef>
                <a:spcPts val="0"/>
              </a:spcBef>
              <a:spcAft>
                <a:spcPts val="0"/>
              </a:spcAft>
              <a:buFont typeface="Arial" pitchFamily="34" charset="0"/>
              <a:buChar char="•"/>
              <a:defRPr/>
            </a:pPr>
            <a:r>
              <a:rPr lang="en-IN" dirty="0"/>
              <a:t>Disadvantages:</a:t>
            </a:r>
          </a:p>
          <a:p>
            <a:pPr marL="1085850" lvl="2" indent="-171450" eaLnBrk="1" fontAlgn="auto" hangingPunct="1">
              <a:spcBef>
                <a:spcPts val="0"/>
              </a:spcBef>
              <a:spcAft>
                <a:spcPts val="0"/>
              </a:spcAft>
              <a:buFont typeface="Arial" pitchFamily="34" charset="0"/>
              <a:buChar char="•"/>
              <a:defRPr/>
            </a:pPr>
            <a:r>
              <a:rPr lang="en-IN" dirty="0"/>
              <a:t>Some companies lack the skills, resources, or contacts to operate effectively as a retailer.</a:t>
            </a:r>
          </a:p>
          <a:p>
            <a:pPr marL="1085850" lvl="2" indent="-171450" eaLnBrk="1" fontAlgn="auto" hangingPunct="1">
              <a:spcBef>
                <a:spcPts val="0"/>
              </a:spcBef>
              <a:spcAft>
                <a:spcPts val="0"/>
              </a:spcAft>
              <a:buFont typeface="Arial" pitchFamily="34" charset="0"/>
              <a:buChar char="•"/>
              <a:defRPr/>
            </a:pPr>
            <a:r>
              <a:rPr lang="en-IN" dirty="0"/>
              <a:t>Potential conflict with existing retail channels and distributors.</a:t>
            </a:r>
          </a:p>
          <a:p>
            <a:pPr marL="171450" indent="-171450" eaLnBrk="1" fontAlgn="auto" hangingPunct="1">
              <a:spcBef>
                <a:spcPts val="0"/>
              </a:spcBef>
              <a:spcAft>
                <a:spcPts val="0"/>
              </a:spcAft>
              <a:buFont typeface="Arial" pitchFamily="34" charset="0"/>
              <a:buChar char="•"/>
              <a:defRPr/>
            </a:pPr>
            <a:r>
              <a:rPr lang="en-US" dirty="0"/>
              <a:t>Store-within-a-Store: This concept can take hold through actual leasing arrangements or less formal arrangements where branded mini-stores are used.</a:t>
            </a:r>
          </a:p>
          <a:p>
            <a:pPr marL="628650" lvl="1" indent="-171450" eaLnBrk="1" fontAlgn="auto" hangingPunct="1">
              <a:spcBef>
                <a:spcPts val="0"/>
              </a:spcBef>
              <a:spcAft>
                <a:spcPts val="0"/>
              </a:spcAft>
              <a:buFont typeface="Arial" pitchFamily="34" charset="0"/>
              <a:buChar char="•"/>
              <a:defRPr/>
            </a:pPr>
            <a:r>
              <a:rPr lang="en-US" dirty="0"/>
              <a:t>Goal in all these situations is to find “win–win” solutions that benefit channel partners and consumers alike.</a:t>
            </a:r>
          </a:p>
          <a:p>
            <a:pPr marL="171450" indent="-171450" eaLnBrk="1" fontAlgn="auto" hangingPunct="1">
              <a:spcBef>
                <a:spcPts val="0"/>
              </a:spcBef>
              <a:spcAft>
                <a:spcPts val="0"/>
              </a:spcAft>
              <a:buFont typeface="Arial" pitchFamily="34" charset="0"/>
              <a:buChar char="•"/>
              <a:defRPr/>
            </a:pPr>
            <a:r>
              <a:rPr lang="en-US" dirty="0"/>
              <a:t>Other Means: Sell directly to consumers via phone, mail, or electronic means.</a:t>
            </a:r>
            <a:endParaRPr lang="en-US" u="sng"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7501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Integrating channels benefits manufacturers, retailers, and consumers. This figure shows an analysis of JCPenney’s channel mix, which reveals that its most profitable customers were those who shopped multiple channels. Similarly, a Deloitte study reported that multichannel shoppers spent 82 percent more in each transaction than those who shopped only in one store.</a:t>
            </a:r>
          </a:p>
          <a:p>
            <a:endParaRPr lang="en-US" sz="1200" b="0" i="0" u="none" strike="noStrike" kern="1200" cap="none" baseline="0" dirty="0">
              <a:solidFill>
                <a:schemeClr val="tx1"/>
              </a:solidFill>
              <a:latin typeface="Arial"/>
              <a:ea typeface="Arial"/>
              <a:cs typeface="Arial"/>
              <a:sym typeface="Arial"/>
            </a:endParaRPr>
          </a:p>
          <a:p>
            <a:r>
              <a:rPr lang="en-US" u="none" dirty="0"/>
              <a:t>Online strategies</a:t>
            </a:r>
          </a:p>
          <a:p>
            <a:pPr marL="171450" indent="-171450" eaLnBrk="1" fontAlgn="auto" hangingPunct="1">
              <a:spcBef>
                <a:spcPts val="0"/>
              </a:spcBef>
              <a:spcAft>
                <a:spcPts val="0"/>
              </a:spcAft>
              <a:buFont typeface="Arial" pitchFamily="34" charset="0"/>
              <a:buChar char="•"/>
              <a:defRPr/>
            </a:pPr>
            <a:r>
              <a:rPr lang="en-US" dirty="0"/>
              <a:t>Multichannel retailers were able to acquire customers at half the cost of Internet-only retailers, citing a number of advantages :</a:t>
            </a:r>
          </a:p>
          <a:p>
            <a:pPr marL="628650" lvl="1" indent="-171450" eaLnBrk="1" fontAlgn="auto" hangingPunct="1">
              <a:spcBef>
                <a:spcPts val="0"/>
              </a:spcBef>
              <a:spcAft>
                <a:spcPts val="0"/>
              </a:spcAft>
              <a:buFont typeface="Arial" pitchFamily="34" charset="0"/>
              <a:buChar char="•"/>
              <a:defRPr/>
            </a:pPr>
            <a:r>
              <a:rPr lang="en-IN" dirty="0"/>
              <a:t>They have market clout with suppliers.</a:t>
            </a:r>
          </a:p>
          <a:p>
            <a:pPr marL="628650" lvl="1" indent="-171450" eaLnBrk="1" fontAlgn="auto" hangingPunct="1">
              <a:spcBef>
                <a:spcPts val="0"/>
              </a:spcBef>
              <a:spcAft>
                <a:spcPts val="0"/>
              </a:spcAft>
              <a:buFont typeface="Arial" pitchFamily="34" charset="0"/>
              <a:buChar char="•"/>
              <a:defRPr/>
            </a:pPr>
            <a:r>
              <a:rPr lang="en-IN" dirty="0"/>
              <a:t>They have established distribution and fulfillment systems.</a:t>
            </a:r>
          </a:p>
          <a:p>
            <a:pPr marL="628650" lvl="1" indent="-171450" eaLnBrk="1" fontAlgn="auto" hangingPunct="1">
              <a:spcBef>
                <a:spcPts val="0"/>
              </a:spcBef>
              <a:spcAft>
                <a:spcPts val="0"/>
              </a:spcAft>
              <a:buFont typeface="Arial" pitchFamily="34" charset="0"/>
              <a:buChar char="•"/>
              <a:defRPr/>
            </a:pPr>
            <a:r>
              <a:rPr lang="en-IN" dirty="0"/>
              <a:t>They can cross-sell between Web sites and stores.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9705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IN" u="none" dirty="0"/>
              <a:t>Experiential marketing </a:t>
            </a:r>
          </a:p>
          <a:p>
            <a:pPr marL="171450" indent="-171450" eaLnBrk="1" fontAlgn="auto" hangingPunct="1">
              <a:spcBef>
                <a:spcPts val="0"/>
              </a:spcBef>
              <a:spcAft>
                <a:spcPts val="0"/>
              </a:spcAft>
              <a:buFont typeface="Arial" pitchFamily="34" charset="0"/>
              <a:buChar char="•"/>
              <a:defRPr/>
            </a:pPr>
            <a:r>
              <a:rPr lang="en-IN" dirty="0"/>
              <a:t>Promotes a product by communicating a product’s features and benefits and connecting it with unique and interesting consumer experiences.</a:t>
            </a:r>
          </a:p>
          <a:p>
            <a:pPr marL="171450" indent="-171450" eaLnBrk="1" fontAlgn="auto" hangingPunct="1">
              <a:spcBef>
                <a:spcPts val="0"/>
              </a:spcBef>
              <a:spcAft>
                <a:spcPts val="0"/>
              </a:spcAft>
              <a:buFont typeface="Arial" pitchFamily="34" charset="0"/>
              <a:buChar char="•"/>
              <a:defRPr/>
            </a:pPr>
            <a:r>
              <a:rPr lang="en-IN" dirty="0"/>
              <a:t>Assertions of Pine and Gilmore: </a:t>
            </a:r>
          </a:p>
          <a:p>
            <a:pPr marL="628650" lvl="1" indent="-171450" eaLnBrk="1" fontAlgn="auto" hangingPunct="1">
              <a:spcBef>
                <a:spcPts val="0"/>
              </a:spcBef>
              <a:spcAft>
                <a:spcPts val="0"/>
              </a:spcAft>
              <a:buFont typeface="Arial" pitchFamily="34" charset="0"/>
              <a:buChar char="•"/>
              <a:defRPr/>
            </a:pPr>
            <a:r>
              <a:rPr lang="en-IN" dirty="0"/>
              <a:t>Commodity business: charge for stuff 	 	</a:t>
            </a:r>
          </a:p>
          <a:p>
            <a:pPr marL="628650" lvl="1" indent="-171450" eaLnBrk="1" fontAlgn="auto" hangingPunct="1">
              <a:spcBef>
                <a:spcPts val="0"/>
              </a:spcBef>
              <a:spcAft>
                <a:spcPts val="0"/>
              </a:spcAft>
              <a:buFont typeface="Arial" pitchFamily="34" charset="0"/>
              <a:buChar char="•"/>
              <a:defRPr/>
            </a:pPr>
            <a:r>
              <a:rPr lang="en-IN" dirty="0"/>
              <a:t>Goods business: charge for tangible things</a:t>
            </a:r>
          </a:p>
          <a:p>
            <a:pPr marL="628650" lvl="1" indent="-171450" eaLnBrk="1" fontAlgn="auto" hangingPunct="1">
              <a:spcBef>
                <a:spcPts val="0"/>
              </a:spcBef>
              <a:spcAft>
                <a:spcPts val="0"/>
              </a:spcAft>
              <a:buFont typeface="Arial" pitchFamily="34" charset="0"/>
              <a:buChar char="•"/>
              <a:defRPr/>
            </a:pPr>
            <a:r>
              <a:rPr lang="en-IN" dirty="0"/>
              <a:t>Service business: charge for the activities you perform</a:t>
            </a:r>
          </a:p>
          <a:p>
            <a:pPr marL="628650" lvl="1" indent="-171450" eaLnBrk="1" fontAlgn="auto" hangingPunct="1">
              <a:spcBef>
                <a:spcPts val="0"/>
              </a:spcBef>
              <a:spcAft>
                <a:spcPts val="0"/>
              </a:spcAft>
              <a:buFont typeface="Arial" pitchFamily="34" charset="0"/>
              <a:buChar char="•"/>
              <a:defRPr/>
            </a:pPr>
            <a:r>
              <a:rPr lang="en-IN" dirty="0"/>
              <a:t>Experience business: charge for the time customers spend with you</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231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u="sng" dirty="0"/>
              <a:t>Mass customization</a:t>
            </a:r>
          </a:p>
          <a:p>
            <a:pPr marL="171450" indent="-171450" eaLnBrk="1" fontAlgn="auto" hangingPunct="1">
              <a:spcBef>
                <a:spcPts val="0"/>
              </a:spcBef>
              <a:spcAft>
                <a:spcPts val="0"/>
              </a:spcAft>
              <a:buFont typeface="Arial" pitchFamily="34" charset="0"/>
              <a:buChar char="•"/>
              <a:defRPr/>
            </a:pPr>
            <a:r>
              <a:rPr lang="en-IN" dirty="0"/>
              <a:t>Making products to fit the customer’s exact specifications.</a:t>
            </a:r>
          </a:p>
          <a:p>
            <a:pPr marL="171450" indent="-171450" eaLnBrk="1" fontAlgn="auto" hangingPunct="1">
              <a:spcBef>
                <a:spcPts val="0"/>
              </a:spcBef>
              <a:spcAft>
                <a:spcPts val="0"/>
              </a:spcAft>
              <a:buFont typeface="Arial" pitchFamily="34" charset="0"/>
              <a:buChar char="•"/>
              <a:defRPr/>
            </a:pPr>
            <a:r>
              <a:rPr lang="en-IN" dirty="0"/>
              <a:t>The advent of digital-age technology enables companies to offer customized products on a previously unheard-of scale.</a:t>
            </a:r>
          </a:p>
          <a:p>
            <a:pPr eaLnBrk="1" fontAlgn="auto" hangingPunct="1">
              <a:spcBef>
                <a:spcPts val="0"/>
              </a:spcBef>
              <a:spcAft>
                <a:spcPts val="0"/>
              </a:spcAft>
              <a:buFont typeface="Arial" pitchFamily="34" charset="0"/>
              <a:buNone/>
              <a:defRPr/>
            </a:pPr>
            <a:r>
              <a:rPr lang="en-US" u="sng" dirty="0"/>
              <a:t>One-to-one marketing</a:t>
            </a:r>
            <a:endParaRPr lang="en-IN" u="sng" dirty="0"/>
          </a:p>
          <a:p>
            <a:pPr marL="171450" indent="-171450" eaLnBrk="1" fontAlgn="auto" hangingPunct="1">
              <a:spcBef>
                <a:spcPts val="0"/>
              </a:spcBef>
              <a:spcAft>
                <a:spcPts val="0"/>
              </a:spcAft>
              <a:buFont typeface="Arial" pitchFamily="34" charset="0"/>
              <a:buChar char="•"/>
              <a:defRPr/>
            </a:pPr>
            <a:r>
              <a:rPr lang="en-IN" dirty="0"/>
              <a:t>Consumers help add value by providing information to marketers.</a:t>
            </a:r>
          </a:p>
          <a:p>
            <a:pPr marL="171450" indent="-171450" eaLnBrk="1" fontAlgn="auto" hangingPunct="1">
              <a:spcBef>
                <a:spcPts val="0"/>
              </a:spcBef>
              <a:spcAft>
                <a:spcPts val="0"/>
              </a:spcAft>
              <a:buFont typeface="Arial" pitchFamily="34" charset="0"/>
              <a:buChar char="•"/>
              <a:defRPr/>
            </a:pPr>
            <a:r>
              <a:rPr lang="en-IN" dirty="0"/>
              <a:t>Marketers add value by taking that information and generating rewarding experiences for consumers.</a:t>
            </a:r>
            <a:endParaRPr lang="en-IN" u="sng" dirty="0"/>
          </a:p>
          <a:p>
            <a:pPr eaLnBrk="1" fontAlgn="auto" hangingPunct="1">
              <a:spcBef>
                <a:spcPts val="0"/>
              </a:spcBef>
              <a:spcAft>
                <a:spcPts val="0"/>
              </a:spcAft>
              <a:defRPr/>
            </a:pPr>
            <a:r>
              <a:rPr lang="en-IN" u="sng" dirty="0"/>
              <a:t>Permission marketing</a:t>
            </a:r>
            <a:endParaRPr lang="en-IN" dirty="0"/>
          </a:p>
          <a:p>
            <a:pPr marL="171450" indent="-171450" eaLnBrk="1" fontAlgn="auto" hangingPunct="1">
              <a:spcBef>
                <a:spcPts val="0"/>
              </a:spcBef>
              <a:spcAft>
                <a:spcPts val="0"/>
              </a:spcAft>
              <a:buFont typeface="Arial" pitchFamily="34" charset="0"/>
              <a:buChar char="•"/>
              <a:defRPr/>
            </a:pPr>
            <a:r>
              <a:rPr lang="en-IN" dirty="0"/>
              <a:t>The practice of marketing to consumers only after gaining their express permission.</a:t>
            </a:r>
          </a:p>
          <a:p>
            <a:pPr marL="171450" indent="-171450" eaLnBrk="1" fontAlgn="auto" hangingPunct="1">
              <a:spcBef>
                <a:spcPts val="0"/>
              </a:spcBef>
              <a:spcAft>
                <a:spcPts val="0"/>
              </a:spcAft>
              <a:buFont typeface="Arial" pitchFamily="34" charset="0"/>
              <a:buChar char="•"/>
              <a:defRPr/>
            </a:pPr>
            <a:r>
              <a:rPr lang="en-IN" dirty="0"/>
              <a:t>An influential perspective on how companies can break through the clutter and build customer loyalty.</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758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IN" u="none" dirty="0"/>
              <a:t>Experiential marketing </a:t>
            </a:r>
          </a:p>
          <a:p>
            <a:pPr marL="171450" indent="-171450" eaLnBrk="1" fontAlgn="auto" hangingPunct="1">
              <a:spcBef>
                <a:spcPts val="0"/>
              </a:spcBef>
              <a:spcAft>
                <a:spcPts val="0"/>
              </a:spcAft>
              <a:buFont typeface="Arial" pitchFamily="34" charset="0"/>
              <a:buChar char="•"/>
              <a:defRPr/>
            </a:pPr>
            <a:r>
              <a:rPr lang="en-IN" dirty="0"/>
              <a:t>Promotes a product by communicating a product’s features and benefits and connecting it with unique and interesting consumer experiences.</a:t>
            </a:r>
          </a:p>
          <a:p>
            <a:pPr marL="171450" indent="-171450" eaLnBrk="1" fontAlgn="auto" hangingPunct="1">
              <a:spcBef>
                <a:spcPts val="0"/>
              </a:spcBef>
              <a:spcAft>
                <a:spcPts val="0"/>
              </a:spcAft>
              <a:buFont typeface="Arial" pitchFamily="34" charset="0"/>
              <a:buChar char="•"/>
              <a:defRPr/>
            </a:pPr>
            <a:r>
              <a:rPr lang="en-IN" dirty="0"/>
              <a:t>Assertions of Pine and Gilmore: </a:t>
            </a:r>
          </a:p>
          <a:p>
            <a:pPr marL="628650" lvl="1" indent="-171450" eaLnBrk="1" fontAlgn="auto" hangingPunct="1">
              <a:spcBef>
                <a:spcPts val="0"/>
              </a:spcBef>
              <a:spcAft>
                <a:spcPts val="0"/>
              </a:spcAft>
              <a:buFont typeface="Arial" pitchFamily="34" charset="0"/>
              <a:buChar char="•"/>
              <a:defRPr/>
            </a:pPr>
            <a:r>
              <a:rPr lang="en-IN" dirty="0"/>
              <a:t>Commodity business: charge for stuff 	 	</a:t>
            </a:r>
          </a:p>
          <a:p>
            <a:pPr marL="628650" lvl="1" indent="-171450" eaLnBrk="1" fontAlgn="auto" hangingPunct="1">
              <a:spcBef>
                <a:spcPts val="0"/>
              </a:spcBef>
              <a:spcAft>
                <a:spcPts val="0"/>
              </a:spcAft>
              <a:buFont typeface="Arial" pitchFamily="34" charset="0"/>
              <a:buChar char="•"/>
              <a:defRPr/>
            </a:pPr>
            <a:r>
              <a:rPr lang="en-IN" dirty="0"/>
              <a:t>Goods business: charge for tangible things</a:t>
            </a:r>
          </a:p>
          <a:p>
            <a:pPr marL="628650" lvl="1" indent="-171450" eaLnBrk="1" fontAlgn="auto" hangingPunct="1">
              <a:spcBef>
                <a:spcPts val="0"/>
              </a:spcBef>
              <a:spcAft>
                <a:spcPts val="0"/>
              </a:spcAft>
              <a:buFont typeface="Arial" pitchFamily="34" charset="0"/>
              <a:buChar char="•"/>
              <a:defRPr/>
            </a:pPr>
            <a:r>
              <a:rPr lang="en-IN" dirty="0"/>
              <a:t>Service business: charge for the activities you perform</a:t>
            </a:r>
          </a:p>
          <a:p>
            <a:pPr marL="628650" lvl="1" indent="-171450" eaLnBrk="1" fontAlgn="auto" hangingPunct="1">
              <a:spcBef>
                <a:spcPts val="0"/>
              </a:spcBef>
              <a:spcAft>
                <a:spcPts val="0"/>
              </a:spcAft>
              <a:buFont typeface="Arial" pitchFamily="34" charset="0"/>
              <a:buChar char="•"/>
              <a:defRPr/>
            </a:pPr>
            <a:r>
              <a:rPr lang="en-IN" dirty="0"/>
              <a:t>Experience business: charge for the time customers spend with you</a:t>
            </a:r>
          </a:p>
          <a:p>
            <a:pPr marL="628650" lvl="1" indent="-171450" eaLnBrk="1" fontAlgn="auto" hangingPunct="1">
              <a:spcBef>
                <a:spcPts val="0"/>
              </a:spcBef>
              <a:spcAft>
                <a:spcPts val="0"/>
              </a:spcAft>
              <a:buFont typeface="Arial" pitchFamily="34" charset="0"/>
              <a:buChar char="•"/>
              <a:defRPr/>
            </a:pPr>
            <a:endParaRPr lang="en-IN" dirty="0"/>
          </a:p>
          <a:p>
            <a:pPr marL="0" lvl="0" indent="0" eaLnBrk="1" fontAlgn="auto" hangingPunct="1">
              <a:spcBef>
                <a:spcPts val="0"/>
              </a:spcBef>
              <a:spcAft>
                <a:spcPts val="0"/>
              </a:spcAft>
              <a:buFont typeface="Arial" pitchFamily="34" charset="0"/>
              <a:buNone/>
              <a:defRPr/>
            </a:pPr>
            <a:r>
              <a:rPr lang="en-IN" dirty="0"/>
              <a:t>Relationship marketing benefits:</a:t>
            </a:r>
          </a:p>
          <a:p>
            <a:pPr marL="171450" lvl="0" indent="-171450" eaLnBrk="1" fontAlgn="auto" hangingPunct="1">
              <a:spcBef>
                <a:spcPts val="0"/>
              </a:spcBef>
              <a:spcAft>
                <a:spcPts val="0"/>
              </a:spcAft>
              <a:buFont typeface="Arial" pitchFamily="34" charset="0"/>
              <a:buChar char="•"/>
              <a:defRPr/>
            </a:pPr>
            <a:r>
              <a:rPr lang="en-IN" dirty="0"/>
              <a:t>Acquiring new customers can cost five times as much as satisfying and retaining current customers.</a:t>
            </a:r>
          </a:p>
          <a:p>
            <a:pPr marL="171450" lvl="0" indent="-171450" eaLnBrk="1" fontAlgn="auto" hangingPunct="1">
              <a:spcBef>
                <a:spcPts val="0"/>
              </a:spcBef>
              <a:spcAft>
                <a:spcPts val="0"/>
              </a:spcAft>
              <a:buFont typeface="Arial" pitchFamily="34" charset="0"/>
              <a:buChar char="•"/>
              <a:defRPr/>
            </a:pPr>
            <a:r>
              <a:rPr lang="en-IN" dirty="0"/>
              <a:t>The average company loses 10 percent of its customers each year.</a:t>
            </a:r>
          </a:p>
          <a:p>
            <a:pPr marL="171450" lvl="0" indent="-171450" eaLnBrk="1" fontAlgn="auto" hangingPunct="1">
              <a:spcBef>
                <a:spcPts val="0"/>
              </a:spcBef>
              <a:spcAft>
                <a:spcPts val="0"/>
              </a:spcAft>
              <a:buFont typeface="Arial" pitchFamily="34" charset="0"/>
              <a:buChar char="•"/>
              <a:defRPr/>
            </a:pPr>
            <a:r>
              <a:rPr lang="en-US" dirty="0"/>
              <a:t>A 5 percent reduction in the customer defection rate can increase profits by 25 to 85 percent, depending on the industry.</a:t>
            </a:r>
          </a:p>
          <a:p>
            <a:pPr marL="171450" lvl="0" indent="-171450" eaLnBrk="1" fontAlgn="auto" hangingPunct="1">
              <a:spcBef>
                <a:spcPts val="0"/>
              </a:spcBef>
              <a:spcAft>
                <a:spcPts val="0"/>
              </a:spcAft>
              <a:buFont typeface="Arial" pitchFamily="34" charset="0"/>
              <a:buChar char="•"/>
              <a:defRPr/>
            </a:pPr>
            <a:r>
              <a:rPr lang="en-US" dirty="0"/>
              <a:t>The customer profit rate tends to increase over the life of the retained customer.</a:t>
            </a:r>
            <a:endParaRPr lang="en-IN" u="sng"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6107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31261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IN" u="none" dirty="0"/>
              <a:t>Mass customization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Can involve customers in the purchase process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Customers are now in a position to co-create their offerings with firms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Example: Nike enables customers to put their own personalized message on a pair of shoes with the NIKEiD program. At the NIKEiD Web site, visitors can make a customized shoe by selecting the size, width, and color scheme and affixing an eight-character personal ID to their creation. Then, they can share their shoes with others to admire.</a:t>
            </a:r>
          </a:p>
          <a:p>
            <a:pPr marL="171450" indent="-171450">
              <a:buFont typeface="Arial" panose="020B0604020202020204" pitchFamily="34" charset="0"/>
              <a:buChar char="•"/>
            </a:pPr>
            <a:endParaRPr lang="en-US" sz="1200" b="0" i="0" u="none" strike="noStrike" kern="1200" cap="none" baseline="0" dirty="0">
              <a:solidFill>
                <a:schemeClr val="tx1"/>
              </a:solidFill>
              <a:latin typeface="Arial"/>
              <a:ea typeface="Arial"/>
              <a:cs typeface="Arial"/>
              <a:sym typeface="Arial"/>
            </a:endParaRPr>
          </a:p>
          <a:p>
            <a:pPr marL="0" indent="0">
              <a:buFont typeface="Arial" panose="020B0604020202020204" pitchFamily="34" charset="0"/>
              <a:buNone/>
            </a:pPr>
            <a:r>
              <a:rPr lang="en-IN" u="none" dirty="0"/>
              <a:t>Permission marketing</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Influential perspective on how companies can break through the clutter and build customer loyalty. </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A pioneer on the topic, Seth Godin, has noted that marketers can no longer employ “interruption marketing” or mass-media campaigns featuring magazines, direct mail, billboards, radio and television commercials, and the like, because consumers have come to expect—but not necessarily appreciate—these interruptions.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Godin identifies five steps to effective permission marketing:</a:t>
            </a:r>
          </a:p>
          <a:p>
            <a:pPr marL="685800" lvl="1" indent="-228600">
              <a:buFont typeface="+mj-lt"/>
              <a:buAutoNum type="arabicPeriod"/>
            </a:pPr>
            <a:r>
              <a:rPr lang="en-US" sz="1200" b="1" i="0" u="none" strike="noStrike" kern="1200" cap="none" baseline="0" dirty="0">
                <a:solidFill>
                  <a:schemeClr val="tx1"/>
                </a:solidFill>
                <a:latin typeface="Arial"/>
                <a:ea typeface="Arial"/>
                <a:cs typeface="Arial"/>
                <a:sym typeface="Arial"/>
              </a:rPr>
              <a:t>Situational permission: </a:t>
            </a:r>
            <a:r>
              <a:rPr lang="en-US" sz="1200" b="0" i="0" u="none" strike="noStrike" kern="1200" cap="none" baseline="0" dirty="0">
                <a:solidFill>
                  <a:schemeClr val="tx1"/>
                </a:solidFill>
                <a:latin typeface="Arial"/>
                <a:ea typeface="Arial"/>
                <a:cs typeface="Arial"/>
                <a:sym typeface="Arial"/>
              </a:rPr>
              <a:t>Prospects permit the company to access their personal information.</a:t>
            </a:r>
          </a:p>
          <a:p>
            <a:pPr marL="685800" lvl="1" indent="-228600">
              <a:buFont typeface="+mj-lt"/>
              <a:buAutoNum type="arabicPeriod"/>
            </a:pPr>
            <a:r>
              <a:rPr lang="en-US" sz="1200" b="1" i="0" u="none" strike="noStrike" kern="1200" cap="none" baseline="0" dirty="0">
                <a:solidFill>
                  <a:schemeClr val="tx1"/>
                </a:solidFill>
                <a:latin typeface="Arial"/>
                <a:ea typeface="Arial"/>
                <a:cs typeface="Arial"/>
                <a:sym typeface="Arial"/>
              </a:rPr>
              <a:t>Brand trust: </a:t>
            </a:r>
            <a:r>
              <a:rPr lang="en-US" sz="1200" b="0" i="0" u="none" strike="noStrike" kern="1200" cap="none" baseline="0" dirty="0">
                <a:solidFill>
                  <a:schemeClr val="tx1"/>
                </a:solidFill>
                <a:latin typeface="Arial"/>
                <a:ea typeface="Arial"/>
                <a:cs typeface="Arial"/>
                <a:sym typeface="Arial"/>
              </a:rPr>
              <a:t>Prospects allow the company to provide for their needs.</a:t>
            </a:r>
          </a:p>
          <a:p>
            <a:pPr marL="685800" lvl="1" indent="-228600">
              <a:buFont typeface="+mj-lt"/>
              <a:buAutoNum type="arabicPeriod"/>
            </a:pPr>
            <a:r>
              <a:rPr lang="en-US" sz="1200" b="1" i="0" u="none" strike="noStrike" kern="1200" cap="none" baseline="0" dirty="0">
                <a:solidFill>
                  <a:schemeClr val="tx1"/>
                </a:solidFill>
                <a:latin typeface="Arial"/>
                <a:ea typeface="Arial"/>
                <a:cs typeface="Arial"/>
                <a:sym typeface="Arial"/>
              </a:rPr>
              <a:t>Personal relationship: </a:t>
            </a:r>
            <a:r>
              <a:rPr lang="en-US" sz="1200" b="0" i="0" u="none" strike="noStrike" kern="1200" cap="none" baseline="0" dirty="0">
                <a:solidFill>
                  <a:schemeClr val="tx1"/>
                </a:solidFill>
                <a:latin typeface="Arial"/>
                <a:ea typeface="Arial"/>
                <a:cs typeface="Arial"/>
                <a:sym typeface="Arial"/>
              </a:rPr>
              <a:t>Prospects offer information based on a personal relationship with the provider’s organization.</a:t>
            </a:r>
          </a:p>
          <a:p>
            <a:pPr marL="685800" lvl="1" indent="-228600">
              <a:buFont typeface="+mj-lt"/>
              <a:buAutoNum type="arabicPeriod"/>
            </a:pPr>
            <a:r>
              <a:rPr lang="en-US" sz="1200" b="1" i="0" u="none" strike="noStrike" kern="1200" cap="none" baseline="0" dirty="0">
                <a:solidFill>
                  <a:schemeClr val="tx1"/>
                </a:solidFill>
                <a:latin typeface="Arial"/>
                <a:ea typeface="Arial"/>
                <a:cs typeface="Arial"/>
                <a:sym typeface="Arial"/>
              </a:rPr>
              <a:t>Incentive-based permission: </a:t>
            </a:r>
            <a:r>
              <a:rPr lang="en-US" sz="1200" b="0" i="0" u="none" strike="noStrike" kern="1200" cap="none" baseline="0" dirty="0">
                <a:solidFill>
                  <a:schemeClr val="tx1"/>
                </a:solidFill>
                <a:latin typeface="Arial"/>
                <a:ea typeface="Arial"/>
                <a:cs typeface="Arial"/>
                <a:sym typeface="Arial"/>
              </a:rPr>
              <a:t>Incentives such as points or free prizes are used to maintain permission to access customer data.</a:t>
            </a:r>
          </a:p>
          <a:p>
            <a:pPr marL="685800" lvl="1" indent="-228600">
              <a:buFont typeface="+mj-lt"/>
              <a:buAutoNum type="arabicPeriod"/>
            </a:pPr>
            <a:r>
              <a:rPr lang="en-US" sz="1200" b="1" i="0" u="none" strike="noStrike" kern="1200" cap="none" baseline="0" dirty="0">
                <a:solidFill>
                  <a:schemeClr val="tx1"/>
                </a:solidFill>
                <a:latin typeface="Arial"/>
                <a:ea typeface="Arial"/>
                <a:cs typeface="Arial"/>
                <a:sym typeface="Arial"/>
              </a:rPr>
              <a:t>Intravenous permission: </a:t>
            </a:r>
            <a:r>
              <a:rPr lang="en-US" sz="1200" b="0" i="0" u="none" strike="noStrike" kern="1200" cap="none" baseline="0" dirty="0">
                <a:solidFill>
                  <a:schemeClr val="tx1"/>
                </a:solidFill>
                <a:latin typeface="Arial"/>
                <a:ea typeface="Arial"/>
                <a:cs typeface="Arial"/>
                <a:sym typeface="Arial"/>
              </a:rPr>
              <a:t>Customers become dependent on the company, and the supplier controls the supply of certain goods or services.</a:t>
            </a:r>
            <a:endParaRPr lang="en-IN" u="none"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500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An implication of these new approaches is that the traditional “marketing mix” concept and the notion of the “4 Ps” of marketing—product, price, place (or distribution), and promotion (or marketing communications)—may not fully describe modern marketing programs or the many activities, such as loyalty programs or pop-up stores, that may not necessarily fit neatly into one of those designations.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807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product itself is the primary determinant of what consumers experience with a brand, what they hear about a brand from others, and what the firm can tell customers about the brand. At the heart of a great brand is invariably a great product.</a:t>
            </a:r>
            <a:endParaRPr lang="en-IN" dirty="0"/>
          </a:p>
          <a:p>
            <a:pPr eaLnBrk="1" fontAlgn="auto" hangingPunct="1">
              <a:spcBef>
                <a:spcPts val="0"/>
              </a:spcBef>
              <a:spcAft>
                <a:spcPts val="0"/>
              </a:spcAft>
              <a:buFont typeface="Arial" pitchFamily="34" charset="0"/>
              <a:buNone/>
              <a:defRPr/>
            </a:pPr>
            <a:endParaRPr lang="en-US" u="sng" dirty="0"/>
          </a:p>
          <a:p>
            <a:pPr marL="171450" indent="-171450" eaLnBrk="1" fontAlgn="auto" hangingPunct="1">
              <a:spcBef>
                <a:spcPts val="0"/>
              </a:spcBef>
              <a:spcAft>
                <a:spcPts val="0"/>
              </a:spcAft>
              <a:buFont typeface="Arial" pitchFamily="34" charset="0"/>
              <a:buChar char="•"/>
              <a:defRPr/>
            </a:pPr>
            <a:endParaRPr lang="en-IN" u="sng" dirty="0"/>
          </a:p>
          <a:p>
            <a:pPr marL="171450" indent="-171450" eaLnBrk="1" fontAlgn="auto" hangingPunct="1">
              <a:spcBef>
                <a:spcPts val="0"/>
              </a:spcBef>
              <a:spcAft>
                <a:spcPts val="0"/>
              </a:spcAft>
              <a:buFont typeface="Arial" pitchFamily="34" charset="0"/>
              <a:buChar char="•"/>
              <a:defRPr/>
            </a:pPr>
            <a:endParaRPr lang="en-US" dirty="0"/>
          </a:p>
          <a:p>
            <a:pPr marL="171450" indent="-171450" eaLnBrk="1" fontAlgn="auto" hangingPunct="1">
              <a:spcBef>
                <a:spcPts val="0"/>
              </a:spcBef>
              <a:spcAft>
                <a:spcPts val="0"/>
              </a:spcAft>
              <a:buFont typeface="Arial" pitchFamily="34" charset="0"/>
              <a:buChar char="•"/>
              <a:defRPr/>
            </a:pPr>
            <a:endParaRPr lang="en-IN"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0075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7540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2954755944"/>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84B449-2F73-42B4-B507-5248ABE4CFF1}" type="datetimeFigureOut">
              <a:rPr lang="en-US" smtClean="0"/>
              <a:t>7/23/2022</a:t>
            </a:fld>
            <a:endParaRPr lang="en-US"/>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B12E52-C777-47F0-9415-BD7D2DE62983}" type="slidenum">
              <a:rPr lang="en-US" smtClean="0"/>
              <a:t>‹#›</a:t>
            </a:fld>
            <a:endParaRPr lang="en-US"/>
          </a:p>
        </p:txBody>
      </p:sp>
    </p:spTree>
    <p:extLst>
      <p:ext uri="{BB962C8B-B14F-4D97-AF65-F5344CB8AC3E}">
        <p14:creationId xmlns:p14="http://schemas.microsoft.com/office/powerpoint/2010/main" val="1489602286"/>
      </p:ext>
    </p:extLst>
  </p:cSld>
  <p:clrMap bg1="lt1" tx1="dk1" bg2="lt2" tx2="dk2" accent1="accent1" accent2="accent2" accent3="accent3" accent4="accent4" accent5="accent5" accent6="accent6" hlink="hlink" folHlink="folHlink"/>
  <p:sldLayoutIdLst>
    <p:sldLayoutId id="2147483748" r:id="rId1"/>
    <p:sldLayoutId id="2147483749"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4977444" y="1989249"/>
            <a:ext cx="3450566" cy="1037048"/>
          </a:xfrm>
        </p:spPr>
        <p:txBody>
          <a:bodyPr/>
          <a:lstStyle/>
          <a:p>
            <a:pPr lvl="0" algn="ctr"/>
            <a:r>
              <a:rPr lang="en-US" b="1" dirty="0">
                <a:latin typeface="+mn-lt"/>
              </a:rPr>
              <a:t>Chapter 5</a:t>
            </a:r>
          </a:p>
        </p:txBody>
      </p:sp>
      <p:sp>
        <p:nvSpPr>
          <p:cNvPr id="5" name="Text Placeholder 4"/>
          <p:cNvSpPr>
            <a:spLocks noGrp="1"/>
          </p:cNvSpPr>
          <p:nvPr>
            <p:ph type="body" idx="2"/>
          </p:nvPr>
        </p:nvSpPr>
        <p:spPr>
          <a:xfrm>
            <a:off x="4977444" y="3186051"/>
            <a:ext cx="3450566" cy="1133701"/>
          </a:xfrm>
        </p:spPr>
        <p:txBody>
          <a:bodyPr>
            <a:normAutofit fontScale="92500" lnSpcReduction="20000"/>
          </a:bodyPr>
          <a:lstStyle/>
          <a:p>
            <a:pPr algn="ctr"/>
            <a:r>
              <a:rPr lang="en-US" dirty="0">
                <a:latin typeface="+mn-lt"/>
              </a:rPr>
              <a:t>Designing Marketing Programs to Build Brand Equity</a:t>
            </a:r>
          </a:p>
        </p:txBody>
      </p:sp>
    </p:spTree>
    <p:extLst>
      <p:ext uri="{BB962C8B-B14F-4D97-AF65-F5344CB8AC3E}">
        <p14:creationId xmlns:p14="http://schemas.microsoft.com/office/powerpoint/2010/main" val="5553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Marketing </a:t>
            </a:r>
            <a:r>
              <a:rPr lang="en-US" altLang="en-US" sz="2000" b="0" dirty="0"/>
              <a:t>(2 of 3)</a:t>
            </a:r>
            <a:endParaRPr lang="en-IN" dirty="0"/>
          </a:p>
        </p:txBody>
      </p:sp>
      <p:sp>
        <p:nvSpPr>
          <p:cNvPr id="3" name="Content Placeholder 2"/>
          <p:cNvSpPr>
            <a:spLocks noGrp="1"/>
          </p:cNvSpPr>
          <p:nvPr>
            <p:ph sz="quarter" idx="13"/>
          </p:nvPr>
        </p:nvSpPr>
        <p:spPr/>
        <p:txBody>
          <a:bodyPr/>
          <a:lstStyle/>
          <a:p>
            <a:r>
              <a:rPr lang="en-IN" dirty="0"/>
              <a:t>Experiential marketing</a:t>
            </a:r>
          </a:p>
          <a:p>
            <a:pPr lvl="1"/>
            <a:r>
              <a:rPr lang="en-IN" dirty="0"/>
              <a:t>Promotes a product by communicating features and benefits and connecting it with unique and interesting consumer experiences</a:t>
            </a:r>
          </a:p>
          <a:p>
            <a:r>
              <a:rPr lang="en-IN" dirty="0"/>
              <a:t>Relationship marketing</a:t>
            </a:r>
          </a:p>
          <a:p>
            <a:pPr lvl="1"/>
            <a:r>
              <a:rPr lang="en-IN" dirty="0"/>
              <a:t>Transcend an actual product or service to create stronger bonds with consumer</a:t>
            </a:r>
          </a:p>
          <a:p>
            <a:pPr lvl="1"/>
            <a:r>
              <a:rPr lang="en-IN" dirty="0"/>
              <a:t>Maximize brand resonance</a:t>
            </a:r>
          </a:p>
        </p:txBody>
      </p:sp>
    </p:spTree>
    <p:extLst>
      <p:ext uri="{BB962C8B-B14F-4D97-AF65-F5344CB8AC3E}">
        <p14:creationId xmlns:p14="http://schemas.microsoft.com/office/powerpoint/2010/main" val="381849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5-2: Brand Experience Scale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77711897"/>
              </p:ext>
            </p:extLst>
          </p:nvPr>
        </p:nvGraphicFramePr>
        <p:xfrm>
          <a:off x="658368" y="1853721"/>
          <a:ext cx="7845552" cy="4206240"/>
        </p:xfrm>
        <a:graphic>
          <a:graphicData uri="http://schemas.openxmlformats.org/drawingml/2006/table">
            <a:tbl>
              <a:tblPr firstRow="1" bandRow="1">
                <a:tableStyleId>{2D5ABB26-0587-4C30-8999-92F81FD0307C}</a:tableStyleId>
              </a:tblPr>
              <a:tblGrid>
                <a:gridCol w="1711758">
                  <a:extLst>
                    <a:ext uri="{9D8B030D-6E8A-4147-A177-3AD203B41FA5}">
                      <a16:colId xmlns:a16="http://schemas.microsoft.com/office/drawing/2014/main" val="3662354520"/>
                    </a:ext>
                  </a:extLst>
                </a:gridCol>
                <a:gridCol w="6133794">
                  <a:extLst>
                    <a:ext uri="{9D8B030D-6E8A-4147-A177-3AD203B41FA5}">
                      <a16:colId xmlns:a16="http://schemas.microsoft.com/office/drawing/2014/main" val="1304789618"/>
                    </a:ext>
                  </a:extLst>
                </a:gridCol>
              </a:tblGrid>
              <a:tr h="808846">
                <a:tc>
                  <a:txBody>
                    <a:bodyPr/>
                    <a:lstStyle/>
                    <a:p>
                      <a:r>
                        <a:rPr lang="en-IN" sz="1800" b="1" i="0" u="none" strike="noStrike" cap="none" baseline="0" dirty="0">
                          <a:solidFill>
                            <a:schemeClr val="tx1"/>
                          </a:solidFill>
                          <a:latin typeface="+mn-lt"/>
                          <a:ea typeface="+mn-ea"/>
                          <a:cs typeface="+mn-cs"/>
                          <a:sym typeface="Arial"/>
                        </a:rPr>
                        <a:t>Sensory</a:t>
                      </a:r>
                      <a:endParaRPr lang="en-IN"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cap="none" baseline="0" dirty="0">
                          <a:solidFill>
                            <a:schemeClr val="tx1"/>
                          </a:solidFill>
                          <a:latin typeface="+mn-lt"/>
                          <a:ea typeface="+mn-ea"/>
                          <a:cs typeface="+mn-cs"/>
                          <a:sym typeface="Arial"/>
                        </a:rPr>
                        <a:t>This brand makes a strong impression on my visual sense or other senses.</a:t>
                      </a:r>
                    </a:p>
                    <a:p>
                      <a:r>
                        <a:rPr lang="en-US" sz="1800" b="0" i="0" u="none" strike="noStrike" cap="none" baseline="0" dirty="0">
                          <a:solidFill>
                            <a:schemeClr val="tx1"/>
                          </a:solidFill>
                          <a:latin typeface="+mn-lt"/>
                          <a:ea typeface="+mn-ea"/>
                          <a:cs typeface="+mn-cs"/>
                          <a:sym typeface="Arial"/>
                        </a:rPr>
                        <a:t>I find this brand interesting in a sensory way.</a:t>
                      </a:r>
                    </a:p>
                    <a:p>
                      <a:r>
                        <a:rPr lang="en-US" sz="1800" b="0" i="0" u="none" strike="noStrike" cap="none" baseline="0" dirty="0">
                          <a:solidFill>
                            <a:schemeClr val="tx1"/>
                          </a:solidFill>
                          <a:latin typeface="+mn-lt"/>
                          <a:ea typeface="+mn-ea"/>
                          <a:cs typeface="+mn-cs"/>
                          <a:sym typeface="Arial"/>
                        </a:rPr>
                        <a:t>This brand does not appeal to my senses.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833578"/>
                  </a:ext>
                </a:extLst>
              </a:tr>
              <a:tr h="808846">
                <a:tc>
                  <a:txBody>
                    <a:bodyPr/>
                    <a:lstStyle/>
                    <a:p>
                      <a:r>
                        <a:rPr lang="en-IN" sz="1800" b="1" i="0" u="none" strike="noStrike" cap="none" baseline="0" dirty="0">
                          <a:solidFill>
                            <a:schemeClr val="tx1"/>
                          </a:solidFill>
                          <a:latin typeface="+mn-lt"/>
                          <a:ea typeface="+mn-ea"/>
                          <a:cs typeface="+mn-cs"/>
                          <a:sym typeface="Arial"/>
                        </a:rPr>
                        <a:t>Affective</a:t>
                      </a:r>
                      <a:endParaRPr lang="en-IN"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cap="none" baseline="0" dirty="0">
                          <a:solidFill>
                            <a:schemeClr val="tx1"/>
                          </a:solidFill>
                          <a:latin typeface="+mn-lt"/>
                          <a:ea typeface="+mn-ea"/>
                          <a:cs typeface="+mn-cs"/>
                          <a:sym typeface="Arial"/>
                        </a:rPr>
                        <a:t>This brand induces feelings and sentiments.</a:t>
                      </a:r>
                    </a:p>
                    <a:p>
                      <a:r>
                        <a:rPr lang="en-US" sz="1800" b="0" i="0" u="none" strike="noStrike" cap="none" baseline="0" dirty="0">
                          <a:solidFill>
                            <a:schemeClr val="tx1"/>
                          </a:solidFill>
                          <a:latin typeface="+mn-lt"/>
                          <a:ea typeface="+mn-ea"/>
                          <a:cs typeface="+mn-cs"/>
                          <a:sym typeface="Arial"/>
                        </a:rPr>
                        <a:t>I do not have strong emotions for this brand.</a:t>
                      </a:r>
                    </a:p>
                    <a:p>
                      <a:r>
                        <a:rPr lang="en-US" sz="1800" b="0" i="0" u="none" strike="noStrike" cap="none" baseline="0" dirty="0">
                          <a:solidFill>
                            <a:schemeClr val="tx1"/>
                          </a:solidFill>
                          <a:latin typeface="+mn-lt"/>
                          <a:ea typeface="+mn-ea"/>
                          <a:cs typeface="+mn-cs"/>
                          <a:sym typeface="Arial"/>
                        </a:rPr>
                        <a:t>This brand is an emotional brand.</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995921"/>
                  </a:ext>
                </a:extLst>
              </a:tr>
              <a:tr h="808846">
                <a:tc>
                  <a:txBody>
                    <a:bodyPr/>
                    <a:lstStyle/>
                    <a:p>
                      <a:r>
                        <a:rPr lang="en-IN" sz="1800" b="1" i="0" u="none" strike="noStrike" cap="none" baseline="0" dirty="0">
                          <a:solidFill>
                            <a:schemeClr val="tx1"/>
                          </a:solidFill>
                          <a:latin typeface="+mn-lt"/>
                          <a:ea typeface="+mn-ea"/>
                          <a:cs typeface="+mn-cs"/>
                          <a:sym typeface="Arial"/>
                        </a:rPr>
                        <a:t>Behavioral</a:t>
                      </a:r>
                      <a:endParaRPr lang="en-IN"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cap="none" baseline="0" dirty="0">
                          <a:solidFill>
                            <a:schemeClr val="tx1"/>
                          </a:solidFill>
                          <a:latin typeface="+mn-lt"/>
                          <a:ea typeface="+mn-ea"/>
                          <a:cs typeface="+mn-cs"/>
                          <a:sym typeface="Arial"/>
                        </a:rPr>
                        <a:t>I engage in physical actions and behaviors when I use this brand.</a:t>
                      </a:r>
                    </a:p>
                    <a:p>
                      <a:r>
                        <a:rPr lang="en-US" sz="1800" b="0" i="0" u="none" strike="noStrike" cap="none" baseline="0" dirty="0">
                          <a:solidFill>
                            <a:schemeClr val="tx1"/>
                          </a:solidFill>
                          <a:latin typeface="+mn-lt"/>
                          <a:ea typeface="+mn-ea"/>
                          <a:cs typeface="+mn-cs"/>
                          <a:sym typeface="Arial"/>
                        </a:rPr>
                        <a:t>This brand results in bodily experiences.</a:t>
                      </a:r>
                    </a:p>
                    <a:p>
                      <a:r>
                        <a:rPr lang="en-US" sz="1800" b="0" i="0" u="none" strike="noStrike" cap="none" baseline="0" dirty="0">
                          <a:solidFill>
                            <a:schemeClr val="tx1"/>
                          </a:solidFill>
                          <a:latin typeface="+mn-lt"/>
                          <a:ea typeface="+mn-ea"/>
                          <a:cs typeface="+mn-cs"/>
                          <a:sym typeface="Arial"/>
                        </a:rPr>
                        <a:t>This brand is not action oriented.</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1176489"/>
                  </a:ext>
                </a:extLst>
              </a:tr>
              <a:tr h="808846">
                <a:tc>
                  <a:txBody>
                    <a:bodyPr/>
                    <a:lstStyle/>
                    <a:p>
                      <a:r>
                        <a:rPr lang="en-IN" sz="1800" b="1" i="0" u="none" strike="noStrike" cap="none" baseline="0" dirty="0">
                          <a:solidFill>
                            <a:schemeClr val="tx1"/>
                          </a:solidFill>
                          <a:latin typeface="+mn-lt"/>
                          <a:ea typeface="+mn-ea"/>
                          <a:cs typeface="+mn-cs"/>
                          <a:sym typeface="Arial"/>
                        </a:rPr>
                        <a:t>Intellectual</a:t>
                      </a:r>
                      <a:endParaRPr lang="en-IN"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cap="none" baseline="0" dirty="0">
                          <a:solidFill>
                            <a:schemeClr val="tx1"/>
                          </a:solidFill>
                          <a:latin typeface="+mn-lt"/>
                          <a:ea typeface="+mn-ea"/>
                          <a:cs typeface="+mn-cs"/>
                          <a:sym typeface="Arial"/>
                        </a:rPr>
                        <a:t>I engage in a lot of thinking when I encounter this brand.</a:t>
                      </a:r>
                    </a:p>
                    <a:p>
                      <a:r>
                        <a:rPr lang="en-US" sz="1800" b="0" i="0" u="none" strike="noStrike" cap="none" baseline="0" dirty="0">
                          <a:solidFill>
                            <a:schemeClr val="tx1"/>
                          </a:solidFill>
                          <a:latin typeface="+mn-lt"/>
                          <a:ea typeface="+mn-ea"/>
                          <a:cs typeface="+mn-cs"/>
                          <a:sym typeface="Arial"/>
                        </a:rPr>
                        <a:t>This brand does not make me think.</a:t>
                      </a:r>
                    </a:p>
                    <a:p>
                      <a:r>
                        <a:rPr lang="en-US" sz="1800" b="0" i="0" u="none" strike="noStrike" cap="none" baseline="0" dirty="0">
                          <a:solidFill>
                            <a:schemeClr val="tx1"/>
                          </a:solidFill>
                          <a:latin typeface="+mn-lt"/>
                          <a:ea typeface="+mn-ea"/>
                          <a:cs typeface="+mn-cs"/>
                          <a:sym typeface="Arial"/>
                        </a:rPr>
                        <a:t>This brand stimulates my curiosity and problem solving.</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6561506"/>
                  </a:ext>
                </a:extLst>
              </a:tr>
            </a:tbl>
          </a:graphicData>
        </a:graphic>
      </p:graphicFrame>
    </p:spTree>
    <p:extLst>
      <p:ext uri="{BB962C8B-B14F-4D97-AF65-F5344CB8AC3E}">
        <p14:creationId xmlns:p14="http://schemas.microsoft.com/office/powerpoint/2010/main" val="278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Marketing </a:t>
            </a:r>
            <a:r>
              <a:rPr lang="en-US" altLang="en-US" sz="2000" b="0" dirty="0"/>
              <a:t>(3 of 3)</a:t>
            </a:r>
            <a:endParaRPr lang="en-IN" dirty="0"/>
          </a:p>
        </p:txBody>
      </p:sp>
      <p:sp>
        <p:nvSpPr>
          <p:cNvPr id="3" name="Content Placeholder 2"/>
          <p:cNvSpPr>
            <a:spLocks noGrp="1"/>
          </p:cNvSpPr>
          <p:nvPr>
            <p:ph sz="quarter" idx="13"/>
          </p:nvPr>
        </p:nvSpPr>
        <p:spPr>
          <a:xfrm>
            <a:off x="457200" y="1556326"/>
            <a:ext cx="8315864" cy="4434275"/>
          </a:xfrm>
        </p:spPr>
        <p:txBody>
          <a:bodyPr/>
          <a:lstStyle/>
          <a:p>
            <a:r>
              <a:rPr lang="en-IN" dirty="0"/>
              <a:t>Mass customization</a:t>
            </a:r>
          </a:p>
          <a:p>
            <a:pPr lvl="1"/>
            <a:r>
              <a:rPr lang="en-IN" dirty="0"/>
              <a:t>Making products to fit customers’ exact specifications</a:t>
            </a:r>
          </a:p>
          <a:p>
            <a:pPr lvl="2"/>
            <a:r>
              <a:rPr lang="en-IN" dirty="0"/>
              <a:t>Digital-age technology enables customized products</a:t>
            </a:r>
          </a:p>
          <a:p>
            <a:r>
              <a:rPr lang="en-IN" dirty="0"/>
              <a:t>Permission marketing</a:t>
            </a:r>
          </a:p>
          <a:p>
            <a:pPr lvl="1"/>
            <a:r>
              <a:rPr lang="en-IN" dirty="0"/>
              <a:t>The practice of marketing to consumers only after gaining their express permission</a:t>
            </a:r>
          </a:p>
        </p:txBody>
      </p:sp>
    </p:spTree>
    <p:extLst>
      <p:ext uri="{BB962C8B-B14F-4D97-AF65-F5344CB8AC3E}">
        <p14:creationId xmlns:p14="http://schemas.microsoft.com/office/powerpoint/2010/main" val="381294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Reconciling the Different Marketing Approaches</a:t>
            </a:r>
            <a:endParaRPr lang="en-IN" sz="3400" dirty="0"/>
          </a:p>
        </p:txBody>
      </p:sp>
      <p:sp>
        <p:nvSpPr>
          <p:cNvPr id="3" name="Content Placeholder 2"/>
          <p:cNvSpPr>
            <a:spLocks noGrp="1"/>
          </p:cNvSpPr>
          <p:nvPr>
            <p:ph sz="quarter" idx="13"/>
          </p:nvPr>
        </p:nvSpPr>
        <p:spPr/>
        <p:txBody>
          <a:bodyPr/>
          <a:lstStyle/>
          <a:p>
            <a:r>
              <a:rPr lang="en-IN" altLang="en-US" dirty="0"/>
              <a:t>Mass customization and one-to-one and permission marketing are:</a:t>
            </a:r>
          </a:p>
          <a:p>
            <a:pPr lvl="1"/>
            <a:r>
              <a:rPr lang="en-IN" altLang="en-US" dirty="0"/>
              <a:t>Potentially effective means of getting consumers more actively engaged with a brand</a:t>
            </a:r>
          </a:p>
          <a:p>
            <a:r>
              <a:rPr lang="en-IN" altLang="en-US" dirty="0"/>
              <a:t>According to the customer-based brand equity model:</a:t>
            </a:r>
          </a:p>
          <a:p>
            <a:pPr lvl="1"/>
            <a:r>
              <a:rPr lang="en-IN" altLang="en-US" dirty="0"/>
              <a:t>Different approaches emphasize different aspects of brand equity</a:t>
            </a:r>
          </a:p>
        </p:txBody>
      </p:sp>
    </p:spTree>
    <p:extLst>
      <p:ext uri="{BB962C8B-B14F-4D97-AF65-F5344CB8AC3E}">
        <p14:creationId xmlns:p14="http://schemas.microsoft.com/office/powerpoint/2010/main" val="372183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Product Strategy</a:t>
            </a:r>
            <a:endParaRPr lang="en-IN" dirty="0"/>
          </a:p>
        </p:txBody>
      </p:sp>
      <p:sp>
        <p:nvSpPr>
          <p:cNvPr id="3" name="Content Placeholder 2"/>
          <p:cNvSpPr>
            <a:spLocks noGrp="1"/>
          </p:cNvSpPr>
          <p:nvPr>
            <p:ph sz="quarter" idx="13"/>
          </p:nvPr>
        </p:nvSpPr>
        <p:spPr/>
        <p:txBody>
          <a:bodyPr/>
          <a:lstStyle/>
          <a:p>
            <a:r>
              <a:rPr lang="en-US" dirty="0"/>
              <a:t>Perceived Quality</a:t>
            </a:r>
          </a:p>
          <a:p>
            <a:r>
              <a:rPr lang="en-IN" dirty="0"/>
              <a:t>Managing Customers Post-Purchase</a:t>
            </a:r>
            <a:endParaRPr lang="en-US" dirty="0"/>
          </a:p>
        </p:txBody>
      </p:sp>
    </p:spTree>
    <p:extLst>
      <p:ext uri="{BB962C8B-B14F-4D97-AF65-F5344CB8AC3E}">
        <p14:creationId xmlns:p14="http://schemas.microsoft.com/office/powerpoint/2010/main" val="428929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Perceived Quality</a:t>
            </a:r>
            <a:endParaRPr lang="en-IN" dirty="0"/>
          </a:p>
        </p:txBody>
      </p:sp>
      <p:sp>
        <p:nvSpPr>
          <p:cNvPr id="3" name="Content Placeholder 2"/>
          <p:cNvSpPr>
            <a:spLocks noGrp="1"/>
          </p:cNvSpPr>
          <p:nvPr>
            <p:ph sz="quarter" idx="13"/>
          </p:nvPr>
        </p:nvSpPr>
        <p:spPr>
          <a:xfrm>
            <a:off x="457200" y="1556326"/>
            <a:ext cx="8428008" cy="4434275"/>
          </a:xfrm>
        </p:spPr>
        <p:txBody>
          <a:bodyPr/>
          <a:lstStyle/>
          <a:p>
            <a:r>
              <a:rPr lang="en-US" dirty="0"/>
              <a:t>Customers’ perceptions of overall quality or superiority of a product or service</a:t>
            </a:r>
          </a:p>
          <a:p>
            <a:pPr lvl="1"/>
            <a:r>
              <a:rPr lang="en-US" dirty="0"/>
              <a:t>Compared with alternative</a:t>
            </a:r>
          </a:p>
          <a:p>
            <a:pPr lvl="1"/>
            <a:r>
              <a:rPr lang="en-US" dirty="0"/>
              <a:t>With respect to its intended purpose</a:t>
            </a:r>
          </a:p>
        </p:txBody>
      </p:sp>
    </p:spTree>
    <p:extLst>
      <p:ext uri="{BB962C8B-B14F-4D97-AF65-F5344CB8AC3E}">
        <p14:creationId xmlns:p14="http://schemas.microsoft.com/office/powerpoint/2010/main" val="5797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27343" cy="1097279"/>
          </a:xfrm>
        </p:spPr>
        <p:txBody>
          <a:bodyPr/>
          <a:lstStyle/>
          <a:p>
            <a:r>
              <a:rPr lang="en-US" sz="3400" dirty="0"/>
              <a:t>Managing Customers Post-Purchase </a:t>
            </a:r>
            <a:r>
              <a:rPr lang="en-US" sz="2000" b="0" dirty="0"/>
              <a:t>(1 of 2)</a:t>
            </a:r>
            <a:endParaRPr lang="en-IN" sz="2000" b="0" dirty="0"/>
          </a:p>
        </p:txBody>
      </p:sp>
      <p:sp>
        <p:nvSpPr>
          <p:cNvPr id="3" name="Content Placeholder 2"/>
          <p:cNvSpPr>
            <a:spLocks noGrp="1"/>
          </p:cNvSpPr>
          <p:nvPr>
            <p:ph sz="quarter" idx="13"/>
          </p:nvPr>
        </p:nvSpPr>
        <p:spPr/>
        <p:txBody>
          <a:bodyPr/>
          <a:lstStyle/>
          <a:p>
            <a:r>
              <a:rPr lang="en-US" dirty="0"/>
              <a:t>Product strategies should focus on both purchase </a:t>
            </a:r>
            <a:r>
              <a:rPr lang="en-US" b="1" dirty="0"/>
              <a:t>and</a:t>
            </a:r>
            <a:r>
              <a:rPr lang="en-US" i="1" dirty="0"/>
              <a:t> </a:t>
            </a:r>
            <a:r>
              <a:rPr lang="en-US" dirty="0"/>
              <a:t>consumption</a:t>
            </a:r>
          </a:p>
          <a:p>
            <a:r>
              <a:rPr lang="en-US" dirty="0"/>
              <a:t>Particularly important in the context of e-commerce</a:t>
            </a:r>
          </a:p>
          <a:p>
            <a:r>
              <a:rPr lang="en-US" dirty="0"/>
              <a:t>Processes or programs that can help with managing customers post-purchase</a:t>
            </a:r>
          </a:p>
          <a:p>
            <a:pPr lvl="1"/>
            <a:r>
              <a:rPr lang="en-US" dirty="0"/>
              <a:t>User manuals</a:t>
            </a:r>
          </a:p>
          <a:p>
            <a:pPr lvl="1"/>
            <a:r>
              <a:rPr lang="en-US" dirty="0"/>
              <a:t>Customer service programs</a:t>
            </a:r>
          </a:p>
          <a:p>
            <a:pPr lvl="1"/>
            <a:r>
              <a:rPr lang="en-US" dirty="0"/>
              <a:t>Loyalty programs</a:t>
            </a:r>
          </a:p>
        </p:txBody>
      </p:sp>
    </p:spTree>
    <p:extLst>
      <p:ext uri="{BB962C8B-B14F-4D97-AF65-F5344CB8AC3E}">
        <p14:creationId xmlns:p14="http://schemas.microsoft.com/office/powerpoint/2010/main" val="121528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58332" cy="1097279"/>
          </a:xfrm>
        </p:spPr>
        <p:txBody>
          <a:bodyPr/>
          <a:lstStyle/>
          <a:p>
            <a:r>
              <a:rPr lang="en-US" sz="3400" dirty="0"/>
              <a:t>Managing Customers Post-Purchase </a:t>
            </a:r>
            <a:r>
              <a:rPr lang="en-US" sz="2000" b="0" dirty="0"/>
              <a:t>(2 of 2)</a:t>
            </a:r>
            <a:endParaRPr lang="en-IN" sz="2000" dirty="0"/>
          </a:p>
        </p:txBody>
      </p:sp>
      <p:sp>
        <p:nvSpPr>
          <p:cNvPr id="3" name="Content Placeholder 2"/>
          <p:cNvSpPr>
            <a:spLocks noGrp="1"/>
          </p:cNvSpPr>
          <p:nvPr>
            <p:ph sz="quarter" idx="13"/>
          </p:nvPr>
        </p:nvSpPr>
        <p:spPr/>
        <p:txBody>
          <a:bodyPr/>
          <a:lstStyle/>
          <a:p>
            <a:r>
              <a:rPr lang="en-IN" dirty="0"/>
              <a:t>User Manuals</a:t>
            </a:r>
          </a:p>
          <a:p>
            <a:r>
              <a:rPr lang="en-IN" dirty="0"/>
              <a:t>Customer Service Programs</a:t>
            </a:r>
          </a:p>
          <a:p>
            <a:r>
              <a:rPr lang="en-IN" dirty="0"/>
              <a:t>Loyalty Programs</a:t>
            </a:r>
          </a:p>
        </p:txBody>
      </p:sp>
    </p:spTree>
    <p:extLst>
      <p:ext uri="{BB962C8B-B14F-4D97-AF65-F5344CB8AC3E}">
        <p14:creationId xmlns:p14="http://schemas.microsoft.com/office/powerpoint/2010/main" val="301139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Pricing Strategy</a:t>
            </a:r>
            <a:endParaRPr lang="en-IN" dirty="0"/>
          </a:p>
        </p:txBody>
      </p:sp>
      <p:sp>
        <p:nvSpPr>
          <p:cNvPr id="3" name="Content Placeholder 2"/>
          <p:cNvSpPr>
            <a:spLocks noGrp="1"/>
          </p:cNvSpPr>
          <p:nvPr>
            <p:ph sz="quarter" idx="13"/>
          </p:nvPr>
        </p:nvSpPr>
        <p:spPr>
          <a:xfrm>
            <a:off x="457199" y="1556326"/>
            <a:ext cx="8333117" cy="4434275"/>
          </a:xfrm>
        </p:spPr>
        <p:txBody>
          <a:bodyPr/>
          <a:lstStyle/>
          <a:p>
            <a:r>
              <a:rPr lang="en-US" kern="1200" dirty="0">
                <a:solidFill>
                  <a:schemeClr val="tx1"/>
                </a:solidFill>
              </a:rPr>
              <a:t>Price is the one revenue-generating element of the traditional marketing mix</a:t>
            </a:r>
          </a:p>
          <a:p>
            <a:pPr lvl="1"/>
            <a:r>
              <a:rPr lang="en-US" kern="1200" dirty="0">
                <a:solidFill>
                  <a:schemeClr val="tx1"/>
                </a:solidFill>
              </a:rPr>
              <a:t>Price premiums are among the most important benefits of building a strong brand</a:t>
            </a:r>
            <a:endParaRPr lang="en-US" dirty="0"/>
          </a:p>
        </p:txBody>
      </p:sp>
    </p:spTree>
    <p:extLst>
      <p:ext uri="{BB962C8B-B14F-4D97-AF65-F5344CB8AC3E}">
        <p14:creationId xmlns:p14="http://schemas.microsoft.com/office/powerpoint/2010/main" val="29740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Consumer Price Perceptions</a:t>
            </a:r>
            <a:endParaRPr lang="en-IN" dirty="0"/>
          </a:p>
        </p:txBody>
      </p:sp>
      <p:sp>
        <p:nvSpPr>
          <p:cNvPr id="3" name="Content Placeholder 2"/>
          <p:cNvSpPr>
            <a:spLocks noGrp="1"/>
          </p:cNvSpPr>
          <p:nvPr>
            <p:ph sz="quarter" idx="13"/>
          </p:nvPr>
        </p:nvSpPr>
        <p:spPr>
          <a:xfrm>
            <a:off x="457199" y="1556326"/>
            <a:ext cx="8324491" cy="4434275"/>
          </a:xfrm>
        </p:spPr>
        <p:txBody>
          <a:bodyPr/>
          <a:lstStyle/>
          <a:p>
            <a:r>
              <a:rPr lang="en-US" dirty="0"/>
              <a:t>Choosing a pricing strategy to build brand equity means determining</a:t>
            </a:r>
          </a:p>
          <a:p>
            <a:pPr lvl="1"/>
            <a:r>
              <a:rPr lang="en-US" dirty="0"/>
              <a:t>A method for setting current prices, and</a:t>
            </a:r>
          </a:p>
          <a:p>
            <a:pPr lvl="1"/>
            <a:r>
              <a:rPr lang="en-US" dirty="0"/>
              <a:t>A policy for choosing the depth and duration of promotions and discounts</a:t>
            </a:r>
          </a:p>
          <a:p>
            <a:r>
              <a:rPr lang="en-US" dirty="0"/>
              <a:t>Factor related to costs of making and selling a product and relative price of competing product are important determinant in pricing strategy</a:t>
            </a:r>
          </a:p>
          <a:p>
            <a:pPr lvl="1"/>
            <a:r>
              <a:rPr lang="en-US" dirty="0"/>
              <a:t>However, firms are putting greater importance on consumer perceptions and preferences</a:t>
            </a:r>
          </a:p>
        </p:txBody>
      </p:sp>
    </p:spTree>
    <p:extLst>
      <p:ext uri="{BB962C8B-B14F-4D97-AF65-F5344CB8AC3E}">
        <p14:creationId xmlns:p14="http://schemas.microsoft.com/office/powerpoint/2010/main" val="111298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a:t>
            </a:r>
            <a:endParaRPr lang="en-IN" dirty="0"/>
          </a:p>
        </p:txBody>
      </p:sp>
      <p:sp>
        <p:nvSpPr>
          <p:cNvPr id="3" name="Content Placeholder 2"/>
          <p:cNvSpPr>
            <a:spLocks noGrp="1"/>
          </p:cNvSpPr>
          <p:nvPr>
            <p:ph sz="quarter" idx="13"/>
          </p:nvPr>
        </p:nvSpPr>
        <p:spPr>
          <a:xfrm>
            <a:off x="457200" y="1556326"/>
            <a:ext cx="8100204" cy="4434275"/>
          </a:xfrm>
        </p:spPr>
        <p:txBody>
          <a:bodyPr/>
          <a:lstStyle/>
          <a:p>
            <a:pPr marL="432" indent="0">
              <a:buNone/>
            </a:pPr>
            <a:r>
              <a:rPr lang="en-US" b="1" dirty="0">
                <a:solidFill>
                  <a:schemeClr val="tx2"/>
                </a:solidFill>
              </a:rPr>
              <a:t>5.1</a:t>
            </a:r>
            <a:r>
              <a:rPr lang="en-US" dirty="0"/>
              <a:t> Identify some of the new perspectives and developments in marketing</a:t>
            </a:r>
          </a:p>
          <a:p>
            <a:pPr marL="432" indent="0">
              <a:buNone/>
            </a:pPr>
            <a:r>
              <a:rPr lang="en-US" b="1" dirty="0">
                <a:solidFill>
                  <a:schemeClr val="tx2"/>
                </a:solidFill>
              </a:rPr>
              <a:t>5.2</a:t>
            </a:r>
            <a:r>
              <a:rPr lang="en-US" dirty="0"/>
              <a:t> Describe how marketers enhance product experience</a:t>
            </a:r>
          </a:p>
          <a:p>
            <a:pPr marL="432" indent="0">
              <a:buNone/>
            </a:pPr>
            <a:r>
              <a:rPr lang="en-US" b="1" dirty="0">
                <a:solidFill>
                  <a:schemeClr val="tx2"/>
                </a:solidFill>
              </a:rPr>
              <a:t>5.3</a:t>
            </a:r>
            <a:r>
              <a:rPr lang="en-US" dirty="0"/>
              <a:t> Explain the rationale for value pricing</a:t>
            </a:r>
          </a:p>
          <a:p>
            <a:pPr marL="432" indent="0">
              <a:buNone/>
            </a:pPr>
            <a:r>
              <a:rPr lang="en-US" b="1" dirty="0">
                <a:solidFill>
                  <a:schemeClr val="tx2"/>
                </a:solidFill>
              </a:rPr>
              <a:t>5.4</a:t>
            </a:r>
            <a:r>
              <a:rPr lang="en-US" dirty="0"/>
              <a:t> List some of the direct and indirect channel options</a:t>
            </a:r>
          </a:p>
          <a:p>
            <a:pPr marL="432" indent="0">
              <a:buNone/>
            </a:pPr>
            <a:r>
              <a:rPr lang="en-US" b="1" dirty="0">
                <a:solidFill>
                  <a:schemeClr val="tx2"/>
                </a:solidFill>
              </a:rPr>
              <a:t>5.5</a:t>
            </a:r>
            <a:r>
              <a:rPr lang="en-US" dirty="0"/>
              <a:t> Summarize the reasons for the growth in private labels</a:t>
            </a:r>
            <a:endParaRPr lang="en-IN" altLang="en-US" dirty="0"/>
          </a:p>
        </p:txBody>
      </p:sp>
    </p:spTree>
    <p:extLst>
      <p:ext uri="{BB962C8B-B14F-4D97-AF65-F5344CB8AC3E}">
        <p14:creationId xmlns:p14="http://schemas.microsoft.com/office/powerpoint/2010/main" val="37856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5-3: Price Tiers in the Ice</a:t>
            </a:r>
            <a:r>
              <a:rPr lang="en-IN" sz="3400" baseline="0" dirty="0"/>
              <a:t> </a:t>
            </a:r>
            <a:r>
              <a:rPr lang="en-IN" sz="3400" dirty="0"/>
              <a:t>Cream Market</a:t>
            </a:r>
          </a:p>
        </p:txBody>
      </p:sp>
      <p:pic>
        <p:nvPicPr>
          <p:cNvPr id="5" name="Picture 4" descr="The X axis of the graph represents consumer price in cents per four ounce serving, from 0 to 50 cents, expressed in 10 cent intervals. The Y axis represents Consumer reports ratings from low to high, as follows. Fair, Good, Very Good, Excellent, Quality. The range from Fair to Good is labelled as, Commodity. The range from Excellent to quality is labelled as, Specialty. A line begins at the shared zero point of the axes and extends rightward and upward at a 45 degree angle. Data are as follows. Generic falls into the commodity range, with its price range at about 3 cents and its rating fair. Lady Lee falls into the commodity range, with its price at about 3 cents and its rating good. Foremost Borden falls into the commodity range, with its price range at about 10 cents and its rating about halfway between good and very good. Lucerne Deluxe falls into the commodity range, with its price at about 20 cents and its rating good. Seal test falls into the median range, with its price at about 10 cents and its rating very good. Breyer's falls into the median range, with its price at about 20 cents and its rating about halfway between very good and excellent. Baskin Robbins falls into the median range, with its price at about 30 cents. Howard Johnson’s falls into the specialty range, with its price at about 20 cents and its rating excellent. Schrafft’s falls into the specialty range, with its price at about 30 cents and its rating near quality. Haagen Dazs falls into the specialty range, with its price at about 40 cents and its rating excellent."/>
          <p:cNvPicPr>
            <a:picLocks noChangeAspect="1"/>
          </p:cNvPicPr>
          <p:nvPr/>
        </p:nvPicPr>
        <p:blipFill>
          <a:blip r:embed="rId3"/>
          <a:stretch>
            <a:fillRect/>
          </a:stretch>
        </p:blipFill>
        <p:spPr>
          <a:xfrm>
            <a:off x="1646930" y="1562064"/>
            <a:ext cx="5850140" cy="4769042"/>
          </a:xfrm>
          <a:prstGeom prst="rect">
            <a:avLst/>
          </a:prstGeom>
        </p:spPr>
      </p:pic>
    </p:spTree>
    <p:extLst>
      <p:ext uri="{BB962C8B-B14F-4D97-AF65-F5344CB8AC3E}">
        <p14:creationId xmlns:p14="http://schemas.microsoft.com/office/powerpoint/2010/main" val="309196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5-4: Services Provided by</a:t>
            </a:r>
            <a:r>
              <a:rPr lang="en-US" sz="3400" baseline="0" dirty="0"/>
              <a:t> </a:t>
            </a:r>
            <a:r>
              <a:rPr lang="en-US" sz="3400" dirty="0"/>
              <a:t>Channel Members</a:t>
            </a:r>
            <a:endParaRPr lang="en-IN" sz="3400" dirty="0"/>
          </a:p>
        </p:txBody>
      </p:sp>
      <p:sp>
        <p:nvSpPr>
          <p:cNvPr id="3" name="Content Placeholder 2"/>
          <p:cNvSpPr>
            <a:spLocks noGrp="1"/>
          </p:cNvSpPr>
          <p:nvPr>
            <p:ph sz="quarter" idx="13"/>
          </p:nvPr>
        </p:nvSpPr>
        <p:spPr>
          <a:xfrm>
            <a:off x="517585" y="5822831"/>
            <a:ext cx="8229600" cy="534837"/>
          </a:xfrm>
        </p:spPr>
        <p:txBody>
          <a:bodyPr/>
          <a:lstStyle/>
          <a:p>
            <a:pPr marL="432" indent="0">
              <a:buNone/>
            </a:pPr>
            <a:r>
              <a:rPr lang="en-IN" sz="1600" b="1" dirty="0"/>
              <a:t>Source:</a:t>
            </a:r>
            <a:r>
              <a:rPr lang="en-IN" sz="1600" i="1" dirty="0"/>
              <a:t> </a:t>
            </a:r>
            <a:r>
              <a:rPr lang="en-IN" sz="1600" dirty="0"/>
              <a:t>Reprinted from Donald Lehmann and Russell Winer, </a:t>
            </a:r>
            <a:r>
              <a:rPr lang="en-IN" sz="1600" b="1" dirty="0"/>
              <a:t>Product Management,</a:t>
            </a:r>
            <a:r>
              <a:rPr lang="en-IN" sz="1600" i="1" dirty="0"/>
              <a:t> </a:t>
            </a:r>
            <a:r>
              <a:rPr lang="en-IN" sz="1600" dirty="0"/>
              <a:t>2nd ed. (Burr Ridge, I</a:t>
            </a:r>
            <a:r>
              <a:rPr lang="en-IN" sz="100" dirty="0"/>
              <a:t> </a:t>
            </a:r>
            <a:r>
              <a:rPr lang="en-IN" sz="1600" dirty="0"/>
              <a:t>L: Irwin, 1997), Figure 13-8 on p</a:t>
            </a:r>
            <a:r>
              <a:rPr lang="en-IN" sz="100" dirty="0">
                <a:solidFill>
                  <a:schemeClr val="bg1"/>
                </a:solidFill>
              </a:rPr>
              <a:t>age</a:t>
            </a:r>
            <a:r>
              <a:rPr lang="en-IN" sz="1600" dirty="0"/>
              <a:t> 379. © The McGraw-Hill Companies.</a:t>
            </a:r>
          </a:p>
        </p:txBody>
      </p:sp>
      <p:pic>
        <p:nvPicPr>
          <p:cNvPr id="4" name="Picture 3" descr="The diagram contains 3 parts. Part 1, to the left, lists 7 distribution channels from bottom to top, as follows. Channel 1, discount stores. Channel 2, company stores. Channel 3, mid-tier department stores. Channel 4, Department stores. Channel 5, premier department stores. Channel 6, specialty stores. Channel 7, collection stores. Part 2, in the center, contains a line graph of 15 brands and their pricing strategy according to channel and price range. Part 3 contains price range from 10 dollars at the bottom to the 10 thousand dollars at the top. The line graph data are as follows. Arrow falls into the Discount stores channel and the 10 dollar price range. Van Heusen falls between the discount stores and company stores channels, and into the 10 dollar price range. Chaps falls into the company stores channel and just above the 10 dollar price range. Bass falls between the company stores and mid-tier department stores channels, and in the low end of the price range. Izod falls into the mid-tier department stores channel, and at the top of the low end of the price range. Geoffrey Beene falls between the mid-tier department stores and department stores channels, and in the low middle section of the price range. Kenneth Cole reaction falls into the department stores channel, and in the middle section of the price range. B C B G attitude falls into the department stores channel, and in the middle section of the price range. Michael Kors falls between the department stores and premier department stores channels, and in the upper middle section of the price range. Calvin Klein falls into the premier department stores channel, and in the upper middle section of the price range. Kenneth Cole New York falls between the premiere department stores and specialty stores channels, and in the upper middle section of the price range. Sean John falls into the specialty stores channel, and into the bottom of the high end of the price range. B C B G Max Azra falls into the specialty stores channel, and the high end of the price range. C K Calvin Klein falls into the Collection Stores channel, and the high end of the price range. Calvin Klein collection falls into the collection stores channel, and the 10 thousand dollar price range."/>
          <p:cNvPicPr>
            <a:picLocks noChangeAspect="1"/>
          </p:cNvPicPr>
          <p:nvPr/>
        </p:nvPicPr>
        <p:blipFill>
          <a:blip r:embed="rId2"/>
          <a:stretch>
            <a:fillRect/>
          </a:stretch>
        </p:blipFill>
        <p:spPr>
          <a:xfrm>
            <a:off x="1356421" y="1433079"/>
            <a:ext cx="6431158" cy="4269323"/>
          </a:xfrm>
          <a:prstGeom prst="rect">
            <a:avLst/>
          </a:prstGeom>
        </p:spPr>
      </p:pic>
    </p:spTree>
    <p:extLst>
      <p:ext uri="{BB962C8B-B14F-4D97-AF65-F5344CB8AC3E}">
        <p14:creationId xmlns:p14="http://schemas.microsoft.com/office/powerpoint/2010/main" val="291506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32453" cy="1097279"/>
          </a:xfrm>
        </p:spPr>
        <p:txBody>
          <a:bodyPr/>
          <a:lstStyle/>
          <a:p>
            <a:r>
              <a:rPr lang="en-US" altLang="en-US" sz="3400" dirty="0"/>
              <a:t>Setting Prices to Build Brand Equity </a:t>
            </a:r>
            <a:r>
              <a:rPr lang="en-US" altLang="en-US" sz="2000" b="0" dirty="0"/>
              <a:t>(1 of 4)</a:t>
            </a:r>
            <a:endParaRPr lang="en-IN" sz="2000" b="0" dirty="0"/>
          </a:p>
        </p:txBody>
      </p:sp>
      <p:sp>
        <p:nvSpPr>
          <p:cNvPr id="3" name="Content Placeholder 2"/>
          <p:cNvSpPr>
            <a:spLocks noGrp="1"/>
          </p:cNvSpPr>
          <p:nvPr>
            <p:ph sz="quarter" idx="13"/>
          </p:nvPr>
        </p:nvSpPr>
        <p:spPr/>
        <p:txBody>
          <a:bodyPr/>
          <a:lstStyle/>
          <a:p>
            <a:pPr marL="255600"/>
            <a:r>
              <a:rPr lang="en-US" dirty="0"/>
              <a:t>Value Pricing</a:t>
            </a:r>
            <a:endParaRPr lang="en-IN" dirty="0"/>
          </a:p>
          <a:p>
            <a:pPr marL="255600"/>
            <a:r>
              <a:rPr lang="en-US" dirty="0"/>
              <a:t>Communicating Value</a:t>
            </a:r>
          </a:p>
          <a:p>
            <a:pPr marL="255600"/>
            <a:r>
              <a:rPr lang="en-US" dirty="0"/>
              <a:t>Price Segmentation</a:t>
            </a:r>
          </a:p>
          <a:p>
            <a:pPr marL="255600"/>
            <a:r>
              <a:rPr lang="en-IN" dirty="0"/>
              <a:t>Everyday Low Pricing</a:t>
            </a:r>
          </a:p>
          <a:p>
            <a:pPr marL="255600"/>
            <a:r>
              <a:rPr lang="en-US" dirty="0"/>
              <a:t>Reasons for Price Stability</a:t>
            </a:r>
            <a:endParaRPr lang="en-IN" dirty="0"/>
          </a:p>
        </p:txBody>
      </p:sp>
    </p:spTree>
    <p:extLst>
      <p:ext uri="{BB962C8B-B14F-4D97-AF65-F5344CB8AC3E}">
        <p14:creationId xmlns:p14="http://schemas.microsoft.com/office/powerpoint/2010/main" val="2022633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10091" cy="1097279"/>
          </a:xfrm>
        </p:spPr>
        <p:txBody>
          <a:bodyPr/>
          <a:lstStyle/>
          <a:p>
            <a:r>
              <a:rPr lang="en-US" altLang="en-US" sz="3400" dirty="0"/>
              <a:t>Setting Prices to Build Brand Equity </a:t>
            </a:r>
            <a:r>
              <a:rPr lang="en-US" altLang="en-US" sz="2000" b="0" dirty="0"/>
              <a:t>(2 of 4)</a:t>
            </a:r>
            <a:endParaRPr lang="en-IN" sz="2000" dirty="0"/>
          </a:p>
        </p:txBody>
      </p:sp>
      <p:sp>
        <p:nvSpPr>
          <p:cNvPr id="3" name="Content Placeholder 2"/>
          <p:cNvSpPr>
            <a:spLocks noGrp="1"/>
          </p:cNvSpPr>
          <p:nvPr>
            <p:ph sz="quarter" idx="13"/>
          </p:nvPr>
        </p:nvSpPr>
        <p:spPr>
          <a:xfrm>
            <a:off x="457200" y="1556326"/>
            <a:ext cx="8229600" cy="4775463"/>
          </a:xfrm>
        </p:spPr>
        <p:txBody>
          <a:bodyPr/>
          <a:lstStyle/>
          <a:p>
            <a:r>
              <a:rPr lang="en-US" dirty="0"/>
              <a:t>Value pricing</a:t>
            </a:r>
          </a:p>
          <a:p>
            <a:pPr lvl="1"/>
            <a:r>
              <a:rPr lang="en-IN" dirty="0"/>
              <a:t>Objective is to uncover the right blend of product quality, product costs, and product prices</a:t>
            </a:r>
          </a:p>
          <a:p>
            <a:pPr lvl="2"/>
            <a:r>
              <a:rPr lang="en-IN" dirty="0"/>
              <a:t>That fully satisfies the needs and wants of consumers</a:t>
            </a:r>
          </a:p>
          <a:p>
            <a:pPr lvl="2"/>
            <a:r>
              <a:rPr lang="en-IN" dirty="0"/>
              <a:t>As well as the profit targets of the firm</a:t>
            </a:r>
          </a:p>
          <a:p>
            <a:r>
              <a:rPr lang="en-IN" dirty="0"/>
              <a:t>Successful value-pricing strategy should strike a balance among</a:t>
            </a:r>
          </a:p>
          <a:p>
            <a:pPr lvl="1"/>
            <a:r>
              <a:rPr lang="en-IN" dirty="0"/>
              <a:t>Product design and delivery</a:t>
            </a:r>
          </a:p>
          <a:p>
            <a:pPr lvl="1"/>
            <a:r>
              <a:rPr lang="en-IN" dirty="0"/>
              <a:t>Product costs, and</a:t>
            </a:r>
          </a:p>
          <a:p>
            <a:pPr lvl="1"/>
            <a:r>
              <a:rPr lang="en-IN" dirty="0"/>
              <a:t>Product prices</a:t>
            </a:r>
          </a:p>
        </p:txBody>
      </p:sp>
    </p:spTree>
    <p:extLst>
      <p:ext uri="{BB962C8B-B14F-4D97-AF65-F5344CB8AC3E}">
        <p14:creationId xmlns:p14="http://schemas.microsoft.com/office/powerpoint/2010/main" val="161387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134045" cy="1097279"/>
          </a:xfrm>
        </p:spPr>
        <p:txBody>
          <a:bodyPr/>
          <a:lstStyle/>
          <a:p>
            <a:r>
              <a:rPr lang="en-US" altLang="en-US" sz="3400" dirty="0"/>
              <a:t>Setting Prices to Build Brand Equity </a:t>
            </a:r>
            <a:r>
              <a:rPr lang="en-US" altLang="en-US" sz="2000" b="0" dirty="0"/>
              <a:t>(3 of 4)</a:t>
            </a:r>
            <a:endParaRPr lang="en-IN" sz="2000" dirty="0"/>
          </a:p>
        </p:txBody>
      </p:sp>
      <p:sp>
        <p:nvSpPr>
          <p:cNvPr id="3" name="Content Placeholder 2"/>
          <p:cNvSpPr>
            <a:spLocks noGrp="1"/>
          </p:cNvSpPr>
          <p:nvPr>
            <p:ph sz="quarter" idx="13"/>
          </p:nvPr>
        </p:nvSpPr>
        <p:spPr/>
        <p:txBody>
          <a:bodyPr/>
          <a:lstStyle/>
          <a:p>
            <a:r>
              <a:rPr lang="en-US" dirty="0"/>
              <a:t>Just delivering good value is not sufficient for achieving pricing success</a:t>
            </a:r>
          </a:p>
          <a:p>
            <a:pPr lvl="1"/>
            <a:r>
              <a:rPr lang="en-US" dirty="0"/>
              <a:t>Consumers need to understand and appreciate the value of the brand</a:t>
            </a:r>
          </a:p>
          <a:p>
            <a:pPr lvl="1"/>
            <a:r>
              <a:rPr lang="en-US" dirty="0"/>
              <a:t>Value is not always obvious</a:t>
            </a:r>
          </a:p>
          <a:p>
            <a:pPr lvl="2"/>
            <a:r>
              <a:rPr lang="en-US" dirty="0"/>
              <a:t>At times, must be communicated</a:t>
            </a:r>
          </a:p>
        </p:txBody>
      </p:sp>
    </p:spTree>
    <p:extLst>
      <p:ext uri="{BB962C8B-B14F-4D97-AF65-F5344CB8AC3E}">
        <p14:creationId xmlns:p14="http://schemas.microsoft.com/office/powerpoint/2010/main" val="228771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84211" cy="1097279"/>
          </a:xfrm>
        </p:spPr>
        <p:txBody>
          <a:bodyPr/>
          <a:lstStyle/>
          <a:p>
            <a:r>
              <a:rPr lang="en-US" altLang="en-US" sz="3400" dirty="0"/>
              <a:t>Setting Prices to Build Brand Equity </a:t>
            </a:r>
            <a:r>
              <a:rPr lang="en-US" altLang="en-US" sz="2000" b="0" dirty="0"/>
              <a:t>(4 of 4)</a:t>
            </a:r>
            <a:endParaRPr lang="en-IN" sz="2000" dirty="0"/>
          </a:p>
        </p:txBody>
      </p:sp>
      <p:sp>
        <p:nvSpPr>
          <p:cNvPr id="3" name="Content Placeholder 2"/>
          <p:cNvSpPr>
            <a:spLocks noGrp="1"/>
          </p:cNvSpPr>
          <p:nvPr>
            <p:ph sz="quarter" idx="13"/>
          </p:nvPr>
        </p:nvSpPr>
        <p:spPr>
          <a:xfrm>
            <a:off x="457200" y="1556326"/>
            <a:ext cx="8229600" cy="4602934"/>
          </a:xfrm>
        </p:spPr>
        <p:txBody>
          <a:bodyPr/>
          <a:lstStyle/>
          <a:p>
            <a:r>
              <a:rPr lang="en-US" sz="2200" dirty="0"/>
              <a:t>Price segmentation</a:t>
            </a:r>
          </a:p>
          <a:p>
            <a:pPr lvl="1"/>
            <a:r>
              <a:rPr lang="en-US" sz="2200" dirty="0"/>
              <a:t>Sets and adjusts prices for appropriate market segments</a:t>
            </a:r>
          </a:p>
          <a:p>
            <a:r>
              <a:rPr lang="en-US" sz="2200" dirty="0"/>
              <a:t>Everyday low pricing</a:t>
            </a:r>
          </a:p>
          <a:p>
            <a:pPr lvl="1"/>
            <a:r>
              <a:rPr lang="en-US" sz="2200" dirty="0"/>
              <a:t>Avoids the sawtooth pattern of alternating price increases and decreases</a:t>
            </a:r>
          </a:p>
          <a:p>
            <a:pPr lvl="1"/>
            <a:r>
              <a:rPr lang="en-US" sz="2200" dirty="0"/>
              <a:t>Avoids discounts</a:t>
            </a:r>
          </a:p>
          <a:p>
            <a:pPr lvl="2"/>
            <a:r>
              <a:rPr lang="en-US" sz="2200" dirty="0"/>
              <a:t>In favor of a more consistent set of “everyday” base prices on products</a:t>
            </a:r>
          </a:p>
          <a:p>
            <a:r>
              <a:rPr lang="en-US" sz="2200" dirty="0"/>
              <a:t>Reasons for price stability</a:t>
            </a:r>
          </a:p>
          <a:p>
            <a:pPr lvl="1"/>
            <a:r>
              <a:rPr lang="en-US" sz="2200" dirty="0"/>
              <a:t>Forward buying</a:t>
            </a:r>
          </a:p>
          <a:p>
            <a:pPr lvl="1"/>
            <a:r>
              <a:rPr lang="en-US" sz="2200" dirty="0"/>
              <a:t>Diverting</a:t>
            </a:r>
          </a:p>
        </p:txBody>
      </p:sp>
    </p:spTree>
    <p:extLst>
      <p:ext uri="{BB962C8B-B14F-4D97-AF65-F5344CB8AC3E}">
        <p14:creationId xmlns:p14="http://schemas.microsoft.com/office/powerpoint/2010/main" val="62307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Channel Strategy </a:t>
            </a:r>
            <a:r>
              <a:rPr lang="en-US" altLang="en-US" sz="2000" b="0" dirty="0"/>
              <a:t>(1 of 2)</a:t>
            </a:r>
            <a:endParaRPr lang="en-IN" sz="2000" b="0" dirty="0"/>
          </a:p>
        </p:txBody>
      </p:sp>
      <p:sp>
        <p:nvSpPr>
          <p:cNvPr id="3" name="Content Placeholder 2"/>
          <p:cNvSpPr>
            <a:spLocks noGrp="1"/>
          </p:cNvSpPr>
          <p:nvPr>
            <p:ph sz="quarter" idx="13"/>
          </p:nvPr>
        </p:nvSpPr>
        <p:spPr/>
        <p:txBody>
          <a:bodyPr/>
          <a:lstStyle/>
          <a:p>
            <a:r>
              <a:rPr lang="en-US" dirty="0"/>
              <a:t>Channel Design</a:t>
            </a:r>
            <a:endParaRPr lang="en-IN" dirty="0"/>
          </a:p>
          <a:p>
            <a:r>
              <a:rPr lang="en-US" dirty="0"/>
              <a:t>Indirect Channels</a:t>
            </a:r>
            <a:endParaRPr lang="en-IN" dirty="0"/>
          </a:p>
          <a:p>
            <a:r>
              <a:rPr lang="en-US" dirty="0"/>
              <a:t>Direct Channels</a:t>
            </a:r>
            <a:endParaRPr lang="en-IN" dirty="0"/>
          </a:p>
          <a:p>
            <a:r>
              <a:rPr lang="en-US" dirty="0"/>
              <a:t>Online Strategies</a:t>
            </a:r>
            <a:endParaRPr lang="en-IN" dirty="0"/>
          </a:p>
        </p:txBody>
      </p:sp>
    </p:spTree>
    <p:extLst>
      <p:ext uri="{BB962C8B-B14F-4D97-AF65-F5344CB8AC3E}">
        <p14:creationId xmlns:p14="http://schemas.microsoft.com/office/powerpoint/2010/main" val="283194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Channel Strategy </a:t>
            </a:r>
            <a:r>
              <a:rPr lang="en-US" altLang="en-US" sz="2000" b="0" dirty="0"/>
              <a:t>(2 of 2)</a:t>
            </a:r>
            <a:endParaRPr lang="en-IN" dirty="0"/>
          </a:p>
        </p:txBody>
      </p:sp>
      <p:sp>
        <p:nvSpPr>
          <p:cNvPr id="3" name="Content Placeholder 2"/>
          <p:cNvSpPr>
            <a:spLocks noGrp="1"/>
          </p:cNvSpPr>
          <p:nvPr>
            <p:ph sz="quarter" idx="13"/>
          </p:nvPr>
        </p:nvSpPr>
        <p:spPr>
          <a:xfrm>
            <a:off x="457199" y="1556326"/>
            <a:ext cx="8376249" cy="4434275"/>
          </a:xfrm>
        </p:spPr>
        <p:txBody>
          <a:bodyPr/>
          <a:lstStyle/>
          <a:p>
            <a:r>
              <a:rPr lang="en-US" dirty="0"/>
              <a:t>Channel design</a:t>
            </a:r>
          </a:p>
          <a:p>
            <a:pPr lvl="1"/>
            <a:r>
              <a:rPr lang="en-US" dirty="0"/>
              <a:t>Direct channels</a:t>
            </a:r>
          </a:p>
          <a:p>
            <a:pPr lvl="2"/>
            <a:r>
              <a:rPr lang="en-US" dirty="0"/>
              <a:t>Selling through personal contacts from the company to prospective customers</a:t>
            </a:r>
          </a:p>
          <a:p>
            <a:pPr lvl="3"/>
            <a:r>
              <a:rPr lang="en-US" dirty="0"/>
              <a:t>Mail, phone, electronic means, or in-person visits</a:t>
            </a:r>
          </a:p>
          <a:p>
            <a:pPr lvl="1"/>
            <a:r>
              <a:rPr lang="en-US" dirty="0"/>
              <a:t>Indirect channels</a:t>
            </a:r>
          </a:p>
          <a:p>
            <a:pPr lvl="2"/>
            <a:r>
              <a:rPr lang="en-US" dirty="0"/>
              <a:t>Selling through third-party intermediaries</a:t>
            </a:r>
          </a:p>
          <a:p>
            <a:pPr lvl="3"/>
            <a:r>
              <a:rPr lang="en-US" dirty="0"/>
              <a:t>Agents, broker representatives, wholesalers or distributors, or retailers or dealers</a:t>
            </a:r>
          </a:p>
        </p:txBody>
      </p:sp>
    </p:spTree>
    <p:extLst>
      <p:ext uri="{BB962C8B-B14F-4D97-AF65-F5344CB8AC3E}">
        <p14:creationId xmlns:p14="http://schemas.microsoft.com/office/powerpoint/2010/main" val="1674465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Indirect Channels</a:t>
            </a:r>
            <a:endParaRPr lang="en-IN" dirty="0"/>
          </a:p>
        </p:txBody>
      </p:sp>
      <p:sp>
        <p:nvSpPr>
          <p:cNvPr id="3" name="Content Placeholder 2"/>
          <p:cNvSpPr>
            <a:spLocks noGrp="1"/>
          </p:cNvSpPr>
          <p:nvPr>
            <p:ph sz="quarter" idx="13"/>
          </p:nvPr>
        </p:nvSpPr>
        <p:spPr/>
        <p:txBody>
          <a:bodyPr/>
          <a:lstStyle/>
          <a:p>
            <a:r>
              <a:rPr lang="en-US" dirty="0"/>
              <a:t>Retailers tend to have the most visible and direct contact with customers</a:t>
            </a:r>
          </a:p>
          <a:p>
            <a:pPr lvl="1"/>
            <a:r>
              <a:rPr lang="en-US" dirty="0"/>
              <a:t>Has the greatest opportunity to affect brand equity</a:t>
            </a:r>
          </a:p>
          <a:p>
            <a:pPr lvl="2"/>
            <a:r>
              <a:rPr lang="en-US" dirty="0"/>
              <a:t>Push and pull strategies</a:t>
            </a:r>
          </a:p>
          <a:p>
            <a:pPr lvl="2"/>
            <a:r>
              <a:rPr lang="en-US" dirty="0"/>
              <a:t>Channel support</a:t>
            </a:r>
          </a:p>
          <a:p>
            <a:pPr lvl="2"/>
            <a:r>
              <a:rPr lang="en-US" dirty="0"/>
              <a:t>Retail segmentation</a:t>
            </a:r>
          </a:p>
          <a:p>
            <a:pPr lvl="2"/>
            <a:r>
              <a:rPr lang="en-US" dirty="0"/>
              <a:t>Cooperative advertising</a:t>
            </a:r>
          </a:p>
        </p:txBody>
      </p:sp>
    </p:spTree>
    <p:extLst>
      <p:ext uri="{BB962C8B-B14F-4D97-AF65-F5344CB8AC3E}">
        <p14:creationId xmlns:p14="http://schemas.microsoft.com/office/powerpoint/2010/main" val="140092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 Channels</a:t>
            </a:r>
            <a:endParaRPr lang="en-IN" dirty="0"/>
          </a:p>
        </p:txBody>
      </p:sp>
      <p:sp>
        <p:nvSpPr>
          <p:cNvPr id="3" name="Content Placeholder 2"/>
          <p:cNvSpPr>
            <a:spLocks noGrp="1"/>
          </p:cNvSpPr>
          <p:nvPr>
            <p:ph sz="quarter" idx="13"/>
          </p:nvPr>
        </p:nvSpPr>
        <p:spPr/>
        <p:txBody>
          <a:bodyPr/>
          <a:lstStyle/>
          <a:p>
            <a:r>
              <a:rPr lang="en-US" dirty="0"/>
              <a:t>Manufacturers may choose to sell directly to consumers</a:t>
            </a:r>
          </a:p>
          <a:p>
            <a:pPr lvl="1"/>
            <a:r>
              <a:rPr lang="en-US" dirty="0"/>
              <a:t>Brand equity issues of selling through direct channels include:</a:t>
            </a:r>
          </a:p>
          <a:p>
            <a:pPr lvl="2"/>
            <a:r>
              <a:rPr lang="en-US" dirty="0"/>
              <a:t>Company-owned stores</a:t>
            </a:r>
          </a:p>
          <a:p>
            <a:pPr lvl="2"/>
            <a:r>
              <a:rPr lang="en-US" dirty="0"/>
              <a:t>Store-within-a-store</a:t>
            </a:r>
          </a:p>
          <a:p>
            <a:pPr lvl="2"/>
            <a:r>
              <a:rPr lang="en-US" dirty="0"/>
              <a:t>Other means may be by phone, mail, or electronic means</a:t>
            </a:r>
          </a:p>
        </p:txBody>
      </p:sp>
    </p:spTree>
    <p:extLst>
      <p:ext uri="{BB962C8B-B14F-4D97-AF65-F5344CB8AC3E}">
        <p14:creationId xmlns:p14="http://schemas.microsoft.com/office/powerpoint/2010/main" val="385405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New Perspectives on Marketing</a:t>
            </a:r>
            <a:endParaRPr lang="en-IN" dirty="0"/>
          </a:p>
        </p:txBody>
      </p:sp>
      <p:sp>
        <p:nvSpPr>
          <p:cNvPr id="3" name="Content Placeholder 2"/>
          <p:cNvSpPr>
            <a:spLocks noGrp="1"/>
          </p:cNvSpPr>
          <p:nvPr>
            <p:ph sz="quarter" idx="13"/>
          </p:nvPr>
        </p:nvSpPr>
        <p:spPr/>
        <p:txBody>
          <a:bodyPr/>
          <a:lstStyle/>
          <a:p>
            <a:r>
              <a:rPr lang="en-US" altLang="en-US" dirty="0"/>
              <a:t>As firms are dealing with enormous shifts in their external marketing environments:</a:t>
            </a:r>
          </a:p>
          <a:p>
            <a:pPr lvl="1"/>
            <a:r>
              <a:rPr lang="en-US" altLang="en-US" dirty="0"/>
              <a:t>Marketing strategies and tactics have changed dramatically</a:t>
            </a:r>
          </a:p>
        </p:txBody>
      </p:sp>
    </p:spTree>
    <p:extLst>
      <p:ext uri="{BB962C8B-B14F-4D97-AF65-F5344CB8AC3E}">
        <p14:creationId xmlns:p14="http://schemas.microsoft.com/office/powerpoint/2010/main" val="1927189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Figure 5-5: J</a:t>
            </a:r>
            <a:r>
              <a:rPr lang="en-US" altLang="en-US" sz="100" dirty="0"/>
              <a:t> </a:t>
            </a:r>
            <a:r>
              <a:rPr lang="en-US" altLang="en-US" sz="3400" dirty="0"/>
              <a:t>C</a:t>
            </a:r>
            <a:r>
              <a:rPr lang="en-US" altLang="en-US" sz="100" dirty="0"/>
              <a:t> </a:t>
            </a:r>
            <a:r>
              <a:rPr lang="en-US" altLang="en-US" sz="3400" dirty="0"/>
              <a:t>Penney Customer Channel Value Analysis</a:t>
            </a:r>
            <a:endParaRPr lang="en-IN" sz="3400" dirty="0"/>
          </a:p>
        </p:txBody>
      </p:sp>
      <p:sp>
        <p:nvSpPr>
          <p:cNvPr id="3" name="Content Placeholder 2"/>
          <p:cNvSpPr>
            <a:spLocks noGrp="1"/>
          </p:cNvSpPr>
          <p:nvPr>
            <p:ph sz="quarter" idx="13"/>
          </p:nvPr>
        </p:nvSpPr>
        <p:spPr>
          <a:xfrm>
            <a:off x="457199" y="6003985"/>
            <a:ext cx="8367623" cy="297166"/>
          </a:xfrm>
        </p:spPr>
        <p:txBody>
          <a:bodyPr/>
          <a:lstStyle/>
          <a:p>
            <a:pPr marL="432" indent="0">
              <a:buNone/>
            </a:pPr>
            <a:r>
              <a:rPr lang="en-IN" sz="1600" b="1" dirty="0"/>
              <a:t>Source:</a:t>
            </a:r>
            <a:r>
              <a:rPr lang="en-IN" sz="1600" i="1" dirty="0"/>
              <a:t> </a:t>
            </a:r>
            <a:r>
              <a:rPr lang="en-IN" sz="1600" dirty="0"/>
              <a:t>Customer Values Analysis, Doublecheck (2004). Courtesy of Abacus Direct, L</a:t>
            </a:r>
            <a:r>
              <a:rPr lang="en-IN" sz="100" dirty="0"/>
              <a:t> </a:t>
            </a:r>
            <a:r>
              <a:rPr lang="en-IN" sz="1600" dirty="0"/>
              <a:t>L</a:t>
            </a:r>
            <a:r>
              <a:rPr lang="en-IN" sz="100" dirty="0"/>
              <a:t> </a:t>
            </a:r>
            <a:r>
              <a:rPr lang="en-IN" sz="1600" dirty="0"/>
              <a:t>C.</a:t>
            </a:r>
          </a:p>
        </p:txBody>
      </p:sp>
      <p:pic>
        <p:nvPicPr>
          <p:cNvPr id="4" name="Picture 3" descr="A Bar chart illustrating average yearly dollars spent by customers at J C Penney’s 7 customer channels. The bar chart displays the following data. Internet, 157. Retail, 195. Catalog, 201. Internet plus catalog, 446. Internet plus retail, 485. Catalog plus retail, 608. Catalog plus retail plus internet, 887."/>
          <p:cNvPicPr>
            <a:picLocks noChangeAspect="1"/>
          </p:cNvPicPr>
          <p:nvPr/>
        </p:nvPicPr>
        <p:blipFill>
          <a:blip r:embed="rId3"/>
          <a:stretch>
            <a:fillRect/>
          </a:stretch>
        </p:blipFill>
        <p:spPr>
          <a:xfrm>
            <a:off x="594600" y="2046972"/>
            <a:ext cx="7954800" cy="3309181"/>
          </a:xfrm>
          <a:prstGeom prst="rect">
            <a:avLst/>
          </a:prstGeom>
        </p:spPr>
      </p:pic>
    </p:spTree>
    <p:extLst>
      <p:ext uri="{BB962C8B-B14F-4D97-AF65-F5344CB8AC3E}">
        <p14:creationId xmlns:p14="http://schemas.microsoft.com/office/powerpoint/2010/main" val="193337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New Approaches Embraced by Marketers</a:t>
            </a:r>
          </a:p>
        </p:txBody>
      </p:sp>
      <p:sp>
        <p:nvSpPr>
          <p:cNvPr id="3" name="Content Placeholder 2"/>
          <p:cNvSpPr>
            <a:spLocks noGrp="1"/>
          </p:cNvSpPr>
          <p:nvPr>
            <p:ph sz="quarter" idx="13"/>
          </p:nvPr>
        </p:nvSpPr>
        <p:spPr>
          <a:xfrm>
            <a:off x="457200" y="1556326"/>
            <a:ext cx="8229600" cy="4697825"/>
          </a:xfrm>
        </p:spPr>
        <p:txBody>
          <a:bodyPr/>
          <a:lstStyle/>
          <a:p>
            <a:r>
              <a:rPr lang="en-IN" sz="2200" dirty="0"/>
              <a:t>Rapid technological developments</a:t>
            </a:r>
          </a:p>
          <a:p>
            <a:r>
              <a:rPr lang="en-IN" sz="2200" dirty="0"/>
              <a:t>Greater customer empowerment</a:t>
            </a:r>
          </a:p>
          <a:p>
            <a:r>
              <a:rPr lang="en-IN" sz="2200" dirty="0"/>
              <a:t>Fragmentation of traditional media</a:t>
            </a:r>
          </a:p>
          <a:p>
            <a:r>
              <a:rPr lang="en-IN" sz="2200" dirty="0"/>
              <a:t>Growth of interactive and mobile marketing options</a:t>
            </a:r>
          </a:p>
          <a:p>
            <a:r>
              <a:rPr lang="en-IN" sz="2200" dirty="0"/>
              <a:t>Channel transformation and disintermediation</a:t>
            </a:r>
          </a:p>
          <a:p>
            <a:r>
              <a:rPr lang="en-IN" sz="2200" dirty="0"/>
              <a:t>Increased competition and industry convergence</a:t>
            </a:r>
          </a:p>
          <a:p>
            <a:r>
              <a:rPr lang="en-IN" sz="2200" dirty="0"/>
              <a:t>Globalization and growth of developing markets</a:t>
            </a:r>
          </a:p>
          <a:p>
            <a:r>
              <a:rPr lang="en-IN" sz="2200" dirty="0"/>
              <a:t>Heightened environmental, community, and social concerns</a:t>
            </a:r>
          </a:p>
          <a:p>
            <a:r>
              <a:rPr lang="en-IN" sz="2200" dirty="0"/>
              <a:t>Severe economic recession</a:t>
            </a:r>
          </a:p>
        </p:txBody>
      </p:sp>
    </p:spTree>
    <p:extLst>
      <p:ext uri="{BB962C8B-B14F-4D97-AF65-F5344CB8AC3E}">
        <p14:creationId xmlns:p14="http://schemas.microsoft.com/office/powerpoint/2010/main" val="103961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Figure 5-1: The New Capabilities of the New Economy </a:t>
            </a:r>
            <a:r>
              <a:rPr lang="en-IN" altLang="en-US" sz="2000" b="0" dirty="0"/>
              <a:t>(1 of 2)</a:t>
            </a:r>
            <a:endParaRPr lang="en-IN" sz="2000" b="0" dirty="0"/>
          </a:p>
        </p:txBody>
      </p:sp>
      <p:sp>
        <p:nvSpPr>
          <p:cNvPr id="3" name="Content Placeholder 2"/>
          <p:cNvSpPr>
            <a:spLocks noGrp="1"/>
          </p:cNvSpPr>
          <p:nvPr>
            <p:ph sz="quarter" idx="13"/>
          </p:nvPr>
        </p:nvSpPr>
        <p:spPr>
          <a:ln w="3175">
            <a:solidFill>
              <a:schemeClr val="tx1"/>
            </a:solidFill>
          </a:ln>
        </p:spPr>
        <p:txBody>
          <a:bodyPr lIns="90000" tIns="90000" rIns="90000" bIns="90000"/>
          <a:lstStyle/>
          <a:p>
            <a:pPr marL="432" indent="0">
              <a:buNone/>
            </a:pPr>
            <a:r>
              <a:rPr lang="en-IN" sz="2000" b="1" dirty="0"/>
              <a:t>Consumers</a:t>
            </a:r>
          </a:p>
          <a:p>
            <a:pPr marL="432" indent="0">
              <a:buNone/>
            </a:pPr>
            <a:r>
              <a:rPr lang="en-US" sz="2000" dirty="0"/>
              <a:t>Can wield substantially more customer power.</a:t>
            </a:r>
          </a:p>
          <a:p>
            <a:pPr marL="432" indent="0">
              <a:buNone/>
            </a:pPr>
            <a:r>
              <a:rPr lang="en-US" sz="2000" dirty="0"/>
              <a:t>Can purchase a greater variety of available goods and services.</a:t>
            </a:r>
          </a:p>
          <a:p>
            <a:pPr marL="432" indent="0">
              <a:buNone/>
            </a:pPr>
            <a:r>
              <a:rPr lang="en-US" sz="2000" dirty="0"/>
              <a:t>Can obtain a great amount of information about practically anything.</a:t>
            </a:r>
          </a:p>
          <a:p>
            <a:pPr marL="432" indent="0">
              <a:buNone/>
            </a:pPr>
            <a:r>
              <a:rPr lang="en-US" sz="2000" dirty="0"/>
              <a:t>Can more easily interact with marketers in placing and receiving orders.</a:t>
            </a:r>
          </a:p>
          <a:p>
            <a:pPr marL="432" indent="0">
              <a:buNone/>
            </a:pPr>
            <a:r>
              <a:rPr lang="en-US" sz="2000" dirty="0"/>
              <a:t>Can interact with other consumers and compare notes on products and services.</a:t>
            </a:r>
          </a:p>
        </p:txBody>
      </p:sp>
    </p:spTree>
    <p:extLst>
      <p:ext uri="{BB962C8B-B14F-4D97-AF65-F5344CB8AC3E}">
        <p14:creationId xmlns:p14="http://schemas.microsoft.com/office/powerpoint/2010/main" val="6694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Figure 5-1: The New Capabilities of the New Economy </a:t>
            </a:r>
            <a:r>
              <a:rPr lang="en-IN" altLang="en-US" sz="2000" b="0" dirty="0"/>
              <a:t>(2 of 2)</a:t>
            </a:r>
            <a:endParaRPr lang="en-IN" sz="2000" dirty="0"/>
          </a:p>
        </p:txBody>
      </p:sp>
      <p:sp>
        <p:nvSpPr>
          <p:cNvPr id="3" name="Content Placeholder 2"/>
          <p:cNvSpPr>
            <a:spLocks noGrp="1"/>
          </p:cNvSpPr>
          <p:nvPr>
            <p:ph sz="quarter" idx="13"/>
          </p:nvPr>
        </p:nvSpPr>
        <p:spPr>
          <a:xfrm>
            <a:off x="457200" y="1556326"/>
            <a:ext cx="8108830" cy="4861727"/>
          </a:xfrm>
          <a:ln w="3175">
            <a:solidFill>
              <a:schemeClr val="tx1"/>
            </a:solidFill>
          </a:ln>
        </p:spPr>
        <p:txBody>
          <a:bodyPr lIns="90000" tIns="90000" rIns="90000" bIns="90000"/>
          <a:lstStyle/>
          <a:p>
            <a:pPr marL="432" indent="0">
              <a:spcBef>
                <a:spcPts val="1000"/>
              </a:spcBef>
              <a:buNone/>
            </a:pPr>
            <a:r>
              <a:rPr lang="en-IN" sz="2000" b="1" dirty="0"/>
              <a:t>Companies</a:t>
            </a:r>
          </a:p>
          <a:p>
            <a:pPr marL="432" indent="0">
              <a:spcBef>
                <a:spcPts val="1000"/>
              </a:spcBef>
              <a:buNone/>
            </a:pPr>
            <a:r>
              <a:rPr lang="en-US" sz="2000" dirty="0"/>
              <a:t>Can operate a powerful new information and sales channel with augmented geographic reach to inform and promote their company and its products.</a:t>
            </a:r>
          </a:p>
          <a:p>
            <a:pPr marL="432" indent="0">
              <a:spcBef>
                <a:spcPts val="1000"/>
              </a:spcBef>
              <a:buNone/>
            </a:pPr>
            <a:r>
              <a:rPr lang="en-US" sz="2000" dirty="0"/>
              <a:t>Can collect fuller and richer information about their markets, customers, </a:t>
            </a:r>
            <a:r>
              <a:rPr lang="en-IN" sz="2000" dirty="0"/>
              <a:t>prospects, and competitors.</a:t>
            </a:r>
          </a:p>
          <a:p>
            <a:pPr marL="432" indent="0">
              <a:spcBef>
                <a:spcPts val="1000"/>
              </a:spcBef>
              <a:buNone/>
            </a:pPr>
            <a:r>
              <a:rPr lang="en-US" sz="2000" dirty="0"/>
              <a:t>Can facilitate two-way communication with their customers and prospects, and </a:t>
            </a:r>
            <a:r>
              <a:rPr lang="en-IN" sz="2000" dirty="0"/>
              <a:t>facilitate transaction efficiency.</a:t>
            </a:r>
          </a:p>
          <a:p>
            <a:pPr marL="432" indent="0">
              <a:spcBef>
                <a:spcPts val="1000"/>
              </a:spcBef>
              <a:buNone/>
            </a:pPr>
            <a:r>
              <a:rPr lang="en-US" sz="2000" dirty="0"/>
              <a:t>Can send ads, coupons, promotions, and information by e-mail to customers and prospects who give them permission.</a:t>
            </a:r>
          </a:p>
          <a:p>
            <a:pPr marL="432" indent="0">
              <a:spcBef>
                <a:spcPts val="1000"/>
              </a:spcBef>
              <a:buNone/>
            </a:pPr>
            <a:r>
              <a:rPr lang="en-US" sz="2000" dirty="0"/>
              <a:t>Can customize their offerings and services to individual customers.</a:t>
            </a:r>
          </a:p>
          <a:p>
            <a:pPr marL="432" indent="0">
              <a:spcBef>
                <a:spcPts val="1000"/>
              </a:spcBef>
              <a:buNone/>
            </a:pPr>
            <a:r>
              <a:rPr lang="en-US" sz="2000" dirty="0"/>
              <a:t>Can improve their purchasing, recruiting, training, and internal and external </a:t>
            </a:r>
            <a:r>
              <a:rPr lang="en-IN" sz="2000" dirty="0"/>
              <a:t>communication.</a:t>
            </a:r>
          </a:p>
        </p:txBody>
      </p:sp>
    </p:spTree>
    <p:extLst>
      <p:ext uri="{BB962C8B-B14F-4D97-AF65-F5344CB8AC3E}">
        <p14:creationId xmlns:p14="http://schemas.microsoft.com/office/powerpoint/2010/main" val="66467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Integrating Marketing</a:t>
            </a:r>
            <a:endParaRPr lang="en-IN" dirty="0"/>
          </a:p>
        </p:txBody>
      </p:sp>
      <p:sp>
        <p:nvSpPr>
          <p:cNvPr id="3" name="Content Placeholder 2"/>
          <p:cNvSpPr>
            <a:spLocks noGrp="1"/>
          </p:cNvSpPr>
          <p:nvPr>
            <p:ph sz="quarter" idx="13"/>
          </p:nvPr>
        </p:nvSpPr>
        <p:spPr/>
        <p:txBody>
          <a:bodyPr/>
          <a:lstStyle/>
          <a:p>
            <a:r>
              <a:rPr lang="en-US" dirty="0"/>
              <a:t>Personalizing Marketing</a:t>
            </a:r>
          </a:p>
          <a:p>
            <a:r>
              <a:rPr lang="en-IN" dirty="0"/>
              <a:t>Reconciling the Different Marketing Approaches</a:t>
            </a:r>
            <a:endParaRPr lang="en-US" dirty="0"/>
          </a:p>
        </p:txBody>
      </p:sp>
    </p:spTree>
    <p:extLst>
      <p:ext uri="{BB962C8B-B14F-4D97-AF65-F5344CB8AC3E}">
        <p14:creationId xmlns:p14="http://schemas.microsoft.com/office/powerpoint/2010/main" val="396813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Personalizing Marketing</a:t>
            </a:r>
            <a:endParaRPr lang="en-IN" dirty="0"/>
          </a:p>
        </p:txBody>
      </p:sp>
      <p:sp>
        <p:nvSpPr>
          <p:cNvPr id="3" name="Content Placeholder 2"/>
          <p:cNvSpPr>
            <a:spLocks noGrp="1"/>
          </p:cNvSpPr>
          <p:nvPr>
            <p:ph sz="quarter" idx="13"/>
          </p:nvPr>
        </p:nvSpPr>
        <p:spPr/>
        <p:txBody>
          <a:bodyPr/>
          <a:lstStyle/>
          <a:p>
            <a:r>
              <a:rPr lang="en-IN" dirty="0"/>
              <a:t>Rapid expansion of the Internet and continued fragmentation of mass media</a:t>
            </a:r>
          </a:p>
          <a:p>
            <a:pPr lvl="1"/>
            <a:r>
              <a:rPr lang="en-IN" dirty="0"/>
              <a:t>Have brought the need for personalized marketing</a:t>
            </a:r>
          </a:p>
          <a:p>
            <a:r>
              <a:rPr lang="en-IN" dirty="0"/>
              <a:t>Modern economy celebrates the power of the individual consumer</a:t>
            </a:r>
          </a:p>
          <a:p>
            <a:r>
              <a:rPr lang="en-IN" dirty="0"/>
              <a:t>Marketers have embraced concepts such as experiential marketing and relationship marketing</a:t>
            </a:r>
          </a:p>
        </p:txBody>
      </p:sp>
    </p:spTree>
    <p:extLst>
      <p:ext uri="{BB962C8B-B14F-4D97-AF65-F5344CB8AC3E}">
        <p14:creationId xmlns:p14="http://schemas.microsoft.com/office/powerpoint/2010/main" val="334097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Marketing </a:t>
            </a:r>
            <a:r>
              <a:rPr lang="en-US" altLang="en-US" sz="2000" b="0" dirty="0"/>
              <a:t>(1 of 3)</a:t>
            </a:r>
            <a:endParaRPr lang="en-IN" sz="2000" b="0" dirty="0"/>
          </a:p>
        </p:txBody>
      </p:sp>
      <p:sp>
        <p:nvSpPr>
          <p:cNvPr id="3" name="Content Placeholder 2"/>
          <p:cNvSpPr>
            <a:spLocks noGrp="1"/>
          </p:cNvSpPr>
          <p:nvPr>
            <p:ph sz="quarter" idx="13"/>
          </p:nvPr>
        </p:nvSpPr>
        <p:spPr/>
        <p:txBody>
          <a:bodyPr/>
          <a:lstStyle/>
          <a:p>
            <a:r>
              <a:rPr lang="en-IN" dirty="0"/>
              <a:t>Experiential Marketing</a:t>
            </a:r>
          </a:p>
          <a:p>
            <a:r>
              <a:rPr lang="en-IN" dirty="0"/>
              <a:t>Relationship Marketing</a:t>
            </a:r>
          </a:p>
          <a:p>
            <a:r>
              <a:rPr lang="en-IN" dirty="0"/>
              <a:t>Mass Customization</a:t>
            </a:r>
          </a:p>
          <a:p>
            <a:r>
              <a:rPr lang="en-IN" dirty="0"/>
              <a:t>Permission Marketing</a:t>
            </a:r>
          </a:p>
        </p:txBody>
      </p:sp>
    </p:spTree>
    <p:extLst>
      <p:ext uri="{BB962C8B-B14F-4D97-AF65-F5344CB8AC3E}">
        <p14:creationId xmlns:p14="http://schemas.microsoft.com/office/powerpoint/2010/main" val="317913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Business Math for Financial Analysis by Slidesgo</Template>
  <TotalTime>0</TotalTime>
  <Words>3368</Words>
  <Application>Microsoft Office PowerPoint</Application>
  <PresentationFormat>On-screen Show (4:3)</PresentationFormat>
  <Paragraphs>331</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Noto Sans Symbols</vt:lpstr>
      <vt:lpstr>Times New Roman</vt:lpstr>
      <vt:lpstr>Office Theme</vt:lpstr>
      <vt:lpstr>PowerPoint Presentation</vt:lpstr>
      <vt:lpstr>Learning Objectives</vt:lpstr>
      <vt:lpstr>New Perspectives on Marketing</vt:lpstr>
      <vt:lpstr>New Approaches Embraced by Marketers</vt:lpstr>
      <vt:lpstr>Figure 5-1: The New Capabilities of the New Economy (1 of 2)</vt:lpstr>
      <vt:lpstr>Figure 5-1: The New Capabilities of the New Economy (2 of 2)</vt:lpstr>
      <vt:lpstr>Integrating Marketing</vt:lpstr>
      <vt:lpstr>Personalizing Marketing</vt:lpstr>
      <vt:lpstr>Relationship Marketing (1 of 3)</vt:lpstr>
      <vt:lpstr>Relationship Marketing (2 of 3)</vt:lpstr>
      <vt:lpstr>Figure 5-2: Brand Experience Scale</vt:lpstr>
      <vt:lpstr>Relationship Marketing (3 of 3)</vt:lpstr>
      <vt:lpstr>Reconciling the Different Marketing Approaches</vt:lpstr>
      <vt:lpstr>Product Strategy</vt:lpstr>
      <vt:lpstr>Perceived Quality</vt:lpstr>
      <vt:lpstr>Managing Customers Post-Purchase (1 of 2)</vt:lpstr>
      <vt:lpstr>Managing Customers Post-Purchase (2 of 2)</vt:lpstr>
      <vt:lpstr>Pricing Strategy</vt:lpstr>
      <vt:lpstr>Consumer Price Perceptions</vt:lpstr>
      <vt:lpstr>Figure 5-3: Price Tiers in the Ice Cream Market</vt:lpstr>
      <vt:lpstr>Figure 5-4: Services Provided by Channel Members</vt:lpstr>
      <vt:lpstr>Setting Prices to Build Brand Equity (1 of 4)</vt:lpstr>
      <vt:lpstr>Setting Prices to Build Brand Equity (2 of 4)</vt:lpstr>
      <vt:lpstr>Setting Prices to Build Brand Equity (3 of 4)</vt:lpstr>
      <vt:lpstr>Setting Prices to Build Brand Equity (4 of 4)</vt:lpstr>
      <vt:lpstr>Channel Strategy (1 of 2)</vt:lpstr>
      <vt:lpstr>Channel Strategy (2 of 2)</vt:lpstr>
      <vt:lpstr>Indirect Channels</vt:lpstr>
      <vt:lpstr>Direct Channels</vt:lpstr>
      <vt:lpstr>Figure 5-5: J C Penney Customer Channel Value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modified xsi:type="dcterms:W3CDTF">2022-07-24T01:30:08Z</dcterms:modified>
</cp:coreProperties>
</file>