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01" r:id="rId1"/>
  </p:sldMasterIdLst>
  <p:notesMasterIdLst>
    <p:notesMasterId r:id="rId28"/>
  </p:notesMasterIdLst>
  <p:handoutMasterIdLst>
    <p:handoutMasterId r:id="rId29"/>
  </p:handoutMasterIdLst>
  <p:sldIdLst>
    <p:sldId id="350" r:id="rId2"/>
    <p:sldId id="389" r:id="rId3"/>
    <p:sldId id="390" r:id="rId4"/>
    <p:sldId id="391" r:id="rId5"/>
    <p:sldId id="392" r:id="rId6"/>
    <p:sldId id="393" r:id="rId7"/>
    <p:sldId id="394" r:id="rId8"/>
    <p:sldId id="395" r:id="rId9"/>
    <p:sldId id="396" r:id="rId10"/>
    <p:sldId id="397" r:id="rId11"/>
    <p:sldId id="398" r:id="rId12"/>
    <p:sldId id="399" r:id="rId13"/>
    <p:sldId id="400" r:id="rId14"/>
    <p:sldId id="401" r:id="rId15"/>
    <p:sldId id="402" r:id="rId16"/>
    <p:sldId id="403" r:id="rId17"/>
    <p:sldId id="404" r:id="rId18"/>
    <p:sldId id="405" r:id="rId19"/>
    <p:sldId id="406" r:id="rId20"/>
    <p:sldId id="407" r:id="rId21"/>
    <p:sldId id="408" r:id="rId22"/>
    <p:sldId id="409" r:id="rId23"/>
    <p:sldId id="410" r:id="rId24"/>
    <p:sldId id="411" r:id="rId25"/>
    <p:sldId id="412" r:id="rId26"/>
    <p:sldId id="413" r:id="rId2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34587" autoAdjust="0"/>
    <p:restoredTop sz="86395" autoAdjust="0"/>
  </p:normalViewPr>
  <p:slideViewPr>
    <p:cSldViewPr snapToGrid="0" snapToObjects="1">
      <p:cViewPr varScale="1">
        <p:scale>
          <a:sx n="111" d="100"/>
          <a:sy n="111" d="100"/>
        </p:scale>
        <p:origin x="1182" y="108"/>
      </p:cViewPr>
      <p:guideLst>
        <p:guide orient="horz" pos="2160"/>
        <p:guide pos="340"/>
      </p:guideLst>
    </p:cSldViewPr>
  </p:slideViewPr>
  <p:outlineViewPr>
    <p:cViewPr>
      <p:scale>
        <a:sx n="33" d="100"/>
        <a:sy n="33" d="100"/>
      </p:scale>
      <p:origin x="0" y="-13824"/>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05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7/23/2022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mn-lt"/>
                <a:ea typeface="Arial"/>
                <a:cs typeface="Arial"/>
                <a:sym typeface="Arial"/>
              </a:rPr>
              <a:t>1) MathType Plugin</a:t>
            </a:r>
          </a:p>
          <a:p>
            <a:r>
              <a:rPr lang="en-US" sz="1200" b="0" i="0" u="none" strike="noStrike" kern="1200" cap="none" dirty="0">
                <a:solidFill>
                  <a:schemeClr val="dk1"/>
                </a:solidFill>
                <a:latin typeface="+mn-lt"/>
                <a:ea typeface="Arial"/>
                <a:cs typeface="Arial"/>
                <a:sym typeface="Arial"/>
              </a:rPr>
              <a:t>2) Math Player (free versions available)</a:t>
            </a:r>
          </a:p>
          <a:p>
            <a:r>
              <a:rPr lang="en-US" sz="1200" b="0" i="0" u="none" strike="noStrike" kern="1200" cap="none" dirty="0">
                <a:solidFill>
                  <a:schemeClr val="dk1"/>
                </a:solidFill>
                <a:latin typeface="+mn-lt"/>
                <a:ea typeface="Arial"/>
                <a:cs typeface="Arial"/>
                <a:sym typeface="Arial"/>
              </a:rPr>
              <a:t>3) NVDA Reader (free versions available)</a:t>
            </a:r>
            <a:endParaRPr lang="en-US" dirty="0">
              <a:latin typeface="+mn-lt"/>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39113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u="none" dirty="0"/>
              <a:t>Evaluating communication options</a:t>
            </a:r>
          </a:p>
          <a:p>
            <a:pPr marL="171450" indent="-171450">
              <a:buFont typeface="Arial" pitchFamily="34" charset="0"/>
              <a:buChar char="•"/>
              <a:defRPr/>
            </a:pPr>
            <a:r>
              <a:rPr lang="en-US" u="none" dirty="0"/>
              <a:t>Communication types vary in their:</a:t>
            </a:r>
          </a:p>
          <a:p>
            <a:pPr marL="628650" lvl="1" indent="-171450">
              <a:buFont typeface="Arial" pitchFamily="34" charset="0"/>
              <a:buChar char="•"/>
              <a:defRPr/>
            </a:pPr>
            <a:r>
              <a:rPr lang="en-US" u="none" dirty="0"/>
              <a:t>Breadth and depth of audience coverage.</a:t>
            </a:r>
          </a:p>
          <a:p>
            <a:pPr marL="628650" lvl="1" indent="-171450">
              <a:buFont typeface="Arial" pitchFamily="34" charset="0"/>
              <a:buChar char="•"/>
              <a:defRPr/>
            </a:pPr>
            <a:r>
              <a:rPr lang="en-US" u="none" dirty="0"/>
              <a:t>Commonality and conformability according to the number of modalities they employ.</a:t>
            </a:r>
          </a:p>
          <a:p>
            <a:pPr marL="171450" indent="-171450">
              <a:buFont typeface="Arial" pitchFamily="34" charset="0"/>
              <a:buChar char="•"/>
              <a:defRPr/>
            </a:pPr>
            <a:r>
              <a:rPr lang="en-US" u="none" dirty="0"/>
              <a:t>To arrive at a final mix requires making decisions on priorities and tradeoffs among the IMC choice criteria.</a:t>
            </a:r>
          </a:p>
          <a:p>
            <a:pPr>
              <a:buFont typeface="Arial" pitchFamily="34" charset="0"/>
              <a:buNone/>
              <a:defRPr/>
            </a:pPr>
            <a:endParaRPr lang="en-US" u="none" dirty="0"/>
          </a:p>
          <a:p>
            <a:pPr>
              <a:buFont typeface="Arial" pitchFamily="34" charset="0"/>
              <a:buNone/>
              <a:defRPr/>
            </a:pPr>
            <a:r>
              <a:rPr lang="en-US" u="none" dirty="0"/>
              <a:t>Establishing priorities and trade-offs</a:t>
            </a:r>
          </a:p>
          <a:p>
            <a:pPr marL="171450" indent="-171450">
              <a:buFont typeface="Arial" pitchFamily="34" charset="0"/>
              <a:buChar char="•"/>
              <a:defRPr/>
            </a:pPr>
            <a:r>
              <a:rPr lang="en-US" u="none" dirty="0"/>
              <a:t>Three possible tradeoffs with the IMC choice criteria resulting from overlaps in coverage are:</a:t>
            </a:r>
          </a:p>
          <a:p>
            <a:pPr marL="628650" lvl="1" indent="-171450">
              <a:buFont typeface="Arial" pitchFamily="34" charset="0"/>
              <a:buChar char="•"/>
              <a:defRPr/>
            </a:pPr>
            <a:r>
              <a:rPr lang="en-US" u="none" dirty="0"/>
              <a:t>Commonality and complementarity will often be inversely related.</a:t>
            </a:r>
          </a:p>
          <a:p>
            <a:pPr marL="628650" lvl="1" indent="-171450">
              <a:buFont typeface="Arial" pitchFamily="34" charset="0"/>
              <a:buChar char="•"/>
              <a:defRPr/>
            </a:pPr>
            <a:r>
              <a:rPr lang="en-US" u="none" dirty="0"/>
              <a:t>Conformability and complementarity will also often be inversely related.</a:t>
            </a:r>
          </a:p>
          <a:p>
            <a:pPr marL="628650" lvl="1" indent="-171450">
              <a:buFont typeface="Arial" pitchFamily="34" charset="0"/>
              <a:buChar char="•"/>
              <a:defRPr/>
            </a:pPr>
            <a:r>
              <a:rPr lang="en-US" u="none" dirty="0"/>
              <a:t>Commonality and conformability do not share an obvious relationship.</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92964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For a person to be persuaded by any form of communication (a TV advertisement, newspaper editorial, or blog posting), the following six steps must occur:</a:t>
            </a:r>
          </a:p>
          <a:p>
            <a:pPr marL="228600" indent="-228600">
              <a:buFont typeface="+mj-lt"/>
              <a:buAutoNum type="arabicPeriod"/>
            </a:pPr>
            <a:r>
              <a:rPr lang="en-US" sz="1200" b="0" i="0" u="none" strike="noStrike" kern="1200" cap="none" baseline="0" dirty="0">
                <a:solidFill>
                  <a:schemeClr val="tx1"/>
                </a:solidFill>
                <a:latin typeface="Arial"/>
                <a:ea typeface="Arial"/>
                <a:cs typeface="Arial"/>
                <a:sym typeface="Arial"/>
              </a:rPr>
              <a:t>Exposure: A person must see or hear the communication.</a:t>
            </a:r>
          </a:p>
          <a:p>
            <a:pPr marL="228600" indent="-228600">
              <a:buFont typeface="+mj-lt"/>
              <a:buAutoNum type="arabicPeriod"/>
            </a:pPr>
            <a:r>
              <a:rPr lang="en-US" sz="1200" b="0" i="0" u="none" strike="noStrike" kern="1200" cap="none" baseline="0" dirty="0">
                <a:solidFill>
                  <a:schemeClr val="tx1"/>
                </a:solidFill>
                <a:latin typeface="Arial"/>
                <a:ea typeface="Arial"/>
                <a:cs typeface="Arial"/>
                <a:sym typeface="Arial"/>
              </a:rPr>
              <a:t>Attention: A person must notice the communication.</a:t>
            </a:r>
          </a:p>
          <a:p>
            <a:pPr marL="228600" indent="-228600">
              <a:buFont typeface="+mj-lt"/>
              <a:buAutoNum type="arabicPeriod"/>
            </a:pPr>
            <a:r>
              <a:rPr lang="en-US" sz="1200" b="0" i="0" u="none" strike="noStrike" kern="1200" cap="none" baseline="0" dirty="0">
                <a:solidFill>
                  <a:schemeClr val="tx1"/>
                </a:solidFill>
                <a:latin typeface="Arial"/>
                <a:ea typeface="Arial"/>
                <a:cs typeface="Arial"/>
                <a:sym typeface="Arial"/>
              </a:rPr>
              <a:t>Comprehension: A person must understand the intended message or arguments of the communication. </a:t>
            </a:r>
          </a:p>
          <a:p>
            <a:pPr marL="228600" indent="-228600">
              <a:buFont typeface="+mj-lt"/>
              <a:buAutoNum type="arabicPeriod"/>
            </a:pPr>
            <a:r>
              <a:rPr lang="en-US" sz="1200" b="0" i="0" u="none" strike="noStrike" kern="1200" cap="none" baseline="0" dirty="0">
                <a:solidFill>
                  <a:schemeClr val="tx1"/>
                </a:solidFill>
                <a:latin typeface="Arial"/>
                <a:ea typeface="Arial"/>
                <a:cs typeface="Arial"/>
                <a:sym typeface="Arial"/>
              </a:rPr>
              <a:t>Yielding</a:t>
            </a:r>
            <a:r>
              <a:rPr lang="en-US" sz="1200" b="1" i="0" u="none" strike="noStrike" kern="1200" cap="none" baseline="0" dirty="0">
                <a:solidFill>
                  <a:schemeClr val="tx1"/>
                </a:solidFill>
                <a:latin typeface="Arial"/>
                <a:ea typeface="Arial"/>
                <a:cs typeface="Arial"/>
                <a:sym typeface="Arial"/>
              </a:rPr>
              <a:t>: </a:t>
            </a:r>
            <a:r>
              <a:rPr lang="en-US" sz="1200" b="0" i="0" u="none" strike="noStrike" kern="1200" cap="none" baseline="0" dirty="0">
                <a:solidFill>
                  <a:schemeClr val="tx1"/>
                </a:solidFill>
                <a:latin typeface="Arial"/>
                <a:ea typeface="Arial"/>
                <a:cs typeface="Arial"/>
                <a:sym typeface="Arial"/>
              </a:rPr>
              <a:t>A person must respond favorably to the intended message or arguments of the communication.</a:t>
            </a:r>
          </a:p>
          <a:p>
            <a:pPr marL="228600" indent="-228600">
              <a:buFont typeface="+mj-lt"/>
              <a:buAutoNum type="arabicPeriod"/>
            </a:pPr>
            <a:r>
              <a:rPr lang="en-US" sz="1200" b="0" i="0" u="none" strike="noStrike" kern="1200" cap="none" baseline="0" dirty="0">
                <a:solidFill>
                  <a:schemeClr val="tx1"/>
                </a:solidFill>
                <a:latin typeface="Arial"/>
                <a:ea typeface="Arial"/>
                <a:cs typeface="Arial"/>
                <a:sym typeface="Arial"/>
              </a:rPr>
              <a:t>Intentions</a:t>
            </a:r>
            <a:r>
              <a:rPr lang="en-US" sz="1200" b="1" i="0" u="none" strike="noStrike" kern="1200" cap="none" baseline="0" dirty="0">
                <a:solidFill>
                  <a:schemeClr val="tx1"/>
                </a:solidFill>
                <a:latin typeface="Arial"/>
                <a:ea typeface="Arial"/>
                <a:cs typeface="Arial"/>
                <a:sym typeface="Arial"/>
              </a:rPr>
              <a:t>: </a:t>
            </a:r>
            <a:r>
              <a:rPr lang="en-US" sz="1200" b="0" i="0" u="none" strike="noStrike" kern="1200" cap="none" baseline="0" dirty="0">
                <a:solidFill>
                  <a:schemeClr val="tx1"/>
                </a:solidFill>
                <a:latin typeface="Arial"/>
                <a:ea typeface="Arial"/>
                <a:cs typeface="Arial"/>
                <a:sym typeface="Arial"/>
              </a:rPr>
              <a:t>A person must plan to act in the desired manner of the communication. </a:t>
            </a:r>
          </a:p>
          <a:p>
            <a:pPr marL="228600" indent="-228600">
              <a:buFont typeface="+mj-lt"/>
              <a:buAutoNum type="arabicPeriod"/>
            </a:pPr>
            <a:r>
              <a:rPr lang="en-US" sz="1200" b="0" i="0" u="none" strike="noStrike" kern="1200" cap="none" baseline="0" dirty="0">
                <a:solidFill>
                  <a:schemeClr val="tx1"/>
                </a:solidFill>
                <a:latin typeface="Arial"/>
                <a:ea typeface="Arial"/>
                <a:cs typeface="Arial"/>
                <a:sym typeface="Arial"/>
              </a:rPr>
              <a:t>Behavior</a:t>
            </a:r>
            <a:r>
              <a:rPr lang="en-US" sz="1200" b="1" i="0" u="none" strike="noStrike" kern="1200" cap="none" baseline="0" dirty="0">
                <a:solidFill>
                  <a:schemeClr val="tx1"/>
                </a:solidFill>
                <a:latin typeface="Arial"/>
                <a:ea typeface="Arial"/>
                <a:cs typeface="Arial"/>
                <a:sym typeface="Arial"/>
              </a:rPr>
              <a:t>: </a:t>
            </a:r>
            <a:r>
              <a:rPr lang="en-US" sz="1200" b="0" i="0" u="none" strike="noStrike" kern="1200" cap="none" baseline="0" dirty="0">
                <a:solidFill>
                  <a:schemeClr val="tx1"/>
                </a:solidFill>
                <a:latin typeface="Arial"/>
                <a:ea typeface="Arial"/>
                <a:cs typeface="Arial"/>
                <a:sym typeface="Arial"/>
              </a:rPr>
              <a:t>A person must actually act in the desired manner of the communication.</a:t>
            </a:r>
          </a:p>
          <a:p>
            <a:pPr marL="0" indent="0">
              <a:buFont typeface="+mj-lt"/>
              <a:buNone/>
            </a:pPr>
            <a:endParaRPr lang="en-US" altLang="en-US" sz="1200" b="0" i="0" u="none" strike="noStrike" kern="1200" cap="none" baseline="0" dirty="0">
              <a:solidFill>
                <a:schemeClr val="tx1"/>
              </a:solidFill>
              <a:latin typeface="Arial"/>
              <a:ea typeface="Arial"/>
              <a:cs typeface="Arial"/>
              <a:sym typeface="Arial"/>
            </a:endParaRPr>
          </a:p>
          <a:p>
            <a:r>
              <a:rPr lang="en-US" sz="1200" b="0" i="0" u="none" strike="noStrike" kern="1200" cap="none" baseline="0" dirty="0">
                <a:solidFill>
                  <a:schemeClr val="tx1"/>
                </a:solidFill>
                <a:latin typeface="Arial"/>
                <a:ea typeface="Arial"/>
                <a:cs typeface="Arial"/>
                <a:sym typeface="Arial"/>
              </a:rPr>
              <a:t>Consider potential pitfalls in launching a new advertising campaign:</a:t>
            </a:r>
          </a:p>
          <a:p>
            <a:pPr marL="228600" indent="-228600">
              <a:buFont typeface="+mj-lt"/>
              <a:buAutoNum type="arabicPeriod"/>
            </a:pPr>
            <a:r>
              <a:rPr lang="en-US" sz="1200" b="0" i="0" u="none" strike="noStrike" kern="1200" cap="none" baseline="0" dirty="0">
                <a:solidFill>
                  <a:schemeClr val="tx1"/>
                </a:solidFill>
                <a:latin typeface="Arial"/>
                <a:ea typeface="Arial"/>
                <a:cs typeface="Arial"/>
                <a:sym typeface="Arial"/>
              </a:rPr>
              <a:t>A consumer may not be exposed to an ad because the media plan missed the mark.</a:t>
            </a:r>
          </a:p>
          <a:p>
            <a:pPr marL="228600" indent="-228600">
              <a:buFont typeface="+mj-lt"/>
              <a:buAutoNum type="arabicPeriod"/>
            </a:pPr>
            <a:r>
              <a:rPr lang="en-US" sz="1200" b="0" i="0" u="none" strike="noStrike" kern="1200" cap="none" baseline="0" dirty="0">
                <a:solidFill>
                  <a:schemeClr val="tx1"/>
                </a:solidFill>
                <a:latin typeface="Arial"/>
                <a:ea typeface="Arial"/>
                <a:cs typeface="Arial"/>
                <a:sym typeface="Arial"/>
              </a:rPr>
              <a:t>A consumer may not notice an ad because of a boring and uninspired creative strategy.</a:t>
            </a:r>
          </a:p>
          <a:p>
            <a:pPr marL="228600" indent="-228600">
              <a:buFont typeface="+mj-lt"/>
              <a:buAutoNum type="arabicPeriod"/>
            </a:pPr>
            <a:r>
              <a:rPr lang="en-US" sz="1200" b="0" i="0" u="none" strike="noStrike" kern="1200" cap="none" baseline="0" dirty="0">
                <a:solidFill>
                  <a:schemeClr val="tx1"/>
                </a:solidFill>
                <a:latin typeface="Arial"/>
                <a:ea typeface="Arial"/>
                <a:cs typeface="Arial"/>
                <a:sym typeface="Arial"/>
              </a:rPr>
              <a:t>A consumer may not understand an ad because of a lack of product category knowledge or technical sophistication, or because of a lack of awareness and familiarity about the brand itself.</a:t>
            </a:r>
          </a:p>
          <a:p>
            <a:pPr marL="228600" indent="-228600">
              <a:buFont typeface="+mj-lt"/>
              <a:buAutoNum type="arabicPeriod"/>
            </a:pPr>
            <a:r>
              <a:rPr lang="en-US" sz="1200" b="0" i="0" u="none" strike="noStrike" kern="1200" cap="none" baseline="0" dirty="0">
                <a:solidFill>
                  <a:schemeClr val="tx1"/>
                </a:solidFill>
                <a:latin typeface="Arial"/>
                <a:ea typeface="Arial"/>
                <a:cs typeface="Arial"/>
                <a:sym typeface="Arial"/>
              </a:rPr>
              <a:t>A consumer may fail to respond favorably and form a positive attitude because of irrelevant or unconvincing product claims. </a:t>
            </a:r>
          </a:p>
          <a:p>
            <a:pPr marL="228600" indent="-228600">
              <a:buFont typeface="+mj-lt"/>
              <a:buAutoNum type="arabicPeriod"/>
            </a:pPr>
            <a:r>
              <a:rPr lang="en-US" sz="1200" b="0" i="0" u="none" strike="noStrike" kern="1200" cap="none" baseline="0" dirty="0">
                <a:solidFill>
                  <a:schemeClr val="tx1"/>
                </a:solidFill>
                <a:latin typeface="Arial"/>
                <a:ea typeface="Arial"/>
                <a:cs typeface="Arial"/>
                <a:sym typeface="Arial"/>
              </a:rPr>
              <a:t>A consumer may fail to form a purchase intention because of a lack of an immediate perceived need. </a:t>
            </a:r>
          </a:p>
          <a:p>
            <a:pPr marL="228600" indent="-228600">
              <a:buFont typeface="+mj-lt"/>
              <a:buAutoNum type="arabicPeriod"/>
            </a:pPr>
            <a:r>
              <a:rPr lang="en-US" sz="1200" b="0" i="0" u="none" strike="noStrike" kern="1200" cap="none" baseline="0" dirty="0">
                <a:solidFill>
                  <a:schemeClr val="tx1"/>
                </a:solidFill>
                <a:latin typeface="Arial"/>
                <a:ea typeface="Arial"/>
                <a:cs typeface="Arial"/>
                <a:sym typeface="Arial"/>
              </a:rPr>
              <a:t>A consumer may fail to actually buy the product because he or she doesn’t remember anything from the ad when confronted with the available brands in the store.</a:t>
            </a:r>
            <a:endParaRPr lang="en-US" altLang="en-US" sz="1200" b="0" i="0" u="none" strike="noStrike" kern="1200" cap="none" baseline="0" dirty="0">
              <a:solidFill>
                <a:schemeClr val="tx1"/>
              </a:solidFill>
              <a:latin typeface="Arial"/>
              <a:ea typeface="Arial"/>
              <a:cs typeface="Arial"/>
              <a:sym typeface="Arial"/>
            </a:endParaRP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8463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There are four vital ingredients to the best brand-building communication programs: (1) advertising and promotion, (2) interactive marketing, (3) events and experiences, and (4) mobile marketing.</a:t>
            </a:r>
            <a:endParaRPr lang="en-US" dirty="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4651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u="none" dirty="0"/>
              <a:t>Television</a:t>
            </a:r>
          </a:p>
          <a:p>
            <a:pPr marL="171450" indent="-171450">
              <a:buFont typeface="Arial" pitchFamily="34" charset="0"/>
              <a:buChar char="•"/>
              <a:defRPr/>
            </a:pPr>
            <a:r>
              <a:rPr lang="en-US" dirty="0"/>
              <a:t>Advantages</a:t>
            </a:r>
          </a:p>
          <a:p>
            <a:pPr marL="628650" lvl="1" indent="-171450">
              <a:buFont typeface="Arial" pitchFamily="34" charset="0"/>
              <a:buChar char="•"/>
              <a:defRPr/>
            </a:pPr>
            <a:r>
              <a:rPr lang="en-IN" dirty="0"/>
              <a:t>Effective means of vividly demonstrating product attributes and persuasively explaining their corresponding consumer benefits.</a:t>
            </a:r>
          </a:p>
          <a:p>
            <a:pPr marL="628650" lvl="1" indent="-171450">
              <a:buFont typeface="Arial" pitchFamily="34" charset="0"/>
              <a:buChar char="•"/>
              <a:defRPr/>
            </a:pPr>
            <a:r>
              <a:rPr lang="en-IN" dirty="0"/>
              <a:t>Compelling means for dramatically portraying user and usage imagery, brand personality, emotions, </a:t>
            </a:r>
            <a:r>
              <a:rPr lang="en-US" dirty="0"/>
              <a:t>and other brand intangibles.</a:t>
            </a:r>
          </a:p>
          <a:p>
            <a:pPr marL="171450" indent="-171450">
              <a:buFont typeface="Arial" pitchFamily="34" charset="0"/>
              <a:buChar char="•"/>
              <a:defRPr/>
            </a:pPr>
            <a:r>
              <a:rPr lang="en-US" dirty="0"/>
              <a:t>Disadvantages</a:t>
            </a:r>
          </a:p>
          <a:p>
            <a:pPr marL="628650" lvl="1" indent="-171450">
              <a:buFont typeface="Arial" pitchFamily="34" charset="0"/>
              <a:buChar char="•"/>
              <a:defRPr/>
            </a:pPr>
            <a:r>
              <a:rPr lang="en-IN" dirty="0"/>
              <a:t>Consumers can overlook product-related messages and the brand itself.</a:t>
            </a:r>
          </a:p>
          <a:p>
            <a:pPr marL="628650" lvl="1" indent="-171450">
              <a:buFont typeface="Arial" pitchFamily="34" charset="0"/>
              <a:buChar char="•"/>
              <a:defRPr/>
            </a:pPr>
            <a:r>
              <a:rPr lang="en-IN" dirty="0"/>
              <a:t>Large number of ads and </a:t>
            </a:r>
            <a:r>
              <a:rPr lang="en-IN" dirty="0" err="1"/>
              <a:t>nonprogramming</a:t>
            </a:r>
            <a:r>
              <a:rPr lang="en-IN" dirty="0"/>
              <a:t> material creates clutter that makes it easy for consumers to ignore or forget ads.</a:t>
            </a:r>
          </a:p>
          <a:p>
            <a:pPr marL="628650" lvl="1" indent="-171450">
              <a:buFont typeface="Arial" pitchFamily="34" charset="0"/>
              <a:buChar char="•"/>
              <a:defRPr/>
            </a:pPr>
            <a:r>
              <a:rPr lang="en-IN" dirty="0"/>
              <a:t>Large number of channels creates fragmentation, and the widespread existence of digital video recorders gives viewers the means to skip commercials.</a:t>
            </a:r>
          </a:p>
          <a:p>
            <a:pPr marL="171450" indent="-171450">
              <a:buFont typeface="Arial" pitchFamily="34" charset="0"/>
              <a:buChar char="•"/>
              <a:defRPr/>
            </a:pPr>
            <a:r>
              <a:rPr lang="en-IN" dirty="0"/>
              <a:t>Guidelines</a:t>
            </a:r>
            <a:endParaRPr lang="en-IN" u="sng" dirty="0"/>
          </a:p>
          <a:p>
            <a:pPr marL="628650" lvl="1" indent="-171450">
              <a:buFont typeface="Arial" pitchFamily="34" charset="0"/>
              <a:buChar char="•"/>
              <a:defRPr/>
            </a:pPr>
            <a:r>
              <a:rPr lang="en-IN" dirty="0"/>
              <a:t>In designing and evaluating an ad campaign, marketers should:</a:t>
            </a:r>
          </a:p>
          <a:p>
            <a:pPr marL="1085850" lvl="2" indent="-171450">
              <a:buFont typeface="Arial" pitchFamily="34" charset="0"/>
              <a:buChar char="•"/>
              <a:defRPr/>
            </a:pPr>
            <a:r>
              <a:rPr lang="en-IN" dirty="0"/>
              <a:t>Define the proper positioning to maximize brand equity.</a:t>
            </a:r>
          </a:p>
          <a:p>
            <a:pPr marL="1085850" lvl="2" indent="-171450">
              <a:buFont typeface="Arial" pitchFamily="34" charset="0"/>
              <a:buChar char="•"/>
              <a:defRPr/>
            </a:pPr>
            <a:r>
              <a:rPr lang="en-IN" dirty="0"/>
              <a:t>Identify the best creative strategy to communicate or convey the desired positioning.</a:t>
            </a:r>
          </a:p>
          <a:p>
            <a:pPr marL="628650" lvl="1" indent="-171450">
              <a:buFont typeface="Arial" pitchFamily="34" charset="0"/>
              <a:buChar char="•"/>
              <a:defRPr/>
            </a:pPr>
            <a:r>
              <a:rPr lang="en-IN" dirty="0"/>
              <a:t>Effective TV ad should </a:t>
            </a:r>
            <a:r>
              <a:rPr lang="en-US" dirty="0"/>
              <a:t>contribute to brand equity in some demonstrable way.</a:t>
            </a:r>
          </a:p>
          <a:p>
            <a:pPr marL="628650" lvl="1" indent="-171450">
              <a:buFont typeface="Arial" pitchFamily="34" charset="0"/>
              <a:buChar char="•"/>
              <a:defRPr/>
            </a:pPr>
            <a:r>
              <a:rPr lang="en-US" dirty="0"/>
              <a:t>Copy testing can be conducted to evaluate </a:t>
            </a:r>
            <a:r>
              <a:rPr lang="en-IN" dirty="0"/>
              <a:t>the effectiveness of message and creative strategies.</a:t>
            </a:r>
          </a:p>
          <a:p>
            <a:pPr marL="0" indent="0">
              <a:buFont typeface="Arial" pitchFamily="34" charset="0"/>
              <a:buNone/>
              <a:defRPr/>
            </a:pPr>
            <a:endParaRPr lang="en-IN" dirty="0"/>
          </a:p>
          <a:p>
            <a:pPr>
              <a:buFont typeface="Arial" pitchFamily="34" charset="0"/>
              <a:buNone/>
              <a:defRPr/>
            </a:pPr>
            <a:r>
              <a:rPr lang="en-IN" u="none" dirty="0"/>
              <a:t>Radio</a:t>
            </a:r>
          </a:p>
          <a:p>
            <a:pPr marL="171450" indent="-171450">
              <a:buFont typeface="Arial" pitchFamily="34" charset="0"/>
              <a:buChar char="•"/>
              <a:defRPr/>
            </a:pPr>
            <a:r>
              <a:rPr lang="en-IN" dirty="0"/>
              <a:t>Advantages</a:t>
            </a:r>
          </a:p>
          <a:p>
            <a:pPr marL="628650" lvl="1" indent="-171450">
              <a:buFont typeface="Arial" pitchFamily="34" charset="0"/>
              <a:buChar char="•"/>
              <a:defRPr/>
            </a:pPr>
            <a:r>
              <a:rPr lang="en-IN" dirty="0"/>
              <a:t>Is flexible and </a:t>
            </a:r>
            <a:r>
              <a:rPr lang="en-US" dirty="0"/>
              <a:t>stations are highly targeted.</a:t>
            </a:r>
          </a:p>
          <a:p>
            <a:pPr marL="628650" lvl="1" indent="-171450">
              <a:buFont typeface="Arial" pitchFamily="34" charset="0"/>
              <a:buChar char="•"/>
              <a:defRPr/>
            </a:pPr>
            <a:r>
              <a:rPr lang="en-IN" dirty="0"/>
              <a:t>Ads are relatively inexpensive to produce and place.</a:t>
            </a:r>
          </a:p>
          <a:p>
            <a:pPr marL="628650" lvl="1" indent="-171450">
              <a:buFont typeface="Arial" pitchFamily="34" charset="0"/>
              <a:buChar char="•"/>
              <a:defRPr/>
            </a:pPr>
            <a:r>
              <a:rPr lang="en-IN" dirty="0"/>
              <a:t>Effective medium in the morning and can effectively complement or </a:t>
            </a:r>
            <a:r>
              <a:rPr lang="en-US" dirty="0"/>
              <a:t>reinforce TV ads.</a:t>
            </a:r>
          </a:p>
          <a:p>
            <a:pPr marL="628650" lvl="1" indent="-171450">
              <a:buFont typeface="Arial" pitchFamily="34" charset="0"/>
              <a:buChar char="•"/>
              <a:defRPr/>
            </a:pPr>
            <a:r>
              <a:rPr lang="en-IN" dirty="0"/>
              <a:t>Enables companies to achieve a balance between broad and localized </a:t>
            </a:r>
            <a:r>
              <a:rPr lang="en-US" dirty="0"/>
              <a:t>market coverage.	</a:t>
            </a:r>
          </a:p>
          <a:p>
            <a:pPr marL="171450" indent="-171450">
              <a:buFont typeface="Arial" pitchFamily="34" charset="0"/>
              <a:buChar char="•"/>
              <a:defRPr/>
            </a:pPr>
            <a:r>
              <a:rPr lang="en-US" dirty="0"/>
              <a:t>Disadvantage</a:t>
            </a:r>
          </a:p>
          <a:p>
            <a:pPr marL="628650" lvl="1" indent="-171450">
              <a:buFont typeface="Arial" pitchFamily="34" charset="0"/>
              <a:buChar char="•"/>
              <a:defRPr/>
            </a:pPr>
            <a:r>
              <a:rPr lang="en-US" dirty="0"/>
              <a:t>Lack of visual image.</a:t>
            </a:r>
          </a:p>
          <a:p>
            <a:pPr marL="628650" lvl="1" indent="-171450">
              <a:buFont typeface="Arial" pitchFamily="34" charset="0"/>
              <a:buChar char="•"/>
              <a:defRPr/>
            </a:pPr>
            <a:r>
              <a:rPr lang="en-IN" dirty="0"/>
              <a:t>Relatively passive nature of consumer processing.</a:t>
            </a:r>
          </a:p>
          <a:p>
            <a:pPr marL="171450" indent="-171450">
              <a:buFont typeface="Arial" pitchFamily="34" charset="0"/>
              <a:buChar char="•"/>
              <a:defRPr/>
            </a:pPr>
            <a:r>
              <a:rPr lang="en-IN" dirty="0"/>
              <a:t>Guidelines</a:t>
            </a:r>
          </a:p>
          <a:p>
            <a:pPr marL="628650" lvl="1" indent="-171450">
              <a:buFont typeface="Arial" pitchFamily="34" charset="0"/>
              <a:buChar char="•"/>
              <a:defRPr/>
            </a:pPr>
            <a:r>
              <a:rPr lang="en-IN" dirty="0"/>
              <a:t>Identify your brand early in the commercial.</a:t>
            </a:r>
          </a:p>
          <a:p>
            <a:pPr marL="628650" lvl="1" indent="-171450">
              <a:buFont typeface="Arial" pitchFamily="34" charset="0"/>
              <a:buChar char="•"/>
              <a:defRPr/>
            </a:pPr>
            <a:r>
              <a:rPr lang="en-IN" dirty="0"/>
              <a:t>Identify it often.</a:t>
            </a:r>
          </a:p>
          <a:p>
            <a:pPr marL="628650" lvl="1" indent="-171450">
              <a:buFont typeface="Arial" pitchFamily="34" charset="0"/>
              <a:buChar char="•"/>
              <a:defRPr/>
            </a:pPr>
            <a:r>
              <a:rPr lang="en-IN" dirty="0"/>
              <a:t>Promise the listener a benefit early in the commercial.</a:t>
            </a:r>
          </a:p>
          <a:p>
            <a:pPr marL="628650" lvl="1" indent="-171450">
              <a:buFont typeface="Arial" pitchFamily="34" charset="0"/>
              <a:buChar char="•"/>
              <a:defRPr/>
            </a:pPr>
            <a:r>
              <a:rPr lang="en-IN" dirty="0"/>
              <a:t>Repeat it often.</a:t>
            </a:r>
          </a:p>
          <a:p>
            <a:pPr>
              <a:buFont typeface="Arial" pitchFamily="34" charset="0"/>
              <a:buNone/>
              <a:defRPr/>
            </a:pPr>
            <a:endParaRPr lang="en-IN" u="none" dirty="0"/>
          </a:p>
          <a:p>
            <a:pPr>
              <a:buFont typeface="Arial" pitchFamily="34" charset="0"/>
              <a:buNone/>
              <a:defRPr/>
            </a:pPr>
            <a:r>
              <a:rPr lang="en-IN" u="none" dirty="0"/>
              <a:t>Print</a:t>
            </a:r>
            <a:endParaRPr lang="en-IN" u="sng" dirty="0"/>
          </a:p>
          <a:p>
            <a:pPr marL="171450" indent="-171450">
              <a:buFont typeface="Arial" pitchFamily="34" charset="0"/>
              <a:buChar char="•"/>
              <a:defRPr/>
            </a:pPr>
            <a:r>
              <a:rPr lang="en-IN" dirty="0"/>
              <a:t>Advantages</a:t>
            </a:r>
            <a:endParaRPr lang="en-IN" u="sng" dirty="0"/>
          </a:p>
          <a:p>
            <a:pPr marL="628650" lvl="1" indent="-171450">
              <a:buFont typeface="Arial" pitchFamily="34" charset="0"/>
              <a:buChar char="•"/>
              <a:defRPr/>
            </a:pPr>
            <a:r>
              <a:rPr lang="en-IN" dirty="0"/>
              <a:t>Self-paced, provides detailed product information.</a:t>
            </a:r>
          </a:p>
          <a:p>
            <a:pPr marL="628650" lvl="1" indent="-171450">
              <a:buFont typeface="Arial" pitchFamily="34" charset="0"/>
              <a:buChar char="•"/>
              <a:defRPr/>
            </a:pPr>
            <a:r>
              <a:rPr lang="en-IN" dirty="0"/>
              <a:t>Magazines are particularly effective at building user and usage imager.</a:t>
            </a:r>
          </a:p>
          <a:p>
            <a:pPr marL="628650" lvl="1" indent="-171450">
              <a:buFont typeface="Arial" pitchFamily="34" charset="0"/>
              <a:buChar char="•"/>
              <a:defRPr/>
            </a:pPr>
            <a:r>
              <a:rPr lang="en-IN" dirty="0"/>
              <a:t>Newspapers are more timely and pervasive</a:t>
            </a:r>
          </a:p>
          <a:p>
            <a:pPr marL="171450" indent="-171450">
              <a:buFont typeface="Arial" pitchFamily="34" charset="0"/>
              <a:buChar char="•"/>
              <a:defRPr/>
            </a:pPr>
            <a:r>
              <a:rPr lang="en-IN" dirty="0"/>
              <a:t>Disadvantages </a:t>
            </a:r>
          </a:p>
          <a:p>
            <a:pPr marL="628650" lvl="1" indent="-171450">
              <a:buFont typeface="Arial" pitchFamily="34" charset="0"/>
              <a:buChar char="•"/>
              <a:defRPr/>
            </a:pPr>
            <a:r>
              <a:rPr lang="en-IN" dirty="0"/>
              <a:t>Poor reproduction quality and short shelf life diminish some of the possible impact of newspaper advertising.</a:t>
            </a:r>
          </a:p>
          <a:p>
            <a:pPr marL="171450" indent="-171450">
              <a:buFont typeface="Arial" pitchFamily="34" charset="0"/>
              <a:buChar char="•"/>
              <a:defRPr/>
            </a:pPr>
            <a:r>
              <a:rPr lang="en-IN" dirty="0"/>
              <a:t>Guidelines</a:t>
            </a:r>
          </a:p>
          <a:p>
            <a:pPr marL="628650" lvl="1" indent="-171450">
              <a:buFont typeface="Arial" pitchFamily="34" charset="0"/>
              <a:buChar char="•"/>
              <a:defRPr/>
            </a:pPr>
            <a:r>
              <a:rPr lang="en-IN" dirty="0"/>
              <a:t>Creative guidelines for print ads are that of clarity, consistency, and branding.</a:t>
            </a:r>
          </a:p>
          <a:p>
            <a:pPr>
              <a:buFont typeface="Arial" pitchFamily="34" charset="0"/>
              <a:buNone/>
              <a:defRPr/>
            </a:pPr>
            <a:endParaRPr lang="en-IN" u="sng" dirty="0"/>
          </a:p>
          <a:p>
            <a:pPr>
              <a:buFont typeface="Arial" pitchFamily="34" charset="0"/>
              <a:buNone/>
              <a:defRPr/>
            </a:pPr>
            <a:r>
              <a:rPr lang="en-IN" u="none" dirty="0"/>
              <a:t>Direct response</a:t>
            </a:r>
          </a:p>
          <a:p>
            <a:pPr marL="171450" indent="-171450">
              <a:buFont typeface="Arial" pitchFamily="34" charset="0"/>
              <a:buChar char="•"/>
              <a:defRPr/>
            </a:pPr>
            <a:r>
              <a:rPr lang="en-IN" dirty="0"/>
              <a:t> Advantages</a:t>
            </a:r>
          </a:p>
          <a:p>
            <a:pPr marL="628650" lvl="1" indent="-171450">
              <a:buFont typeface="Arial" pitchFamily="34" charset="0"/>
              <a:buChar char="•"/>
              <a:defRPr/>
            </a:pPr>
            <a:r>
              <a:rPr lang="en-IN" dirty="0"/>
              <a:t>Makes it easier for marketers to establish relationships </a:t>
            </a:r>
            <a:r>
              <a:rPr lang="en-US" dirty="0"/>
              <a:t>with consumers.</a:t>
            </a:r>
          </a:p>
          <a:p>
            <a:pPr marL="628650" lvl="1" indent="-171450">
              <a:buFont typeface="Arial" pitchFamily="34" charset="0"/>
              <a:buChar char="•"/>
              <a:defRPr/>
            </a:pPr>
            <a:r>
              <a:rPr lang="en-IN" dirty="0"/>
              <a:t>Allows marketers to explain new developments with their brands to consumers on an ongoing basis.</a:t>
            </a:r>
          </a:p>
          <a:p>
            <a:pPr marL="628650" lvl="1" indent="-171450">
              <a:buFont typeface="Arial" pitchFamily="34" charset="0"/>
              <a:buChar char="•"/>
              <a:defRPr/>
            </a:pPr>
            <a:r>
              <a:rPr lang="en-IN" dirty="0"/>
              <a:t>Allows consumers to provide feedback to marketers about their likes and dislikes.</a:t>
            </a:r>
          </a:p>
          <a:p>
            <a:pPr marL="171450" lvl="0" indent="-171450">
              <a:buFont typeface="Arial" pitchFamily="34" charset="0"/>
              <a:buChar char="•"/>
              <a:defRPr/>
            </a:pPr>
            <a:r>
              <a:rPr lang="en-IN" dirty="0"/>
              <a:t>Guidelines</a:t>
            </a:r>
          </a:p>
          <a:p>
            <a:pPr marL="628650" lvl="1" indent="-171450">
              <a:buFont typeface="Arial" panose="020B0604020202020204" pitchFamily="34" charset="0"/>
              <a:buChar char="•"/>
              <a:defRPr/>
            </a:pPr>
            <a:r>
              <a:rPr lang="en-IN" dirty="0"/>
              <a:t>Develop an up-to-date and informative list of current and potential future customers.</a:t>
            </a:r>
          </a:p>
          <a:p>
            <a:pPr marL="628650" lvl="1" indent="-171450">
              <a:buFont typeface="Arial" panose="020B0604020202020204" pitchFamily="34" charset="0"/>
              <a:buChar char="•"/>
              <a:defRPr/>
            </a:pPr>
            <a:r>
              <a:rPr lang="en-IN" dirty="0"/>
              <a:t>Put forth the right offer in the right manner.</a:t>
            </a:r>
          </a:p>
          <a:p>
            <a:pPr marL="628650" lvl="1" indent="-171450">
              <a:buFont typeface="Arial" panose="020B0604020202020204" pitchFamily="34" charset="0"/>
              <a:buChar char="•"/>
              <a:defRPr/>
            </a:pPr>
            <a:r>
              <a:rPr lang="en-IN" dirty="0"/>
              <a:t>Track the effectiveness of the marketing program.</a:t>
            </a:r>
          </a:p>
          <a:p>
            <a:pPr marL="628650" lvl="1" indent="-171450">
              <a:buFont typeface="Arial" panose="020B0604020202020204" pitchFamily="34" charset="0"/>
              <a:buChar char="•"/>
              <a:defRPr/>
            </a:pPr>
            <a:r>
              <a:rPr lang="en-IN" dirty="0"/>
              <a:t>Precision marketing—</a:t>
            </a:r>
            <a:r>
              <a:rPr lang="en-US" dirty="0"/>
              <a:t>Combining</a:t>
            </a:r>
            <a:r>
              <a:rPr lang="en-IN" dirty="0"/>
              <a:t> data analytics with strategic messages and compelling </a:t>
            </a:r>
            <a:r>
              <a:rPr lang="en-US" dirty="0"/>
              <a:t>colors </a:t>
            </a:r>
            <a:r>
              <a:rPr lang="en-IN" dirty="0"/>
              <a:t>and designs in their communication.</a:t>
            </a:r>
          </a:p>
          <a:p>
            <a:pPr>
              <a:buFont typeface="Arial" pitchFamily="34" charset="0"/>
              <a:buNone/>
              <a:defRPr/>
            </a:pPr>
            <a:endParaRPr lang="en-IN" u="none" dirty="0"/>
          </a:p>
          <a:p>
            <a:pPr>
              <a:buFont typeface="Arial" pitchFamily="34" charset="0"/>
              <a:buNone/>
              <a:defRPr/>
            </a:pPr>
            <a:r>
              <a:rPr lang="en-IN" u="none" dirty="0"/>
              <a:t>Place</a:t>
            </a:r>
          </a:p>
          <a:p>
            <a:pPr marL="171450" indent="-171450">
              <a:buFont typeface="Arial" pitchFamily="34" charset="0"/>
              <a:buChar char="•"/>
              <a:defRPr/>
            </a:pPr>
            <a:r>
              <a:rPr lang="en-IN" dirty="0"/>
              <a:t>Known as “</a:t>
            </a:r>
            <a:r>
              <a:rPr lang="en-IN" dirty="0" err="1"/>
              <a:t>nontraditional</a:t>
            </a:r>
            <a:r>
              <a:rPr lang="en-IN" dirty="0"/>
              <a:t>,” “alternative,” or “support” advertising.</a:t>
            </a:r>
          </a:p>
          <a:p>
            <a:pPr marL="171450" indent="-171450">
              <a:buFont typeface="Arial" pitchFamily="34" charset="0"/>
              <a:buChar char="•"/>
              <a:defRPr/>
            </a:pPr>
            <a:r>
              <a:rPr lang="en-IN" dirty="0"/>
              <a:t>Marketers reach out to people in environments, where they work, play, and, of course, shop—billboards or billboard-type posters; through movies, airlines, lounges, and other places; and product placement.</a:t>
            </a:r>
          </a:p>
          <a:p>
            <a:pPr marL="171450" indent="-171450">
              <a:buFont typeface="Arial" pitchFamily="34" charset="0"/>
              <a:buChar char="•"/>
              <a:defRPr/>
            </a:pPr>
            <a:r>
              <a:rPr lang="en-IN" sz="1600" dirty="0"/>
              <a:t>Advantages</a:t>
            </a:r>
          </a:p>
          <a:p>
            <a:pPr marL="628650" lvl="1" indent="-171450">
              <a:buFont typeface="Arial" pitchFamily="34" charset="0"/>
              <a:buChar char="•"/>
              <a:defRPr/>
            </a:pPr>
            <a:r>
              <a:rPr lang="en-IN" dirty="0"/>
              <a:t>Can reach a very precise and captive audience in a cost-effective and increasingly engaging manner.</a:t>
            </a:r>
          </a:p>
          <a:p>
            <a:pPr marL="628650" lvl="1" indent="-171450">
              <a:buFont typeface="Arial" pitchFamily="34" charset="0"/>
              <a:buChar char="•"/>
              <a:defRPr/>
            </a:pPr>
            <a:r>
              <a:rPr lang="en-IN" dirty="0"/>
              <a:t>More effective at enhancing awareness or reinforcing existing brand associations than at creating new ones.</a:t>
            </a:r>
          </a:p>
          <a:p>
            <a:pPr marL="171450" indent="-171450">
              <a:buFont typeface="Arial" pitchFamily="34" charset="0"/>
              <a:buChar char="•"/>
              <a:defRPr/>
            </a:pPr>
            <a:r>
              <a:rPr lang="en-IN" dirty="0"/>
              <a:t> Guidelines</a:t>
            </a:r>
          </a:p>
          <a:p>
            <a:pPr marL="628650" lvl="1" indent="-171450">
              <a:buFont typeface="Arial" pitchFamily="34" charset="0"/>
              <a:buChar char="•"/>
              <a:defRPr/>
            </a:pPr>
            <a:r>
              <a:rPr lang="en-IN" dirty="0"/>
              <a:t>As the audience must process out-of-home ads quickly, the message must be simple and direct.</a:t>
            </a:r>
          </a:p>
          <a:p>
            <a:pPr marL="628650" lvl="1" indent="-171450">
              <a:buFont typeface="Arial" pitchFamily="34" charset="0"/>
              <a:buChar char="•"/>
              <a:defRPr/>
            </a:pPr>
            <a:r>
              <a:rPr lang="en-IN" dirty="0"/>
              <a:t>Marketers must stress on creative means of placing the brand in front of consumers.</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60189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u="none" dirty="0"/>
              <a:t>Promotion</a:t>
            </a:r>
          </a:p>
          <a:p>
            <a:pPr marL="171450" indent="-171450">
              <a:buFont typeface="Arial" pitchFamily="34" charset="0"/>
              <a:buChar char="•"/>
              <a:defRPr/>
            </a:pPr>
            <a:r>
              <a:rPr lang="en-US" dirty="0"/>
              <a:t>Short-term incentives to encourage trial or usage of a product or service.</a:t>
            </a:r>
          </a:p>
          <a:p>
            <a:pPr marL="171450" indent="-171450">
              <a:buFont typeface="Arial" pitchFamily="34" charset="0"/>
              <a:buChar char="•"/>
              <a:defRPr/>
            </a:pPr>
            <a:r>
              <a:rPr lang="en-US" dirty="0"/>
              <a:t>Designed to change the behavior of the: </a:t>
            </a:r>
          </a:p>
          <a:p>
            <a:pPr marL="628650" lvl="1" indent="-171450">
              <a:buFont typeface="Arial" pitchFamily="34" charset="0"/>
              <a:buChar char="•"/>
              <a:defRPr/>
            </a:pPr>
            <a:r>
              <a:rPr lang="en-US" dirty="0"/>
              <a:t>Trade so that they carry the brand and actively support it.</a:t>
            </a:r>
          </a:p>
          <a:p>
            <a:pPr marL="628650" lvl="1" indent="-171450">
              <a:buFont typeface="Arial" pitchFamily="34" charset="0"/>
              <a:buChar char="•"/>
              <a:defRPr/>
            </a:pPr>
            <a:r>
              <a:rPr lang="en-US" dirty="0"/>
              <a:t>Consumers so that they buy a brand for the first time, buy more of the brand, or buy the brand earlier or more often.</a:t>
            </a:r>
          </a:p>
          <a:p>
            <a:pPr marL="457200" lvl="1" indent="0">
              <a:buFont typeface="Arial" pitchFamily="34" charset="0"/>
              <a:buNone/>
              <a:defRPr/>
            </a:pPr>
            <a:endParaRPr lang="en-US" dirty="0"/>
          </a:p>
          <a:p>
            <a:pPr>
              <a:buFont typeface="Arial" pitchFamily="34" charset="0"/>
              <a:buNone/>
              <a:defRPr/>
            </a:pPr>
            <a:r>
              <a:rPr lang="en-US" u="none" dirty="0"/>
              <a:t>Consumer promotions</a:t>
            </a:r>
          </a:p>
          <a:p>
            <a:pPr marL="628650" lvl="1" indent="-171450">
              <a:buFont typeface="Arial" pitchFamily="34" charset="0"/>
              <a:buChar char="•"/>
              <a:defRPr/>
            </a:pPr>
            <a:r>
              <a:rPr lang="en-IN" dirty="0"/>
              <a:t>Designed to change the choices, quantity, or timing of consumers’ product purchases.</a:t>
            </a:r>
          </a:p>
          <a:p>
            <a:pPr marL="628650" lvl="1" indent="-171450">
              <a:buFont typeface="Arial" pitchFamily="34" charset="0"/>
              <a:buChar char="•"/>
              <a:defRPr/>
            </a:pPr>
            <a:r>
              <a:rPr lang="en-IN" dirty="0"/>
              <a:t>Type of consumer promotions:</a:t>
            </a:r>
          </a:p>
          <a:p>
            <a:pPr marL="1085850" lvl="2" indent="-171450">
              <a:buFont typeface="Arial" pitchFamily="34" charset="0"/>
              <a:buChar char="•"/>
              <a:defRPr/>
            </a:pPr>
            <a:r>
              <a:rPr lang="en-IN" dirty="0"/>
              <a:t>Customer franchise building promotions such as samples, demonstrations, and educational material.</a:t>
            </a:r>
          </a:p>
          <a:p>
            <a:pPr marL="1085850" lvl="2" indent="-171450">
              <a:buFont typeface="Arial" pitchFamily="34" charset="0"/>
              <a:buChar char="•"/>
              <a:defRPr/>
            </a:pPr>
            <a:r>
              <a:rPr lang="en-IN" dirty="0"/>
              <a:t>Noncustomer franchise building promotions such as price-off packs, premiums, </a:t>
            </a:r>
            <a:r>
              <a:rPr lang="en-US" dirty="0"/>
              <a:t>sweepstakes, and refund offers.</a:t>
            </a:r>
          </a:p>
          <a:p>
            <a:pPr marL="628650" lvl="1" indent="-171450">
              <a:buFont typeface="Arial" pitchFamily="34" charset="0"/>
              <a:buChar char="•"/>
              <a:defRPr/>
            </a:pPr>
            <a:r>
              <a:rPr lang="en-IN" dirty="0"/>
              <a:t>Customer franchise-building promotions can affect brand loyalty.</a:t>
            </a:r>
          </a:p>
          <a:p>
            <a:pPr marL="628650" lvl="1" indent="-171450">
              <a:buFont typeface="Arial" pitchFamily="34" charset="0"/>
              <a:buChar char="•"/>
              <a:defRPr/>
            </a:pPr>
            <a:r>
              <a:rPr lang="en-IN" dirty="0"/>
              <a:t>Marketers evaluate sales promotions by their ability to contribute to brand equity and generate sales.</a:t>
            </a:r>
          </a:p>
          <a:p>
            <a:pPr marL="457200" lvl="1" indent="0">
              <a:buFont typeface="Arial" pitchFamily="34" charset="0"/>
              <a:buNone/>
              <a:defRPr/>
            </a:pPr>
            <a:endParaRPr lang="en-IN" u="sng" dirty="0"/>
          </a:p>
          <a:p>
            <a:pPr>
              <a:buFont typeface="Arial" pitchFamily="34" charset="0"/>
              <a:buNone/>
              <a:defRPr/>
            </a:pPr>
            <a:r>
              <a:rPr lang="en-IN" u="none" dirty="0"/>
              <a:t>Trade promotions</a:t>
            </a:r>
          </a:p>
          <a:p>
            <a:pPr marL="628650" lvl="1" indent="-171450">
              <a:buFont typeface="Arial" pitchFamily="34" charset="0"/>
              <a:buChar char="•"/>
              <a:defRPr/>
            </a:pPr>
            <a:r>
              <a:rPr lang="en-IN" dirty="0"/>
              <a:t>Financial incentives given to channel members to facilitate the sale of a product through slotting allowances, point-of-purchase displays, contests and dealer incentives, training programs, trade shows, and cooperative advertising.</a:t>
            </a:r>
          </a:p>
          <a:p>
            <a:pPr marL="628650" lvl="1" indent="-171450">
              <a:buFont typeface="Arial" pitchFamily="34" charset="0"/>
              <a:buChar char="•"/>
              <a:defRPr/>
            </a:pPr>
            <a:r>
              <a:rPr lang="en-IN" dirty="0"/>
              <a:t>Designed either to secure shelf space and distribution for a new brand, or to achieve more prominence on the shelf and in the store.</a:t>
            </a:r>
            <a:endParaRPr lang="en-US" dirty="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25736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None/>
              <a:defRPr/>
            </a:pPr>
            <a:r>
              <a:rPr lang="en-US" u="none" dirty="0"/>
              <a:t>Rationale for sponsorship</a:t>
            </a:r>
          </a:p>
          <a:p>
            <a:pPr marL="171450" indent="-171450">
              <a:buFont typeface="Arial" panose="020B0604020202020204" pitchFamily="34" charset="0"/>
              <a:buChar char="•"/>
              <a:defRPr/>
            </a:pPr>
            <a:r>
              <a:rPr lang="en-IN" dirty="0"/>
              <a:t>To identify with a particular target market or lifestyle</a:t>
            </a:r>
            <a:endParaRPr lang="en-IN" sz="1600" dirty="0"/>
          </a:p>
          <a:p>
            <a:pPr marL="171450" lvl="0" indent="-171450">
              <a:buFont typeface="Arial" pitchFamily="34" charset="0"/>
              <a:buChar char="•"/>
              <a:defRPr/>
            </a:pPr>
            <a:r>
              <a:rPr lang="en-IN" dirty="0"/>
              <a:t>To increase awareness of the company or product name</a:t>
            </a:r>
            <a:endParaRPr lang="en-US" dirty="0"/>
          </a:p>
          <a:p>
            <a:pPr marL="171450" lvl="0" indent="-171450">
              <a:buFont typeface="Arial" pitchFamily="34" charset="0"/>
              <a:buChar char="•"/>
              <a:defRPr/>
            </a:pPr>
            <a:r>
              <a:rPr lang="en-IN" dirty="0"/>
              <a:t>To create or reinforce consumer perceptions of key brand image associations</a:t>
            </a:r>
          </a:p>
          <a:p>
            <a:pPr marL="171450" lvl="0" indent="-171450">
              <a:buFont typeface="Arial" pitchFamily="34" charset="0"/>
              <a:buChar char="•"/>
              <a:defRPr/>
            </a:pPr>
            <a:r>
              <a:rPr lang="en-US" dirty="0"/>
              <a:t>To enhance corporate image dimensions</a:t>
            </a:r>
          </a:p>
          <a:p>
            <a:pPr marL="171450" lvl="0" indent="-171450">
              <a:buFont typeface="Arial" pitchFamily="34" charset="0"/>
              <a:buChar char="•"/>
              <a:defRPr/>
            </a:pPr>
            <a:r>
              <a:rPr lang="en-IN" dirty="0"/>
              <a:t>To create experiences and evoke feelings</a:t>
            </a:r>
          </a:p>
          <a:p>
            <a:pPr marL="171450" lvl="0" indent="-171450">
              <a:buFont typeface="Arial" pitchFamily="34" charset="0"/>
              <a:buChar char="•"/>
              <a:defRPr/>
            </a:pPr>
            <a:r>
              <a:rPr lang="en-IN" dirty="0"/>
              <a:t>To express commitment to the community or on social issues</a:t>
            </a:r>
          </a:p>
          <a:p>
            <a:pPr marL="171450" lvl="0" indent="-171450">
              <a:buFont typeface="Arial" pitchFamily="34" charset="0"/>
              <a:buChar char="•"/>
              <a:defRPr/>
            </a:pPr>
            <a:r>
              <a:rPr lang="en-IN" dirty="0"/>
              <a:t>To entertain key clients or reward key employees</a:t>
            </a:r>
          </a:p>
          <a:p>
            <a:pPr marL="171450" lvl="0" indent="-171450">
              <a:buFont typeface="Arial" pitchFamily="34" charset="0"/>
              <a:buChar char="•"/>
              <a:defRPr/>
            </a:pPr>
            <a:r>
              <a:rPr lang="en-IN" dirty="0"/>
              <a:t>To permit merchandising or promotional opportunities</a:t>
            </a:r>
          </a:p>
          <a:p>
            <a:pPr marL="0" lvl="0" indent="0">
              <a:buFont typeface="Arial" pitchFamily="34" charset="0"/>
              <a:buNone/>
              <a:defRPr/>
            </a:pPr>
            <a:endParaRPr lang="en-IN" dirty="0"/>
          </a:p>
          <a:p>
            <a:pPr>
              <a:buFont typeface="Arial" pitchFamily="34" charset="0"/>
              <a:buNone/>
              <a:defRPr/>
            </a:pPr>
            <a:r>
              <a:rPr lang="en-IN" u="none" dirty="0"/>
              <a:t>Guidelines</a:t>
            </a:r>
          </a:p>
          <a:p>
            <a:pPr marL="171450" indent="-171450">
              <a:buFont typeface="Arial" pitchFamily="34" charset="0"/>
              <a:buChar char="•"/>
              <a:defRPr/>
            </a:pPr>
            <a:r>
              <a:rPr lang="en-US" dirty="0"/>
              <a:t>Choosing sponsorship opportunities</a:t>
            </a:r>
          </a:p>
          <a:p>
            <a:pPr marL="628650" lvl="1" indent="-171450">
              <a:buFont typeface="Arial" pitchFamily="34" charset="0"/>
              <a:buChar char="•"/>
              <a:defRPr/>
            </a:pPr>
            <a:r>
              <a:rPr lang="en-US" dirty="0"/>
              <a:t>Sponsor ship events:</a:t>
            </a:r>
            <a:endParaRPr lang="en-US" u="sng" dirty="0"/>
          </a:p>
          <a:p>
            <a:pPr marL="1085850" lvl="2" indent="-171450">
              <a:buFont typeface="Arial" pitchFamily="34" charset="0"/>
              <a:buChar char="•"/>
              <a:defRPr/>
            </a:pPr>
            <a:r>
              <a:rPr lang="en-US" dirty="0"/>
              <a:t>Must meet </a:t>
            </a:r>
            <a:r>
              <a:rPr lang="en-IN" dirty="0"/>
              <a:t>the marketing objectives and communication strategy defined for the brand.</a:t>
            </a:r>
          </a:p>
          <a:p>
            <a:pPr marL="1085850" lvl="2" indent="-171450">
              <a:buFont typeface="Arial" pitchFamily="34" charset="0"/>
              <a:buChar char="•"/>
              <a:defRPr/>
            </a:pPr>
            <a:r>
              <a:rPr lang="en-IN" dirty="0"/>
              <a:t>Must have:</a:t>
            </a:r>
          </a:p>
          <a:p>
            <a:pPr marL="1543050" lvl="3" indent="-171450">
              <a:buFont typeface="Arial" pitchFamily="34" charset="0"/>
              <a:buChar char="•"/>
              <a:defRPr/>
            </a:pPr>
            <a:r>
              <a:rPr lang="en-IN" dirty="0"/>
              <a:t>Sufficient awareness.</a:t>
            </a:r>
          </a:p>
          <a:p>
            <a:pPr marL="1543050" lvl="3" indent="-171450">
              <a:buFont typeface="Arial" pitchFamily="34" charset="0"/>
              <a:buChar char="•"/>
              <a:defRPr/>
            </a:pPr>
            <a:r>
              <a:rPr lang="en-IN" dirty="0"/>
              <a:t>Possess the desired image.</a:t>
            </a:r>
          </a:p>
          <a:p>
            <a:pPr marL="1543050" lvl="3" indent="-171450">
              <a:buFont typeface="Arial" pitchFamily="34" charset="0"/>
              <a:buChar char="•"/>
              <a:defRPr/>
            </a:pPr>
            <a:r>
              <a:rPr lang="en-IN" dirty="0"/>
              <a:t>Be capable of creating the desired effects with the target market.</a:t>
            </a:r>
          </a:p>
          <a:p>
            <a:pPr marL="628650" lvl="1" indent="-171450">
              <a:buFont typeface="Arial" pitchFamily="34" charset="0"/>
              <a:buChar char="•"/>
              <a:defRPr/>
            </a:pPr>
            <a:r>
              <a:rPr lang="en-IN" dirty="0"/>
              <a:t>Should closely match the ideal target market in terms of the audience attending the event.</a:t>
            </a:r>
          </a:p>
          <a:p>
            <a:pPr marL="628650" lvl="1" indent="-171450">
              <a:buFont typeface="Arial" pitchFamily="34" charset="0"/>
              <a:buChar char="•"/>
              <a:defRPr/>
            </a:pPr>
            <a:r>
              <a:rPr lang="en-IN" dirty="0"/>
              <a:t>Should be unique but not encumbered with many sponsors.</a:t>
            </a:r>
          </a:p>
          <a:p>
            <a:pPr marL="171450" indent="-171450">
              <a:buFont typeface="Arial" pitchFamily="34" charset="0"/>
              <a:buChar char="•"/>
              <a:defRPr/>
            </a:pPr>
            <a:r>
              <a:rPr lang="en-IN" dirty="0"/>
              <a:t>Designing sponsorship programs</a:t>
            </a:r>
          </a:p>
          <a:p>
            <a:pPr marL="628650" lvl="1" indent="-171450">
              <a:buFont typeface="Arial" pitchFamily="34" charset="0"/>
              <a:buChar char="•"/>
              <a:defRPr/>
            </a:pPr>
            <a:r>
              <a:rPr lang="en-IN" dirty="0"/>
              <a:t>Sponsor should strategically identify itself at an event through banners, signs, and programs.</a:t>
            </a:r>
          </a:p>
          <a:p>
            <a:pPr marL="171450" indent="-171450">
              <a:buFont typeface="Arial" pitchFamily="34" charset="0"/>
              <a:buChar char="•"/>
              <a:defRPr/>
            </a:pPr>
            <a:r>
              <a:rPr lang="en-IN" dirty="0"/>
              <a:t>Measuring sponsorship activities</a:t>
            </a:r>
          </a:p>
          <a:p>
            <a:pPr marL="628650" lvl="1" indent="-171450">
              <a:buFont typeface="Arial" pitchFamily="34" charset="0"/>
              <a:buChar char="•"/>
              <a:defRPr/>
            </a:pPr>
            <a:r>
              <a:rPr lang="en-IN" dirty="0"/>
              <a:t>Supply-side method—Focuses on potential exposure to the brand by assessing the extent of media coverage.</a:t>
            </a:r>
          </a:p>
          <a:p>
            <a:pPr marL="628650" lvl="1" indent="-171450">
              <a:buFont typeface="Arial" pitchFamily="34" charset="0"/>
              <a:buChar char="•"/>
              <a:defRPr/>
            </a:pPr>
            <a:r>
              <a:rPr lang="en-IN" dirty="0"/>
              <a:t>Demand-side method—Focuses on reported exposure from consumers.</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85866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u="none" dirty="0"/>
              <a:t>Public relations and publicity</a:t>
            </a:r>
          </a:p>
          <a:p>
            <a:pPr marL="171450" indent="-171450">
              <a:buFont typeface="Arial" pitchFamily="34" charset="0"/>
              <a:buChar char="•"/>
              <a:defRPr/>
            </a:pPr>
            <a:r>
              <a:rPr lang="en-IN" b="0" dirty="0"/>
              <a:t>Publicity</a:t>
            </a:r>
          </a:p>
          <a:p>
            <a:pPr marL="628650" lvl="1" indent="-171450">
              <a:buFont typeface="Arial" pitchFamily="34" charset="0"/>
              <a:buChar char="•"/>
              <a:defRPr/>
            </a:pPr>
            <a:r>
              <a:rPr lang="en-IN" dirty="0"/>
              <a:t>Nonpersonal communications such as press releases, media interviews, press conferences, films, and tapes</a:t>
            </a:r>
          </a:p>
          <a:p>
            <a:pPr marL="171450" indent="-171450">
              <a:buFont typeface="Arial" pitchFamily="34" charset="0"/>
              <a:buChar char="•"/>
              <a:defRPr/>
            </a:pPr>
            <a:r>
              <a:rPr lang="en-IN" b="0" dirty="0"/>
              <a:t>Public relations</a:t>
            </a:r>
          </a:p>
          <a:p>
            <a:pPr marL="628650" lvl="1" indent="-171450">
              <a:buFont typeface="Arial" pitchFamily="34" charset="0"/>
              <a:buChar char="•"/>
              <a:defRPr/>
            </a:pPr>
            <a:r>
              <a:rPr lang="en-IN" dirty="0"/>
              <a:t>Includes annual reports, fund-raising and membership drives, lobbying, special event management, and public affairs feature articles, newsletters, photographs, films, and tapes</a:t>
            </a:r>
          </a:p>
          <a:p>
            <a:pPr marL="171450" indent="-171450">
              <a:buFont typeface="Arial" pitchFamily="34" charset="0"/>
              <a:buChar char="•"/>
              <a:defRPr/>
            </a:pPr>
            <a:endParaRPr lang="en-IN" dirty="0"/>
          </a:p>
          <a:p>
            <a:pPr>
              <a:defRPr/>
            </a:pPr>
            <a:r>
              <a:rPr lang="en-IN" u="none" dirty="0"/>
              <a:t>Word-of-mouth</a:t>
            </a:r>
          </a:p>
          <a:p>
            <a:pPr marL="171450" indent="-171450">
              <a:buFont typeface="Arial" pitchFamily="34" charset="0"/>
              <a:buChar char="•"/>
              <a:defRPr/>
            </a:pPr>
            <a:r>
              <a:rPr lang="en-IN" dirty="0"/>
              <a:t>Critical aspect of brand building</a:t>
            </a:r>
          </a:p>
          <a:p>
            <a:pPr marL="171450" indent="-171450">
              <a:buFont typeface="Arial" pitchFamily="34" charset="0"/>
              <a:buChar char="•"/>
              <a:defRPr/>
            </a:pPr>
            <a:r>
              <a:rPr lang="en-IN" dirty="0"/>
              <a:t>Consumers share </a:t>
            </a:r>
            <a:r>
              <a:rPr lang="en-US" dirty="0"/>
              <a:t>likes, dislikes, and experiences </a:t>
            </a:r>
            <a:r>
              <a:rPr lang="en-IN" dirty="0"/>
              <a:t>with each other</a:t>
            </a:r>
          </a:p>
          <a:p>
            <a:pPr marL="171450" indent="-171450">
              <a:buFont typeface="Arial" pitchFamily="34" charset="0"/>
              <a:buChar char="•"/>
              <a:defRPr/>
            </a:pPr>
            <a:r>
              <a:rPr lang="en-IN" dirty="0"/>
              <a:t>Assures greater degree of credibility and relevance</a:t>
            </a:r>
          </a:p>
          <a:p>
            <a:pPr marL="171450" indent="-171450">
              <a:buFont typeface="Arial" pitchFamily="34" charset="0"/>
              <a:buChar char="•"/>
              <a:defRPr/>
            </a:pPr>
            <a:r>
              <a:rPr lang="en-IN" b="0" dirty="0"/>
              <a:t>Buzz marketing</a:t>
            </a:r>
          </a:p>
          <a:p>
            <a:pPr marL="628650" lvl="1" indent="-171450">
              <a:buFont typeface="Arial" pitchFamily="34" charset="0"/>
              <a:buChar char="•"/>
              <a:defRPr/>
            </a:pPr>
            <a:r>
              <a:rPr lang="en-IN" dirty="0"/>
              <a:t>Various techniques marketers apply to get people notice and talk about the brand</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29443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u="none" dirty="0"/>
              <a:t>Develop an integrated marketing communication program (IMC) by choosing</a:t>
            </a:r>
            <a:r>
              <a:rPr lang="en-US" dirty="0"/>
              <a:t> the best set of marketing communication options and managing the relationships between them. </a:t>
            </a:r>
            <a:r>
              <a:rPr lang="en-US" sz="1200" b="0" i="0" u="none" strike="noStrike" kern="1200" cap="none" baseline="0" dirty="0">
                <a:solidFill>
                  <a:schemeClr val="tx1"/>
                </a:solidFill>
                <a:latin typeface="Arial"/>
                <a:ea typeface="Arial"/>
                <a:cs typeface="Arial"/>
                <a:sym typeface="Arial"/>
              </a:rPr>
              <a:t>Integrated marketing communications is regarded as a process of strategically managing stakeholders, content, channels, and results of brand communication programs. Our main theme is that marketers should “mix and match” communication options to build brand equity—that is, choose a variety of different communication options that share common meaning and content but also offer different, complementary advantages so that the whole is greater than the sum of the parts.</a:t>
            </a:r>
            <a:endParaRPr lang="en-IN" u="sng" dirty="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39876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u="none" dirty="0"/>
              <a:t>Coverage</a:t>
            </a:r>
          </a:p>
          <a:p>
            <a:pPr marL="171450" indent="-171450">
              <a:buFont typeface="Arial" pitchFamily="34" charset="0"/>
              <a:buChar char="•"/>
              <a:defRPr/>
            </a:pPr>
            <a:r>
              <a:rPr lang="en-IN" u="none" dirty="0"/>
              <a:t>Proportion of the audience reached by each communication option, as well as how much overlap exists among communication options.</a:t>
            </a:r>
          </a:p>
          <a:p>
            <a:pPr>
              <a:buFont typeface="Arial" pitchFamily="34" charset="0"/>
              <a:buNone/>
              <a:defRPr/>
            </a:pPr>
            <a:endParaRPr lang="en-IN" u="none" dirty="0"/>
          </a:p>
          <a:p>
            <a:pPr>
              <a:buFont typeface="Arial" pitchFamily="34" charset="0"/>
              <a:buNone/>
              <a:defRPr/>
            </a:pPr>
            <a:r>
              <a:rPr lang="en-IN" u="none" dirty="0"/>
              <a:t>Contribution</a:t>
            </a:r>
          </a:p>
          <a:p>
            <a:pPr marL="171450" indent="-171450">
              <a:buFont typeface="Arial" pitchFamily="34" charset="0"/>
              <a:buChar char="•"/>
              <a:defRPr/>
            </a:pPr>
            <a:r>
              <a:rPr lang="en-IN" u="none" dirty="0"/>
              <a:t>Inherent ability of a marketing communication to create the desired response and communication effects from consumers in the absence of exposure to any other communication option.</a:t>
            </a:r>
          </a:p>
          <a:p>
            <a:pPr>
              <a:buFont typeface="Arial" pitchFamily="34" charset="0"/>
              <a:buNone/>
              <a:defRPr/>
            </a:pPr>
            <a:endParaRPr lang="en-IN" u="none" dirty="0"/>
          </a:p>
          <a:p>
            <a:pPr>
              <a:buFont typeface="Arial" pitchFamily="34" charset="0"/>
              <a:buNone/>
              <a:defRPr/>
            </a:pPr>
            <a:r>
              <a:rPr lang="en-IN" u="none" dirty="0"/>
              <a:t>Commonality </a:t>
            </a:r>
          </a:p>
          <a:p>
            <a:pPr marL="171450" indent="-171450">
              <a:buFont typeface="Arial" pitchFamily="34" charset="0"/>
              <a:buChar char="•"/>
              <a:defRPr/>
            </a:pPr>
            <a:r>
              <a:rPr lang="en-IN" u="none" dirty="0"/>
              <a:t>Extent to which common information conveyed by different communication options shares meaning across communication options.</a:t>
            </a:r>
          </a:p>
          <a:p>
            <a:pPr>
              <a:buFont typeface="Arial" pitchFamily="34" charset="0"/>
              <a:buNone/>
              <a:defRPr/>
            </a:pPr>
            <a:endParaRPr lang="en-IN" u="none" dirty="0"/>
          </a:p>
          <a:p>
            <a:pPr>
              <a:buFont typeface="Arial" pitchFamily="34" charset="0"/>
              <a:buNone/>
              <a:defRPr/>
            </a:pPr>
            <a:r>
              <a:rPr lang="en-IN" u="none" dirty="0"/>
              <a:t>Complementarity</a:t>
            </a:r>
          </a:p>
          <a:p>
            <a:pPr marL="171450" indent="-171450">
              <a:buFont typeface="Arial" pitchFamily="34" charset="0"/>
              <a:buChar char="•"/>
              <a:defRPr/>
            </a:pPr>
            <a:r>
              <a:rPr lang="en-IN" u="none" dirty="0"/>
              <a:t>Describes the extent to which different associations and linkages are emphasized across communication options.</a:t>
            </a:r>
          </a:p>
          <a:p>
            <a:pPr>
              <a:buFont typeface="Arial" pitchFamily="34" charset="0"/>
              <a:buNone/>
              <a:defRPr/>
            </a:pPr>
            <a:endParaRPr lang="en-IN" u="none" dirty="0"/>
          </a:p>
          <a:p>
            <a:pPr>
              <a:buFont typeface="Arial" pitchFamily="34" charset="0"/>
              <a:buNone/>
              <a:defRPr/>
            </a:pPr>
            <a:r>
              <a:rPr lang="en-IN" u="none" dirty="0"/>
              <a:t>Conformability</a:t>
            </a:r>
          </a:p>
          <a:p>
            <a:pPr marL="171450" indent="-171450">
              <a:buFont typeface="Arial" pitchFamily="34" charset="0"/>
              <a:buChar char="•"/>
              <a:defRPr/>
            </a:pPr>
            <a:r>
              <a:rPr lang="en-IN" u="none" dirty="0"/>
              <a:t>Extent that a marketing communication option is robust and effective for different groups of consumers.</a:t>
            </a:r>
          </a:p>
          <a:p>
            <a:pPr marL="171450" indent="-171450">
              <a:buFont typeface="Arial" pitchFamily="34" charset="0"/>
              <a:buChar char="•"/>
              <a:defRPr/>
            </a:pPr>
            <a:r>
              <a:rPr lang="en-IN" u="none" dirty="0"/>
              <a:t> Types of conformability:</a:t>
            </a:r>
          </a:p>
          <a:p>
            <a:pPr marL="628650" lvl="1" indent="-171450">
              <a:buFont typeface="Arial" pitchFamily="34" charset="0"/>
              <a:buChar char="•"/>
              <a:defRPr/>
            </a:pPr>
            <a:r>
              <a:rPr lang="en-IN" u="none" dirty="0"/>
              <a:t>Communication conformability: The ability of the mode of communication to effectively communicate with the diverse group of customers.</a:t>
            </a:r>
          </a:p>
          <a:p>
            <a:pPr marL="628650" lvl="1" indent="-171450">
              <a:buFont typeface="Arial" pitchFamily="34" charset="0"/>
              <a:buChar char="•"/>
              <a:defRPr/>
            </a:pPr>
            <a:r>
              <a:rPr lang="en-IN" u="none" dirty="0"/>
              <a:t>Consumer conformability: The ability of the communication option to inform or persuade consumers who vary on dimensions other than communication history.</a:t>
            </a:r>
          </a:p>
          <a:p>
            <a:pPr marL="457200" lvl="1" indent="0">
              <a:buFont typeface="Arial" pitchFamily="34" charset="0"/>
              <a:buNone/>
              <a:defRPr/>
            </a:pPr>
            <a:endParaRPr lang="en-IN" u="none" dirty="0"/>
          </a:p>
          <a:p>
            <a:pPr>
              <a:buFont typeface="Arial" pitchFamily="34" charset="0"/>
              <a:buNone/>
              <a:defRPr/>
            </a:pPr>
            <a:r>
              <a:rPr lang="en-IN" u="none" dirty="0"/>
              <a:t>Cost</a:t>
            </a:r>
          </a:p>
          <a:p>
            <a:pPr marL="171450" indent="-171450">
              <a:buFont typeface="Arial" pitchFamily="34" charset="0"/>
              <a:buChar char="•"/>
              <a:defRPr/>
            </a:pPr>
            <a:r>
              <a:rPr lang="en-IN" u="none" dirty="0"/>
              <a:t>To arrive at the most effective and efficient communication </a:t>
            </a:r>
            <a:r>
              <a:rPr lang="en-US" u="none" dirty="0"/>
              <a:t>program </a:t>
            </a:r>
            <a:r>
              <a:rPr lang="en-IN" u="none" dirty="0"/>
              <a:t>evaluations of marketing communications on all of the preceding criteria must be weighed against their cost.</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32015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3618190"/>
      </p:ext>
    </p:extLst>
  </p:cSld>
  <p:clrMapOvr>
    <a:masterClrMapping/>
  </p:clrMapOvr>
  <p:extLst>
    <p:ext uri="{DCECCB84-F9BA-43D5-87BE-67443E8EF086}">
      <p15:sldGuideLst xmlns:p15="http://schemas.microsoft.com/office/powerpoint/2012/main">
        <p15:guide id="1" orient="horz" pos="981">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1"/>
            <a:ext cx="3657600" cy="602738"/>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4"/>
          </p:nvPr>
        </p:nvSpPr>
        <p:spPr>
          <a:xfrm>
            <a:off x="5029200" y="4640263"/>
            <a:ext cx="3675063" cy="1050925"/>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28531493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84BC11-1C9E-6C58-2456-08F31AAE853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977934-D033-A844-E81E-A22F9C0F978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84F9B2-BB0E-F1A0-0EC3-1EC69DF1273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157D4B88-3539-F3DA-9495-55EB15DF460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AAB37F0-F456-4B92-C087-17BC1AFC9B6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933513379"/>
      </p:ext>
    </p:extLst>
  </p:cSld>
  <p:clrMap bg1="lt1" tx1="dk1" bg2="lt2" tx2="dk2" accent1="accent1" accent2="accent2" accent3="accent3" accent4="accent4" accent5="accent5" accent6="accent6" hlink="hlink" folHlink="folHlink"/>
  <p:sldLayoutIdLst>
    <p:sldLayoutId id="2147483703" r:id="rId1"/>
    <p:sldLayoutId id="2147483704" r:id="rId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655"/>
            <a:ext cx="8229600" cy="1187669"/>
          </a:xfrm>
        </p:spPr>
        <p:txBody>
          <a:bodyPr/>
          <a:lstStyle/>
          <a:p>
            <a:r>
              <a:rPr lang="en-US" sz="3200" dirty="0"/>
              <a:t>Strategic Brand Management: Building, Measuring, and Managing Brand Equity</a:t>
            </a:r>
          </a:p>
        </p:txBody>
      </p:sp>
      <p:sp>
        <p:nvSpPr>
          <p:cNvPr id="3" name="Text Placeholder 2"/>
          <p:cNvSpPr>
            <a:spLocks noGrp="1"/>
          </p:cNvSpPr>
          <p:nvPr>
            <p:ph type="body" idx="4294967295"/>
          </p:nvPr>
        </p:nvSpPr>
        <p:spPr>
          <a:xfrm>
            <a:off x="457200" y="1469399"/>
            <a:ext cx="8229600" cy="360096"/>
          </a:xfrm>
        </p:spPr>
        <p:txBody>
          <a:bodyPr anchor="ctr">
            <a:normAutofit lnSpcReduction="10000"/>
          </a:bodyPr>
          <a:lstStyle/>
          <a:p>
            <a:r>
              <a:rPr lang="en-US" dirty="0">
                <a:latin typeface="+mn-lt"/>
              </a:rPr>
              <a:t>Fifth Edition, Global Edition</a:t>
            </a:r>
          </a:p>
        </p:txBody>
      </p:sp>
      <p:sp>
        <p:nvSpPr>
          <p:cNvPr id="4" name="Text Placeholder 3"/>
          <p:cNvSpPr>
            <a:spLocks noGrp="1"/>
          </p:cNvSpPr>
          <p:nvPr>
            <p:ph type="body" idx="2"/>
          </p:nvPr>
        </p:nvSpPr>
        <p:spPr>
          <a:xfrm>
            <a:off x="4977444" y="1989249"/>
            <a:ext cx="3450566" cy="1037048"/>
          </a:xfrm>
        </p:spPr>
        <p:txBody>
          <a:bodyPr/>
          <a:lstStyle/>
          <a:p>
            <a:pPr lvl="0" algn="ctr"/>
            <a:r>
              <a:rPr lang="en-US" b="1" dirty="0">
                <a:latin typeface="+mn-lt"/>
              </a:rPr>
              <a:t>Chapter 6</a:t>
            </a:r>
          </a:p>
        </p:txBody>
      </p:sp>
      <p:sp>
        <p:nvSpPr>
          <p:cNvPr id="5" name="Text Placeholder 4"/>
          <p:cNvSpPr>
            <a:spLocks noGrp="1"/>
          </p:cNvSpPr>
          <p:nvPr>
            <p:ph type="body" idx="3"/>
          </p:nvPr>
        </p:nvSpPr>
        <p:spPr>
          <a:xfrm>
            <a:off x="4977444" y="3186051"/>
            <a:ext cx="3450566" cy="1133701"/>
          </a:xfrm>
        </p:spPr>
        <p:txBody>
          <a:bodyPr/>
          <a:lstStyle/>
          <a:p>
            <a:pPr algn="ctr"/>
            <a:r>
              <a:rPr lang="en-US" dirty="0">
                <a:latin typeface="+mn-lt"/>
              </a:rPr>
              <a:t>Integrating Marketing Communications to Build Brand Equity</a:t>
            </a:r>
          </a:p>
        </p:txBody>
      </p:sp>
      <p:sp>
        <p:nvSpPr>
          <p:cNvPr id="6" name="Text Placeholder 5"/>
          <p:cNvSpPr>
            <a:spLocks noGrp="1"/>
          </p:cNvSpPr>
          <p:nvPr>
            <p:ph type="body" idx="4294967295"/>
          </p:nvPr>
        </p:nvSpPr>
        <p:spPr>
          <a:xfrm>
            <a:off x="3850946" y="6360864"/>
            <a:ext cx="5040702" cy="388650"/>
          </a:xfrm>
        </p:spPr>
        <p:txBody>
          <a:bodyPr anchor="ctr">
            <a:normAutofit lnSpcReduction="10000"/>
          </a:bodyPr>
          <a:lstStyle/>
          <a:p>
            <a:r>
              <a:rPr lang="en-US" altLang="en-US" sz="1200" dirty="0">
                <a:solidFill>
                  <a:schemeClr val="tx1"/>
                </a:solidFill>
                <a:latin typeface="Verdana"/>
                <a:ea typeface="Verdana" panose="020B0604030504040204" pitchFamily="34" charset="0"/>
                <a:cs typeface="Verdana" panose="020B0604030504040204" pitchFamily="34" charset="0"/>
              </a:rPr>
              <a:t>Copyright © 2020 Pearson Education Ltd. All Rights Reserved</a:t>
            </a:r>
          </a:p>
        </p:txBody>
      </p:sp>
      <p:pic>
        <p:nvPicPr>
          <p:cNvPr id="8" name="Picture 7" descr="Strategic Brand Management Fifth Edition, GE by Keller and Swaminathan.">
            <a:extLst>
              <a:ext uri="{FF2B5EF4-FFF2-40B4-BE49-F238E27FC236}">
                <a16:creationId xmlns:a16="http://schemas.microsoft.com/office/drawing/2014/main" id="{85E74CC1-531F-4E40-9897-2BE0436BE9ED}"/>
              </a:ext>
            </a:extLst>
          </p:cNvPr>
          <p:cNvPicPr>
            <a:picLocks noChangeAspect="1"/>
          </p:cNvPicPr>
          <p:nvPr/>
        </p:nvPicPr>
        <p:blipFill>
          <a:blip r:embed="rId3"/>
          <a:stretch>
            <a:fillRect/>
          </a:stretch>
        </p:blipFill>
        <p:spPr>
          <a:xfrm>
            <a:off x="557417" y="2077733"/>
            <a:ext cx="3293529" cy="4161331"/>
          </a:xfrm>
          <a:prstGeom prst="rect">
            <a:avLst/>
          </a:prstGeom>
          <a:ln w="9525">
            <a:solidFill>
              <a:schemeClr val="tx1"/>
            </a:solidFill>
          </a:ln>
        </p:spPr>
      </p:pic>
    </p:spTree>
    <p:extLst>
      <p:ext uri="{BB962C8B-B14F-4D97-AF65-F5344CB8AC3E}">
        <p14:creationId xmlns:p14="http://schemas.microsoft.com/office/powerpoint/2010/main" val="55539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Figure 6-2: </a:t>
            </a:r>
            <a:r>
              <a:rPr lang="en-US" sz="3400" dirty="0"/>
              <a:t>Simple Test for Marketing Communication Effectiveness</a:t>
            </a:r>
            <a:endParaRPr lang="en-IN" sz="3400" dirty="0"/>
          </a:p>
        </p:txBody>
      </p:sp>
      <p:sp>
        <p:nvSpPr>
          <p:cNvPr id="3" name="Content Placeholder 2"/>
          <p:cNvSpPr>
            <a:spLocks noGrp="1"/>
          </p:cNvSpPr>
          <p:nvPr>
            <p:ph sz="quarter" idx="13"/>
          </p:nvPr>
        </p:nvSpPr>
        <p:spPr>
          <a:xfrm>
            <a:off x="457199" y="3804249"/>
            <a:ext cx="8505645" cy="2587925"/>
          </a:xfrm>
        </p:spPr>
        <p:txBody>
          <a:bodyPr/>
          <a:lstStyle/>
          <a:p>
            <a:pPr marL="432000" indent="-432000">
              <a:buFont typeface="+mj-lt"/>
              <a:buAutoNum type="arabicPeriod"/>
            </a:pPr>
            <a:r>
              <a:rPr lang="en-US" sz="2000" dirty="0"/>
              <a:t>What is your current brand knowledge? Have you created a detailed </a:t>
            </a:r>
            <a:r>
              <a:rPr lang="en-IN" sz="2000" dirty="0"/>
              <a:t>mental map?</a:t>
            </a:r>
          </a:p>
          <a:p>
            <a:pPr marL="432000" indent="-432000">
              <a:buFont typeface="+mj-lt"/>
              <a:buAutoNum type="arabicPeriod"/>
            </a:pPr>
            <a:r>
              <a:rPr lang="en-US" sz="2000" dirty="0"/>
              <a:t>What is your desired brand knowledge? Have you defined optimal points-of-parity and points-of-difference and a brand mantra?</a:t>
            </a:r>
          </a:p>
          <a:p>
            <a:pPr marL="432000" indent="-432000">
              <a:buFont typeface="+mj-lt"/>
              <a:buAutoNum type="arabicPeriod"/>
            </a:pPr>
            <a:r>
              <a:rPr lang="en-US" sz="2000" dirty="0"/>
              <a:t>How does the communication option help the brand get from current to desired knowledge with consumers? Have you clarified the specific effects on knowledge engendered by communications?</a:t>
            </a:r>
            <a:endParaRPr lang="en-IN" sz="2000" dirty="0"/>
          </a:p>
        </p:txBody>
      </p:sp>
      <p:pic>
        <p:nvPicPr>
          <p:cNvPr id="5" name="Picture 4" descr="The test is represented graphically at the top, with 2 text boxes and an arrow in between them. The text box on the left is numbered 1, and labelled Current Brand Knowledge. The arrow is numbered 3, and labelled Communication. The text box on the right is numbered 2, and labelled Desired brand knowledge. Below this graphic representation of the test are questions associated with each stage. They read as follows. 1. What is your current brand knowledge? Have you created a detailed mental map? 2. What is your desired brand knowledge? Have you defined optimal points of parity and points of difference and a brand mantra? 3. How does the communication option help the brand get from current to desired knowledge with consumers? Have you clarified the specific effects on knowledge engendered by communications?"/>
          <p:cNvPicPr>
            <a:picLocks noChangeAspect="1"/>
          </p:cNvPicPr>
          <p:nvPr/>
        </p:nvPicPr>
        <p:blipFill>
          <a:blip r:embed="rId2"/>
          <a:stretch>
            <a:fillRect/>
          </a:stretch>
        </p:blipFill>
        <p:spPr>
          <a:xfrm>
            <a:off x="1985390" y="1746103"/>
            <a:ext cx="5173218" cy="1763035"/>
          </a:xfrm>
          <a:prstGeom prst="rect">
            <a:avLst/>
          </a:prstGeom>
        </p:spPr>
      </p:pic>
    </p:spTree>
    <p:extLst>
      <p:ext uri="{BB962C8B-B14F-4D97-AF65-F5344CB8AC3E}">
        <p14:creationId xmlns:p14="http://schemas.microsoft.com/office/powerpoint/2010/main" val="2734576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Role of Multiple Communications</a:t>
            </a:r>
            <a:endParaRPr lang="en-IN" dirty="0"/>
          </a:p>
        </p:txBody>
      </p:sp>
      <p:sp>
        <p:nvSpPr>
          <p:cNvPr id="3" name="Content Placeholder 2"/>
          <p:cNvSpPr>
            <a:spLocks noGrp="1"/>
          </p:cNvSpPr>
          <p:nvPr>
            <p:ph sz="quarter" idx="13"/>
          </p:nvPr>
        </p:nvSpPr>
        <p:spPr/>
        <p:txBody>
          <a:bodyPr/>
          <a:lstStyle/>
          <a:p>
            <a:pPr eaLnBrk="1" hangingPunct="1"/>
            <a:r>
              <a:rPr lang="en-IN" altLang="en-US" dirty="0"/>
              <a:t>Advantages of multiple communications</a:t>
            </a:r>
          </a:p>
          <a:p>
            <a:pPr lvl="1" eaLnBrk="1" hangingPunct="1"/>
            <a:r>
              <a:rPr lang="en-IN" altLang="en-US" dirty="0"/>
              <a:t>Optimal utilization of monetary and other resources</a:t>
            </a:r>
          </a:p>
          <a:p>
            <a:pPr lvl="1"/>
            <a:r>
              <a:rPr lang="en-IN" altLang="en-US" dirty="0"/>
              <a:t>Different communication options also may target </a:t>
            </a:r>
            <a:r>
              <a:rPr lang="en-US" altLang="en-US" dirty="0"/>
              <a:t>different market segments</a:t>
            </a:r>
          </a:p>
        </p:txBody>
      </p:sp>
    </p:spTree>
    <p:extLst>
      <p:ext uri="{BB962C8B-B14F-4D97-AF65-F5344CB8AC3E}">
        <p14:creationId xmlns:p14="http://schemas.microsoft.com/office/powerpoint/2010/main" val="3904011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400" dirty="0"/>
              <a:t>Four Major Marketing Communication Options</a:t>
            </a:r>
            <a:endParaRPr lang="en-IN" sz="3400" dirty="0"/>
          </a:p>
        </p:txBody>
      </p:sp>
      <p:sp>
        <p:nvSpPr>
          <p:cNvPr id="3" name="Content Placeholder 2"/>
          <p:cNvSpPr>
            <a:spLocks noGrp="1"/>
          </p:cNvSpPr>
          <p:nvPr>
            <p:ph sz="quarter" idx="13"/>
          </p:nvPr>
        </p:nvSpPr>
        <p:spPr/>
        <p:txBody>
          <a:bodyPr/>
          <a:lstStyle/>
          <a:p>
            <a:r>
              <a:rPr lang="en-US" dirty="0"/>
              <a:t>Marketing Communication</a:t>
            </a:r>
          </a:p>
          <a:p>
            <a:pPr lvl="1"/>
            <a:r>
              <a:rPr lang="en-US" dirty="0"/>
              <a:t>Advertising and Promotion</a:t>
            </a:r>
          </a:p>
          <a:p>
            <a:pPr lvl="1"/>
            <a:r>
              <a:rPr lang="en-US" dirty="0"/>
              <a:t>Interactive Marketing</a:t>
            </a:r>
          </a:p>
          <a:p>
            <a:pPr lvl="1"/>
            <a:r>
              <a:rPr lang="en-US" dirty="0"/>
              <a:t>Events and Experiences</a:t>
            </a:r>
          </a:p>
          <a:p>
            <a:pPr lvl="1"/>
            <a:r>
              <a:rPr lang="en-US" dirty="0"/>
              <a:t>Mobile Marketing</a:t>
            </a:r>
          </a:p>
        </p:txBody>
      </p:sp>
    </p:spTree>
    <p:extLst>
      <p:ext uri="{BB962C8B-B14F-4D97-AF65-F5344CB8AC3E}">
        <p14:creationId xmlns:p14="http://schemas.microsoft.com/office/powerpoint/2010/main" val="2116246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Advertising </a:t>
            </a:r>
            <a:r>
              <a:rPr lang="en-US" altLang="en-US" sz="2000" b="0" dirty="0"/>
              <a:t>(1 of 2)</a:t>
            </a:r>
            <a:endParaRPr lang="en-IN" sz="2000" b="0" dirty="0"/>
          </a:p>
        </p:txBody>
      </p:sp>
      <p:sp>
        <p:nvSpPr>
          <p:cNvPr id="3" name="Content Placeholder 2"/>
          <p:cNvSpPr>
            <a:spLocks noGrp="1"/>
          </p:cNvSpPr>
          <p:nvPr>
            <p:ph sz="quarter" idx="13"/>
          </p:nvPr>
        </p:nvSpPr>
        <p:spPr/>
        <p:txBody>
          <a:bodyPr/>
          <a:lstStyle/>
          <a:p>
            <a:r>
              <a:rPr lang="en-IN" altLang="en-US" dirty="0"/>
              <a:t>Any paid form of nonpersonal presentation and promotion of ideas, goods, or services by an identified sponsor</a:t>
            </a:r>
          </a:p>
          <a:p>
            <a:r>
              <a:rPr lang="en-IN" altLang="en-US" dirty="0"/>
              <a:t>Powerful means of creating strong, favorable, and unique brand associations and eliciting positive judgments and feelings</a:t>
            </a:r>
          </a:p>
          <a:p>
            <a:r>
              <a:rPr lang="en-IN" altLang="en-US" dirty="0"/>
              <a:t>Specific effects are difficult to quantify and predict</a:t>
            </a:r>
          </a:p>
        </p:txBody>
      </p:sp>
    </p:spTree>
    <p:extLst>
      <p:ext uri="{BB962C8B-B14F-4D97-AF65-F5344CB8AC3E}">
        <p14:creationId xmlns:p14="http://schemas.microsoft.com/office/powerpoint/2010/main" val="4176457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Advertising </a:t>
            </a:r>
            <a:r>
              <a:rPr lang="en-US" altLang="en-US" sz="2000" b="0" dirty="0"/>
              <a:t>(2 of 2)</a:t>
            </a:r>
            <a:endParaRPr lang="en-IN" dirty="0"/>
          </a:p>
        </p:txBody>
      </p:sp>
      <p:sp>
        <p:nvSpPr>
          <p:cNvPr id="3" name="Content Placeholder 2"/>
          <p:cNvSpPr>
            <a:spLocks noGrp="1"/>
          </p:cNvSpPr>
          <p:nvPr>
            <p:ph sz="quarter" idx="13"/>
          </p:nvPr>
        </p:nvSpPr>
        <p:spPr/>
        <p:txBody>
          <a:bodyPr/>
          <a:lstStyle/>
          <a:p>
            <a:r>
              <a:rPr lang="en-US" dirty="0"/>
              <a:t>Television</a:t>
            </a:r>
          </a:p>
          <a:p>
            <a:r>
              <a:rPr lang="en-US" dirty="0"/>
              <a:t>Radio</a:t>
            </a:r>
          </a:p>
          <a:p>
            <a:r>
              <a:rPr lang="en-US" dirty="0"/>
              <a:t>Print</a:t>
            </a:r>
          </a:p>
          <a:p>
            <a:r>
              <a:rPr lang="en-US" dirty="0"/>
              <a:t>Direct Response</a:t>
            </a:r>
          </a:p>
          <a:p>
            <a:r>
              <a:rPr lang="en-US" dirty="0"/>
              <a:t>Place</a:t>
            </a:r>
          </a:p>
        </p:txBody>
      </p:sp>
    </p:spTree>
    <p:extLst>
      <p:ext uri="{BB962C8B-B14F-4D97-AF65-F5344CB8AC3E}">
        <p14:creationId xmlns:p14="http://schemas.microsoft.com/office/powerpoint/2010/main" val="1173159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Promotion </a:t>
            </a:r>
            <a:r>
              <a:rPr lang="en-IN" altLang="en-US" sz="2000" b="0" dirty="0"/>
              <a:t>(1 of 3)</a:t>
            </a:r>
            <a:endParaRPr lang="en-IN" sz="2000" b="0" dirty="0"/>
          </a:p>
        </p:txBody>
      </p:sp>
      <p:sp>
        <p:nvSpPr>
          <p:cNvPr id="3" name="Content Placeholder 2"/>
          <p:cNvSpPr>
            <a:spLocks noGrp="1"/>
          </p:cNvSpPr>
          <p:nvPr>
            <p:ph sz="quarter" idx="13"/>
          </p:nvPr>
        </p:nvSpPr>
        <p:spPr/>
        <p:txBody>
          <a:bodyPr/>
          <a:lstStyle/>
          <a:p>
            <a:r>
              <a:rPr lang="en-US" dirty="0"/>
              <a:t>Consumer Promotions</a:t>
            </a:r>
            <a:endParaRPr lang="en-IN" dirty="0"/>
          </a:p>
          <a:p>
            <a:r>
              <a:rPr lang="en-US" dirty="0"/>
              <a:t>Trade Promotions</a:t>
            </a:r>
            <a:endParaRPr lang="en-IN" dirty="0"/>
          </a:p>
        </p:txBody>
      </p:sp>
    </p:spTree>
    <p:extLst>
      <p:ext uri="{BB962C8B-B14F-4D97-AF65-F5344CB8AC3E}">
        <p14:creationId xmlns:p14="http://schemas.microsoft.com/office/powerpoint/2010/main" val="2527566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Promotion </a:t>
            </a:r>
            <a:r>
              <a:rPr lang="en-IN" altLang="en-US" sz="2000" b="0" dirty="0"/>
              <a:t>(2 of 3)</a:t>
            </a:r>
            <a:endParaRPr lang="en-IN" dirty="0"/>
          </a:p>
        </p:txBody>
      </p:sp>
      <p:sp>
        <p:nvSpPr>
          <p:cNvPr id="3" name="Content Placeholder 2"/>
          <p:cNvSpPr>
            <a:spLocks noGrp="1"/>
          </p:cNvSpPr>
          <p:nvPr>
            <p:ph sz="quarter" idx="13"/>
          </p:nvPr>
        </p:nvSpPr>
        <p:spPr>
          <a:xfrm>
            <a:off x="457199" y="1556326"/>
            <a:ext cx="8367623" cy="4434275"/>
          </a:xfrm>
        </p:spPr>
        <p:txBody>
          <a:bodyPr/>
          <a:lstStyle/>
          <a:p>
            <a:r>
              <a:rPr lang="en-IN" altLang="en-US" dirty="0"/>
              <a:t>Advantages</a:t>
            </a:r>
          </a:p>
          <a:p>
            <a:pPr lvl="1"/>
            <a:r>
              <a:rPr lang="en-IN" altLang="en-US" dirty="0"/>
              <a:t>Permit manufacturers to charge different prices to groups of consumers who vary in their price </a:t>
            </a:r>
            <a:r>
              <a:rPr lang="en-US" altLang="en-US" dirty="0"/>
              <a:t>sensitivity</a:t>
            </a:r>
          </a:p>
          <a:p>
            <a:pPr lvl="1"/>
            <a:r>
              <a:rPr lang="en-IN" altLang="en-US" dirty="0"/>
              <a:t>Convey a sense of urgency to consumers</a:t>
            </a:r>
          </a:p>
          <a:p>
            <a:pPr lvl="1"/>
            <a:r>
              <a:rPr lang="en-IN" altLang="en-US" dirty="0"/>
              <a:t>Can build brand equity through actual product experience</a:t>
            </a:r>
          </a:p>
          <a:p>
            <a:pPr lvl="1"/>
            <a:r>
              <a:rPr lang="en-IN" altLang="en-US" dirty="0"/>
              <a:t>Encourage the trade to maintain full stocks and support the manufacturer’s merchandising efforts</a:t>
            </a:r>
            <a:endParaRPr lang="en-IN" altLang="en-US" sz="3700" dirty="0"/>
          </a:p>
        </p:txBody>
      </p:sp>
    </p:spTree>
    <p:extLst>
      <p:ext uri="{BB962C8B-B14F-4D97-AF65-F5344CB8AC3E}">
        <p14:creationId xmlns:p14="http://schemas.microsoft.com/office/powerpoint/2010/main" val="1687453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Promotion </a:t>
            </a:r>
            <a:r>
              <a:rPr lang="en-IN" altLang="en-US" sz="2000" b="0" dirty="0"/>
              <a:t>(3 of 3)</a:t>
            </a:r>
            <a:endParaRPr lang="en-IN" dirty="0"/>
          </a:p>
        </p:txBody>
      </p:sp>
      <p:sp>
        <p:nvSpPr>
          <p:cNvPr id="3" name="Content Placeholder 2"/>
          <p:cNvSpPr>
            <a:spLocks noGrp="1"/>
          </p:cNvSpPr>
          <p:nvPr>
            <p:ph sz="quarter" idx="13"/>
          </p:nvPr>
        </p:nvSpPr>
        <p:spPr>
          <a:xfrm>
            <a:off x="457200" y="1556326"/>
            <a:ext cx="8229600" cy="4551176"/>
          </a:xfrm>
        </p:spPr>
        <p:txBody>
          <a:bodyPr/>
          <a:lstStyle/>
          <a:p>
            <a:pPr eaLnBrk="1" hangingPunct="1"/>
            <a:r>
              <a:rPr lang="en-IN" altLang="en-US" dirty="0"/>
              <a:t>Disadvantages</a:t>
            </a:r>
          </a:p>
          <a:p>
            <a:pPr lvl="1" eaLnBrk="1" hangingPunct="1"/>
            <a:r>
              <a:rPr lang="en-IN" altLang="en-US" dirty="0"/>
              <a:t>Decreased brand loyalty and increased brand switching</a:t>
            </a:r>
          </a:p>
          <a:p>
            <a:pPr lvl="1" eaLnBrk="1" hangingPunct="1"/>
            <a:r>
              <a:rPr lang="en-IN" altLang="en-US" dirty="0"/>
              <a:t>Decreased quality perceptions and increased price sensitivity</a:t>
            </a:r>
          </a:p>
          <a:p>
            <a:pPr lvl="1"/>
            <a:r>
              <a:rPr lang="en-US" altLang="en-US" dirty="0"/>
              <a:t>Inhibit the use of franchise</a:t>
            </a:r>
            <a:endParaRPr lang="en-IN" altLang="en-US" dirty="0"/>
          </a:p>
          <a:p>
            <a:pPr lvl="1"/>
            <a:r>
              <a:rPr lang="en-IN" altLang="en-US" dirty="0"/>
              <a:t>Divert marketing funds sales promotion</a:t>
            </a:r>
          </a:p>
          <a:p>
            <a:pPr lvl="1"/>
            <a:r>
              <a:rPr lang="en-IN" altLang="en-US" dirty="0"/>
              <a:t>Increase the importance of price as a factor in consumer decisions</a:t>
            </a:r>
          </a:p>
          <a:p>
            <a:pPr lvl="1"/>
            <a:r>
              <a:rPr lang="en-IN" altLang="en-US" dirty="0"/>
              <a:t>May subsidize buyers who would have bought the brand anyway</a:t>
            </a:r>
          </a:p>
        </p:txBody>
      </p:sp>
    </p:spTree>
    <p:extLst>
      <p:ext uri="{BB962C8B-B14F-4D97-AF65-F5344CB8AC3E}">
        <p14:creationId xmlns:p14="http://schemas.microsoft.com/office/powerpoint/2010/main" val="1167184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Online Marketing Communication</a:t>
            </a:r>
            <a:endParaRPr lang="en-IN" dirty="0"/>
          </a:p>
        </p:txBody>
      </p:sp>
      <p:sp>
        <p:nvSpPr>
          <p:cNvPr id="3" name="Content Placeholder 2"/>
          <p:cNvSpPr>
            <a:spLocks noGrp="1"/>
          </p:cNvSpPr>
          <p:nvPr>
            <p:ph sz="quarter" idx="13"/>
          </p:nvPr>
        </p:nvSpPr>
        <p:spPr/>
        <p:txBody>
          <a:bodyPr/>
          <a:lstStyle/>
          <a:p>
            <a:r>
              <a:rPr lang="en-US" dirty="0"/>
              <a:t>Twenty-first century created a rush of companies moving into the world of interactive, online marketing communications</a:t>
            </a:r>
          </a:p>
          <a:p>
            <a:r>
              <a:rPr lang="en-US" dirty="0"/>
              <a:t>Primary advantage of marketing on the Web</a:t>
            </a:r>
          </a:p>
          <a:p>
            <a:pPr lvl="1"/>
            <a:r>
              <a:rPr lang="en-US" dirty="0"/>
              <a:t>Low cost</a:t>
            </a:r>
          </a:p>
          <a:p>
            <a:pPr lvl="1"/>
            <a:r>
              <a:rPr lang="en-US" dirty="0"/>
              <a:t>Level of detail</a:t>
            </a:r>
          </a:p>
          <a:p>
            <a:pPr lvl="1"/>
            <a:r>
              <a:rPr lang="en-US" dirty="0"/>
              <a:t>Degree of customization</a:t>
            </a:r>
          </a:p>
        </p:txBody>
      </p:sp>
    </p:spTree>
    <p:extLst>
      <p:ext uri="{BB962C8B-B14F-4D97-AF65-F5344CB8AC3E}">
        <p14:creationId xmlns:p14="http://schemas.microsoft.com/office/powerpoint/2010/main" val="1107130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Events and Experiences</a:t>
            </a:r>
            <a:endParaRPr lang="en-IN" dirty="0"/>
          </a:p>
        </p:txBody>
      </p:sp>
      <p:sp>
        <p:nvSpPr>
          <p:cNvPr id="3" name="Content Placeholder 2"/>
          <p:cNvSpPr>
            <a:spLocks noGrp="1"/>
          </p:cNvSpPr>
          <p:nvPr>
            <p:ph sz="quarter" idx="13"/>
          </p:nvPr>
        </p:nvSpPr>
        <p:spPr/>
        <p:txBody>
          <a:bodyPr/>
          <a:lstStyle/>
          <a:p>
            <a:r>
              <a:rPr lang="en-IN" altLang="en-US" dirty="0"/>
              <a:t>Focus on engaging the consumers’ senses and imagination as a part of brand building</a:t>
            </a:r>
          </a:p>
          <a:p>
            <a:r>
              <a:rPr lang="en-IN" altLang="en-US" dirty="0"/>
              <a:t>Event marketing: Public sponsorship of events or activities related to sports, art, entertainment, or social causes</a:t>
            </a:r>
          </a:p>
          <a:p>
            <a:r>
              <a:rPr lang="en-IN" altLang="en-US" dirty="0"/>
              <a:t>Range from extravagant sponsorship events to a simple local in-store product demonstration</a:t>
            </a:r>
          </a:p>
        </p:txBody>
      </p:sp>
    </p:spTree>
    <p:extLst>
      <p:ext uri="{BB962C8B-B14F-4D97-AF65-F5344CB8AC3E}">
        <p14:creationId xmlns:p14="http://schemas.microsoft.com/office/powerpoint/2010/main" val="3784699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Learning Objectives</a:t>
            </a:r>
            <a:endParaRPr lang="en-IN" dirty="0"/>
          </a:p>
        </p:txBody>
      </p:sp>
      <p:sp>
        <p:nvSpPr>
          <p:cNvPr id="3" name="Content Placeholder 2"/>
          <p:cNvSpPr>
            <a:spLocks noGrp="1"/>
          </p:cNvSpPr>
          <p:nvPr>
            <p:ph sz="quarter" idx="13"/>
          </p:nvPr>
        </p:nvSpPr>
        <p:spPr/>
        <p:txBody>
          <a:bodyPr/>
          <a:lstStyle/>
          <a:p>
            <a:pPr marL="432" indent="0">
              <a:buNone/>
            </a:pPr>
            <a:r>
              <a:rPr lang="en-IN" altLang="en-US" b="1" dirty="0">
                <a:solidFill>
                  <a:schemeClr val="tx2"/>
                </a:solidFill>
              </a:rPr>
              <a:t>6.1</a:t>
            </a:r>
            <a:r>
              <a:rPr lang="en-IN" altLang="en-US" dirty="0"/>
              <a:t> Describe some of the changes in the new media environment</a:t>
            </a:r>
          </a:p>
          <a:p>
            <a:pPr marL="432" indent="0">
              <a:buNone/>
            </a:pPr>
            <a:r>
              <a:rPr lang="en-IN" altLang="en-US" b="1" dirty="0">
                <a:solidFill>
                  <a:schemeClr val="tx2"/>
                </a:solidFill>
              </a:rPr>
              <a:t>6.2</a:t>
            </a:r>
            <a:r>
              <a:rPr lang="en-IN" altLang="en-US" dirty="0"/>
              <a:t> Outline the major marketing communication options</a:t>
            </a:r>
          </a:p>
          <a:p>
            <a:pPr marL="432" indent="0">
              <a:buNone/>
            </a:pPr>
            <a:r>
              <a:rPr lang="en-IN" altLang="en-US" b="1" dirty="0">
                <a:solidFill>
                  <a:schemeClr val="tx2"/>
                </a:solidFill>
              </a:rPr>
              <a:t>6.3</a:t>
            </a:r>
            <a:r>
              <a:rPr lang="en-IN" altLang="en-US" dirty="0"/>
              <a:t> Describe some of the key tactical issues in evaluating different communication options</a:t>
            </a:r>
          </a:p>
          <a:p>
            <a:pPr marL="432" indent="0">
              <a:buNone/>
            </a:pPr>
            <a:r>
              <a:rPr lang="en-IN" altLang="en-US" b="1" dirty="0">
                <a:solidFill>
                  <a:schemeClr val="tx2"/>
                </a:solidFill>
              </a:rPr>
              <a:t>6.4</a:t>
            </a:r>
            <a:r>
              <a:rPr lang="en-IN" altLang="en-US" dirty="0"/>
              <a:t> Identify the choice criteria in developing an integrated marketing communication program</a:t>
            </a:r>
          </a:p>
          <a:p>
            <a:pPr marL="432" indent="0">
              <a:buNone/>
            </a:pPr>
            <a:r>
              <a:rPr lang="en-IN" altLang="en-US" b="1" dirty="0">
                <a:solidFill>
                  <a:schemeClr val="tx2"/>
                </a:solidFill>
              </a:rPr>
              <a:t>6.5</a:t>
            </a:r>
            <a:r>
              <a:rPr lang="en-IN" altLang="en-US" dirty="0"/>
              <a:t> Explain the rationale for mixing and matching communication options</a:t>
            </a:r>
          </a:p>
        </p:txBody>
      </p:sp>
    </p:spTree>
    <p:extLst>
      <p:ext uri="{BB962C8B-B14F-4D97-AF65-F5344CB8AC3E}">
        <p14:creationId xmlns:p14="http://schemas.microsoft.com/office/powerpoint/2010/main" val="3785691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Brand Amplifiers</a:t>
            </a:r>
            <a:endParaRPr lang="en-IN" dirty="0"/>
          </a:p>
        </p:txBody>
      </p:sp>
      <p:sp>
        <p:nvSpPr>
          <p:cNvPr id="3" name="Content Placeholder 2"/>
          <p:cNvSpPr>
            <a:spLocks noGrp="1"/>
          </p:cNvSpPr>
          <p:nvPr>
            <p:ph sz="quarter" idx="13"/>
          </p:nvPr>
        </p:nvSpPr>
        <p:spPr/>
        <p:txBody>
          <a:bodyPr/>
          <a:lstStyle/>
          <a:p>
            <a:pPr eaLnBrk="1" hangingPunct="1"/>
            <a:r>
              <a:rPr lang="en-IN" altLang="en-US" dirty="0"/>
              <a:t>Efforts made to engage consumers and the public via word-of-mouth and public relations and publicity</a:t>
            </a:r>
          </a:p>
          <a:p>
            <a:r>
              <a:rPr lang="en-US" altLang="en-US" dirty="0"/>
              <a:t>Amplify the effects </a:t>
            </a:r>
            <a:r>
              <a:rPr lang="en-IN" altLang="en-US" dirty="0"/>
              <a:t>created by other marketing activities through:</a:t>
            </a:r>
          </a:p>
          <a:p>
            <a:pPr lvl="1"/>
            <a:r>
              <a:rPr lang="en-IN" altLang="en-US" dirty="0"/>
              <a:t>Public relations and publicity</a:t>
            </a:r>
          </a:p>
          <a:p>
            <a:pPr lvl="1"/>
            <a:r>
              <a:rPr lang="en-IN" altLang="en-US" dirty="0"/>
              <a:t>Word-of-mouth</a:t>
            </a:r>
          </a:p>
          <a:p>
            <a:r>
              <a:rPr lang="en-US" altLang="en-US" dirty="0"/>
              <a:t>Public relations and publicity</a:t>
            </a:r>
          </a:p>
          <a:p>
            <a:r>
              <a:rPr lang="en-US" altLang="en-US" dirty="0"/>
              <a:t>Word-of-mouth</a:t>
            </a:r>
            <a:endParaRPr lang="en-IN" altLang="en-US" dirty="0"/>
          </a:p>
        </p:txBody>
      </p:sp>
    </p:spTree>
    <p:extLst>
      <p:ext uri="{BB962C8B-B14F-4D97-AF65-F5344CB8AC3E}">
        <p14:creationId xmlns:p14="http://schemas.microsoft.com/office/powerpoint/2010/main" val="2751251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Developing Integrated Marketing Communication Program</a:t>
            </a:r>
          </a:p>
        </p:txBody>
      </p:sp>
      <p:sp>
        <p:nvSpPr>
          <p:cNvPr id="3" name="Content Placeholder 2"/>
          <p:cNvSpPr>
            <a:spLocks noGrp="1"/>
          </p:cNvSpPr>
          <p:nvPr>
            <p:ph sz="quarter" idx="13"/>
          </p:nvPr>
        </p:nvSpPr>
        <p:spPr/>
        <p:txBody>
          <a:bodyPr/>
          <a:lstStyle/>
          <a:p>
            <a:r>
              <a:rPr lang="en-US" dirty="0"/>
              <a:t>Criteria for I</a:t>
            </a:r>
            <a:r>
              <a:rPr lang="en-US" sz="100" dirty="0"/>
              <a:t> </a:t>
            </a:r>
            <a:r>
              <a:rPr lang="en-US" dirty="0"/>
              <a:t>M</a:t>
            </a:r>
            <a:r>
              <a:rPr lang="en-US" sz="100" dirty="0"/>
              <a:t> </a:t>
            </a:r>
            <a:r>
              <a:rPr lang="en-US" dirty="0"/>
              <a:t>C Programs</a:t>
            </a:r>
            <a:endParaRPr lang="en-IN" dirty="0"/>
          </a:p>
          <a:p>
            <a:r>
              <a:rPr lang="en-US" dirty="0"/>
              <a:t>Using I</a:t>
            </a:r>
            <a:r>
              <a:rPr lang="en-US" sz="100" dirty="0"/>
              <a:t> </a:t>
            </a:r>
            <a:r>
              <a:rPr lang="en-US" dirty="0"/>
              <a:t>M</a:t>
            </a:r>
            <a:r>
              <a:rPr lang="en-US" sz="100" dirty="0"/>
              <a:t> </a:t>
            </a:r>
            <a:r>
              <a:rPr lang="en-US" dirty="0"/>
              <a:t>C Choice Criteria</a:t>
            </a:r>
            <a:endParaRPr lang="en-IN" dirty="0"/>
          </a:p>
        </p:txBody>
      </p:sp>
    </p:spTree>
    <p:extLst>
      <p:ext uri="{BB962C8B-B14F-4D97-AF65-F5344CB8AC3E}">
        <p14:creationId xmlns:p14="http://schemas.microsoft.com/office/powerpoint/2010/main" val="1331943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Criteria For I</a:t>
            </a:r>
            <a:r>
              <a:rPr lang="en-IN" altLang="en-US" sz="100" dirty="0"/>
              <a:t> </a:t>
            </a:r>
            <a:r>
              <a:rPr lang="en-IN" altLang="en-US" dirty="0"/>
              <a:t>M</a:t>
            </a:r>
            <a:r>
              <a:rPr lang="en-IN" altLang="en-US" sz="100" dirty="0"/>
              <a:t> </a:t>
            </a:r>
            <a:r>
              <a:rPr lang="en-IN" altLang="en-US" dirty="0"/>
              <a:t>C Program</a:t>
            </a:r>
            <a:endParaRPr lang="en-IN" dirty="0"/>
          </a:p>
        </p:txBody>
      </p:sp>
      <p:sp>
        <p:nvSpPr>
          <p:cNvPr id="3" name="Content Placeholder 2"/>
          <p:cNvSpPr>
            <a:spLocks noGrp="1"/>
          </p:cNvSpPr>
          <p:nvPr>
            <p:ph sz="quarter" idx="13"/>
          </p:nvPr>
        </p:nvSpPr>
        <p:spPr/>
        <p:txBody>
          <a:bodyPr/>
          <a:lstStyle/>
          <a:p>
            <a:r>
              <a:rPr lang="en-US" dirty="0"/>
              <a:t>Coverage</a:t>
            </a:r>
          </a:p>
          <a:p>
            <a:r>
              <a:rPr lang="en-US" dirty="0"/>
              <a:t>Contribution</a:t>
            </a:r>
          </a:p>
          <a:p>
            <a:r>
              <a:rPr lang="en-US" dirty="0"/>
              <a:t>Commonality</a:t>
            </a:r>
          </a:p>
          <a:p>
            <a:r>
              <a:rPr lang="en-US" dirty="0"/>
              <a:t>Complementarity</a:t>
            </a:r>
          </a:p>
          <a:p>
            <a:r>
              <a:rPr lang="en-US" dirty="0"/>
              <a:t>Conformability</a:t>
            </a:r>
          </a:p>
          <a:p>
            <a:r>
              <a:rPr lang="en-US" dirty="0"/>
              <a:t>Cost</a:t>
            </a:r>
          </a:p>
        </p:txBody>
      </p:sp>
    </p:spTree>
    <p:extLst>
      <p:ext uri="{BB962C8B-B14F-4D97-AF65-F5344CB8AC3E}">
        <p14:creationId xmlns:p14="http://schemas.microsoft.com/office/powerpoint/2010/main" val="1369304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Figure 6-6: I</a:t>
            </a:r>
            <a:r>
              <a:rPr lang="en-IN" sz="100" dirty="0"/>
              <a:t> </a:t>
            </a:r>
            <a:r>
              <a:rPr lang="en-IN" sz="3400" dirty="0"/>
              <a:t>M</a:t>
            </a:r>
            <a:r>
              <a:rPr lang="en-IN" sz="100" dirty="0"/>
              <a:t> </a:t>
            </a:r>
            <a:r>
              <a:rPr lang="en-IN" sz="3400" dirty="0"/>
              <a:t>C Audience Communication Option Overlap</a:t>
            </a:r>
          </a:p>
        </p:txBody>
      </p:sp>
      <p:pic>
        <p:nvPicPr>
          <p:cNvPr id="4" name="Picture 3" descr="The overall diagram is labelled, Audience. Its 3 circles are labelled, from the upper left clockwise, Communication Option A, Communication Option B, and Communication option C."/>
          <p:cNvPicPr>
            <a:picLocks noChangeAspect="1"/>
          </p:cNvPicPr>
          <p:nvPr/>
        </p:nvPicPr>
        <p:blipFill>
          <a:blip r:embed="rId2"/>
          <a:stretch>
            <a:fillRect/>
          </a:stretch>
        </p:blipFill>
        <p:spPr>
          <a:xfrm>
            <a:off x="1624043" y="1955395"/>
            <a:ext cx="5895913" cy="3999629"/>
          </a:xfrm>
          <a:prstGeom prst="rect">
            <a:avLst/>
          </a:prstGeom>
        </p:spPr>
      </p:pic>
    </p:spTree>
    <p:extLst>
      <p:ext uri="{BB962C8B-B14F-4D97-AF65-F5344CB8AC3E}">
        <p14:creationId xmlns:p14="http://schemas.microsoft.com/office/powerpoint/2010/main" val="258331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Using I</a:t>
            </a:r>
            <a:r>
              <a:rPr lang="en-IN" altLang="en-US" sz="100" dirty="0"/>
              <a:t> </a:t>
            </a:r>
            <a:r>
              <a:rPr lang="en-IN" altLang="en-US" dirty="0"/>
              <a:t>M</a:t>
            </a:r>
            <a:r>
              <a:rPr lang="en-IN" altLang="en-US" sz="100" dirty="0"/>
              <a:t> </a:t>
            </a:r>
            <a:r>
              <a:rPr lang="en-IN" altLang="en-US" dirty="0"/>
              <a:t>C Choice Criteria</a:t>
            </a:r>
            <a:endParaRPr lang="en-IN" dirty="0"/>
          </a:p>
        </p:txBody>
      </p:sp>
      <p:sp>
        <p:nvSpPr>
          <p:cNvPr id="3" name="Content Placeholder 2"/>
          <p:cNvSpPr>
            <a:spLocks noGrp="1"/>
          </p:cNvSpPr>
          <p:nvPr>
            <p:ph sz="quarter" idx="13"/>
          </p:nvPr>
        </p:nvSpPr>
        <p:spPr/>
        <p:txBody>
          <a:bodyPr/>
          <a:lstStyle/>
          <a:p>
            <a:r>
              <a:rPr lang="en-US" dirty="0"/>
              <a:t>I</a:t>
            </a:r>
            <a:r>
              <a:rPr lang="en-US" sz="100" dirty="0"/>
              <a:t> </a:t>
            </a:r>
            <a:r>
              <a:rPr lang="en-US" dirty="0"/>
              <a:t>M</a:t>
            </a:r>
            <a:r>
              <a:rPr lang="en-US" sz="100" dirty="0"/>
              <a:t> </a:t>
            </a:r>
            <a:r>
              <a:rPr lang="en-US" dirty="0"/>
              <a:t>C choice criteria can provide guidance for designing integrated marketing communication programs</a:t>
            </a:r>
          </a:p>
          <a:p>
            <a:r>
              <a:rPr lang="en-US" dirty="0"/>
              <a:t>Two key steps are</a:t>
            </a:r>
          </a:p>
          <a:p>
            <a:pPr lvl="1"/>
            <a:r>
              <a:rPr lang="en-US" dirty="0"/>
              <a:t>Evaluating communication options</a:t>
            </a:r>
          </a:p>
          <a:p>
            <a:pPr lvl="1"/>
            <a:r>
              <a:rPr lang="en-US" dirty="0"/>
              <a:t>Establishing priorities and trade-offs</a:t>
            </a:r>
          </a:p>
        </p:txBody>
      </p:sp>
    </p:spTree>
    <p:extLst>
      <p:ext uri="{BB962C8B-B14F-4D97-AF65-F5344CB8AC3E}">
        <p14:creationId xmlns:p14="http://schemas.microsoft.com/office/powerpoint/2010/main" val="963791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548777" cy="1097279"/>
          </a:xfrm>
        </p:spPr>
        <p:txBody>
          <a:bodyPr/>
          <a:lstStyle/>
          <a:p>
            <a:r>
              <a:rPr lang="en-IN" sz="3000" dirty="0"/>
              <a:t>Figure 6-7: General Marketing Communication Guidelines: The “Keller B</a:t>
            </a:r>
            <a:r>
              <a:rPr lang="en-IN" sz="100" dirty="0"/>
              <a:t> </a:t>
            </a:r>
            <a:r>
              <a:rPr lang="en-IN" sz="3000" dirty="0"/>
              <a:t>s” </a:t>
            </a:r>
            <a:r>
              <a:rPr lang="en-IN" sz="2000" b="0" dirty="0"/>
              <a:t>(1 of 2)</a:t>
            </a:r>
          </a:p>
        </p:txBody>
      </p:sp>
      <p:sp>
        <p:nvSpPr>
          <p:cNvPr id="3" name="Content Placeholder 2"/>
          <p:cNvSpPr>
            <a:spLocks noGrp="1"/>
          </p:cNvSpPr>
          <p:nvPr>
            <p:ph sz="quarter" idx="13"/>
          </p:nvPr>
        </p:nvSpPr>
        <p:spPr>
          <a:xfrm>
            <a:off x="457199" y="1556326"/>
            <a:ext cx="8453888" cy="4646066"/>
          </a:xfrm>
        </p:spPr>
        <p:txBody>
          <a:bodyPr/>
          <a:lstStyle/>
          <a:p>
            <a:pPr marL="432000" indent="-432000">
              <a:buFont typeface="+mj-lt"/>
              <a:buAutoNum type="arabicPeriod"/>
            </a:pPr>
            <a:r>
              <a:rPr lang="en-US" b="1" dirty="0"/>
              <a:t>Be analytical:</a:t>
            </a:r>
            <a:r>
              <a:rPr lang="en-US" i="1" dirty="0"/>
              <a:t> </a:t>
            </a:r>
            <a:r>
              <a:rPr lang="en-US" dirty="0"/>
              <a:t>Use frameworks of consumer behavior and managerial decision making to develop well-reasoned communication programs.</a:t>
            </a:r>
          </a:p>
          <a:p>
            <a:pPr marL="432000" indent="-432000">
              <a:buFont typeface="+mj-lt"/>
              <a:buAutoNum type="arabicPeriod"/>
            </a:pPr>
            <a:r>
              <a:rPr lang="en-US" b="1" dirty="0"/>
              <a:t>Be curious:</a:t>
            </a:r>
            <a:r>
              <a:rPr lang="en-US" i="1" dirty="0"/>
              <a:t> </a:t>
            </a:r>
            <a:r>
              <a:rPr lang="en-US" dirty="0"/>
              <a:t>Better understand customers by using all forms of research, and always be thinking of how you can create added value for consumers.</a:t>
            </a:r>
          </a:p>
          <a:p>
            <a:pPr marL="432000" indent="-432000">
              <a:buFont typeface="+mj-lt"/>
              <a:buAutoNum type="arabicPeriod"/>
            </a:pPr>
            <a:r>
              <a:rPr lang="en-US" b="1" dirty="0"/>
              <a:t>Be single-minded:</a:t>
            </a:r>
            <a:r>
              <a:rPr lang="en-US" i="1" dirty="0"/>
              <a:t> </a:t>
            </a:r>
            <a:r>
              <a:rPr lang="en-US" dirty="0"/>
              <a:t>Focus your message on well-defined target markets </a:t>
            </a:r>
            <a:r>
              <a:rPr lang="en-IN" dirty="0"/>
              <a:t>(less can be more).</a:t>
            </a:r>
          </a:p>
          <a:p>
            <a:pPr marL="432000" indent="-432000">
              <a:buFont typeface="+mj-lt"/>
              <a:buAutoNum type="arabicPeriod"/>
            </a:pPr>
            <a:r>
              <a:rPr lang="en-US" b="1" dirty="0"/>
              <a:t>Be integrative:</a:t>
            </a:r>
            <a:r>
              <a:rPr lang="en-US" i="1" dirty="0"/>
              <a:t> </a:t>
            </a:r>
            <a:r>
              <a:rPr lang="en-US" dirty="0"/>
              <a:t>Reinforce your message through consistency and cuing across all communication options and media.</a:t>
            </a:r>
            <a:endParaRPr lang="en-IN" dirty="0"/>
          </a:p>
        </p:txBody>
      </p:sp>
    </p:spTree>
    <p:extLst>
      <p:ext uri="{BB962C8B-B14F-4D97-AF65-F5344CB8AC3E}">
        <p14:creationId xmlns:p14="http://schemas.microsoft.com/office/powerpoint/2010/main" val="786986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88392" cy="1097279"/>
          </a:xfrm>
        </p:spPr>
        <p:txBody>
          <a:bodyPr/>
          <a:lstStyle/>
          <a:p>
            <a:r>
              <a:rPr lang="en-IN" sz="3000" dirty="0"/>
              <a:t>Figure 6-7: General Marketing Communication Guidelines: The “Keller B</a:t>
            </a:r>
            <a:r>
              <a:rPr lang="en-IN" sz="100" dirty="0"/>
              <a:t> </a:t>
            </a:r>
            <a:r>
              <a:rPr lang="en-IN" sz="3000" dirty="0"/>
              <a:t>s” </a:t>
            </a:r>
            <a:r>
              <a:rPr lang="en-IN" sz="2000" b="0" dirty="0"/>
              <a:t>(2 of 2)</a:t>
            </a:r>
            <a:endParaRPr lang="en-IN" sz="2000" dirty="0"/>
          </a:p>
        </p:txBody>
      </p:sp>
      <p:sp>
        <p:nvSpPr>
          <p:cNvPr id="3" name="Content Placeholder 2"/>
          <p:cNvSpPr>
            <a:spLocks noGrp="1"/>
          </p:cNvSpPr>
          <p:nvPr>
            <p:ph sz="quarter" idx="13"/>
          </p:nvPr>
        </p:nvSpPr>
        <p:spPr>
          <a:xfrm>
            <a:off x="457200" y="1556326"/>
            <a:ext cx="8488392" cy="4434275"/>
          </a:xfrm>
        </p:spPr>
        <p:txBody>
          <a:bodyPr/>
          <a:lstStyle/>
          <a:p>
            <a:pPr marL="432000" indent="-432000">
              <a:buFont typeface="+mj-lt"/>
              <a:buAutoNum type="arabicPeriod" startAt="5"/>
            </a:pPr>
            <a:r>
              <a:rPr lang="en-US" b="1" dirty="0"/>
              <a:t>Be creative:</a:t>
            </a:r>
            <a:r>
              <a:rPr lang="en-US" i="1" dirty="0"/>
              <a:t> </a:t>
            </a:r>
            <a:r>
              <a:rPr lang="en-US" dirty="0"/>
              <a:t>State your message in a unique fashion; use alternative promotions and media to create favorable, strong, and unique brand </a:t>
            </a:r>
            <a:r>
              <a:rPr lang="en-IN" dirty="0"/>
              <a:t>associations.</a:t>
            </a:r>
          </a:p>
          <a:p>
            <a:pPr marL="432000" indent="-432000">
              <a:buFont typeface="+mj-lt"/>
              <a:buAutoNum type="arabicPeriod" startAt="5"/>
            </a:pPr>
            <a:r>
              <a:rPr lang="en-US" b="1" dirty="0"/>
              <a:t>Be observant:</a:t>
            </a:r>
            <a:r>
              <a:rPr lang="en-US" i="1" dirty="0"/>
              <a:t> </a:t>
            </a:r>
            <a:r>
              <a:rPr lang="en-US" dirty="0"/>
              <a:t>Keep track of competition, customers, channel members, and employees through monitoring and tracking studies.</a:t>
            </a:r>
          </a:p>
          <a:p>
            <a:pPr marL="432000" indent="-432000">
              <a:buFont typeface="+mj-lt"/>
              <a:buAutoNum type="arabicPeriod" startAt="5"/>
            </a:pPr>
            <a:r>
              <a:rPr lang="en-US" b="1" dirty="0"/>
              <a:t>Be patient:</a:t>
            </a:r>
            <a:r>
              <a:rPr lang="en-US" i="1" dirty="0"/>
              <a:t> </a:t>
            </a:r>
            <a:r>
              <a:rPr lang="en-US" dirty="0"/>
              <a:t>Take a long-term view of communication effectiveness to build </a:t>
            </a:r>
            <a:r>
              <a:rPr lang="en-IN" dirty="0"/>
              <a:t>and manage brand equity.</a:t>
            </a:r>
          </a:p>
          <a:p>
            <a:pPr marL="432000" indent="-432000">
              <a:buFont typeface="+mj-lt"/>
              <a:buAutoNum type="arabicPeriod" startAt="5"/>
            </a:pPr>
            <a:r>
              <a:rPr lang="en-US" b="1" dirty="0"/>
              <a:t>Be realistic:</a:t>
            </a:r>
            <a:r>
              <a:rPr lang="en-US" i="1" dirty="0"/>
              <a:t> </a:t>
            </a:r>
            <a:r>
              <a:rPr lang="en-US" dirty="0"/>
              <a:t>Understand the complexities involved in marketing </a:t>
            </a:r>
            <a:r>
              <a:rPr lang="en-IN" dirty="0"/>
              <a:t>communications.</a:t>
            </a:r>
          </a:p>
        </p:txBody>
      </p:sp>
    </p:spTree>
    <p:extLst>
      <p:ext uri="{BB962C8B-B14F-4D97-AF65-F5344CB8AC3E}">
        <p14:creationId xmlns:p14="http://schemas.microsoft.com/office/powerpoint/2010/main" val="3747132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Marketing Communications</a:t>
            </a:r>
            <a:endParaRPr lang="en-IN" dirty="0"/>
          </a:p>
        </p:txBody>
      </p:sp>
      <p:sp>
        <p:nvSpPr>
          <p:cNvPr id="3" name="Content Placeholder 2"/>
          <p:cNvSpPr>
            <a:spLocks noGrp="1"/>
          </p:cNvSpPr>
          <p:nvPr>
            <p:ph sz="quarter" idx="13"/>
          </p:nvPr>
        </p:nvSpPr>
        <p:spPr/>
        <p:txBody>
          <a:bodyPr/>
          <a:lstStyle/>
          <a:p>
            <a:r>
              <a:rPr lang="en-IN" altLang="en-US" dirty="0"/>
              <a:t>Means by which firms attempt to inform, persuade, and remind consumers about the brands they sell</a:t>
            </a:r>
          </a:p>
          <a:p>
            <a:pPr lvl="1"/>
            <a:r>
              <a:rPr lang="en-IN" altLang="en-US" dirty="0"/>
              <a:t>Can contribute to brand equity by:</a:t>
            </a:r>
          </a:p>
          <a:p>
            <a:pPr lvl="2"/>
            <a:r>
              <a:rPr lang="en-IN" altLang="en-US" dirty="0"/>
              <a:t>Creating awareness of the brand</a:t>
            </a:r>
          </a:p>
          <a:p>
            <a:pPr lvl="2"/>
            <a:r>
              <a:rPr lang="en-IN" altLang="en-US" dirty="0"/>
              <a:t>Linking points-of-parity and points-of-difference associations to the brand in consumers’ memory</a:t>
            </a:r>
          </a:p>
          <a:p>
            <a:pPr lvl="2"/>
            <a:r>
              <a:rPr lang="en-IN" altLang="en-US" dirty="0"/>
              <a:t>Eliciting positive brand judgments or feelings</a:t>
            </a:r>
          </a:p>
          <a:p>
            <a:pPr lvl="2"/>
            <a:r>
              <a:rPr lang="en-IN" altLang="en-US" dirty="0"/>
              <a:t>Facilitating a stronger consumer-brand connection and brand resonance</a:t>
            </a:r>
          </a:p>
        </p:txBody>
      </p:sp>
    </p:spTree>
    <p:extLst>
      <p:ext uri="{BB962C8B-B14F-4D97-AF65-F5344CB8AC3E}">
        <p14:creationId xmlns:p14="http://schemas.microsoft.com/office/powerpoint/2010/main" val="3305556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The New Media Environment </a:t>
            </a:r>
            <a:r>
              <a:rPr lang="en-IN" altLang="en-US" sz="2000" b="0" dirty="0"/>
              <a:t>(1 of 2)</a:t>
            </a:r>
            <a:endParaRPr lang="en-IN" sz="2000" b="0" dirty="0"/>
          </a:p>
        </p:txBody>
      </p:sp>
      <p:sp>
        <p:nvSpPr>
          <p:cNvPr id="3" name="Content Placeholder 2"/>
          <p:cNvSpPr>
            <a:spLocks noGrp="1"/>
          </p:cNvSpPr>
          <p:nvPr>
            <p:ph sz="quarter" idx="13"/>
          </p:nvPr>
        </p:nvSpPr>
        <p:spPr/>
        <p:txBody>
          <a:bodyPr/>
          <a:lstStyle/>
          <a:p>
            <a:pPr eaLnBrk="1" hangingPunct="1"/>
            <a:r>
              <a:rPr lang="en-IN" altLang="en-US" dirty="0"/>
              <a:t>Has changed dramatically in recent years</a:t>
            </a:r>
          </a:p>
          <a:p>
            <a:pPr lvl="1"/>
            <a:r>
              <a:rPr lang="en-US" altLang="en-US" dirty="0"/>
              <a:t>Traditional advertising </a:t>
            </a:r>
            <a:r>
              <a:rPr lang="en-IN" altLang="en-US" dirty="0"/>
              <a:t>media seem to be losing their grip</a:t>
            </a:r>
          </a:p>
          <a:p>
            <a:pPr lvl="1" eaLnBrk="1" hangingPunct="1"/>
            <a:r>
              <a:rPr lang="en-IN" altLang="en-US" dirty="0"/>
              <a:t>Digital revolution has changed the way consumers learn and talk about brands</a:t>
            </a:r>
          </a:p>
          <a:p>
            <a:pPr lvl="1"/>
            <a:r>
              <a:rPr lang="en-IN" altLang="en-US" dirty="0"/>
              <a:t>Changing media landscape has forced marketers to re-evaluate how they should best </a:t>
            </a:r>
            <a:r>
              <a:rPr lang="en-US" altLang="en-US" dirty="0"/>
              <a:t>communicate with consumers</a:t>
            </a:r>
          </a:p>
        </p:txBody>
      </p:sp>
    </p:spTree>
    <p:extLst>
      <p:ext uri="{BB962C8B-B14F-4D97-AF65-F5344CB8AC3E}">
        <p14:creationId xmlns:p14="http://schemas.microsoft.com/office/powerpoint/2010/main" val="703003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The New Media Environment </a:t>
            </a:r>
            <a:r>
              <a:rPr lang="en-IN" altLang="en-US" sz="2000" b="0" dirty="0"/>
              <a:t>(2 of 2)</a:t>
            </a:r>
            <a:endParaRPr lang="en-IN" dirty="0"/>
          </a:p>
        </p:txBody>
      </p:sp>
      <p:sp>
        <p:nvSpPr>
          <p:cNvPr id="3" name="Content Placeholder 2"/>
          <p:cNvSpPr>
            <a:spLocks noGrp="1"/>
          </p:cNvSpPr>
          <p:nvPr>
            <p:ph sz="quarter" idx="13"/>
          </p:nvPr>
        </p:nvSpPr>
        <p:spPr/>
        <p:txBody>
          <a:bodyPr/>
          <a:lstStyle/>
          <a:p>
            <a:r>
              <a:rPr lang="en-US" dirty="0"/>
              <a:t>Challenges in Designing Brand-Building Communications</a:t>
            </a:r>
          </a:p>
          <a:p>
            <a:r>
              <a:rPr lang="en-US" dirty="0"/>
              <a:t>Role of Multiple Communications</a:t>
            </a:r>
          </a:p>
        </p:txBody>
      </p:sp>
    </p:spTree>
    <p:extLst>
      <p:ext uri="{BB962C8B-B14F-4D97-AF65-F5344CB8AC3E}">
        <p14:creationId xmlns:p14="http://schemas.microsoft.com/office/powerpoint/2010/main" val="1182491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Challenges in Designing Brand-Building Communications </a:t>
            </a:r>
            <a:r>
              <a:rPr lang="en-IN" sz="2000" b="0" dirty="0"/>
              <a:t>(1 of 4)</a:t>
            </a:r>
          </a:p>
        </p:txBody>
      </p:sp>
      <p:sp>
        <p:nvSpPr>
          <p:cNvPr id="3" name="Content Placeholder 2"/>
          <p:cNvSpPr>
            <a:spLocks noGrp="1"/>
          </p:cNvSpPr>
          <p:nvPr>
            <p:ph sz="quarter" idx="13"/>
          </p:nvPr>
        </p:nvSpPr>
        <p:spPr/>
        <p:txBody>
          <a:bodyPr/>
          <a:lstStyle/>
          <a:p>
            <a:r>
              <a:rPr lang="en-IN" altLang="en-US" dirty="0"/>
              <a:t>Skilfully designed and implemented marketing communications programs</a:t>
            </a:r>
          </a:p>
          <a:p>
            <a:pPr lvl="1"/>
            <a:r>
              <a:rPr lang="en-IN" altLang="en-US" dirty="0"/>
              <a:t>Should be efficient and effective</a:t>
            </a:r>
          </a:p>
          <a:p>
            <a:pPr lvl="1"/>
            <a:r>
              <a:rPr lang="en-IN" altLang="en-US" dirty="0"/>
              <a:t>Require careful planning and creative knack</a:t>
            </a:r>
            <a:endParaRPr lang="en-US" altLang="en-US" dirty="0"/>
          </a:p>
        </p:txBody>
      </p:sp>
    </p:spTree>
    <p:extLst>
      <p:ext uri="{BB962C8B-B14F-4D97-AF65-F5344CB8AC3E}">
        <p14:creationId xmlns:p14="http://schemas.microsoft.com/office/powerpoint/2010/main" val="1975749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Challenges in Designing Brand-Building Communications </a:t>
            </a:r>
            <a:r>
              <a:rPr lang="en-IN" sz="2000" b="0" dirty="0"/>
              <a:t>(2 of 4)</a:t>
            </a:r>
            <a:endParaRPr lang="en-IN" sz="2000" dirty="0"/>
          </a:p>
        </p:txBody>
      </p:sp>
      <p:sp>
        <p:nvSpPr>
          <p:cNvPr id="3" name="Content Placeholder 2"/>
          <p:cNvSpPr>
            <a:spLocks noGrp="1"/>
          </p:cNvSpPr>
          <p:nvPr>
            <p:ph sz="quarter" idx="13"/>
          </p:nvPr>
        </p:nvSpPr>
        <p:spPr/>
        <p:txBody>
          <a:bodyPr/>
          <a:lstStyle/>
          <a:p>
            <a:pPr eaLnBrk="1" hangingPunct="1"/>
            <a:r>
              <a:rPr lang="en-IN" altLang="en-US" dirty="0"/>
              <a:t>For a person to be persuaded by any form of communication the following steps must occur:</a:t>
            </a:r>
          </a:p>
          <a:p>
            <a:pPr marL="741600" lvl="1" indent="-428400">
              <a:buFont typeface="+mj-lt"/>
              <a:buAutoNum type="arabicPeriod"/>
            </a:pPr>
            <a:r>
              <a:rPr lang="en-IN" altLang="en-US" dirty="0"/>
              <a:t>Exposure</a:t>
            </a:r>
          </a:p>
          <a:p>
            <a:pPr marL="741600" lvl="1" indent="-428400">
              <a:buFont typeface="+mj-lt"/>
              <a:buAutoNum type="arabicPeriod"/>
            </a:pPr>
            <a:r>
              <a:rPr lang="en-IN" altLang="en-US" dirty="0"/>
              <a:t>Attention</a:t>
            </a:r>
          </a:p>
          <a:p>
            <a:pPr marL="741600" lvl="1" indent="-428400">
              <a:buFont typeface="+mj-lt"/>
              <a:buAutoNum type="arabicPeriod"/>
            </a:pPr>
            <a:r>
              <a:rPr lang="en-IN" altLang="en-US" dirty="0"/>
              <a:t>Comprehension</a:t>
            </a:r>
          </a:p>
          <a:p>
            <a:pPr marL="741600" lvl="1" indent="-428400">
              <a:buFont typeface="+mj-lt"/>
              <a:buAutoNum type="arabicPeriod"/>
            </a:pPr>
            <a:r>
              <a:rPr lang="en-IN" altLang="en-US" dirty="0"/>
              <a:t>Yielding</a:t>
            </a:r>
          </a:p>
          <a:p>
            <a:pPr marL="741600" lvl="1" indent="-428400">
              <a:buFont typeface="+mj-lt"/>
              <a:buAutoNum type="arabicPeriod"/>
            </a:pPr>
            <a:r>
              <a:rPr lang="en-IN" altLang="en-US" dirty="0"/>
              <a:t>Intentions</a:t>
            </a:r>
          </a:p>
          <a:p>
            <a:pPr marL="741600" lvl="1" indent="-428400">
              <a:buFont typeface="+mj-lt"/>
              <a:buAutoNum type="arabicPeriod"/>
            </a:pPr>
            <a:r>
              <a:rPr lang="en-US" altLang="en-US" dirty="0"/>
              <a:t>Behavior</a:t>
            </a:r>
          </a:p>
        </p:txBody>
      </p:sp>
    </p:spTree>
    <p:extLst>
      <p:ext uri="{BB962C8B-B14F-4D97-AF65-F5344CB8AC3E}">
        <p14:creationId xmlns:p14="http://schemas.microsoft.com/office/powerpoint/2010/main" val="1046722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Challenges in Designing Brand-Building Communications </a:t>
            </a:r>
            <a:r>
              <a:rPr lang="en-IN" sz="2000" b="0" dirty="0"/>
              <a:t>(3 of 4)</a:t>
            </a:r>
            <a:endParaRPr lang="en-IN" sz="2000" dirty="0"/>
          </a:p>
        </p:txBody>
      </p:sp>
      <p:sp>
        <p:nvSpPr>
          <p:cNvPr id="3" name="Content Placeholder 2"/>
          <p:cNvSpPr>
            <a:spLocks noGrp="1"/>
          </p:cNvSpPr>
          <p:nvPr>
            <p:ph sz="quarter" idx="13"/>
          </p:nvPr>
        </p:nvSpPr>
        <p:spPr/>
        <p:txBody>
          <a:bodyPr/>
          <a:lstStyle/>
          <a:p>
            <a:r>
              <a:rPr lang="en-US" dirty="0"/>
              <a:t>From an advertising standpoint, the ideal ad campaign would ensure that:</a:t>
            </a:r>
          </a:p>
          <a:p>
            <a:pPr lvl="1"/>
            <a:r>
              <a:rPr lang="en-US" dirty="0"/>
              <a:t>The right consumer is exposed to the right message at the right place and at the right time</a:t>
            </a:r>
          </a:p>
          <a:p>
            <a:pPr lvl="1"/>
            <a:r>
              <a:rPr lang="en-US" dirty="0"/>
              <a:t>The creative strategy causes consumers to notice and attend to the ad</a:t>
            </a:r>
          </a:p>
          <a:p>
            <a:pPr lvl="2"/>
            <a:r>
              <a:rPr lang="en-US" dirty="0"/>
              <a:t>But does not distract from the intended message</a:t>
            </a:r>
          </a:p>
          <a:p>
            <a:pPr lvl="1"/>
            <a:r>
              <a:rPr lang="en-US" dirty="0"/>
              <a:t>The ad properly reflects the consumer’s level of understanding</a:t>
            </a:r>
          </a:p>
        </p:txBody>
      </p:sp>
    </p:spTree>
    <p:extLst>
      <p:ext uri="{BB962C8B-B14F-4D97-AF65-F5344CB8AC3E}">
        <p14:creationId xmlns:p14="http://schemas.microsoft.com/office/powerpoint/2010/main" val="3185566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Challenges in Designing Brand-Building Communications </a:t>
            </a:r>
            <a:r>
              <a:rPr lang="en-IN" sz="2000" b="0" dirty="0"/>
              <a:t>(4 of 4)</a:t>
            </a:r>
            <a:endParaRPr lang="en-IN" sz="2000" dirty="0"/>
          </a:p>
        </p:txBody>
      </p:sp>
      <p:sp>
        <p:nvSpPr>
          <p:cNvPr id="3" name="Content Placeholder 2"/>
          <p:cNvSpPr>
            <a:spLocks noGrp="1"/>
          </p:cNvSpPr>
          <p:nvPr>
            <p:ph sz="quarter" idx="13"/>
          </p:nvPr>
        </p:nvSpPr>
        <p:spPr/>
        <p:txBody>
          <a:bodyPr/>
          <a:lstStyle/>
          <a:p>
            <a:pPr lvl="1"/>
            <a:r>
              <a:rPr lang="en-US" dirty="0"/>
              <a:t>The ad correctly positions the brand in terms of desirable and deliverable points-of-difference and points-of-parity</a:t>
            </a:r>
          </a:p>
          <a:p>
            <a:pPr lvl="1"/>
            <a:r>
              <a:rPr lang="en-US" dirty="0"/>
              <a:t>The ad motivates consumers to consider purchase of the brand</a:t>
            </a:r>
          </a:p>
          <a:p>
            <a:pPr lvl="1"/>
            <a:r>
              <a:rPr lang="en-US" dirty="0"/>
              <a:t>The ad creates strong brand associations to all these stored communication effects</a:t>
            </a:r>
          </a:p>
          <a:p>
            <a:pPr lvl="2"/>
            <a:r>
              <a:rPr lang="en-US" dirty="0"/>
              <a:t>So they have an effect when consumers are considering making a purchase</a:t>
            </a:r>
            <a:endParaRPr lang="en-IN" altLang="en-US" dirty="0"/>
          </a:p>
        </p:txBody>
      </p:sp>
    </p:spTree>
    <p:extLst>
      <p:ext uri="{BB962C8B-B14F-4D97-AF65-F5344CB8AC3E}">
        <p14:creationId xmlns:p14="http://schemas.microsoft.com/office/powerpoint/2010/main" val="4274726708"/>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1F18A3AA-EB78-4F21-A788-E322D7DE5773}" vid="{2DD58678-E58A-4AE5-80BE-928A6C24477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2804</Words>
  <Application>Microsoft Office PowerPoint</Application>
  <PresentationFormat>On-screen Show (4:3)</PresentationFormat>
  <Paragraphs>309</Paragraphs>
  <Slides>26</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Noto Sans Symbols</vt:lpstr>
      <vt:lpstr>Times New Roman</vt:lpstr>
      <vt:lpstr>Verdana</vt:lpstr>
      <vt:lpstr>Theme1</vt:lpstr>
      <vt:lpstr>Strategic Brand Management: Building, Measuring, and Managing Brand Equity</vt:lpstr>
      <vt:lpstr>Learning Objectives</vt:lpstr>
      <vt:lpstr>Marketing Communications</vt:lpstr>
      <vt:lpstr>The New Media Environment (1 of 2)</vt:lpstr>
      <vt:lpstr>The New Media Environment (2 of 2)</vt:lpstr>
      <vt:lpstr>Challenges in Designing Brand-Building Communications (1 of 4)</vt:lpstr>
      <vt:lpstr>Challenges in Designing Brand-Building Communications (2 of 4)</vt:lpstr>
      <vt:lpstr>Challenges in Designing Brand-Building Communications (3 of 4)</vt:lpstr>
      <vt:lpstr>Challenges in Designing Brand-Building Communications (4 of 4)</vt:lpstr>
      <vt:lpstr>Figure 6-2: Simple Test for Marketing Communication Effectiveness</vt:lpstr>
      <vt:lpstr>Role of Multiple Communications</vt:lpstr>
      <vt:lpstr>Four Major Marketing Communication Options</vt:lpstr>
      <vt:lpstr>Advertising (1 of 2)</vt:lpstr>
      <vt:lpstr>Advertising (2 of 2)</vt:lpstr>
      <vt:lpstr>Promotion (1 of 3)</vt:lpstr>
      <vt:lpstr>Promotion (2 of 3)</vt:lpstr>
      <vt:lpstr>Promotion (3 of 3)</vt:lpstr>
      <vt:lpstr>Online Marketing Communication</vt:lpstr>
      <vt:lpstr>Events and Experiences</vt:lpstr>
      <vt:lpstr>Brand Amplifiers</vt:lpstr>
      <vt:lpstr>Developing Integrated Marketing Communication Program</vt:lpstr>
      <vt:lpstr>Criteria For I M C Program</vt:lpstr>
      <vt:lpstr>Figure 6-6: I M C Audience Communication Option Overlap</vt:lpstr>
      <vt:lpstr>Using I M C Choice Criteria</vt:lpstr>
      <vt:lpstr>Figure 6-7: General Marketing Communication Guidelines: The “Keller B s” (1 of 2)</vt:lpstr>
      <vt:lpstr>Figure 6-7: General Marketing Communication Guidelines: The “Keller B s” (2 of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cp:lastModifiedBy/>
  <cp:revision>1</cp:revision>
  <dcterms:modified xsi:type="dcterms:W3CDTF">2022-07-24T01:07:49Z</dcterms:modified>
</cp:coreProperties>
</file>