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54"/>
  </p:notesMasterIdLst>
  <p:handoutMasterIdLst>
    <p:handoutMasterId r:id="rId55"/>
  </p:handoutMasterIdLst>
  <p:sldIdLst>
    <p:sldId id="350" r:id="rId2"/>
    <p:sldId id="389" r:id="rId3"/>
    <p:sldId id="390" r:id="rId4"/>
    <p:sldId id="391" r:id="rId5"/>
    <p:sldId id="392" r:id="rId6"/>
    <p:sldId id="393" r:id="rId7"/>
    <p:sldId id="394" r:id="rId8"/>
    <p:sldId id="395" r:id="rId9"/>
    <p:sldId id="396" r:id="rId10"/>
    <p:sldId id="397" r:id="rId11"/>
    <p:sldId id="398" r:id="rId12"/>
    <p:sldId id="399" r:id="rId13"/>
    <p:sldId id="400" r:id="rId14"/>
    <p:sldId id="401" r:id="rId15"/>
    <p:sldId id="402" r:id="rId16"/>
    <p:sldId id="403" r:id="rId17"/>
    <p:sldId id="404" r:id="rId18"/>
    <p:sldId id="405" r:id="rId19"/>
    <p:sldId id="406" r:id="rId20"/>
    <p:sldId id="407" r:id="rId21"/>
    <p:sldId id="408" r:id="rId22"/>
    <p:sldId id="409" r:id="rId23"/>
    <p:sldId id="410" r:id="rId24"/>
    <p:sldId id="411" r:id="rId25"/>
    <p:sldId id="412" r:id="rId26"/>
    <p:sldId id="413" r:id="rId27"/>
    <p:sldId id="414" r:id="rId28"/>
    <p:sldId id="415" r:id="rId29"/>
    <p:sldId id="416" r:id="rId30"/>
    <p:sldId id="417" r:id="rId31"/>
    <p:sldId id="418" r:id="rId32"/>
    <p:sldId id="419" r:id="rId33"/>
    <p:sldId id="420" r:id="rId34"/>
    <p:sldId id="421" r:id="rId35"/>
    <p:sldId id="422" r:id="rId36"/>
    <p:sldId id="423" r:id="rId37"/>
    <p:sldId id="424" r:id="rId38"/>
    <p:sldId id="425" r:id="rId39"/>
    <p:sldId id="426" r:id="rId40"/>
    <p:sldId id="427" r:id="rId41"/>
    <p:sldId id="428" r:id="rId42"/>
    <p:sldId id="429" r:id="rId43"/>
    <p:sldId id="439" r:id="rId44"/>
    <p:sldId id="430" r:id="rId45"/>
    <p:sldId id="431" r:id="rId46"/>
    <p:sldId id="432" r:id="rId47"/>
    <p:sldId id="433" r:id="rId48"/>
    <p:sldId id="434" r:id="rId49"/>
    <p:sldId id="435" r:id="rId50"/>
    <p:sldId id="436" r:id="rId51"/>
    <p:sldId id="437" r:id="rId52"/>
    <p:sldId id="438" r:id="rId5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70" autoAdjust="0"/>
    <p:restoredTop sz="76628" autoAdjust="0"/>
  </p:normalViewPr>
  <p:slideViewPr>
    <p:cSldViewPr snapToGrid="0" snapToObjects="1">
      <p:cViewPr varScale="1">
        <p:scale>
          <a:sx n="84" d="100"/>
          <a:sy n="84" d="100"/>
        </p:scale>
        <p:origin x="2130" y="78"/>
      </p:cViewPr>
      <p:guideLst>
        <p:guide orient="horz" pos="2160"/>
        <p:guide pos="340"/>
      </p:guideLst>
    </p:cSldViewPr>
  </p:slideViewPr>
  <p:outlineViewPr>
    <p:cViewPr>
      <p:scale>
        <a:sx n="33" d="100"/>
        <a:sy n="33" d="100"/>
      </p:scale>
      <p:origin x="0" y="-639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7/24/2022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MathType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latin typeface="+mn-l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9113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Designing both online and offline interfaces to ensure that Web sites are so easy to navigate that consumers will easily locate what they are looking for, or ensuring that the smartphone app is designed to ensure convenience, will be critical to the success of a brand.</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72157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As brands become increasingly embedded in consumers’ daily online conversations, brand managers must deploy a new set of techniques, to ensure that brands maintain their cultural relevance.</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11279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Three levels of customer engagement based on the extent to which a customer engages in various types of behaviors:</a:t>
            </a:r>
          </a:p>
          <a:p>
            <a:pPr marL="171450" indent="-171450">
              <a:buFont typeface="Arial" panose="020B0604020202020204" pitchFamily="34" charset="0"/>
              <a:buChar char="•"/>
            </a:pPr>
            <a:r>
              <a:rPr lang="en-US" sz="1200" b="0" i="1" u="none" strike="noStrike" kern="1200" cap="none" baseline="0" dirty="0">
                <a:solidFill>
                  <a:schemeClr val="tx1"/>
                </a:solidFill>
                <a:latin typeface="Arial"/>
                <a:ea typeface="Arial"/>
                <a:cs typeface="Arial"/>
                <a:sym typeface="Arial"/>
              </a:rPr>
              <a:t>Low brand engagement: </a:t>
            </a:r>
            <a:r>
              <a:rPr lang="en-US" sz="1200" b="0" i="0" u="none" strike="noStrike" kern="1200" cap="none" baseline="0" dirty="0">
                <a:solidFill>
                  <a:schemeClr val="tx1"/>
                </a:solidFill>
                <a:latin typeface="Arial"/>
                <a:ea typeface="Arial"/>
                <a:cs typeface="Arial"/>
                <a:sym typeface="Arial"/>
              </a:rPr>
              <a:t>Low levels of engagement may translate into higher frequency of purchasing a product or providing positive feedback about a product or service.</a:t>
            </a:r>
          </a:p>
          <a:p>
            <a:pPr marL="171450" indent="-171450">
              <a:buFont typeface="Arial" panose="020B0604020202020204" pitchFamily="34" charset="0"/>
              <a:buChar char="•"/>
            </a:pPr>
            <a:r>
              <a:rPr lang="en-US" sz="1200" b="0" i="1" u="none" strike="noStrike" kern="1200" cap="none" baseline="0" dirty="0">
                <a:solidFill>
                  <a:schemeClr val="tx1"/>
                </a:solidFill>
                <a:latin typeface="Arial"/>
                <a:ea typeface="Arial"/>
                <a:cs typeface="Arial"/>
                <a:sym typeface="Arial"/>
              </a:rPr>
              <a:t>Moderate brand engagement: </a:t>
            </a:r>
            <a:r>
              <a:rPr lang="en-US" sz="1200" b="0" i="0" u="none" strike="noStrike" kern="1200" cap="none" baseline="0" dirty="0">
                <a:solidFill>
                  <a:schemeClr val="tx1"/>
                </a:solidFill>
                <a:latin typeface="Arial"/>
                <a:ea typeface="Arial"/>
                <a:cs typeface="Arial"/>
                <a:sym typeface="Arial"/>
              </a:rPr>
              <a:t>Calling a company’s 1-800 help line to seek additional information about a product or service, or providing the company with some feedback regarding new flavors may be viewed as moderate brand engagement.</a:t>
            </a:r>
          </a:p>
          <a:p>
            <a:pPr marL="171450" indent="-171450">
              <a:buFont typeface="Arial" panose="020B0604020202020204" pitchFamily="34" charset="0"/>
              <a:buChar char="•"/>
            </a:pPr>
            <a:r>
              <a:rPr lang="en-US" sz="1200" b="0" i="1" u="none" strike="noStrike" kern="1200" cap="none" baseline="0" dirty="0">
                <a:solidFill>
                  <a:schemeClr val="tx1"/>
                </a:solidFill>
                <a:latin typeface="Arial"/>
                <a:ea typeface="Arial"/>
                <a:cs typeface="Arial"/>
                <a:sym typeface="Arial"/>
              </a:rPr>
              <a:t>High brand engagement: </a:t>
            </a:r>
            <a:r>
              <a:rPr lang="en-US" sz="1200" b="0" i="0" u="none" strike="noStrike" kern="1200" cap="none" baseline="0" dirty="0">
                <a:solidFill>
                  <a:schemeClr val="tx1"/>
                </a:solidFill>
                <a:latin typeface="Arial"/>
                <a:ea typeface="Arial"/>
                <a:cs typeface="Arial"/>
                <a:sym typeface="Arial"/>
              </a:rPr>
              <a:t>Positive forms of high brand engagement include joining a brand community or starting a fan page on Facebook dedicated to a brand, evangelizing by troubleshooting customer complaints on a Web site, helping others find the right product variant to suit their needs, and so on. Companies should foster such evangelizing among their customers by offering various monetary and nonmonetary incentives.</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51108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There are various questions that marketers need to answer regarding their customers’ level of brand engagement:</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What is the shape of the brand engagement pyramid? What is the size of the highly positively engaged group? What is the size of the not engaged versus highly engaged group? How many negatively engaged customers exist and at what levels?</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Are there any trickle-down effects—such that those who are highly engaged exert influence among those who are less engaged? Are there any influences of the disengaged group on the engaged group or vice versa? Does this reverse influence of less engaged on highly engaged customers harm the brand and how can marketers stem this direction of influence if it is negative in nature?</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What are the flows of information (as well as influence) for a given level of engagement? What does this imply for brand loyalty and purchase behavior?</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Among those who are highly engaged, what are the most efficient means of marketing communications? Similarly, among those who are least engaged, how can we leverage marketing communications to strengthen engagement.</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45152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The social media megaphone has provided consumers with unprecedented power to share information with millions of current and future consumers, thereby shifting considerable power into their hands.</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10935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Social media offers a unique way for marketers to promote dialogue with their audiences, gain feedback and insights, and solicit input regarding their products. However, a caveat is in order. With the brand engagement pyramid, only some consumers want to get involved with only some of their brands and even then maybe only some of the time. Some consumers may view a brand’s presence on social media channels as intrusive and imposing on their privacy. Companies should monitor their social media presence to ensure that it is appropriate and welcomed by consumers.</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5304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Facebook</a:t>
            </a:r>
          </a:p>
          <a:p>
            <a:pPr marL="171450" indent="-171450">
              <a:buFont typeface="Arial" panose="020B0604020202020204" pitchFamily="34" charset="0"/>
              <a:buChar char="•"/>
            </a:pPr>
            <a:r>
              <a:rPr lang="en-US" dirty="0"/>
              <a:t>If Facebook were a country, it would be the largest country in the world!</a:t>
            </a:r>
          </a:p>
          <a:p>
            <a:pPr marL="171450" indent="-171450">
              <a:buFont typeface="Arial" panose="020B0604020202020204" pitchFamily="34" charset="0"/>
              <a:buChar char="•"/>
            </a:pPr>
            <a:r>
              <a:rPr lang="en-US" dirty="0"/>
              <a:t>Facebook’s social media platform has 1.6 billion active users.</a:t>
            </a:r>
          </a:p>
          <a:p>
            <a:pPr marL="171450" indent="-171450">
              <a:buFont typeface="Arial" panose="020B0604020202020204" pitchFamily="34" charset="0"/>
              <a:buChar char="•"/>
            </a:pPr>
            <a:r>
              <a:rPr lang="en-US" dirty="0"/>
              <a:t>Metrics: </a:t>
            </a:r>
          </a:p>
          <a:p>
            <a:pPr marL="628650" lvl="1" indent="-171450">
              <a:buFont typeface="Arial" panose="020B0604020202020204" pitchFamily="34" charset="0"/>
              <a:buChar char="•"/>
            </a:pPr>
            <a:r>
              <a:rPr lang="en-US" dirty="0"/>
              <a:t>Reach</a:t>
            </a:r>
          </a:p>
          <a:p>
            <a:pPr marL="1085850" lvl="2" indent="-171450">
              <a:buFont typeface="Arial" panose="020B0604020202020204" pitchFamily="34" charset="0"/>
              <a:buChar char="•"/>
            </a:pPr>
            <a:r>
              <a:rPr lang="en-US" dirty="0"/>
              <a:t>Organic reach: number of people who have seen a post in the news feed</a:t>
            </a:r>
          </a:p>
          <a:p>
            <a:pPr marL="1085850" lvl="2" indent="-171450">
              <a:buFont typeface="Arial" panose="020B0604020202020204" pitchFamily="34" charset="0"/>
              <a:buChar char="•"/>
            </a:pPr>
            <a:r>
              <a:rPr lang="en-US" dirty="0"/>
              <a:t>Paid reach: the number of unique people who have seen an ad or a sponsored story</a:t>
            </a:r>
          </a:p>
          <a:p>
            <a:pPr marL="1085850" lvl="2" indent="-171450">
              <a:buFont typeface="Arial" panose="020B0604020202020204" pitchFamily="34" charset="0"/>
              <a:buChar char="•"/>
            </a:pPr>
            <a:r>
              <a:rPr lang="en-US" dirty="0"/>
              <a:t>Viral reach: number of unique people who have seen a story about a page published by a friend</a:t>
            </a:r>
          </a:p>
          <a:p>
            <a:pPr marL="628650" lvl="1" indent="-171450">
              <a:buFont typeface="Arial" panose="020B0604020202020204" pitchFamily="34" charset="0"/>
              <a:buChar char="•"/>
            </a:pPr>
            <a:r>
              <a:rPr lang="en-US" dirty="0"/>
              <a:t>Followers: number of Facebook followers</a:t>
            </a:r>
          </a:p>
          <a:p>
            <a:pPr marL="628650" lvl="1" indent="-171450">
              <a:buFont typeface="Arial" panose="020B0604020202020204" pitchFamily="34" charset="0"/>
              <a:buChar char="•"/>
            </a:pPr>
            <a:r>
              <a:rPr lang="en-US" dirty="0"/>
              <a:t>Likes and shares: number of Facebook likes is indicative of customer engagement with a particular message; shares indicate how viral a message is</a:t>
            </a:r>
          </a:p>
          <a:p>
            <a:pPr marL="628650" lvl="1" indent="-171450">
              <a:buFont typeface="Arial" panose="020B0604020202020204" pitchFamily="34" charset="0"/>
              <a:buChar char="•"/>
            </a:pPr>
            <a:endParaRPr lang="en-US" dirty="0"/>
          </a:p>
          <a:p>
            <a:pPr marL="0" lvl="0" indent="0">
              <a:buFont typeface="Arial" panose="020B0604020202020204" pitchFamily="34" charset="0"/>
              <a:buNone/>
            </a:pPr>
            <a:r>
              <a:rPr lang="en-US" dirty="0"/>
              <a:t>Twitter</a:t>
            </a:r>
          </a:p>
          <a:p>
            <a:pPr marL="171450" lvl="0" indent="-171450">
              <a:buFont typeface="Arial" panose="020B0604020202020204" pitchFamily="34" charset="0"/>
              <a:buChar char="•"/>
            </a:pPr>
            <a:r>
              <a:rPr lang="en-US" dirty="0"/>
              <a:t>Second largest social medium after Facebook</a:t>
            </a:r>
          </a:p>
          <a:p>
            <a:pPr marL="628650" lvl="1" indent="-171450">
              <a:buFont typeface="Arial" panose="020B0604020202020204" pitchFamily="34" charset="0"/>
              <a:buChar char="•"/>
            </a:pPr>
            <a:r>
              <a:rPr lang="en-US" dirty="0"/>
              <a:t>Allows direct communication between customer service and customers and shows a brand’s personality</a:t>
            </a:r>
          </a:p>
          <a:p>
            <a:pPr marL="457200" lvl="1" indent="0">
              <a:buFont typeface="Arial" panose="020B0604020202020204" pitchFamily="34" charset="0"/>
              <a:buNone/>
            </a:pPr>
            <a:endParaRPr lang="en-US" dirty="0"/>
          </a:p>
          <a:p>
            <a:pPr marL="0" lvl="0" indent="0">
              <a:buFont typeface="Arial" panose="020B0604020202020204" pitchFamily="34" charset="0"/>
              <a:buNone/>
            </a:pPr>
            <a:r>
              <a:rPr lang="en-US" dirty="0"/>
              <a:t>Instagram</a:t>
            </a:r>
          </a:p>
          <a:p>
            <a:pPr marL="171450" lvl="0" indent="-171450">
              <a:buFont typeface="Arial" panose="020B0604020202020204" pitchFamily="34" charset="0"/>
              <a:buChar char="•"/>
            </a:pPr>
            <a:r>
              <a:rPr lang="en-US" dirty="0"/>
              <a:t>Platform of about 400 million users</a:t>
            </a:r>
          </a:p>
          <a:p>
            <a:pPr marL="171450" lvl="0" indent="-171450">
              <a:buFont typeface="Arial" panose="020B0604020202020204" pitchFamily="34" charset="0"/>
              <a:buChar char="•"/>
            </a:pPr>
            <a:r>
              <a:rPr lang="en-US" dirty="0"/>
              <a:t>Targeted to a younger audience and typically has higher brand engagement levels than other platforms</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Pinterest</a:t>
            </a:r>
          </a:p>
          <a:p>
            <a:pPr marL="171450" lvl="0" indent="-171450">
              <a:buFont typeface="Arial" panose="020B0604020202020204" pitchFamily="34" charset="0"/>
              <a:buChar char="•"/>
            </a:pPr>
            <a:r>
              <a:rPr lang="en-US" dirty="0"/>
              <a:t>Allows for sharing and posting of pictures featuring different brands</a:t>
            </a:r>
          </a:p>
          <a:p>
            <a:pPr marL="171450" lvl="0" indent="-171450">
              <a:buFont typeface="Arial" panose="020B0604020202020204" pitchFamily="34" charset="0"/>
              <a:buChar char="•"/>
            </a:pPr>
            <a:r>
              <a:rPr lang="en-US" dirty="0"/>
              <a:t>Particularly conducive to marketing of certain brands that rely on visual imagery</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Video</a:t>
            </a:r>
          </a:p>
          <a:p>
            <a:pPr marL="171450" lvl="0" indent="-171450">
              <a:buFont typeface="Arial" panose="020B0604020202020204" pitchFamily="34" charset="0"/>
              <a:buChar char="•"/>
            </a:pPr>
            <a:r>
              <a:rPr lang="en-US" dirty="0"/>
              <a:t>Brand building via video has also become an important medium particularly when brands want to engage in deeper themes and story-telling using their brand</a:t>
            </a:r>
          </a:p>
          <a:p>
            <a:pPr marL="171450" lvl="0" indent="-171450">
              <a:buFont typeface="Arial" panose="020B0604020202020204" pitchFamily="34" charset="0"/>
              <a:buChar char="•"/>
            </a:pP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69127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As mobile devices continue to grow in importance to consumers’ daily lives, research has also examined how mobile marketing techniques can contribute to added sales. A few key findings from academic research worth noting include:</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Environments may impact the effectiveness of mobile advertising and promotions.</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Mobile targeting based on time and location is more effective the closer the promotion is to actual purchase.</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Targeting consumers who are closer in physical location to competitors’ locations produces better results than targeting mobile promotions to consumers who are closer to the company’s own locations.</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Targeting consumers with mobile promotional coupons can boost overall spending, particularly unplanned spending, if the coupon requires consumers to travel farther than their planned path.</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55074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Marketers have been utilizing influencers for their brands to a greater extent in recent years because of the results they have seen. Sponsored bloggers and celebrity influencers can often hold greater sway over some consumers than any advertiser can. One study reported that audiences exposed to influencer marketing spent more than $639,700 compared to an audience that had not been exposed.</a:t>
            </a:r>
            <a:endParaRPr lang="en-US" alt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34414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A good content strategy has to be integrated with a broader public relations and marketing strategy. The goals of the overall marketing strategy in terms of reaching and engaging the audience should be aligned with the content marketing strategy; doing so can help reach the audience, build a brand, increase brand awareness, generate leads, and ensure sales.</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48388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view of the consumer decision journey in the digital era diverges from previous journeys undertaken by consumers in many important ways. The implications for brand management are also significant.</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70989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detailed list of pros and cons of primary paid channels is offered in Table 7-3.</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90564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MathType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latin typeface="+mn-l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9113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This chapter considers the different means by which we can leverage secondary brand associations by linking the brand to the following:</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Companies (through branding strategies)</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Countries or other geographic areas (through identification of product origin)</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Channels of distribution (through channel strategy)</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Other brands (through co-branding)</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Characters (through licensing)</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Spokespersons (through endorsements)</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Events (through sponsorship)</a:t>
            </a:r>
          </a:p>
          <a:p>
            <a:pPr marL="228600" indent="-228600">
              <a:buFont typeface="+mj-lt"/>
              <a:buAutoNum type="arabicPeriod"/>
            </a:pPr>
            <a:r>
              <a:rPr lang="en-US" sz="1200" b="0" i="0" u="none" strike="noStrike" kern="1200" cap="none" baseline="0" dirty="0">
                <a:solidFill>
                  <a:schemeClr val="tx1"/>
                </a:solidFill>
                <a:latin typeface="Arial"/>
                <a:ea typeface="Arial"/>
                <a:cs typeface="Arial"/>
                <a:sym typeface="Arial"/>
              </a:rPr>
              <a:t>Other third-party sources (through awards or reviews)</a:t>
            </a:r>
          </a:p>
          <a:p>
            <a:pPr marL="228600" indent="-228600">
              <a:buFont typeface="+mj-lt"/>
              <a:buAutoNum type="arabicPeriod"/>
            </a:pPr>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The first three entities reflect source factors: who makes the product, where the product is made, and where it is purchased. The remaining entities deal with related people, places, or things.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13402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b="0" i="1" u="none" strike="noStrike" kern="1200" cap="none" baseline="0" dirty="0">
                <a:solidFill>
                  <a:schemeClr val="tx1"/>
                </a:solidFill>
                <a:latin typeface="Arial"/>
                <a:ea typeface="Arial"/>
                <a:cs typeface="Arial"/>
                <a:sym typeface="Arial"/>
              </a:rPr>
              <a:t>Awareness and knowledge of the entity: </a:t>
            </a:r>
            <a:r>
              <a:rPr lang="en-US" sz="1200" b="0" i="0" u="none" strike="noStrike" kern="1200" cap="none" baseline="0" dirty="0">
                <a:solidFill>
                  <a:schemeClr val="tx1"/>
                </a:solidFill>
                <a:latin typeface="Arial"/>
                <a:ea typeface="Arial"/>
                <a:cs typeface="Arial"/>
                <a:sym typeface="Arial"/>
              </a:rPr>
              <a:t>If consumers have no awareness or knowledge of the secondary entity, then obviously there is nothing they can transfer from it. Ideally, consumers would be aware of the entity; hold some strong, favorable, and perhaps even unique associations about it; and have positive judgments and feelings about it. </a:t>
            </a:r>
          </a:p>
          <a:p>
            <a:pPr marL="228600" indent="-228600">
              <a:buFont typeface="+mj-lt"/>
              <a:buAutoNum type="arabicPeriod"/>
            </a:pPr>
            <a:r>
              <a:rPr lang="en-US" sz="1200" b="0" i="1" u="none" strike="noStrike" kern="1200" cap="none" baseline="0" dirty="0">
                <a:solidFill>
                  <a:schemeClr val="tx1"/>
                </a:solidFill>
                <a:latin typeface="Arial"/>
                <a:ea typeface="Arial"/>
                <a:cs typeface="Arial"/>
                <a:sym typeface="Arial"/>
              </a:rPr>
              <a:t>Meaningfulness of the knowledge of the entity: </a:t>
            </a:r>
            <a:r>
              <a:rPr lang="en-US" sz="1200" b="0" i="0" u="none" strike="noStrike" kern="1200" cap="none" baseline="0" dirty="0">
                <a:solidFill>
                  <a:schemeClr val="tx1"/>
                </a:solidFill>
                <a:latin typeface="Arial"/>
                <a:ea typeface="Arial"/>
                <a:cs typeface="Arial"/>
                <a:sym typeface="Arial"/>
              </a:rPr>
              <a:t>Given that the entity evokes some positive associations, judgments, or feelings, is this knowledge relevant and meaningful for the brand? The meaningfulness may vary depending on the brand and product context. Some associations, judgments, or feelings may seem relevant to and valuable for the brand, whereas others may seem to consumers to have little connection.</a:t>
            </a:r>
          </a:p>
          <a:p>
            <a:pPr marL="228600" indent="-228600">
              <a:buFont typeface="+mj-lt"/>
              <a:buAutoNum type="arabicPeriod"/>
            </a:pPr>
            <a:r>
              <a:rPr lang="en-US" sz="1200" b="0" i="1" u="none" strike="noStrike" kern="1200" cap="none" baseline="0" dirty="0">
                <a:solidFill>
                  <a:schemeClr val="tx1"/>
                </a:solidFill>
                <a:latin typeface="Arial"/>
                <a:ea typeface="Arial"/>
                <a:cs typeface="Arial"/>
                <a:sym typeface="Arial"/>
              </a:rPr>
              <a:t>Transferability of the knowledge of the entity: </a:t>
            </a:r>
            <a:r>
              <a:rPr lang="en-US" sz="1200" b="0" i="0" u="none" strike="noStrike" kern="1200" cap="none" baseline="0" dirty="0">
                <a:solidFill>
                  <a:schemeClr val="tx1"/>
                </a:solidFill>
                <a:latin typeface="Arial"/>
                <a:ea typeface="Arial"/>
                <a:cs typeface="Arial"/>
                <a:sym typeface="Arial"/>
              </a:rPr>
              <a:t>If some potentially useful and meaningful associations, judgments, or feelings exist regarding the entity and could possibly transfer to the brand, how strongly will this knowledge actually become linked to the brand?</a:t>
            </a:r>
          </a:p>
          <a:p>
            <a:pPr marL="228600" indent="-228600">
              <a:buFont typeface="+mj-lt"/>
              <a:buAutoNum type="arabicPeriod"/>
            </a:pPr>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In other words, the basic questions we want to answer about transferring secondary knowledge from another entity are: What do consumers know about the other entity? Does any of this knowledge affect what they think about the brand when it becomes linked or associated in some fashion with this other entity?</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02418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Theoretically, consumers can infer any aspect of knowledge from other entities to the brand, although some types of entities are more likely to inherently create or affect</a:t>
            </a:r>
          </a:p>
          <a:p>
            <a:r>
              <a:rPr lang="en-US" sz="1200" b="0" i="0" u="none" strike="noStrike" kern="1200" cap="none" baseline="0" dirty="0">
                <a:solidFill>
                  <a:schemeClr val="tx1"/>
                </a:solidFill>
                <a:latin typeface="Arial"/>
                <a:ea typeface="Arial"/>
                <a:cs typeface="Arial"/>
                <a:sym typeface="Arial"/>
              </a:rPr>
              <a:t>certain kinds of brand knowledge than others.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073984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Branding strategies are an important determinant of the strength of association from the brand to the company and any other existing brands. There are three main branding options for a new product.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936571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Consider the following strongly linked brands and countries:</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Levi’s jeans—United States</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Toyota—Japan</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Chanel perfume—France </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Cadbury—England</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Foster’s beer—Australia </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Gucci shoes and purses—Italy</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Barilla pasta—Italy </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Mont Blanc pens—Switzerland</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BMW—Germany</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Ikea—Sweden</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Samsung—South Korea</a:t>
            </a:r>
            <a:endParaRPr lang="en-US" u="sng"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41633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In an increasingly globally connected world, the concept of country-of-origin is likely to become very confusing at times. Governments in some countries have even taken steps to protect their popular industries. Swiss lawmakers have stipulated that local watchmakers can label their products Swiss-made only if non-Swiss parts equal less than 50 percent of the value of the watch’s movement, or motor.</a:t>
            </a:r>
            <a:endParaRPr lang="en-US" u="sng"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705605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A consumer may infer certain characteristics about a brand on the basis of where it is sold. “If it’s sold by Nordstrom, it must be good quality.” Consumers may perceive the same brand differently depending on whether it is sold in a store seen as prestigious and exclusive, or in a store designed for bargain shoppers and having more mass appeal.</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144715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Advantages</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Borrow needed expertise</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Leverage equity you don’t have</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Reduce cost of product introduction</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Expand brand meaning into related categories</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Broaden meaning</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Increase access points</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Source of additional revenue</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Disadvantages</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Loss of control</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Risk of brand equity dilution</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Negative feedback effects</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Lack of brand focus and clarity</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Organizational distraction</a:t>
            </a:r>
            <a:endParaRPr lang="en-IN"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71774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One of the most prominent success stories in the online retailing context is that of Amazon. As Amazon continues to disrupt retail through its innovations in drone deliveries and acquisitions (e.g., Whole foods), brands should be mindful of all the changes taking place in online retailing, as it significantly impacts how they merchandise and distribute their products.</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74359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In assessing a joint branding opportunity, marketers will ask themselves:</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Is it a profitable business venture?</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How does it help to maintain or strengthen brand equity?</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Is there any possible risk of dilution of brand equity?</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Does it offer any extrinsic advantages such as learning opportunities?</a:t>
            </a:r>
          </a:p>
          <a:p>
            <a:pPr marL="0" indent="0">
              <a:buFont typeface="Arial" panose="020B0604020202020204" pitchFamily="34" charset="0"/>
              <a:buNone/>
            </a:pPr>
            <a:endParaRPr lang="en-US" alt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One of the highest-profile brand alliances was that of Disney and McDonald’s, which had the exclusive global rights from 1996 to 2006 in the fast-food industry to promote everything from Disney movies and videos to TV shows and theme parks. Interestingly, because of concerns that the fast-food industry is fueling childhood obesity, Disney ended its exclusive partnership with McDonald’s, although they agreed to continue partnering on some occasional promotions. This example demonstrates some of the downsides of co-branded partnerships, particularly when one partner ceases to be a source of positive brand associations.</a:t>
            </a:r>
            <a:endParaRPr lang="en-IN"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934225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defRPr/>
            </a:pPr>
            <a:r>
              <a:rPr lang="en-US" dirty="0"/>
              <a:t>Advantages</a:t>
            </a:r>
          </a:p>
          <a:p>
            <a:pPr marL="171450" lvl="0" indent="-171450">
              <a:buFont typeface="Arial" pitchFamily="34" charset="0"/>
              <a:buChar char="•"/>
              <a:defRPr/>
            </a:pPr>
            <a:r>
              <a:rPr lang="en-IN" dirty="0"/>
              <a:t>Firm can generate greater sales at a higher margin</a:t>
            </a:r>
          </a:p>
          <a:p>
            <a:pPr marL="171450" lvl="0" indent="-171450">
              <a:buFont typeface="Arial" pitchFamily="34" charset="0"/>
              <a:buChar char="•"/>
              <a:defRPr/>
            </a:pPr>
            <a:r>
              <a:rPr lang="en-IN" dirty="0"/>
              <a:t>From the standpoint of the manufacturer of the host product, benefit is in leveraging the equity from the ingredient brand to enhance its own brand equity</a:t>
            </a:r>
          </a:p>
          <a:p>
            <a:pPr marL="171450" lvl="0" indent="-171450">
              <a:buFont typeface="Arial" pitchFamily="34" charset="0"/>
              <a:buChar char="•"/>
              <a:defRPr/>
            </a:pPr>
            <a:r>
              <a:rPr lang="en-IN" dirty="0"/>
              <a:t>On the demand side, the host product brands may achieve access to:</a:t>
            </a:r>
          </a:p>
          <a:p>
            <a:pPr marL="628650" lvl="1" indent="-171450">
              <a:buFont typeface="Arial" pitchFamily="34" charset="0"/>
              <a:buChar char="•"/>
              <a:defRPr/>
            </a:pPr>
            <a:r>
              <a:rPr lang="en-US" dirty="0"/>
              <a:t>New product categories</a:t>
            </a:r>
          </a:p>
          <a:p>
            <a:pPr marL="628650" lvl="1" indent="-171450">
              <a:buFont typeface="Arial" pitchFamily="34" charset="0"/>
              <a:buChar char="•"/>
              <a:defRPr/>
            </a:pPr>
            <a:r>
              <a:rPr lang="en-US" dirty="0"/>
              <a:t>Different market segments</a:t>
            </a:r>
          </a:p>
          <a:p>
            <a:pPr marL="628650" lvl="1" indent="-171450">
              <a:buFont typeface="Arial" pitchFamily="34" charset="0"/>
              <a:buChar char="•"/>
              <a:defRPr/>
            </a:pPr>
            <a:r>
              <a:rPr lang="en-IN" dirty="0"/>
              <a:t>More distribution channels than otherwise could have been expected</a:t>
            </a:r>
          </a:p>
          <a:p>
            <a:pPr marL="0" indent="0">
              <a:buFont typeface="Arial" pitchFamily="34" charset="0"/>
              <a:buNone/>
              <a:defRPr/>
            </a:pPr>
            <a:r>
              <a:rPr lang="en-IN" dirty="0"/>
              <a:t>Disadvantages</a:t>
            </a:r>
          </a:p>
          <a:p>
            <a:pPr marL="171450" lvl="0" indent="-171450">
              <a:buFont typeface="Arial" pitchFamily="34" charset="0"/>
              <a:buChar char="•"/>
              <a:defRPr/>
            </a:pPr>
            <a:r>
              <a:rPr lang="en-IN" dirty="0"/>
              <a:t>Costs of a supporting marketing communication programs can be high</a:t>
            </a:r>
          </a:p>
          <a:p>
            <a:pPr marL="171450" lvl="0" indent="-171450">
              <a:buFont typeface="Arial" pitchFamily="34" charset="0"/>
              <a:buChar char="•"/>
              <a:defRPr/>
            </a:pPr>
            <a:r>
              <a:rPr lang="en-IN" dirty="0"/>
              <a:t>Loss of control, because marketing programs for the supplier and manufacturer may have different objectives</a:t>
            </a:r>
            <a:endParaRPr lang="en-US" dirty="0"/>
          </a:p>
          <a:p>
            <a:pPr marL="171450" lvl="0" indent="-171450">
              <a:buFont typeface="Arial" pitchFamily="34" charset="0"/>
              <a:buChar char="•"/>
              <a:defRPr/>
            </a:pPr>
            <a:r>
              <a:rPr lang="en-IN" dirty="0"/>
              <a:t>The sustainability of the competitive advantage may be somewhat uncertain</a:t>
            </a:r>
          </a:p>
          <a:p>
            <a:pPr marL="171450" indent="-171450">
              <a:buFont typeface="Arial" pitchFamily="34" charset="0"/>
              <a:buChar char="•"/>
              <a:defRPr/>
            </a:pPr>
            <a:endParaRPr lang="en-IN" dirty="0"/>
          </a:p>
          <a:p>
            <a:pPr marL="0" indent="0">
              <a:buFont typeface="Arial" pitchFamily="34" charset="0"/>
              <a:buNone/>
              <a:defRPr/>
            </a:pPr>
            <a:r>
              <a:rPr lang="en-IN" dirty="0"/>
              <a:t>Guidelines</a:t>
            </a:r>
          </a:p>
          <a:p>
            <a:pPr marL="171450" lvl="0" indent="-171450">
              <a:buFont typeface="Arial" pitchFamily="34" charset="0"/>
              <a:buChar char="•"/>
              <a:defRPr/>
            </a:pPr>
            <a:r>
              <a:rPr lang="en-IN" dirty="0"/>
              <a:t>Consumers must first perceive that the ingredient matters to the performance and success of </a:t>
            </a:r>
            <a:r>
              <a:rPr lang="en-US" dirty="0"/>
              <a:t>the end product.</a:t>
            </a:r>
          </a:p>
          <a:p>
            <a:pPr marL="171450" lvl="0" indent="-171450">
              <a:buFont typeface="Arial" pitchFamily="34" charset="0"/>
              <a:buChar char="•"/>
              <a:defRPr/>
            </a:pPr>
            <a:r>
              <a:rPr lang="en-IN" dirty="0"/>
              <a:t>Consumers must then be convinced that not all ingredient brands are the same and that the ingredient is superior.</a:t>
            </a:r>
          </a:p>
          <a:p>
            <a:pPr marL="171450" lvl="0" indent="-171450">
              <a:buFont typeface="Arial" pitchFamily="34" charset="0"/>
              <a:buChar char="•"/>
              <a:defRPr/>
            </a:pPr>
            <a:r>
              <a:rPr lang="en-IN" dirty="0"/>
              <a:t>A distinctive symbol or logo must be designed to clearly signal to consumers that the host product contains the ingredient.</a:t>
            </a:r>
            <a:endParaRPr lang="en-US" dirty="0"/>
          </a:p>
          <a:p>
            <a:pPr marL="171450" lvl="0" indent="-171450">
              <a:buFont typeface="Arial" pitchFamily="34" charset="0"/>
              <a:buChar char="•"/>
              <a:defRPr/>
            </a:pPr>
            <a:r>
              <a:rPr lang="en-IN" dirty="0"/>
              <a:t>A coordinated program must be put into place so that consumers understand the importance and advantages of the branded ingredient.</a:t>
            </a:r>
            <a:endParaRPr lang="en-IN" u="sng"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20029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Entertainment licensing has certainly become big business in recent years. Successful licensors include movie titles and logos, such as </a:t>
            </a:r>
            <a:r>
              <a:rPr lang="en-US" sz="1200" b="0" i="1" u="none" strike="noStrike" kern="1200" cap="none" baseline="0" dirty="0">
                <a:solidFill>
                  <a:schemeClr val="tx1"/>
                </a:solidFill>
                <a:latin typeface="Arial"/>
                <a:ea typeface="Arial"/>
                <a:cs typeface="Arial"/>
                <a:sym typeface="Arial"/>
              </a:rPr>
              <a:t>Harry Potter, Transformers, </a:t>
            </a:r>
            <a:r>
              <a:rPr lang="en-US" sz="1200" b="0" i="0" u="none" strike="noStrike" kern="1200" cap="none" baseline="0" dirty="0">
                <a:solidFill>
                  <a:schemeClr val="tx1"/>
                </a:solidFill>
                <a:latin typeface="Arial"/>
                <a:ea typeface="Arial"/>
                <a:cs typeface="Arial"/>
                <a:sym typeface="Arial"/>
              </a:rPr>
              <a:t>and </a:t>
            </a:r>
            <a:r>
              <a:rPr lang="en-US" sz="1200" b="0" i="1" u="none" strike="noStrike" kern="1200" cap="none" baseline="0" dirty="0">
                <a:solidFill>
                  <a:schemeClr val="tx1"/>
                </a:solidFill>
                <a:latin typeface="Arial"/>
                <a:ea typeface="Arial"/>
                <a:cs typeface="Arial"/>
                <a:sym typeface="Arial"/>
              </a:rPr>
              <a:t>Spider-Man</a:t>
            </a:r>
            <a:r>
              <a:rPr lang="en-US" sz="1200" b="0" i="0" u="none" strike="noStrike" kern="1200" cap="none" baseline="0" dirty="0">
                <a:solidFill>
                  <a:schemeClr val="tx1"/>
                </a:solidFill>
                <a:latin typeface="Arial"/>
                <a:ea typeface="Arial"/>
                <a:cs typeface="Arial"/>
                <a:sym typeface="Arial"/>
              </a:rPr>
              <a:t>; comic strip characters such as </a:t>
            </a:r>
            <a:r>
              <a:rPr lang="en-US" sz="1200" b="0" i="1" u="none" strike="noStrike" kern="1200" cap="none" baseline="0" dirty="0">
                <a:solidFill>
                  <a:schemeClr val="tx1"/>
                </a:solidFill>
                <a:latin typeface="Arial"/>
                <a:ea typeface="Arial"/>
                <a:cs typeface="Arial"/>
                <a:sym typeface="Arial"/>
              </a:rPr>
              <a:t>Garfield </a:t>
            </a:r>
            <a:r>
              <a:rPr lang="en-US" sz="1200" b="0" i="0" u="none" strike="noStrike" kern="1200" cap="none" baseline="0" dirty="0">
                <a:solidFill>
                  <a:schemeClr val="tx1"/>
                </a:solidFill>
                <a:latin typeface="Arial"/>
                <a:ea typeface="Arial"/>
                <a:cs typeface="Arial"/>
                <a:sym typeface="Arial"/>
              </a:rPr>
              <a:t>and </a:t>
            </a:r>
            <a:r>
              <a:rPr lang="en-US" sz="1200" b="0" i="1" u="none" strike="noStrike" kern="1200" cap="none" baseline="0" dirty="0">
                <a:solidFill>
                  <a:schemeClr val="tx1"/>
                </a:solidFill>
                <a:latin typeface="Arial"/>
                <a:ea typeface="Arial"/>
                <a:cs typeface="Arial"/>
                <a:sym typeface="Arial"/>
              </a:rPr>
              <a:t>Peanuts </a:t>
            </a:r>
            <a:r>
              <a:rPr lang="en-US" sz="1200" b="0" i="0" u="none" strike="noStrike" kern="1200" cap="none" baseline="0" dirty="0">
                <a:solidFill>
                  <a:schemeClr val="tx1"/>
                </a:solidFill>
                <a:latin typeface="Arial"/>
                <a:ea typeface="Arial"/>
                <a:cs typeface="Arial"/>
                <a:sym typeface="Arial"/>
              </a:rPr>
              <a:t>characters; and television and cartoon characters from </a:t>
            </a:r>
            <a:r>
              <a:rPr lang="en-US" sz="1200" b="0" i="1" u="none" strike="noStrike" kern="1200" cap="none" baseline="0" dirty="0">
                <a:solidFill>
                  <a:schemeClr val="tx1"/>
                </a:solidFill>
                <a:latin typeface="Arial"/>
                <a:ea typeface="Arial"/>
                <a:cs typeface="Arial"/>
                <a:sym typeface="Arial"/>
              </a:rPr>
              <a:t>Sesame Street, The Simpsons, SpongeBob SquarePants, </a:t>
            </a:r>
            <a:r>
              <a:rPr lang="en-US" sz="1200" b="0" i="0" u="none" strike="noStrike" kern="1200" cap="none" baseline="0" dirty="0">
                <a:solidFill>
                  <a:schemeClr val="tx1"/>
                </a:solidFill>
                <a:latin typeface="Arial"/>
                <a:ea typeface="Arial"/>
                <a:cs typeface="Arial"/>
                <a:sym typeface="Arial"/>
              </a:rPr>
              <a:t>and others. Every summer, marketers spend millions of dollars in movie tie-ins as marketers look for the next blockbuster franchise.</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Licensing can be quite lucrative for the licensor. It has long been an important business strategy for designer apparel and accessories, for example. Designers such as Donna Karan, Calvin Klein, Pierre Cardin, and others command large royalties for the right to use their name on a variety of merchandise such as clothing, belts, ties, and luggage.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07027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The hope is in using celebrity endorsements is that the celebrities’ fans will also become fans of their products or services. The celebrity must be well enough known to improve</a:t>
            </a:r>
          </a:p>
          <a:p>
            <a:r>
              <a:rPr lang="en-US" sz="1200" b="0" i="0" u="none" strike="noStrike" kern="1200" cap="none" baseline="0" dirty="0">
                <a:solidFill>
                  <a:schemeClr val="tx1"/>
                </a:solidFill>
                <a:latin typeface="Arial"/>
                <a:ea typeface="Arial"/>
                <a:cs typeface="Arial"/>
                <a:sym typeface="Arial"/>
              </a:rPr>
              <a:t>awareness, image, and responses for the brand.</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272675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To broaden the appeal and reduce the risks of linking to one celebrity, some marketers have begun to employ several different celebrities or even celebrities who are deceased and therefore a known commodity. For example, dead celebrities such as Michael Jackson (who generates $115 million a year), Elvis Presley (who generates $55 million), and Charles Schulz (creator of the </a:t>
            </a:r>
            <a:r>
              <a:rPr lang="en-US" sz="1200" b="0" i="1" u="none" strike="noStrike" kern="1200" cap="none" baseline="0" dirty="0">
                <a:solidFill>
                  <a:schemeClr val="tx1"/>
                </a:solidFill>
                <a:latin typeface="Arial"/>
                <a:ea typeface="Arial"/>
                <a:cs typeface="Arial"/>
                <a:sym typeface="Arial"/>
              </a:rPr>
              <a:t>Peanuts </a:t>
            </a:r>
            <a:r>
              <a:rPr lang="en-US" sz="1200" b="0" i="0" u="none" strike="noStrike" kern="1200" cap="none" baseline="0" dirty="0">
                <a:solidFill>
                  <a:schemeClr val="tx1"/>
                </a:solidFill>
                <a:latin typeface="Arial"/>
                <a:ea typeface="Arial"/>
                <a:cs typeface="Arial"/>
                <a:sym typeface="Arial"/>
              </a:rPr>
              <a:t>characters, who generates $40 million) continue to generate revenues from licensing and endorsements.</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To overcome these problems, marketers should strategically evaluate, select, and use celebrity spokespeople. First, choose a well-known and well-defined celebrity whose associations are relevant to the brand and likely to be transferable. Second, there must be a logical fit between the brand and the person. Third, the advertising and communication program should use the celebrity in a creative fashion that highlights the relevant associations and encourages their transfer.</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91103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One survey suggested that these micro-influencers may have 10 times more impact on in-store purchases than celebrity influencers, 71 and more than half the respondents suggested that they turned to YouTube reviewers (such as Michelle Phan) to learn more about markets. Today’s customers trust regular people like Phan because their endorsements appear to be driven by genuine expertise, and not just money. A survey of 1,470 women found that 86 percent of them wanted product recommendations from real people and that 58 percent turn to YouTube reviewers to get them. In this way, online social influencers are rapidly taking the place of traditional celebrity</a:t>
            </a:r>
          </a:p>
          <a:p>
            <a:r>
              <a:rPr lang="en-US" sz="1200" b="0" i="0" u="none" strike="noStrike" kern="1200" cap="none" baseline="0" dirty="0">
                <a:solidFill>
                  <a:schemeClr val="tx1"/>
                </a:solidFill>
                <a:latin typeface="Arial"/>
                <a:ea typeface="Arial"/>
                <a:cs typeface="Arial"/>
                <a:sym typeface="Arial"/>
              </a:rPr>
              <a:t>endorsement strategies as more authentic ways of connecting with smaller audiences.</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781335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Sponsored events can contribute to brand equity by becoming associated to the brand and improving brand awareness, adding new associations, or improving the strength, favorability, and uniqueness of existing associations.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87920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As an example, the </a:t>
            </a:r>
            <a:r>
              <a:rPr lang="en-US" sz="1200" b="0" i="1" u="none" strike="noStrike" kern="1200" cap="none" baseline="0" dirty="0">
                <a:solidFill>
                  <a:schemeClr val="tx1"/>
                </a:solidFill>
                <a:latin typeface="Arial"/>
                <a:ea typeface="Arial"/>
                <a:cs typeface="Arial"/>
                <a:sym typeface="Arial"/>
              </a:rPr>
              <a:t>Good Housekeeping </a:t>
            </a:r>
            <a:r>
              <a:rPr lang="en-US" sz="1200" b="0" i="0" u="none" strike="noStrike" kern="1200" cap="none" baseline="0" dirty="0">
                <a:solidFill>
                  <a:schemeClr val="tx1"/>
                </a:solidFill>
                <a:latin typeface="Arial"/>
                <a:ea typeface="Arial"/>
                <a:cs typeface="Arial"/>
                <a:sym typeface="Arial"/>
              </a:rPr>
              <a:t>seal has been seen as a mark of quality for decades, offering product replacement or refunds for defective products for up to two years from purchase.</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J.D. Power and Associates’ well-publicized Customer Satisfaction Index helped to cultivate an image of quality for Japanese automakers in the 1980s, with a corresponding adverse impact on the quality image of their U.S. rivals. In the 1990s, they began to rank quality in other industries, such as airlines, credit cards, rental cars, and phone service, and top-rated brands in these categories began to feature their awards in ad campaigns. Grey Goose vodka cleverly employed a third-party endorsement to drive sales.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53596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The traditional world of marketing involved brand managers relying on mass media channels such as TV, print, and radio advertising to communicate with consumers. The direction of communication was usually from manufacturer to consumer, and limited feedback was provided by consumers to manufacturers in turn. Thus, audiences were generally passive recipients of carefully crafted messages sent by brand marketers. This was particularly true in the case of the one-to-many traditional marketing.</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88149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Over time, the one-to-many channels gave way to a greater emphasis on interactive or one-to-one communications between the brand and the customer. Catalog companies</a:t>
            </a:r>
          </a:p>
          <a:p>
            <a:r>
              <a:rPr lang="en-US" sz="1200" b="0" i="0" u="none" strike="noStrike" kern="1200" cap="none" baseline="0" dirty="0">
                <a:solidFill>
                  <a:schemeClr val="tx1"/>
                </a:solidFill>
                <a:latin typeface="Arial"/>
                <a:ea typeface="Arial"/>
                <a:cs typeface="Arial"/>
                <a:sym typeface="Arial"/>
              </a:rPr>
              <a:t>such as L. L. Bean or J.Crew embraced this direct marketing approach by viewing each customer individually. In recent years, these one-to-many and one-to-one channels are being supplemented or even replaced by many-to-many channels, such as Facebook and Twitter, where consumers have become broadcasters in conversation with each other (many-to-many communications), as well as becoming engaged in a two-way dialogue with brand marketers.</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34435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Having a sharply defined brand positioning and clear guidelines on how a brand should be presented and marketed to consumers is an important step in ensuring that the brand has a consistent theme across all channels. Another key concern of brand managers is to understand which channels are producing the greatest return on the advertising dollar expenditures. This particular set of tasks—called </a:t>
            </a:r>
            <a:r>
              <a:rPr lang="en-US" sz="1200" b="0" i="1" u="none" strike="noStrike" kern="1200" cap="none" baseline="0" dirty="0">
                <a:solidFill>
                  <a:schemeClr val="tx1"/>
                </a:solidFill>
                <a:latin typeface="Arial"/>
                <a:ea typeface="Arial"/>
                <a:cs typeface="Arial"/>
                <a:sym typeface="Arial"/>
              </a:rPr>
              <a:t>attribution modeling</a:t>
            </a:r>
            <a:r>
              <a:rPr lang="en-US" sz="1200" b="0" i="0" u="none" strike="noStrike" kern="1200" cap="none" baseline="0" dirty="0">
                <a:solidFill>
                  <a:schemeClr val="tx1"/>
                </a:solidFill>
                <a:latin typeface="Arial"/>
                <a:ea typeface="Arial"/>
                <a:cs typeface="Arial"/>
                <a:sym typeface="Arial"/>
              </a:rPr>
              <a:t>—can be complex and challenging.</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06533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Marketers now have the ability to use information gathered from customers’ online behavior to tailor their offerings to customer needs. Yet, this quantity of information can quickly become overwhelming if brands don’t invest in tools for transforming all this information into usable bits of knowledge.</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14204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What are the implications of microtargeting for consumer behavior? While digital personalization offers many advantages from the marketer’s perspective, the efforts can also have a downside. Some researchers have suggested consumers (such as Priyanka Kumar) may react negatively to personalization of offers because of privacy concerns. These reactions could be overcome by reminding consumers of various free services and benefits that are provided to them online, while at the same time seeking their permission to target them or to use their information.</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Specifically, three organizational prerequisites for digital personalization to be successful are:</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Organizations must invest in a customer data warehouse that provides continuous monitoring and feedback regarding customer needs and wants and how well those are being satisfied through company offerings.</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Organizations must deploy cross-functional teams to understand the customer’s decision journey, which may involve a variety of different channels including the company’s Web site, a mobile app, or an in-store experience.</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Organizations must employ an iterative process of testing and learning to identify what works and what does not.</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87606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1" u="none" strike="noStrike" kern="1200" cap="none" baseline="0" dirty="0">
                <a:solidFill>
                  <a:schemeClr val="tx1"/>
                </a:solidFill>
                <a:latin typeface="Arial"/>
                <a:ea typeface="Arial"/>
                <a:cs typeface="Arial"/>
                <a:sym typeface="Arial"/>
              </a:rPr>
              <a:t>Firm-generated brand meaning: </a:t>
            </a:r>
            <a:r>
              <a:rPr lang="en-US" sz="1200" b="0" i="0" u="none" strike="noStrike" kern="1200" cap="none" baseline="0" dirty="0">
                <a:solidFill>
                  <a:schemeClr val="tx1"/>
                </a:solidFill>
                <a:latin typeface="Arial"/>
                <a:ea typeface="Arial"/>
                <a:cs typeface="Arial"/>
                <a:sym typeface="Arial"/>
              </a:rPr>
              <a:t>Through their online and offline marketing activities and programs, and other means, firms attempt to shape the meaning of brands with consumers.</a:t>
            </a:r>
          </a:p>
          <a:p>
            <a:pPr marL="171450" indent="-171450">
              <a:buFont typeface="Arial" panose="020B0604020202020204" pitchFamily="34" charset="0"/>
              <a:buChar char="•"/>
            </a:pPr>
            <a:r>
              <a:rPr lang="en-US" sz="1200" b="0" i="1" u="none" strike="noStrike" kern="1200" cap="none" baseline="0" dirty="0">
                <a:solidFill>
                  <a:schemeClr val="tx1"/>
                </a:solidFill>
                <a:latin typeface="Arial"/>
                <a:ea typeface="Arial"/>
                <a:cs typeface="Arial"/>
                <a:sym typeface="Arial"/>
              </a:rPr>
              <a:t>Consumer-generated brand meaning: </a:t>
            </a:r>
            <a:r>
              <a:rPr lang="en-US" sz="1200" b="0" i="0" u="none" strike="noStrike" kern="1200" cap="none" baseline="0" dirty="0">
                <a:solidFill>
                  <a:schemeClr val="tx1"/>
                </a:solidFill>
                <a:latin typeface="Arial"/>
                <a:ea typeface="Arial"/>
                <a:cs typeface="Arial"/>
                <a:sym typeface="Arial"/>
              </a:rPr>
              <a:t>In the digital age, consumer-to-consumer conversations are enabled through social media platforms—such as Facebook and Twitter—that supplement traditional offline word-of-mouth. These conversations taking place on various digital platforms on a large-scale can significantly shape brand meaning.</a:t>
            </a:r>
          </a:p>
          <a:p>
            <a:pPr marL="171450" indent="-171450">
              <a:buFont typeface="Arial" panose="020B0604020202020204" pitchFamily="34" charset="0"/>
              <a:buChar char="•"/>
            </a:pPr>
            <a:r>
              <a:rPr lang="en-US" sz="1200" b="0" i="1" u="none" strike="noStrike" kern="1200" cap="none" baseline="0" dirty="0">
                <a:solidFill>
                  <a:schemeClr val="tx1"/>
                </a:solidFill>
                <a:latin typeface="Arial"/>
                <a:ea typeface="Arial"/>
                <a:cs typeface="Arial"/>
                <a:sym typeface="Arial"/>
              </a:rPr>
              <a:t>Media and cultural influences: </a:t>
            </a:r>
            <a:r>
              <a:rPr lang="en-US" sz="1200" b="0" i="0" u="none" strike="noStrike" kern="1200" cap="none" baseline="0" dirty="0">
                <a:solidFill>
                  <a:schemeClr val="tx1"/>
                </a:solidFill>
                <a:latin typeface="Arial"/>
                <a:ea typeface="Arial"/>
                <a:cs typeface="Arial"/>
                <a:sym typeface="Arial"/>
              </a:rPr>
              <a:t>A variety of new information intermediaries also play a significant role in co-creating brand meaning. Media channels may themselves contribute to brand meaning. Further, cultural influences are continually evolving and shaping customer conversations and contributing to brand meaning.</a:t>
            </a:r>
            <a:endParaRPr lang="en-US" dirty="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88080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r>
              <a:rPr lang="en-US"/>
              <a:t>Click to edit Master text styles</a:t>
            </a:r>
          </a:p>
        </p:txBody>
      </p:sp>
    </p:spTree>
    <p:extLst>
      <p:ext uri="{BB962C8B-B14F-4D97-AF65-F5344CB8AC3E}">
        <p14:creationId xmlns:p14="http://schemas.microsoft.com/office/powerpoint/2010/main" val="390038581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7050444"/>
      </p:ext>
    </p:extLst>
  </p:cSld>
  <p:clrMapOvr>
    <a:masterClrMapping/>
  </p:clrMapOvr>
  <p:hf sldNum="0" hdr="0" ftr="0" dt="0"/>
  <p:extLst>
    <p:ext uri="{DCECCB84-F9BA-43D5-87BE-67443E8EF086}">
      <p15:sldGuideLst xmlns:p15="http://schemas.microsoft.com/office/powerpoint/2012/main">
        <p15:guide id="1" orient="horz" pos="981">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2662732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20497760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84BC11-1C9E-6C58-2456-08F31AAE853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977934-D033-A844-E81E-A22F9C0F978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4F9B2-BB0E-F1A0-0EC3-1EC69DF1273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157D4B88-3539-F3DA-9495-55EB15DF460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AAB37F0-F456-4B92-C087-17BC1AFC9B6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70032101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3" r:id="rId3"/>
    <p:sldLayoutId id="2147483707" r:id="rId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thebrandingjournal.com/2020/10/what-is-co-branding/"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4977444" y="1989249"/>
            <a:ext cx="3450566" cy="1037048"/>
          </a:xfrm>
        </p:spPr>
        <p:txBody>
          <a:bodyPr/>
          <a:lstStyle/>
          <a:p>
            <a:pPr lvl="0" algn="ctr"/>
            <a:r>
              <a:rPr lang="en-US" b="1" dirty="0">
                <a:latin typeface="+mn-lt"/>
              </a:rPr>
              <a:t>Chapter 7</a:t>
            </a:r>
          </a:p>
        </p:txBody>
      </p:sp>
      <p:sp>
        <p:nvSpPr>
          <p:cNvPr id="5" name="Text Placeholder 4"/>
          <p:cNvSpPr>
            <a:spLocks noGrp="1"/>
          </p:cNvSpPr>
          <p:nvPr>
            <p:ph type="body" idx="3"/>
          </p:nvPr>
        </p:nvSpPr>
        <p:spPr>
          <a:xfrm>
            <a:off x="4977444" y="3186051"/>
            <a:ext cx="3450566" cy="1133701"/>
          </a:xfrm>
        </p:spPr>
        <p:txBody>
          <a:bodyPr/>
          <a:lstStyle/>
          <a:p>
            <a:pPr algn="ctr"/>
            <a:r>
              <a:rPr lang="en-US" dirty="0">
                <a:latin typeface="+mn-lt"/>
              </a:rPr>
              <a:t>Branding in the Digital Era</a:t>
            </a:r>
          </a:p>
        </p:txBody>
      </p:sp>
    </p:spTree>
    <p:extLst>
      <p:ext uri="{BB962C8B-B14F-4D97-AF65-F5344CB8AC3E}">
        <p14:creationId xmlns:p14="http://schemas.microsoft.com/office/powerpoint/2010/main" val="55539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7-3: Traditional Marketing: One-to-Many Communications</a:t>
            </a:r>
            <a:endParaRPr lang="en-IN" sz="3200" dirty="0"/>
          </a:p>
        </p:txBody>
      </p:sp>
      <p:pic>
        <p:nvPicPr>
          <p:cNvPr id="5" name="Picture 4" descr="The diagram is headlined, one to many communications. It features 4 ovals, with one at the center of the left edge and the other 3 vertically aligned along the right edge. The oval on the left is labelled, Brand. Three arrows extend from the Brand oval to each of the 3 arrows on the right edge, which are labelled A, B, and C, respectively.">
            <a:extLst>
              <a:ext uri="{FF2B5EF4-FFF2-40B4-BE49-F238E27FC236}">
                <a16:creationId xmlns:a16="http://schemas.microsoft.com/office/drawing/2014/main" id="{46DAA1DF-BB60-4F5A-979B-DD4BCEF9C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4014" y="1544874"/>
            <a:ext cx="4675972" cy="4730239"/>
          </a:xfrm>
          <a:prstGeom prst="rect">
            <a:avLst/>
          </a:prstGeom>
        </p:spPr>
      </p:pic>
    </p:spTree>
    <p:extLst>
      <p:ext uri="{BB962C8B-B14F-4D97-AF65-F5344CB8AC3E}">
        <p14:creationId xmlns:p14="http://schemas.microsoft.com/office/powerpoint/2010/main" val="1811857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7-4: New Media Environment: Two-Way and Many-to-Many Communications</a:t>
            </a:r>
            <a:endParaRPr lang="en-IN" sz="3200" dirty="0"/>
          </a:p>
        </p:txBody>
      </p:sp>
      <p:pic>
        <p:nvPicPr>
          <p:cNvPr id="5" name="Picture 4" descr="The first diagram is headlined, One to one communications. It features 4 ovals, with one at the center of the left edge and the other 3 vertically aligned along the right edge. The oval on the left is labelled, Brand. Three double sided arrows extend from the Brand oval to and from each of the 3 arrows on the right edge, which are labelled A, B, and C, respectively. The second diagram is headlined, many to many communications. It features 4 ovals, with one at the center of the left edge and the other 3 vertically aligned along the right edge. The oval on the left is labelled, Brand. Three double sided arrows extend from the Brand oval to and from each of the 3 arrows on the right edge, which are labelled A, B, and C, respectively. Double arrows also extend between ovals A and B and ovals B and C. A semicircular double ended arrow extends between oval A and C, and around oval B.">
            <a:extLst>
              <a:ext uri="{FF2B5EF4-FFF2-40B4-BE49-F238E27FC236}">
                <a16:creationId xmlns:a16="http://schemas.microsoft.com/office/drawing/2014/main" id="{DD9C932D-D4C6-4181-B443-2AF2BDD477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0" y="1802063"/>
            <a:ext cx="7889610" cy="3675526"/>
          </a:xfrm>
          <a:prstGeom prst="rect">
            <a:avLst/>
          </a:prstGeom>
        </p:spPr>
      </p:pic>
    </p:spTree>
    <p:extLst>
      <p:ext uri="{BB962C8B-B14F-4D97-AF65-F5344CB8AC3E}">
        <p14:creationId xmlns:p14="http://schemas.microsoft.com/office/powerpoint/2010/main" val="2408560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Increase in Consumer Touchpoints</a:t>
            </a:r>
            <a:endParaRPr lang="en-IN" dirty="0"/>
          </a:p>
        </p:txBody>
      </p:sp>
      <p:sp>
        <p:nvSpPr>
          <p:cNvPr id="3" name="Content Placeholder 2"/>
          <p:cNvSpPr>
            <a:spLocks noGrp="1"/>
          </p:cNvSpPr>
          <p:nvPr>
            <p:ph sz="quarter" idx="13"/>
          </p:nvPr>
        </p:nvSpPr>
        <p:spPr>
          <a:xfrm>
            <a:off x="457199" y="1556326"/>
            <a:ext cx="8333117" cy="4434275"/>
          </a:xfrm>
        </p:spPr>
        <p:txBody>
          <a:bodyPr/>
          <a:lstStyle/>
          <a:p>
            <a:r>
              <a:rPr lang="en-US" dirty="0"/>
              <a:t>Digital marketing and social media channels and the ability to communicate with each other</a:t>
            </a:r>
          </a:p>
          <a:p>
            <a:pPr lvl="1"/>
            <a:r>
              <a:rPr lang="en-US" dirty="0"/>
              <a:t>Has fueled an increase in touchpoints</a:t>
            </a:r>
          </a:p>
        </p:txBody>
      </p:sp>
    </p:spTree>
    <p:extLst>
      <p:ext uri="{BB962C8B-B14F-4D97-AF65-F5344CB8AC3E}">
        <p14:creationId xmlns:p14="http://schemas.microsoft.com/office/powerpoint/2010/main" val="2058740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Increase in Data Availability</a:t>
            </a:r>
            <a:endParaRPr lang="en-IN" dirty="0"/>
          </a:p>
        </p:txBody>
      </p:sp>
      <p:sp>
        <p:nvSpPr>
          <p:cNvPr id="3" name="Content Placeholder 2"/>
          <p:cNvSpPr>
            <a:spLocks noGrp="1"/>
          </p:cNvSpPr>
          <p:nvPr>
            <p:ph sz="quarter" idx="13"/>
          </p:nvPr>
        </p:nvSpPr>
        <p:spPr/>
        <p:txBody>
          <a:bodyPr/>
          <a:lstStyle/>
          <a:p>
            <a:r>
              <a:rPr lang="en-US" dirty="0"/>
              <a:t>Data, data everywhere!</a:t>
            </a:r>
          </a:p>
          <a:p>
            <a:pPr lvl="1"/>
            <a:r>
              <a:rPr lang="en-US" dirty="0"/>
              <a:t>Clickstream data on users’ browsing behaviors on companies’ Web pages</a:t>
            </a:r>
          </a:p>
          <a:p>
            <a:pPr lvl="1"/>
            <a:r>
              <a:rPr lang="en-US" dirty="0"/>
              <a:t>Advertising metrics</a:t>
            </a:r>
          </a:p>
          <a:p>
            <a:pPr lvl="2"/>
            <a:r>
              <a:rPr lang="en-US" dirty="0"/>
              <a:t>Click-through rates</a:t>
            </a:r>
          </a:p>
          <a:p>
            <a:pPr lvl="2"/>
            <a:r>
              <a:rPr lang="en-US" dirty="0"/>
              <a:t>Cost per clicks</a:t>
            </a:r>
          </a:p>
          <a:p>
            <a:pPr lvl="1"/>
            <a:r>
              <a:rPr lang="en-US" dirty="0"/>
              <a:t>Information regarding the number of unique visitors to a brand’s Web site</a:t>
            </a:r>
          </a:p>
        </p:txBody>
      </p:sp>
    </p:spTree>
    <p:extLst>
      <p:ext uri="{BB962C8B-B14F-4D97-AF65-F5344CB8AC3E}">
        <p14:creationId xmlns:p14="http://schemas.microsoft.com/office/powerpoint/2010/main" val="255465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Personalization</a:t>
            </a:r>
            <a:endParaRPr lang="en-IN" dirty="0"/>
          </a:p>
        </p:txBody>
      </p:sp>
      <p:sp>
        <p:nvSpPr>
          <p:cNvPr id="3" name="Content Placeholder 2"/>
          <p:cNvSpPr>
            <a:spLocks noGrp="1"/>
          </p:cNvSpPr>
          <p:nvPr>
            <p:ph sz="quarter" idx="13"/>
          </p:nvPr>
        </p:nvSpPr>
        <p:spPr/>
        <p:txBody>
          <a:bodyPr/>
          <a:lstStyle/>
          <a:p>
            <a:r>
              <a:rPr lang="en-US" dirty="0"/>
              <a:t>Targeting individual consumers with varying offers</a:t>
            </a:r>
          </a:p>
          <a:p>
            <a:pPr lvl="1"/>
            <a:r>
              <a:rPr lang="en-US" dirty="0"/>
              <a:t>To try to ensure that they complete a purchase</a:t>
            </a:r>
          </a:p>
          <a:p>
            <a:r>
              <a:rPr lang="en-US" dirty="0"/>
              <a:t>Digital tools have allowed for unprecedented personalization</a:t>
            </a:r>
          </a:p>
          <a:p>
            <a:pPr lvl="1"/>
            <a:r>
              <a:rPr lang="en-US" dirty="0"/>
              <a:t>Product as well as message</a:t>
            </a:r>
          </a:p>
          <a:p>
            <a:r>
              <a:rPr lang="en-US" dirty="0"/>
              <a:t>Dynamic pricing</a:t>
            </a:r>
          </a:p>
          <a:p>
            <a:pPr lvl="1"/>
            <a:r>
              <a:rPr lang="en-US" dirty="0"/>
              <a:t>The same product can become available at different prices based on expressed customer interest</a:t>
            </a:r>
          </a:p>
        </p:txBody>
      </p:sp>
    </p:spTree>
    <p:extLst>
      <p:ext uri="{BB962C8B-B14F-4D97-AF65-F5344CB8AC3E}">
        <p14:creationId xmlns:p14="http://schemas.microsoft.com/office/powerpoint/2010/main" val="405775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Loss of Control over Brand Message and Co-Creation of Brand Meaning</a:t>
            </a:r>
            <a:endParaRPr lang="en-IN" sz="3400" dirty="0"/>
          </a:p>
        </p:txBody>
      </p:sp>
      <p:sp>
        <p:nvSpPr>
          <p:cNvPr id="3" name="Content Placeholder 2"/>
          <p:cNvSpPr>
            <a:spLocks noGrp="1"/>
          </p:cNvSpPr>
          <p:nvPr>
            <p:ph sz="quarter" idx="13"/>
          </p:nvPr>
        </p:nvSpPr>
        <p:spPr/>
        <p:txBody>
          <a:bodyPr/>
          <a:lstStyle/>
          <a:p>
            <a:r>
              <a:rPr lang="en-US" dirty="0"/>
              <a:t>The digital age has created conditions such that brand meaning is primarily coproduced by three different forces:</a:t>
            </a:r>
          </a:p>
          <a:p>
            <a:pPr lvl="1"/>
            <a:r>
              <a:rPr lang="en-US" dirty="0"/>
              <a:t>Firm-generated brand meaning</a:t>
            </a:r>
          </a:p>
          <a:p>
            <a:pPr lvl="1"/>
            <a:r>
              <a:rPr lang="en-US" dirty="0"/>
              <a:t>Consumer-generated brand meaning</a:t>
            </a:r>
          </a:p>
          <a:p>
            <a:pPr lvl="1"/>
            <a:r>
              <a:rPr lang="en-US" dirty="0"/>
              <a:t>Media and cultural influences</a:t>
            </a:r>
          </a:p>
        </p:txBody>
      </p:sp>
    </p:spTree>
    <p:extLst>
      <p:ext uri="{BB962C8B-B14F-4D97-AF65-F5344CB8AC3E}">
        <p14:creationId xmlns:p14="http://schemas.microsoft.com/office/powerpoint/2010/main" val="3609503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User Experience Is the Key to Digital Brand Success</a:t>
            </a:r>
            <a:endParaRPr lang="en-IN" sz="3400" dirty="0"/>
          </a:p>
        </p:txBody>
      </p:sp>
      <p:sp>
        <p:nvSpPr>
          <p:cNvPr id="3" name="Content Placeholder 2"/>
          <p:cNvSpPr>
            <a:spLocks noGrp="1"/>
          </p:cNvSpPr>
          <p:nvPr>
            <p:ph sz="quarter" idx="13"/>
          </p:nvPr>
        </p:nvSpPr>
        <p:spPr/>
        <p:txBody>
          <a:bodyPr/>
          <a:lstStyle/>
          <a:p>
            <a:r>
              <a:rPr lang="en-US" dirty="0"/>
              <a:t>A seamless user experience is crucial to a success of a digital brand</a:t>
            </a:r>
          </a:p>
          <a:p>
            <a:r>
              <a:rPr lang="en-US" dirty="0"/>
              <a:t>Needs an interface that consumers can effortlessly navigate</a:t>
            </a:r>
          </a:p>
          <a:p>
            <a:pPr lvl="1"/>
            <a:r>
              <a:rPr lang="en-US" dirty="0"/>
              <a:t>To maximize user experience</a:t>
            </a:r>
          </a:p>
        </p:txBody>
      </p:sp>
    </p:spTree>
    <p:extLst>
      <p:ext uri="{BB962C8B-B14F-4D97-AF65-F5344CB8AC3E}">
        <p14:creationId xmlns:p14="http://schemas.microsoft.com/office/powerpoint/2010/main" val="3200966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Brands as Cultural Symbols</a:t>
            </a:r>
            <a:endParaRPr lang="en-IN" dirty="0"/>
          </a:p>
        </p:txBody>
      </p:sp>
      <p:sp>
        <p:nvSpPr>
          <p:cNvPr id="3" name="Content Placeholder 2"/>
          <p:cNvSpPr>
            <a:spLocks noGrp="1"/>
          </p:cNvSpPr>
          <p:nvPr>
            <p:ph sz="quarter" idx="13"/>
          </p:nvPr>
        </p:nvSpPr>
        <p:spPr/>
        <p:txBody>
          <a:bodyPr/>
          <a:lstStyle/>
          <a:p>
            <a:r>
              <a:rPr lang="en-US" dirty="0"/>
              <a:t>Brands have greater impact as cultural icons than ever before</a:t>
            </a:r>
          </a:p>
          <a:p>
            <a:r>
              <a:rPr lang="en-US" dirty="0"/>
              <a:t>Brands help consumers feel a part of something</a:t>
            </a:r>
          </a:p>
          <a:p>
            <a:pPr lvl="1"/>
            <a:r>
              <a:rPr lang="en-US" dirty="0"/>
              <a:t>Allows them to signal and connect with others</a:t>
            </a:r>
          </a:p>
        </p:txBody>
      </p:sp>
    </p:spTree>
    <p:extLst>
      <p:ext uri="{BB962C8B-B14F-4D97-AF65-F5344CB8AC3E}">
        <p14:creationId xmlns:p14="http://schemas.microsoft.com/office/powerpoint/2010/main" val="1269939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Brand Engagement</a:t>
            </a:r>
            <a:endParaRPr lang="en-IN" dirty="0"/>
          </a:p>
        </p:txBody>
      </p:sp>
      <p:sp>
        <p:nvSpPr>
          <p:cNvPr id="3" name="Content Placeholder 2"/>
          <p:cNvSpPr>
            <a:spLocks noGrp="1"/>
          </p:cNvSpPr>
          <p:nvPr>
            <p:ph sz="quarter" idx="13"/>
          </p:nvPr>
        </p:nvSpPr>
        <p:spPr/>
        <p:txBody>
          <a:bodyPr/>
          <a:lstStyle/>
          <a:p>
            <a:r>
              <a:rPr lang="en-US" dirty="0"/>
              <a:t>Three levels of customer engagement:</a:t>
            </a:r>
          </a:p>
          <a:p>
            <a:pPr lvl="1"/>
            <a:r>
              <a:rPr lang="en-US" dirty="0"/>
              <a:t>Low brand engagement</a:t>
            </a:r>
          </a:p>
          <a:p>
            <a:pPr lvl="1"/>
            <a:r>
              <a:rPr lang="en-US" dirty="0"/>
              <a:t>Moderate brand engagement</a:t>
            </a:r>
          </a:p>
          <a:p>
            <a:pPr lvl="1"/>
            <a:r>
              <a:rPr lang="en-US" dirty="0"/>
              <a:t>High brand engagement</a:t>
            </a:r>
          </a:p>
        </p:txBody>
      </p:sp>
    </p:spTree>
    <p:extLst>
      <p:ext uri="{BB962C8B-B14F-4D97-AF65-F5344CB8AC3E}">
        <p14:creationId xmlns:p14="http://schemas.microsoft.com/office/powerpoint/2010/main" val="3442268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07238" cy="1097279"/>
          </a:xfrm>
        </p:spPr>
        <p:txBody>
          <a:bodyPr/>
          <a:lstStyle/>
          <a:p>
            <a:r>
              <a:rPr lang="en-US" sz="3400" dirty="0"/>
              <a:t>Figure 7-6: Brand Engagement Pyramid</a:t>
            </a:r>
            <a:endParaRPr lang="en-IN" sz="3400" dirty="0"/>
          </a:p>
        </p:txBody>
      </p:sp>
      <p:pic>
        <p:nvPicPr>
          <p:cNvPr id="4" name="Picture 3" descr="The pyramid includes 3 levels that proceed from the top downward. Level 1 is labelled, Highly Engaged. An arrow extends from level 1 downward to level 2. Level 2 is labelled, Moderately engaged. An arrow extends from level 2 downward to level 3. Level 3 is labelled, Not very engaged. Arrows numbered 1 to 3 extend to each of these levels from a label to the left of the pyramid that reads, brand marketing. Arrows numbered 1 to 3 extend to each of these levels from a label to the right of the pyramid that reads, non-brand influences. A double ended arrow in the shape of a left bracket extends between the Highly Engaged and Not very Engaged levels. A double ended arrow in the shape of a right bracket extends between the highly engaged and moderately engaged levels. Horizontal, double ended arrows extend across the bottom center of each of the three levels.">
            <a:extLst>
              <a:ext uri="{FF2B5EF4-FFF2-40B4-BE49-F238E27FC236}">
                <a16:creationId xmlns:a16="http://schemas.microsoft.com/office/drawing/2014/main" id="{8ABF1E04-4285-4074-8391-9F84288747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561" y="2062268"/>
            <a:ext cx="7954878" cy="2980379"/>
          </a:xfrm>
          <a:prstGeom prst="rect">
            <a:avLst/>
          </a:prstGeom>
        </p:spPr>
      </p:pic>
    </p:spTree>
    <p:extLst>
      <p:ext uri="{BB962C8B-B14F-4D97-AF65-F5344CB8AC3E}">
        <p14:creationId xmlns:p14="http://schemas.microsoft.com/office/powerpoint/2010/main" val="2914329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Learning Objectives </a:t>
            </a:r>
            <a:r>
              <a:rPr lang="en-IN" altLang="en-US" sz="2000" b="0" dirty="0"/>
              <a:t>(1 of 2)</a:t>
            </a:r>
            <a:endParaRPr lang="en-IN" sz="2000" b="0" dirty="0"/>
          </a:p>
        </p:txBody>
      </p:sp>
      <p:sp>
        <p:nvSpPr>
          <p:cNvPr id="3" name="Content Placeholder 2"/>
          <p:cNvSpPr>
            <a:spLocks noGrp="1"/>
          </p:cNvSpPr>
          <p:nvPr>
            <p:ph sz="quarter" idx="13"/>
          </p:nvPr>
        </p:nvSpPr>
        <p:spPr/>
        <p:txBody>
          <a:bodyPr/>
          <a:lstStyle/>
          <a:p>
            <a:pPr marL="432" indent="0">
              <a:buNone/>
            </a:pPr>
            <a:r>
              <a:rPr lang="en-US" b="1" dirty="0">
                <a:solidFill>
                  <a:schemeClr val="tx2"/>
                </a:solidFill>
              </a:rPr>
              <a:t>7.1</a:t>
            </a:r>
            <a:r>
              <a:rPr lang="en-US" dirty="0"/>
              <a:t> Describe changes in marketing and consumer behavior in a digital era</a:t>
            </a:r>
          </a:p>
          <a:p>
            <a:pPr marL="432" indent="0">
              <a:buNone/>
            </a:pPr>
            <a:r>
              <a:rPr lang="en-US" b="1" dirty="0">
                <a:solidFill>
                  <a:schemeClr val="tx2"/>
                </a:solidFill>
              </a:rPr>
              <a:t>7.2</a:t>
            </a:r>
            <a:r>
              <a:rPr lang="en-US" dirty="0"/>
              <a:t> Define brand engagement and understand the brand engagement pyramid and key drivers of brand engagement</a:t>
            </a:r>
          </a:p>
          <a:p>
            <a:pPr marL="432" indent="0">
              <a:buNone/>
            </a:pPr>
            <a:r>
              <a:rPr lang="en-US" b="1" dirty="0">
                <a:solidFill>
                  <a:schemeClr val="tx2"/>
                </a:solidFill>
              </a:rPr>
              <a:t>7.3</a:t>
            </a:r>
            <a:r>
              <a:rPr lang="en-US" dirty="0"/>
              <a:t> Understand digital communications and the various options available</a:t>
            </a:r>
          </a:p>
          <a:p>
            <a:pPr marL="432" indent="0">
              <a:buNone/>
            </a:pPr>
            <a:r>
              <a:rPr lang="en-US" b="1" dirty="0">
                <a:solidFill>
                  <a:schemeClr val="tx2"/>
                </a:solidFill>
              </a:rPr>
              <a:t>7.4</a:t>
            </a:r>
            <a:r>
              <a:rPr lang="en-US" dirty="0"/>
              <a:t> Define the role of e-mail marketing and Web site optimization as important components of digital marketing strategy</a:t>
            </a:r>
            <a:endParaRPr lang="en-IN" altLang="en-US" dirty="0"/>
          </a:p>
        </p:txBody>
      </p:sp>
    </p:spTree>
    <p:extLst>
      <p:ext uri="{BB962C8B-B14F-4D97-AF65-F5344CB8AC3E}">
        <p14:creationId xmlns:p14="http://schemas.microsoft.com/office/powerpoint/2010/main" val="3785691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Brand Engagement</a:t>
            </a:r>
            <a:endParaRPr lang="en-IN" dirty="0"/>
          </a:p>
        </p:txBody>
      </p:sp>
      <p:sp>
        <p:nvSpPr>
          <p:cNvPr id="3" name="Content Placeholder 2"/>
          <p:cNvSpPr>
            <a:spLocks noGrp="1"/>
          </p:cNvSpPr>
          <p:nvPr>
            <p:ph sz="quarter" idx="13"/>
          </p:nvPr>
        </p:nvSpPr>
        <p:spPr/>
        <p:txBody>
          <a:bodyPr/>
          <a:lstStyle/>
          <a:p>
            <a:r>
              <a:rPr lang="en-US" dirty="0"/>
              <a:t>Hatred and dissatisfaction with a brand</a:t>
            </a:r>
          </a:p>
          <a:p>
            <a:pPr lvl="1"/>
            <a:r>
              <a:rPr lang="en-US" dirty="0"/>
              <a:t>Companies can redress customer grievances</a:t>
            </a:r>
          </a:p>
          <a:p>
            <a:pPr lvl="2"/>
            <a:r>
              <a:rPr lang="en-US" dirty="0"/>
              <a:t>Brand ambassadors</a:t>
            </a:r>
          </a:p>
          <a:p>
            <a:r>
              <a:rPr lang="en-US" dirty="0"/>
              <a:t>Boycotts or social movements</a:t>
            </a:r>
          </a:p>
          <a:p>
            <a:r>
              <a:rPr lang="en-US" dirty="0"/>
              <a:t>Brands are more readily ridiculed and parodied due to the online nature of the communication</a:t>
            </a:r>
          </a:p>
        </p:txBody>
      </p:sp>
    </p:spTree>
    <p:extLst>
      <p:ext uri="{BB962C8B-B14F-4D97-AF65-F5344CB8AC3E}">
        <p14:creationId xmlns:p14="http://schemas.microsoft.com/office/powerpoint/2010/main" val="615025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Communications </a:t>
            </a:r>
            <a:r>
              <a:rPr lang="en-US" sz="2000" b="0" dirty="0"/>
              <a:t>(1 of 2)</a:t>
            </a:r>
            <a:endParaRPr lang="en-IN" sz="2000" b="0" dirty="0"/>
          </a:p>
        </p:txBody>
      </p:sp>
      <p:sp>
        <p:nvSpPr>
          <p:cNvPr id="3" name="Content Placeholder 2"/>
          <p:cNvSpPr>
            <a:spLocks noGrp="1"/>
          </p:cNvSpPr>
          <p:nvPr>
            <p:ph sz="quarter" idx="13"/>
          </p:nvPr>
        </p:nvSpPr>
        <p:spPr>
          <a:xfrm>
            <a:off x="457200" y="1556326"/>
            <a:ext cx="8229600" cy="4671946"/>
          </a:xfrm>
        </p:spPr>
        <p:txBody>
          <a:bodyPr/>
          <a:lstStyle/>
          <a:p>
            <a:r>
              <a:rPr lang="en-US" sz="2200" dirty="0"/>
              <a:t>Paid channel</a:t>
            </a:r>
          </a:p>
          <a:p>
            <a:pPr lvl="1"/>
            <a:r>
              <a:rPr lang="en-US" sz="2200" dirty="0"/>
              <a:t>A marketer typically runs paid advertising</a:t>
            </a:r>
          </a:p>
          <a:p>
            <a:pPr lvl="2"/>
            <a:r>
              <a:rPr lang="en-US" sz="2200" dirty="0"/>
              <a:t>Facebook, T</a:t>
            </a:r>
            <a:r>
              <a:rPr lang="en-US" sz="100" dirty="0"/>
              <a:t> </a:t>
            </a:r>
            <a:r>
              <a:rPr lang="en-US" sz="2200" dirty="0"/>
              <a:t>V, print, etc.</a:t>
            </a:r>
          </a:p>
          <a:p>
            <a:r>
              <a:rPr lang="en-US" sz="2200" dirty="0"/>
              <a:t>Owned channel</a:t>
            </a:r>
          </a:p>
          <a:p>
            <a:pPr lvl="1"/>
            <a:r>
              <a:rPr lang="en-US" sz="2200" dirty="0"/>
              <a:t>Sources of information for consumers about a company’s offerings</a:t>
            </a:r>
          </a:p>
          <a:p>
            <a:pPr lvl="2"/>
            <a:r>
              <a:rPr lang="en-US" sz="2200" dirty="0"/>
              <a:t>YouTube channel</a:t>
            </a:r>
          </a:p>
          <a:p>
            <a:r>
              <a:rPr lang="en-US" sz="2200" dirty="0"/>
              <a:t>Earned channel</a:t>
            </a:r>
          </a:p>
          <a:p>
            <a:pPr lvl="1"/>
            <a:r>
              <a:rPr lang="en-US" sz="2200" dirty="0"/>
              <a:t>Review sites and reviews posted online typically at no expense</a:t>
            </a:r>
          </a:p>
          <a:p>
            <a:pPr lvl="2"/>
            <a:r>
              <a:rPr lang="en-US" sz="2200" dirty="0"/>
              <a:t>Social media or blog post</a:t>
            </a:r>
          </a:p>
        </p:txBody>
      </p:sp>
    </p:spTree>
    <p:extLst>
      <p:ext uri="{BB962C8B-B14F-4D97-AF65-F5344CB8AC3E}">
        <p14:creationId xmlns:p14="http://schemas.microsoft.com/office/powerpoint/2010/main" val="3445044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Figure 7-7: Summary of Digital Marketing Communication Channels</a:t>
            </a:r>
            <a:endParaRPr lang="en-IN" sz="3400" dirty="0"/>
          </a:p>
        </p:txBody>
      </p:sp>
      <p:pic>
        <p:nvPicPr>
          <p:cNvPr id="4" name="Picture 3" descr="The diagram organizes digital marketing communication channels into 3 categories, as follows. Category 1, Paid. Category 2, Owned. Category 3, Earned. The paid category includes 6 communication channels, as follows. Channel 1, search advertising. Channel 2, display advertising. Channel 3, social media advertising. Channel 4, email marketing. Channel 5, Paid bloggers and or influencers. Channel 6, Mobile in app advertising. The Owned category includes 3 communication channels, as follows. Channel 1, company web sites. Channel 2, company owned social media, for example, Facebook pages, YouTube channel. Channel 3, Mobile apps. The earned category includes 3 communication channels, as follows. Channel 1, Review web sites, for example, Amazon Reviews, Yelp. Channel 2, Public relations. Channel 3, Media coverage.">
            <a:extLst>
              <a:ext uri="{FF2B5EF4-FFF2-40B4-BE49-F238E27FC236}">
                <a16:creationId xmlns:a16="http://schemas.microsoft.com/office/drawing/2014/main" id="{E287D1B5-22B4-4518-8C89-8634F4D16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416" y="2010199"/>
            <a:ext cx="8251168" cy="3444510"/>
          </a:xfrm>
          <a:prstGeom prst="rect">
            <a:avLst/>
          </a:prstGeom>
        </p:spPr>
      </p:pic>
    </p:spTree>
    <p:extLst>
      <p:ext uri="{BB962C8B-B14F-4D97-AF65-F5344CB8AC3E}">
        <p14:creationId xmlns:p14="http://schemas.microsoft.com/office/powerpoint/2010/main" val="1383073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Communications </a:t>
            </a:r>
            <a:r>
              <a:rPr lang="en-US" sz="2000" b="0" dirty="0"/>
              <a:t>(2 of 2)</a:t>
            </a:r>
            <a:endParaRPr lang="en-IN" dirty="0"/>
          </a:p>
        </p:txBody>
      </p:sp>
      <p:sp>
        <p:nvSpPr>
          <p:cNvPr id="3" name="Content Placeholder 2"/>
          <p:cNvSpPr>
            <a:spLocks noGrp="1"/>
          </p:cNvSpPr>
          <p:nvPr>
            <p:ph sz="quarter" idx="13"/>
          </p:nvPr>
        </p:nvSpPr>
        <p:spPr>
          <a:xfrm>
            <a:off x="457200" y="1556326"/>
            <a:ext cx="8229600" cy="4701039"/>
          </a:xfrm>
        </p:spPr>
        <p:txBody>
          <a:bodyPr/>
          <a:lstStyle/>
          <a:p>
            <a:r>
              <a:rPr lang="en-US" sz="2200" dirty="0"/>
              <a:t>Company Web Sites</a:t>
            </a:r>
          </a:p>
          <a:p>
            <a:r>
              <a:rPr lang="en-US" sz="2200" dirty="0"/>
              <a:t>E-mail Marketing</a:t>
            </a:r>
          </a:p>
          <a:p>
            <a:r>
              <a:rPr lang="en-US" sz="2200" dirty="0"/>
              <a:t>Segmenting, Targeting, and Personalization</a:t>
            </a:r>
          </a:p>
          <a:p>
            <a:r>
              <a:rPr lang="en-US" sz="2200" dirty="0"/>
              <a:t>E-mail Structure and Subject Line</a:t>
            </a:r>
          </a:p>
          <a:p>
            <a:r>
              <a:rPr lang="en-US" sz="2200" dirty="0"/>
              <a:t>Timing and Industry Differences</a:t>
            </a:r>
          </a:p>
          <a:p>
            <a:r>
              <a:rPr lang="en-US" sz="2200" dirty="0"/>
              <a:t>Entertaining and Engaging Content</a:t>
            </a:r>
          </a:p>
          <a:p>
            <a:r>
              <a:rPr lang="en-US" sz="2200" dirty="0"/>
              <a:t>Testing and Monitoring</a:t>
            </a:r>
          </a:p>
          <a:p>
            <a:r>
              <a:rPr lang="en-US" sz="2200" dirty="0"/>
              <a:t>Search Advertising</a:t>
            </a:r>
          </a:p>
          <a:p>
            <a:r>
              <a:rPr lang="en-US" sz="2200" dirty="0"/>
              <a:t>Display Advertising</a:t>
            </a:r>
          </a:p>
        </p:txBody>
      </p:sp>
    </p:spTree>
    <p:extLst>
      <p:ext uri="{BB962C8B-B14F-4D97-AF65-F5344CB8AC3E}">
        <p14:creationId xmlns:p14="http://schemas.microsoft.com/office/powerpoint/2010/main" val="2350187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dirty="0"/>
              <a:t>Overview of Social Media Paid Channels </a:t>
            </a:r>
            <a:r>
              <a:rPr lang="en-IN" altLang="en-US" sz="2000" b="0" dirty="0"/>
              <a:t>(1 of 2)</a:t>
            </a:r>
            <a:endParaRPr lang="en-IN" sz="2000" b="0" dirty="0"/>
          </a:p>
        </p:txBody>
      </p:sp>
      <p:sp>
        <p:nvSpPr>
          <p:cNvPr id="3" name="Content Placeholder 2"/>
          <p:cNvSpPr>
            <a:spLocks noGrp="1"/>
          </p:cNvSpPr>
          <p:nvPr>
            <p:ph sz="quarter" idx="13"/>
          </p:nvPr>
        </p:nvSpPr>
        <p:spPr/>
        <p:txBody>
          <a:bodyPr/>
          <a:lstStyle/>
          <a:p>
            <a:r>
              <a:rPr lang="en-US" dirty="0"/>
              <a:t>Social media channels offer unparalleled access to communities of users with similar demographic, geographic, and psychographic characteristics</a:t>
            </a:r>
          </a:p>
          <a:p>
            <a:pPr lvl="1"/>
            <a:r>
              <a:rPr lang="en-US" dirty="0"/>
              <a:t>Facebook and Twitter, for example</a:t>
            </a:r>
          </a:p>
          <a:p>
            <a:r>
              <a:rPr lang="en-US" dirty="0"/>
              <a:t>Roles of social media:</a:t>
            </a:r>
          </a:p>
          <a:p>
            <a:pPr lvl="1"/>
            <a:r>
              <a:rPr lang="en-US" dirty="0"/>
              <a:t>Establishing a public voice and online presence</a:t>
            </a:r>
          </a:p>
          <a:p>
            <a:pPr lvl="1"/>
            <a:r>
              <a:rPr lang="en-US" dirty="0"/>
              <a:t>Amplifying marketing message</a:t>
            </a:r>
          </a:p>
          <a:p>
            <a:pPr lvl="1"/>
            <a:r>
              <a:rPr lang="en-US" dirty="0"/>
              <a:t>Helping monitor and obtain feedback from consumers</a:t>
            </a:r>
          </a:p>
          <a:p>
            <a:pPr lvl="1"/>
            <a:r>
              <a:rPr lang="en-US" dirty="0"/>
              <a:t>Promoting customer engagement</a:t>
            </a:r>
            <a:endParaRPr lang="en-IN" altLang="en-US" dirty="0"/>
          </a:p>
        </p:txBody>
      </p:sp>
    </p:spTree>
    <p:extLst>
      <p:ext uri="{BB962C8B-B14F-4D97-AF65-F5344CB8AC3E}">
        <p14:creationId xmlns:p14="http://schemas.microsoft.com/office/powerpoint/2010/main" val="215332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dirty="0"/>
              <a:t>Overview of Social Media Paid Channels </a:t>
            </a:r>
            <a:r>
              <a:rPr lang="en-IN" altLang="en-US" sz="2000" b="0" dirty="0"/>
              <a:t>(2 of 2)</a:t>
            </a:r>
            <a:endParaRPr lang="en-IN" sz="2000" dirty="0"/>
          </a:p>
        </p:txBody>
      </p:sp>
      <p:sp>
        <p:nvSpPr>
          <p:cNvPr id="3" name="Content Placeholder 2"/>
          <p:cNvSpPr>
            <a:spLocks noGrp="1"/>
          </p:cNvSpPr>
          <p:nvPr>
            <p:ph sz="quarter" idx="13"/>
          </p:nvPr>
        </p:nvSpPr>
        <p:spPr/>
        <p:txBody>
          <a:bodyPr/>
          <a:lstStyle/>
          <a:p>
            <a:r>
              <a:rPr lang="en-US" dirty="0"/>
              <a:t>Facebook</a:t>
            </a:r>
            <a:endParaRPr lang="en-IN" dirty="0"/>
          </a:p>
          <a:p>
            <a:r>
              <a:rPr lang="en-US" dirty="0"/>
              <a:t>Twitter</a:t>
            </a:r>
            <a:endParaRPr lang="en-IN" dirty="0"/>
          </a:p>
          <a:p>
            <a:r>
              <a:rPr lang="en-US" dirty="0"/>
              <a:t>Instagram</a:t>
            </a:r>
            <a:endParaRPr lang="en-IN" dirty="0"/>
          </a:p>
          <a:p>
            <a:r>
              <a:rPr lang="en-US" dirty="0"/>
              <a:t>Pinterest</a:t>
            </a:r>
            <a:endParaRPr lang="en-IN" dirty="0"/>
          </a:p>
          <a:p>
            <a:r>
              <a:rPr lang="en-US" dirty="0"/>
              <a:t>Video</a:t>
            </a:r>
          </a:p>
        </p:txBody>
      </p:sp>
    </p:spTree>
    <p:extLst>
      <p:ext uri="{BB962C8B-B14F-4D97-AF65-F5344CB8AC3E}">
        <p14:creationId xmlns:p14="http://schemas.microsoft.com/office/powerpoint/2010/main" val="3594440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Marketing</a:t>
            </a:r>
            <a:endParaRPr lang="en-IN" dirty="0"/>
          </a:p>
        </p:txBody>
      </p:sp>
      <p:sp>
        <p:nvSpPr>
          <p:cNvPr id="3" name="Content Placeholder 2"/>
          <p:cNvSpPr>
            <a:spLocks noGrp="1"/>
          </p:cNvSpPr>
          <p:nvPr>
            <p:ph sz="quarter" idx="13"/>
          </p:nvPr>
        </p:nvSpPr>
        <p:spPr>
          <a:xfrm>
            <a:off x="457200" y="1556325"/>
            <a:ext cx="8229600" cy="4818595"/>
          </a:xfrm>
        </p:spPr>
        <p:txBody>
          <a:bodyPr/>
          <a:lstStyle/>
          <a:p>
            <a:r>
              <a:rPr lang="en-US" dirty="0"/>
              <a:t>Messaging services</a:t>
            </a:r>
          </a:p>
          <a:p>
            <a:pPr lvl="1"/>
            <a:r>
              <a:rPr lang="en-US" dirty="0"/>
              <a:t>Short messaging service (S</a:t>
            </a:r>
            <a:r>
              <a:rPr lang="en-US" sz="100" dirty="0"/>
              <a:t> </a:t>
            </a:r>
            <a:r>
              <a:rPr lang="en-US" dirty="0"/>
              <a:t>M</a:t>
            </a:r>
            <a:r>
              <a:rPr lang="en-US" sz="100" dirty="0"/>
              <a:t> </a:t>
            </a:r>
            <a:r>
              <a:rPr lang="en-US" dirty="0"/>
              <a:t>S) and multimedia messaging service (M</a:t>
            </a:r>
            <a:r>
              <a:rPr lang="en-US" sz="100" dirty="0"/>
              <a:t> </a:t>
            </a:r>
            <a:r>
              <a:rPr lang="en-US" dirty="0"/>
              <a:t>M</a:t>
            </a:r>
            <a:r>
              <a:rPr lang="en-US" sz="100" dirty="0"/>
              <a:t> </a:t>
            </a:r>
            <a:r>
              <a:rPr lang="en-US" dirty="0"/>
              <a:t>S)</a:t>
            </a:r>
          </a:p>
          <a:p>
            <a:pPr lvl="2"/>
            <a:r>
              <a:rPr lang="en-US" dirty="0"/>
              <a:t>Offer customers unique offers based on time and location</a:t>
            </a:r>
          </a:p>
          <a:p>
            <a:r>
              <a:rPr lang="en-US" dirty="0"/>
              <a:t>In-app advertising</a:t>
            </a:r>
          </a:p>
          <a:p>
            <a:pPr lvl="1"/>
            <a:r>
              <a:rPr lang="en-US" dirty="0"/>
              <a:t>Way by which mobile marketing can help brands touch customers</a:t>
            </a:r>
          </a:p>
          <a:p>
            <a:r>
              <a:rPr lang="en-US" dirty="0"/>
              <a:t>Proximity systems marketing, or geo-fencing</a:t>
            </a:r>
          </a:p>
          <a:p>
            <a:pPr lvl="1"/>
            <a:r>
              <a:rPr lang="en-US" dirty="0"/>
              <a:t>Involves particular advertising messages delivered to mobile users with a defined geographic area</a:t>
            </a:r>
          </a:p>
        </p:txBody>
      </p:sp>
    </p:spTree>
    <p:extLst>
      <p:ext uri="{BB962C8B-B14F-4D97-AF65-F5344CB8AC3E}">
        <p14:creationId xmlns:p14="http://schemas.microsoft.com/office/powerpoint/2010/main" val="2119959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dirty="0"/>
              <a:t>Influencer Marketing and Social Media Celebrities</a:t>
            </a:r>
            <a:endParaRPr lang="en-IN" sz="3400" dirty="0"/>
          </a:p>
        </p:txBody>
      </p:sp>
      <p:sp>
        <p:nvSpPr>
          <p:cNvPr id="3" name="Content Placeholder 2"/>
          <p:cNvSpPr>
            <a:spLocks noGrp="1"/>
          </p:cNvSpPr>
          <p:nvPr>
            <p:ph sz="quarter" idx="13"/>
          </p:nvPr>
        </p:nvSpPr>
        <p:spPr/>
        <p:txBody>
          <a:bodyPr/>
          <a:lstStyle/>
          <a:p>
            <a:r>
              <a:rPr lang="en-US" dirty="0"/>
              <a:t>Influencer marketing involves utilizing key influencers</a:t>
            </a:r>
          </a:p>
          <a:p>
            <a:pPr lvl="1"/>
            <a:r>
              <a:rPr lang="en-US" altLang="en-US" dirty="0"/>
              <a:t>Sponsored bloggers</a:t>
            </a:r>
          </a:p>
          <a:p>
            <a:pPr lvl="1"/>
            <a:r>
              <a:rPr lang="en-US" altLang="en-US" dirty="0"/>
              <a:t>Celebrity influencers</a:t>
            </a:r>
            <a:endParaRPr lang="en-IN" altLang="en-US" dirty="0"/>
          </a:p>
        </p:txBody>
      </p:sp>
    </p:spTree>
    <p:extLst>
      <p:ext uri="{BB962C8B-B14F-4D97-AF65-F5344CB8AC3E}">
        <p14:creationId xmlns:p14="http://schemas.microsoft.com/office/powerpoint/2010/main" val="2527587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Marketing</a:t>
            </a:r>
            <a:endParaRPr lang="en-IN" dirty="0"/>
          </a:p>
        </p:txBody>
      </p:sp>
      <p:sp>
        <p:nvSpPr>
          <p:cNvPr id="3" name="Content Placeholder 2"/>
          <p:cNvSpPr>
            <a:spLocks noGrp="1"/>
          </p:cNvSpPr>
          <p:nvPr>
            <p:ph sz="quarter" idx="13"/>
          </p:nvPr>
        </p:nvSpPr>
        <p:spPr>
          <a:xfrm>
            <a:off x="457200" y="1556326"/>
            <a:ext cx="8307238" cy="4434275"/>
          </a:xfrm>
        </p:spPr>
        <p:txBody>
          <a:bodyPr/>
          <a:lstStyle/>
          <a:p>
            <a:r>
              <a:rPr lang="en-US" dirty="0"/>
              <a:t>According to the Content Marketing Institute</a:t>
            </a:r>
          </a:p>
          <a:p>
            <a:pPr lvl="1"/>
            <a:r>
              <a:rPr lang="en-US" dirty="0"/>
              <a:t>“Content marketing is a strategic marketing approach focused on creating and distributing valuable, relevant, and consistent content to attract and retain a clearly defined audience—and, ultimately, to drive profitable customer action.”</a:t>
            </a:r>
          </a:p>
          <a:p>
            <a:r>
              <a:rPr lang="en-US" dirty="0"/>
              <a:t>A key difference between content marketing and traditional marketing is that</a:t>
            </a:r>
          </a:p>
          <a:p>
            <a:pPr lvl="1"/>
            <a:r>
              <a:rPr lang="en-US" dirty="0"/>
              <a:t>Consumers typically want to consume the posts that form part of a content marketing campaign</a:t>
            </a:r>
          </a:p>
        </p:txBody>
      </p:sp>
    </p:spTree>
    <p:extLst>
      <p:ext uri="{BB962C8B-B14F-4D97-AF65-F5344CB8AC3E}">
        <p14:creationId xmlns:p14="http://schemas.microsoft.com/office/powerpoint/2010/main" val="3143351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58996" cy="1097279"/>
          </a:xfrm>
        </p:spPr>
        <p:txBody>
          <a:bodyPr/>
          <a:lstStyle/>
          <a:p>
            <a:r>
              <a:rPr lang="en-IN" altLang="en-US" sz="3400" dirty="0"/>
              <a:t>Summary of Pros and Cons, Integrating Across Paid Channels</a:t>
            </a:r>
            <a:endParaRPr lang="en-IN" sz="3400" dirty="0"/>
          </a:p>
        </p:txBody>
      </p:sp>
      <p:sp>
        <p:nvSpPr>
          <p:cNvPr id="3" name="Content Placeholder 2"/>
          <p:cNvSpPr>
            <a:spLocks noGrp="1"/>
          </p:cNvSpPr>
          <p:nvPr>
            <p:ph sz="quarter" idx="13"/>
          </p:nvPr>
        </p:nvSpPr>
        <p:spPr/>
        <p:txBody>
          <a:bodyPr/>
          <a:lstStyle/>
          <a:p>
            <a:r>
              <a:rPr lang="en-US" dirty="0"/>
              <a:t>Brand marketers have to make an effort to create integrated digital media campaigns that leverage the benefits of different social media</a:t>
            </a:r>
            <a:endParaRPr lang="en-IN" altLang="en-US" dirty="0"/>
          </a:p>
        </p:txBody>
      </p:sp>
    </p:spTree>
    <p:extLst>
      <p:ext uri="{BB962C8B-B14F-4D97-AF65-F5344CB8AC3E}">
        <p14:creationId xmlns:p14="http://schemas.microsoft.com/office/powerpoint/2010/main" val="1855394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Learning Objectives </a:t>
            </a:r>
            <a:r>
              <a:rPr lang="en-IN" altLang="en-US" sz="2000" b="0" dirty="0"/>
              <a:t>(2 of 2)</a:t>
            </a:r>
            <a:endParaRPr lang="en-IN" dirty="0"/>
          </a:p>
        </p:txBody>
      </p:sp>
      <p:sp>
        <p:nvSpPr>
          <p:cNvPr id="3" name="Content Placeholder 2"/>
          <p:cNvSpPr>
            <a:spLocks noGrp="1"/>
          </p:cNvSpPr>
          <p:nvPr>
            <p:ph sz="quarter" idx="13"/>
          </p:nvPr>
        </p:nvSpPr>
        <p:spPr>
          <a:xfrm>
            <a:off x="457199" y="1556326"/>
            <a:ext cx="8298611" cy="4818595"/>
          </a:xfrm>
        </p:spPr>
        <p:txBody>
          <a:bodyPr/>
          <a:lstStyle/>
          <a:p>
            <a:pPr marL="432" indent="0">
              <a:buNone/>
            </a:pPr>
            <a:r>
              <a:rPr lang="en-US" b="1" dirty="0">
                <a:solidFill>
                  <a:schemeClr val="tx2"/>
                </a:solidFill>
              </a:rPr>
              <a:t>7.5 </a:t>
            </a:r>
            <a:r>
              <a:rPr lang="en-US" dirty="0"/>
              <a:t>Appreciate the pros and cons of various social media channels (e.g., Facebook and Twitter) as digital marketing tools</a:t>
            </a:r>
          </a:p>
          <a:p>
            <a:pPr marL="432" indent="0">
              <a:buNone/>
            </a:pPr>
            <a:r>
              <a:rPr lang="en-US" b="1" dirty="0">
                <a:solidFill>
                  <a:schemeClr val="tx2"/>
                </a:solidFill>
              </a:rPr>
              <a:t>7.6 </a:t>
            </a:r>
            <a:r>
              <a:rPr lang="en-US" dirty="0"/>
              <a:t>Understand the developments within mobile marketing</a:t>
            </a:r>
          </a:p>
          <a:p>
            <a:pPr marL="432" indent="0">
              <a:buNone/>
            </a:pPr>
            <a:r>
              <a:rPr lang="en-US" b="1" dirty="0">
                <a:solidFill>
                  <a:schemeClr val="tx2"/>
                </a:solidFill>
              </a:rPr>
              <a:t>7.7 </a:t>
            </a:r>
            <a:r>
              <a:rPr lang="en-US" dirty="0"/>
              <a:t>Develop a broad understanding of influencer marketing approaches and how word-of-mouth and social influence occurs and can be managed</a:t>
            </a:r>
          </a:p>
          <a:p>
            <a:pPr marL="432" indent="0">
              <a:buNone/>
            </a:pPr>
            <a:r>
              <a:rPr lang="en-US" b="1" dirty="0">
                <a:solidFill>
                  <a:schemeClr val="tx2"/>
                </a:solidFill>
              </a:rPr>
              <a:t>7.8 </a:t>
            </a:r>
            <a:r>
              <a:rPr lang="en-US" dirty="0"/>
              <a:t>Describe content marketing and its role in creating brand awareness and engagement</a:t>
            </a:r>
          </a:p>
          <a:p>
            <a:pPr marL="432" indent="0">
              <a:buNone/>
            </a:pPr>
            <a:r>
              <a:rPr lang="en-US" b="1" dirty="0">
                <a:solidFill>
                  <a:schemeClr val="tx2"/>
                </a:solidFill>
              </a:rPr>
              <a:t>7.9 </a:t>
            </a:r>
            <a:r>
              <a:rPr lang="en-US" dirty="0"/>
              <a:t>Describe changes in brand management organizational structure</a:t>
            </a:r>
            <a:endParaRPr lang="en-IN" altLang="en-US" dirty="0"/>
          </a:p>
        </p:txBody>
      </p:sp>
    </p:spTree>
    <p:extLst>
      <p:ext uri="{BB962C8B-B14F-4D97-AF65-F5344CB8AC3E}">
        <p14:creationId xmlns:p14="http://schemas.microsoft.com/office/powerpoint/2010/main" val="454225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Brand Management Structure</a:t>
            </a:r>
            <a:endParaRPr lang="en-IN" dirty="0"/>
          </a:p>
        </p:txBody>
      </p:sp>
      <p:sp>
        <p:nvSpPr>
          <p:cNvPr id="3" name="Content Placeholder 2"/>
          <p:cNvSpPr>
            <a:spLocks noGrp="1"/>
          </p:cNvSpPr>
          <p:nvPr>
            <p:ph sz="quarter" idx="13"/>
          </p:nvPr>
        </p:nvSpPr>
        <p:spPr>
          <a:xfrm>
            <a:off x="457200" y="1556326"/>
            <a:ext cx="8143336" cy="4835848"/>
          </a:xfrm>
        </p:spPr>
        <p:txBody>
          <a:bodyPr/>
          <a:lstStyle/>
          <a:p>
            <a:r>
              <a:rPr lang="en-US" sz="2000" dirty="0"/>
              <a:t>Success factors for strategy-making:</a:t>
            </a:r>
          </a:p>
          <a:p>
            <a:pPr lvl="1"/>
            <a:r>
              <a:rPr lang="en-US" sz="2000" dirty="0"/>
              <a:t>Senior management should be tasked with understanding how products and brands are researched and viewed online</a:t>
            </a:r>
          </a:p>
          <a:p>
            <a:pPr lvl="1"/>
            <a:r>
              <a:rPr lang="en-US" sz="2000" dirty="0"/>
              <a:t>Cross-functional coordination is increasingly important</a:t>
            </a:r>
          </a:p>
          <a:p>
            <a:pPr lvl="1"/>
            <a:r>
              <a:rPr lang="en-US" sz="2000" dirty="0"/>
              <a:t>Data-driven decision-making will become standard operating procedure</a:t>
            </a:r>
          </a:p>
          <a:p>
            <a:pPr lvl="1"/>
            <a:r>
              <a:rPr lang="en-US" sz="2000" dirty="0"/>
              <a:t>A brand or marketing strategy should be viewed as a part of an overall strategy</a:t>
            </a:r>
          </a:p>
          <a:p>
            <a:pPr lvl="1"/>
            <a:r>
              <a:rPr lang="en-US" sz="2000" dirty="0"/>
              <a:t>High-quality data can assist marketers to personalize a given message to an audience</a:t>
            </a:r>
          </a:p>
          <a:p>
            <a:pPr lvl="1"/>
            <a:r>
              <a:rPr lang="en-US" sz="2000" dirty="0"/>
              <a:t>Accessing data on consumers’ conversation can help uncover information that can be useful</a:t>
            </a:r>
          </a:p>
          <a:p>
            <a:pPr lvl="1"/>
            <a:r>
              <a:rPr lang="en-US" sz="2000" dirty="0"/>
              <a:t>Understanding how online and offline communications interact and coordinating with a digital channels strategy is important</a:t>
            </a:r>
          </a:p>
        </p:txBody>
      </p:sp>
    </p:spTree>
    <p:extLst>
      <p:ext uri="{BB962C8B-B14F-4D97-AF65-F5344CB8AC3E}">
        <p14:creationId xmlns:p14="http://schemas.microsoft.com/office/powerpoint/2010/main" val="851736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4977444" y="1989249"/>
            <a:ext cx="3450566" cy="1037048"/>
          </a:xfrm>
        </p:spPr>
        <p:txBody>
          <a:bodyPr/>
          <a:lstStyle/>
          <a:p>
            <a:pPr lvl="0" algn="ctr"/>
            <a:r>
              <a:rPr lang="en-US" b="1" dirty="0">
                <a:latin typeface="+mn-lt"/>
              </a:rPr>
              <a:t>Chapter 8</a:t>
            </a:r>
          </a:p>
        </p:txBody>
      </p:sp>
      <p:sp>
        <p:nvSpPr>
          <p:cNvPr id="5" name="Text Placeholder 4"/>
          <p:cNvSpPr>
            <a:spLocks noGrp="1"/>
          </p:cNvSpPr>
          <p:nvPr>
            <p:ph type="body" idx="3"/>
          </p:nvPr>
        </p:nvSpPr>
        <p:spPr>
          <a:xfrm>
            <a:off x="4977444" y="3186051"/>
            <a:ext cx="3450566" cy="1133701"/>
          </a:xfrm>
        </p:spPr>
        <p:txBody>
          <a:bodyPr/>
          <a:lstStyle/>
          <a:p>
            <a:pPr algn="ctr"/>
            <a:r>
              <a:rPr lang="en-US" dirty="0">
                <a:latin typeface="+mn-lt"/>
              </a:rPr>
              <a:t>Leveraging Secondary Brand Associations to Build Brand Equity</a:t>
            </a:r>
          </a:p>
        </p:txBody>
      </p:sp>
    </p:spTree>
    <p:extLst>
      <p:ext uri="{BB962C8B-B14F-4D97-AF65-F5344CB8AC3E}">
        <p14:creationId xmlns:p14="http://schemas.microsoft.com/office/powerpoint/2010/main" val="2133087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Learning Objectives</a:t>
            </a:r>
            <a:endParaRPr lang="en-IN" dirty="0"/>
          </a:p>
        </p:txBody>
      </p:sp>
      <p:sp>
        <p:nvSpPr>
          <p:cNvPr id="3" name="Content Placeholder 2"/>
          <p:cNvSpPr>
            <a:spLocks noGrp="1"/>
          </p:cNvSpPr>
          <p:nvPr>
            <p:ph sz="quarter" idx="13"/>
          </p:nvPr>
        </p:nvSpPr>
        <p:spPr/>
        <p:txBody>
          <a:bodyPr/>
          <a:lstStyle/>
          <a:p>
            <a:pPr marL="432" indent="0">
              <a:buNone/>
            </a:pPr>
            <a:r>
              <a:rPr lang="en-US" b="1" dirty="0">
                <a:solidFill>
                  <a:schemeClr val="tx2"/>
                </a:solidFill>
              </a:rPr>
              <a:t>8.1</a:t>
            </a:r>
            <a:r>
              <a:rPr lang="en-US" dirty="0"/>
              <a:t> Outline the eight main ways to leverage secondary associations</a:t>
            </a:r>
          </a:p>
          <a:p>
            <a:pPr marL="432" indent="0">
              <a:buNone/>
            </a:pPr>
            <a:r>
              <a:rPr lang="en-US" altLang="en-US" b="1" dirty="0">
                <a:solidFill>
                  <a:schemeClr val="tx2"/>
                </a:solidFill>
              </a:rPr>
              <a:t>8.2</a:t>
            </a:r>
            <a:r>
              <a:rPr lang="en-US" altLang="en-US" dirty="0"/>
              <a:t> Explain the process by which a brand can leverage secondary associations</a:t>
            </a:r>
          </a:p>
          <a:p>
            <a:pPr marL="432" indent="0">
              <a:buNone/>
            </a:pPr>
            <a:r>
              <a:rPr lang="en-US" altLang="en-US" b="1" dirty="0">
                <a:solidFill>
                  <a:schemeClr val="tx2"/>
                </a:solidFill>
              </a:rPr>
              <a:t>8.3</a:t>
            </a:r>
            <a:r>
              <a:rPr lang="en-US" altLang="en-US" dirty="0"/>
              <a:t> Describe some of the key tactical issues in leveraging secondary associations from different entities</a:t>
            </a:r>
            <a:endParaRPr lang="en-IN" altLang="en-US" dirty="0"/>
          </a:p>
        </p:txBody>
      </p:sp>
    </p:spTree>
    <p:extLst>
      <p:ext uri="{BB962C8B-B14F-4D97-AF65-F5344CB8AC3E}">
        <p14:creationId xmlns:p14="http://schemas.microsoft.com/office/powerpoint/2010/main" val="74126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Figure 8-1: Secondary Sources of Brand Knowledge</a:t>
            </a:r>
            <a:endParaRPr lang="en-IN" sz="3400" dirty="0"/>
          </a:p>
        </p:txBody>
      </p:sp>
      <p:pic>
        <p:nvPicPr>
          <p:cNvPr id="4" name="Picture 3" descr="A text box labelled, Brand, appears at the center of the diagram. It is surrounded on 4 sides by text boxes that connect to it with double ended arrows. The text boxes read as follows, beginning at the top and continuing clockwise. Box 1, Other brands. Box 2, Places. Box 3, Things. Box 4, People. Branches extend outward from each of these four text boxes to connect to several additional text boxes. The following 4 text boxes connect by branches to Other Brands. Box 1, Alliances. Box 2, Ingredients. Box 3, Company. Box 4, Extensions. The following 2 text boxes connect by branches to Places. Box 1, Country of origin. Box 2, Online and offline channels. The following 3 text boxes connect by branches to Things. Box 1, Events. Box 2, Causes. Box 3, Third party endorsements. The following 2 text boxes extend by branches to People. Box 1, Employees. Box 2, Endorsers.">
            <a:extLst>
              <a:ext uri="{FF2B5EF4-FFF2-40B4-BE49-F238E27FC236}">
                <a16:creationId xmlns:a16="http://schemas.microsoft.com/office/drawing/2014/main" id="{677B1C26-19F0-4942-9CE2-A0A66FB53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24" y="1611250"/>
            <a:ext cx="6710434" cy="4498002"/>
          </a:xfrm>
          <a:prstGeom prst="rect">
            <a:avLst/>
          </a:prstGeom>
        </p:spPr>
      </p:pic>
    </p:spTree>
    <p:extLst>
      <p:ext uri="{BB962C8B-B14F-4D97-AF65-F5344CB8AC3E}">
        <p14:creationId xmlns:p14="http://schemas.microsoft.com/office/powerpoint/2010/main" val="3654513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Effects on Existing Brand Knowledge</a:t>
            </a:r>
            <a:endParaRPr lang="en-IN" sz="3400" dirty="0"/>
          </a:p>
        </p:txBody>
      </p:sp>
      <p:sp>
        <p:nvSpPr>
          <p:cNvPr id="3" name="Content Placeholder 2"/>
          <p:cNvSpPr>
            <a:spLocks noGrp="1"/>
          </p:cNvSpPr>
          <p:nvPr>
            <p:ph sz="quarter" idx="13"/>
          </p:nvPr>
        </p:nvSpPr>
        <p:spPr>
          <a:xfrm>
            <a:off x="457200" y="1556326"/>
            <a:ext cx="8109284" cy="4434275"/>
          </a:xfrm>
        </p:spPr>
        <p:txBody>
          <a:bodyPr/>
          <a:lstStyle/>
          <a:p>
            <a:r>
              <a:rPr lang="en-US" dirty="0"/>
              <a:t>Three important factors in predicting the extent of leverage from linking the brand to another entity:</a:t>
            </a:r>
          </a:p>
          <a:p>
            <a:pPr marL="741600" lvl="1" indent="-428400">
              <a:buFont typeface="+mj-lt"/>
              <a:buAutoNum type="arabicPeriod"/>
            </a:pPr>
            <a:r>
              <a:rPr lang="en-US" dirty="0"/>
              <a:t>Awareness and knowledge of the entity</a:t>
            </a:r>
          </a:p>
          <a:p>
            <a:pPr marL="741600" lvl="1" indent="-428400">
              <a:buFont typeface="+mj-lt"/>
              <a:buAutoNum type="arabicPeriod"/>
            </a:pPr>
            <a:r>
              <a:rPr lang="en-US" dirty="0"/>
              <a:t>Meaningfulness of the knowledge of the entity</a:t>
            </a:r>
          </a:p>
          <a:p>
            <a:pPr marL="741600" lvl="1" indent="-428400">
              <a:buFont typeface="+mj-lt"/>
              <a:buAutoNum type="arabicPeriod"/>
            </a:pPr>
            <a:r>
              <a:rPr lang="en-US" dirty="0"/>
              <a:t>Transferability of the knowledge of the entity</a:t>
            </a:r>
          </a:p>
        </p:txBody>
      </p:sp>
    </p:spTree>
    <p:extLst>
      <p:ext uri="{BB962C8B-B14F-4D97-AF65-F5344CB8AC3E}">
        <p14:creationId xmlns:p14="http://schemas.microsoft.com/office/powerpoint/2010/main" val="1133986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Figure 8-2: Understanding Transfer of Brand Knowledge</a:t>
            </a:r>
            <a:endParaRPr lang="en-IN" sz="3400" dirty="0"/>
          </a:p>
        </p:txBody>
      </p:sp>
      <p:pic>
        <p:nvPicPr>
          <p:cNvPr id="4" name="Picture 3" descr="The diagram begins at the left and proceeds rightward in 5 stages. Stage 1 is represented by a text box labelled, Brand. Eight arrows extend from the Brand rightward to each of eight components, which are stacked vertically to constitute stage 2. The stage 2 components read as follows. Component 1, awareness. Component 2, attributes. Component 3, Benefits. Component 4, Images. Component 5, Thoughts. Component 6, Feelings. Component 7, Attitudes. Component, Experiences. Double ended arrows extend rightward between each of the components of stage 2 and a text box labelled, Transfer, which constitutes stage 3. Eight double ended arrows extend rightward between transfer and each of eight identical components to stage 2, which are stacked vertically to constitute stage 4. Eight arrows extend leftward to each of these components from stage 5, which is represented by a text box labelled, Other Entity.">
            <a:extLst>
              <a:ext uri="{FF2B5EF4-FFF2-40B4-BE49-F238E27FC236}">
                <a16:creationId xmlns:a16="http://schemas.microsoft.com/office/drawing/2014/main" id="{CA78D916-E69B-48A4-B411-C91A769DA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150" y="1574347"/>
            <a:ext cx="7995699" cy="4454394"/>
          </a:xfrm>
          <a:prstGeom prst="rect">
            <a:avLst/>
          </a:prstGeom>
        </p:spPr>
      </p:pic>
    </p:spTree>
    <p:extLst>
      <p:ext uri="{BB962C8B-B14F-4D97-AF65-F5344CB8AC3E}">
        <p14:creationId xmlns:p14="http://schemas.microsoft.com/office/powerpoint/2010/main" val="32053383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a:t>
            </a:r>
            <a:endParaRPr lang="en-IN" dirty="0"/>
          </a:p>
        </p:txBody>
      </p:sp>
      <p:sp>
        <p:nvSpPr>
          <p:cNvPr id="3" name="Content Placeholder 2"/>
          <p:cNvSpPr>
            <a:spLocks noGrp="1"/>
          </p:cNvSpPr>
          <p:nvPr>
            <p:ph sz="quarter" idx="13"/>
          </p:nvPr>
        </p:nvSpPr>
        <p:spPr>
          <a:xfrm>
            <a:off x="457200" y="1556326"/>
            <a:ext cx="8032282" cy="4767472"/>
          </a:xfrm>
        </p:spPr>
        <p:txBody>
          <a:bodyPr/>
          <a:lstStyle/>
          <a:p>
            <a:r>
              <a:rPr lang="en-US" sz="2200" dirty="0"/>
              <a:t>Leveraging secondary brand associations may allow marketers to</a:t>
            </a:r>
          </a:p>
          <a:p>
            <a:pPr lvl="1"/>
            <a:r>
              <a:rPr lang="en-US" sz="2200" dirty="0"/>
              <a:t>Create or reinforce an important point-of-difference or</a:t>
            </a:r>
          </a:p>
          <a:p>
            <a:pPr lvl="1"/>
            <a:r>
              <a:rPr lang="en-US" sz="2200" dirty="0"/>
              <a:t>Create or reinforce a necessary or competitive point-of-parity versus competitors</a:t>
            </a:r>
          </a:p>
          <a:p>
            <a:r>
              <a:rPr lang="en-US" sz="2200" dirty="0"/>
              <a:t>Commonality leveraging strategy</a:t>
            </a:r>
          </a:p>
          <a:p>
            <a:pPr lvl="1"/>
            <a:r>
              <a:rPr lang="en-US" sz="2200" dirty="0"/>
              <a:t>Makes sense when consumers have associations to another entity that are congruent with the brand</a:t>
            </a:r>
          </a:p>
          <a:p>
            <a:r>
              <a:rPr lang="en-US" sz="2200" dirty="0"/>
              <a:t>Complementarity branding strategy</a:t>
            </a:r>
          </a:p>
          <a:p>
            <a:pPr lvl="1"/>
            <a:r>
              <a:rPr lang="en-US" sz="2200" dirty="0"/>
              <a:t>Makes sense when entities represent a departure for the brand because there are few if any common or similar associations</a:t>
            </a:r>
          </a:p>
        </p:txBody>
      </p:sp>
    </p:spTree>
    <p:extLst>
      <p:ext uri="{BB962C8B-B14F-4D97-AF65-F5344CB8AC3E}">
        <p14:creationId xmlns:p14="http://schemas.microsoft.com/office/powerpoint/2010/main" val="2807671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Company</a:t>
            </a:r>
            <a:endParaRPr lang="en-IN" dirty="0"/>
          </a:p>
        </p:txBody>
      </p:sp>
      <p:sp>
        <p:nvSpPr>
          <p:cNvPr id="3" name="Content Placeholder 2"/>
          <p:cNvSpPr>
            <a:spLocks noGrp="1"/>
          </p:cNvSpPr>
          <p:nvPr>
            <p:ph sz="quarter" idx="13"/>
          </p:nvPr>
        </p:nvSpPr>
        <p:spPr/>
        <p:txBody>
          <a:bodyPr/>
          <a:lstStyle/>
          <a:p>
            <a:r>
              <a:rPr lang="en-IN" altLang="en-US" dirty="0"/>
              <a:t>Existing brands can be related to a corporate or family brand</a:t>
            </a:r>
          </a:p>
          <a:p>
            <a:r>
              <a:rPr lang="en-IN" altLang="en-US" dirty="0"/>
              <a:t>Corporate or family brand can be a source of brand equity</a:t>
            </a:r>
          </a:p>
          <a:p>
            <a:r>
              <a:rPr lang="en-IN" altLang="en-US" dirty="0"/>
              <a:t>Leveraging a corporate brand may or may not be useful</a:t>
            </a:r>
          </a:p>
          <a:p>
            <a:r>
              <a:rPr lang="en-US" dirty="0"/>
              <a:t>Three main branding options exist for a new product</a:t>
            </a:r>
          </a:p>
          <a:p>
            <a:pPr lvl="1"/>
            <a:r>
              <a:rPr lang="en-US" dirty="0"/>
              <a:t>Create a new brand</a:t>
            </a:r>
          </a:p>
          <a:p>
            <a:pPr lvl="1"/>
            <a:r>
              <a:rPr lang="en-US" dirty="0"/>
              <a:t>Adopt or modify an existing brand</a:t>
            </a:r>
          </a:p>
          <a:p>
            <a:pPr lvl="1"/>
            <a:r>
              <a:rPr lang="en-US" dirty="0"/>
              <a:t>Combine an existing and a new brand</a:t>
            </a:r>
          </a:p>
        </p:txBody>
      </p:sp>
    </p:spTree>
    <p:extLst>
      <p:ext uri="{BB962C8B-B14F-4D97-AF65-F5344CB8AC3E}">
        <p14:creationId xmlns:p14="http://schemas.microsoft.com/office/powerpoint/2010/main" val="402078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Country of Origin and Other Geographic Areas </a:t>
            </a:r>
            <a:r>
              <a:rPr lang="en-IN" sz="2000" b="0" dirty="0"/>
              <a:t>(1 of 2)</a:t>
            </a:r>
          </a:p>
        </p:txBody>
      </p:sp>
      <p:sp>
        <p:nvSpPr>
          <p:cNvPr id="3" name="Content Placeholder 2"/>
          <p:cNvSpPr>
            <a:spLocks noGrp="1"/>
          </p:cNvSpPr>
          <p:nvPr>
            <p:ph sz="quarter" idx="13"/>
          </p:nvPr>
        </p:nvSpPr>
        <p:spPr>
          <a:xfrm>
            <a:off x="457200" y="1556326"/>
            <a:ext cx="8099659" cy="4434275"/>
          </a:xfrm>
        </p:spPr>
        <p:txBody>
          <a:bodyPr/>
          <a:lstStyle/>
          <a:p>
            <a:r>
              <a:rPr lang="en-IN" altLang="en-US" dirty="0"/>
              <a:t>A country of geographic location from which a product originates may</a:t>
            </a:r>
          </a:p>
          <a:p>
            <a:pPr lvl="1"/>
            <a:r>
              <a:rPr lang="en-IN" altLang="en-US" dirty="0"/>
              <a:t>Become linked to the brand</a:t>
            </a:r>
          </a:p>
          <a:p>
            <a:pPr lvl="1"/>
            <a:r>
              <a:rPr lang="en-IN" altLang="en-US" dirty="0"/>
              <a:t>May generate secondary associations</a:t>
            </a:r>
          </a:p>
          <a:p>
            <a:r>
              <a:rPr lang="en-IN" altLang="en-US" dirty="0"/>
              <a:t>Consumers choose brands originating in different countries based on:</a:t>
            </a:r>
          </a:p>
          <a:p>
            <a:pPr lvl="1"/>
            <a:r>
              <a:rPr lang="en-IN" altLang="en-US" dirty="0"/>
              <a:t>Their beliefs about the quality of certain types of products from certain countries</a:t>
            </a:r>
          </a:p>
          <a:p>
            <a:pPr lvl="1"/>
            <a:r>
              <a:rPr lang="en-IN" altLang="en-US" dirty="0"/>
              <a:t>The image that these brands or products communicate</a:t>
            </a:r>
          </a:p>
        </p:txBody>
      </p:sp>
    </p:spTree>
    <p:extLst>
      <p:ext uri="{BB962C8B-B14F-4D97-AF65-F5344CB8AC3E}">
        <p14:creationId xmlns:p14="http://schemas.microsoft.com/office/powerpoint/2010/main" val="1302422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Country of Origin and Other Geographic Areas </a:t>
            </a:r>
            <a:r>
              <a:rPr lang="en-IN" sz="2000" b="0" dirty="0"/>
              <a:t>(2 of 2)</a:t>
            </a:r>
          </a:p>
        </p:txBody>
      </p:sp>
      <p:sp>
        <p:nvSpPr>
          <p:cNvPr id="3" name="Content Placeholder 2"/>
          <p:cNvSpPr>
            <a:spLocks noGrp="1"/>
          </p:cNvSpPr>
          <p:nvPr>
            <p:ph sz="quarter" idx="13"/>
          </p:nvPr>
        </p:nvSpPr>
        <p:spPr>
          <a:xfrm>
            <a:off x="457200" y="1556326"/>
            <a:ext cx="8099659" cy="4434275"/>
          </a:xfrm>
        </p:spPr>
        <p:txBody>
          <a:bodyPr/>
          <a:lstStyle/>
          <a:p>
            <a:r>
              <a:rPr lang="en-US" dirty="0"/>
              <a:t>Other geographic associations besides country of origin are possible</a:t>
            </a:r>
          </a:p>
          <a:p>
            <a:pPr lvl="1"/>
            <a:r>
              <a:rPr lang="en-US" dirty="0"/>
              <a:t>States, regions, cities</a:t>
            </a:r>
          </a:p>
          <a:p>
            <a:r>
              <a:rPr lang="en-US" dirty="0"/>
              <a:t>Classic U.S. tourism slogans</a:t>
            </a:r>
          </a:p>
          <a:p>
            <a:pPr lvl="1"/>
            <a:r>
              <a:rPr lang="en-US" dirty="0"/>
              <a:t>“I Love New York”</a:t>
            </a:r>
          </a:p>
          <a:p>
            <a:pPr lvl="1"/>
            <a:r>
              <a:rPr lang="en-US" dirty="0"/>
              <a:t>“Virginia Is for Lovers”</a:t>
            </a:r>
          </a:p>
          <a:p>
            <a:pPr lvl="1"/>
            <a:r>
              <a:rPr lang="en-US" dirty="0"/>
              <a:t>Las Vegas’s “What Happens Here, Stays Here”</a:t>
            </a:r>
            <a:endParaRPr lang="en-IN" altLang="en-US" dirty="0"/>
          </a:p>
        </p:txBody>
      </p:sp>
    </p:spTree>
    <p:extLst>
      <p:ext uri="{BB962C8B-B14F-4D97-AF65-F5344CB8AC3E}">
        <p14:creationId xmlns:p14="http://schemas.microsoft.com/office/powerpoint/2010/main" val="1990340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dirty="0"/>
              <a:t>Key Issues for Branding in the Digital Era</a:t>
            </a:r>
            <a:endParaRPr lang="en-IN" sz="3400" dirty="0"/>
          </a:p>
        </p:txBody>
      </p:sp>
      <p:sp>
        <p:nvSpPr>
          <p:cNvPr id="3" name="Content Placeholder 2"/>
          <p:cNvSpPr>
            <a:spLocks noGrp="1"/>
          </p:cNvSpPr>
          <p:nvPr>
            <p:ph sz="quarter" idx="13"/>
          </p:nvPr>
        </p:nvSpPr>
        <p:spPr>
          <a:xfrm>
            <a:off x="457200" y="1556326"/>
            <a:ext cx="8160589" cy="4715078"/>
          </a:xfrm>
        </p:spPr>
        <p:txBody>
          <a:bodyPr/>
          <a:lstStyle/>
          <a:p>
            <a:r>
              <a:rPr lang="en-US" altLang="en-US" dirty="0"/>
              <a:t>There are many important developments with branding in this digital era</a:t>
            </a:r>
          </a:p>
          <a:p>
            <a:r>
              <a:rPr lang="en-US" altLang="en-US" dirty="0"/>
              <a:t>Findings:</a:t>
            </a:r>
          </a:p>
          <a:p>
            <a:pPr lvl="1"/>
            <a:r>
              <a:rPr lang="en-US" dirty="0"/>
              <a:t>Ninety-seven percent of consumers turn to a search engine like Google when they are buying a product</a:t>
            </a:r>
          </a:p>
          <a:p>
            <a:pPr lvl="1"/>
            <a:r>
              <a:rPr lang="en-US" dirty="0"/>
              <a:t>Ninety-six percent of consumers search for product information from their mobile device</a:t>
            </a:r>
          </a:p>
          <a:p>
            <a:pPr lvl="1"/>
            <a:r>
              <a:rPr lang="en-US" dirty="0"/>
              <a:t>Ninety-five percent of millennials expect brands to have a Facebook presence</a:t>
            </a:r>
          </a:p>
          <a:p>
            <a:pPr lvl="1"/>
            <a:r>
              <a:rPr lang="en-US" dirty="0"/>
              <a:t>Eighty-nine percent of consumers do online research prior to purchasing instore</a:t>
            </a:r>
            <a:endParaRPr lang="en-US" altLang="en-US" dirty="0"/>
          </a:p>
        </p:txBody>
      </p:sp>
    </p:spTree>
    <p:extLst>
      <p:ext uri="{BB962C8B-B14F-4D97-AF65-F5344CB8AC3E}">
        <p14:creationId xmlns:p14="http://schemas.microsoft.com/office/powerpoint/2010/main" val="1403889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Channels of Distribution</a:t>
            </a:r>
            <a:endParaRPr lang="en-IN" dirty="0"/>
          </a:p>
        </p:txBody>
      </p:sp>
      <p:sp>
        <p:nvSpPr>
          <p:cNvPr id="3" name="Content Placeholder 2"/>
          <p:cNvSpPr>
            <a:spLocks noGrp="1"/>
          </p:cNvSpPr>
          <p:nvPr>
            <p:ph sz="quarter" idx="13"/>
          </p:nvPr>
        </p:nvSpPr>
        <p:spPr>
          <a:xfrm>
            <a:off x="457200" y="1556326"/>
            <a:ext cx="8080408" cy="4434275"/>
          </a:xfrm>
        </p:spPr>
        <p:txBody>
          <a:bodyPr/>
          <a:lstStyle/>
          <a:p>
            <a:r>
              <a:rPr lang="en-US" dirty="0"/>
              <a:t>Channels of distribution can directly affect the equity of the brands they sell</a:t>
            </a:r>
          </a:p>
          <a:p>
            <a:r>
              <a:rPr lang="en-IN" altLang="en-US" dirty="0"/>
              <a:t>Retail stores can indirectly affect brand equity through an “image transfer” process</a:t>
            </a:r>
          </a:p>
          <a:p>
            <a:pPr eaLnBrk="1" hangingPunct="1"/>
            <a:r>
              <a:rPr lang="en-IN" altLang="en-US" dirty="0"/>
              <a:t>Retailers have their own brand images in consumers’ minds due to the following </a:t>
            </a:r>
            <a:r>
              <a:rPr lang="en-US" altLang="en-US" dirty="0"/>
              <a:t>associations</a:t>
            </a:r>
          </a:p>
          <a:p>
            <a:pPr lvl="1"/>
            <a:r>
              <a:rPr lang="en-IN" altLang="en-US" dirty="0"/>
              <a:t>Product assortment</a:t>
            </a:r>
          </a:p>
          <a:p>
            <a:pPr lvl="1"/>
            <a:r>
              <a:rPr lang="en-IN" altLang="en-US" dirty="0"/>
              <a:t>Pricing and credit policy</a:t>
            </a:r>
          </a:p>
          <a:p>
            <a:pPr lvl="1"/>
            <a:r>
              <a:rPr lang="en-IN" altLang="en-US" dirty="0"/>
              <a:t>Quality of service</a:t>
            </a:r>
          </a:p>
        </p:txBody>
      </p:sp>
    </p:spTree>
    <p:extLst>
      <p:ext uri="{BB962C8B-B14F-4D97-AF65-F5344CB8AC3E}">
        <p14:creationId xmlns:p14="http://schemas.microsoft.com/office/powerpoint/2010/main" val="4065617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Co-Branding </a:t>
            </a:r>
            <a:r>
              <a:rPr lang="en-IN" altLang="en-US" sz="2000" b="0" dirty="0"/>
              <a:t>(1 of 2)</a:t>
            </a:r>
            <a:endParaRPr lang="en-IN" sz="2000" b="0" dirty="0"/>
          </a:p>
        </p:txBody>
      </p:sp>
      <p:sp>
        <p:nvSpPr>
          <p:cNvPr id="3" name="Content Placeholder 2"/>
          <p:cNvSpPr>
            <a:spLocks noGrp="1"/>
          </p:cNvSpPr>
          <p:nvPr>
            <p:ph sz="quarter" idx="13"/>
          </p:nvPr>
        </p:nvSpPr>
        <p:spPr>
          <a:xfrm>
            <a:off x="457200" y="1556326"/>
            <a:ext cx="8022657" cy="4434275"/>
          </a:xfrm>
        </p:spPr>
        <p:txBody>
          <a:bodyPr/>
          <a:lstStyle/>
          <a:p>
            <a:r>
              <a:rPr lang="en-US" altLang="en-US" dirty="0"/>
              <a:t>When two </a:t>
            </a:r>
            <a:r>
              <a:rPr lang="en-IN" altLang="en-US" dirty="0"/>
              <a:t>or more existing brands are combined into a joint product or are marketed together in some </a:t>
            </a:r>
            <a:r>
              <a:rPr lang="en-US" altLang="en-US" dirty="0"/>
              <a:t>fashion</a:t>
            </a:r>
          </a:p>
          <a:p>
            <a:pPr lvl="1"/>
            <a:r>
              <a:rPr lang="en-US" dirty="0"/>
              <a:t>Also called brand bundling or brand alliances</a:t>
            </a:r>
            <a:endParaRPr lang="en-US" altLang="en-US" dirty="0"/>
          </a:p>
          <a:p>
            <a:pPr lvl="1"/>
            <a:r>
              <a:rPr lang="en-US" altLang="en-US" dirty="0"/>
              <a:t>Example: </a:t>
            </a:r>
            <a:r>
              <a:rPr lang="en-IN" altLang="en-US" dirty="0"/>
              <a:t>Betty Crocker paired with Sunkist Growers to market a lemon chiffon cake mix</a:t>
            </a:r>
          </a:p>
          <a:p>
            <a:r>
              <a:rPr lang="en-US" altLang="en-US" dirty="0"/>
              <a:t>Interest in co-branding as a means of building brand equity has increased</a:t>
            </a:r>
          </a:p>
        </p:txBody>
      </p:sp>
    </p:spTree>
    <p:extLst>
      <p:ext uri="{BB962C8B-B14F-4D97-AF65-F5344CB8AC3E}">
        <p14:creationId xmlns:p14="http://schemas.microsoft.com/office/powerpoint/2010/main" val="3286966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Co-Branding </a:t>
            </a:r>
            <a:r>
              <a:rPr lang="en-IN" altLang="en-US" sz="2000" b="0" dirty="0"/>
              <a:t>(2 of 2)</a:t>
            </a:r>
            <a:endParaRPr lang="en-IN" sz="2000" b="0" dirty="0"/>
          </a:p>
        </p:txBody>
      </p:sp>
      <p:sp>
        <p:nvSpPr>
          <p:cNvPr id="3" name="Content Placeholder 2"/>
          <p:cNvSpPr>
            <a:spLocks noGrp="1"/>
          </p:cNvSpPr>
          <p:nvPr>
            <p:ph sz="quarter" idx="13"/>
          </p:nvPr>
        </p:nvSpPr>
        <p:spPr>
          <a:xfrm>
            <a:off x="457200" y="1556326"/>
            <a:ext cx="7964905" cy="4434275"/>
          </a:xfrm>
        </p:spPr>
        <p:txBody>
          <a:bodyPr/>
          <a:lstStyle/>
          <a:p>
            <a:r>
              <a:rPr lang="en-US" dirty="0"/>
              <a:t>Brand alliances, such as co-branding, require marketers to ask themselves questions such as:</a:t>
            </a:r>
          </a:p>
          <a:p>
            <a:pPr lvl="1"/>
            <a:r>
              <a:rPr lang="en-US" dirty="0"/>
              <a:t>What capabilities do we </a:t>
            </a:r>
            <a:r>
              <a:rPr lang="en-US" b="1" dirty="0"/>
              <a:t>not</a:t>
            </a:r>
            <a:r>
              <a:rPr lang="en-US" i="1" dirty="0"/>
              <a:t> </a:t>
            </a:r>
            <a:r>
              <a:rPr lang="en-US" dirty="0"/>
              <a:t>have?</a:t>
            </a:r>
          </a:p>
          <a:p>
            <a:pPr lvl="1"/>
            <a:r>
              <a:rPr lang="en-US" dirty="0"/>
              <a:t>What resource constraints do we face (people, time, money)?</a:t>
            </a:r>
          </a:p>
          <a:p>
            <a:pPr lvl="1"/>
            <a:r>
              <a:rPr lang="en-US" altLang="en-US" dirty="0"/>
              <a:t>What growth goals or revenue needs do we have?</a:t>
            </a:r>
            <a:endParaRPr lang="en-IN" altLang="en-US" dirty="0"/>
          </a:p>
        </p:txBody>
      </p:sp>
    </p:spTree>
    <p:extLst>
      <p:ext uri="{BB962C8B-B14F-4D97-AF65-F5344CB8AC3E}">
        <p14:creationId xmlns:p14="http://schemas.microsoft.com/office/powerpoint/2010/main" val="29938767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EC70-DF1B-EF3F-FAAF-E4902345BA9E}"/>
              </a:ext>
            </a:extLst>
          </p:cNvPr>
          <p:cNvSpPr>
            <a:spLocks noGrp="1"/>
          </p:cNvSpPr>
          <p:nvPr>
            <p:ph type="title"/>
          </p:nvPr>
        </p:nvSpPr>
        <p:spPr/>
        <p:txBody>
          <a:bodyPr/>
          <a:lstStyle/>
          <a:p>
            <a:r>
              <a:rPr lang="en-US" dirty="0"/>
              <a:t>Cobranding Examples</a:t>
            </a:r>
          </a:p>
        </p:txBody>
      </p:sp>
      <p:sp>
        <p:nvSpPr>
          <p:cNvPr id="3" name="Content Placeholder 2">
            <a:extLst>
              <a:ext uri="{FF2B5EF4-FFF2-40B4-BE49-F238E27FC236}">
                <a16:creationId xmlns:a16="http://schemas.microsoft.com/office/drawing/2014/main" id="{DFF4E51D-DC51-8AE0-C58F-37E1911D8AB3}"/>
              </a:ext>
            </a:extLst>
          </p:cNvPr>
          <p:cNvSpPr>
            <a:spLocks noGrp="1"/>
          </p:cNvSpPr>
          <p:nvPr>
            <p:ph sz="quarter" idx="13"/>
          </p:nvPr>
        </p:nvSpPr>
        <p:spPr/>
        <p:txBody>
          <a:bodyPr/>
          <a:lstStyle/>
          <a:p>
            <a:r>
              <a:rPr lang="en-US" dirty="0">
                <a:hlinkClick r:id="rId2"/>
              </a:rPr>
              <a:t>What Is Co-Branding? | The Branding Journal</a:t>
            </a:r>
            <a:endParaRPr lang="en-US" dirty="0"/>
          </a:p>
        </p:txBody>
      </p:sp>
    </p:spTree>
    <p:extLst>
      <p:ext uri="{BB962C8B-B14F-4D97-AF65-F5344CB8AC3E}">
        <p14:creationId xmlns:p14="http://schemas.microsoft.com/office/powerpoint/2010/main" val="1897896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Ingredient Branding</a:t>
            </a:r>
            <a:endParaRPr lang="en-IN" dirty="0"/>
          </a:p>
        </p:txBody>
      </p:sp>
      <p:sp>
        <p:nvSpPr>
          <p:cNvPr id="3" name="Content Placeholder 2"/>
          <p:cNvSpPr>
            <a:spLocks noGrp="1"/>
          </p:cNvSpPr>
          <p:nvPr>
            <p:ph sz="quarter" idx="13"/>
          </p:nvPr>
        </p:nvSpPr>
        <p:spPr/>
        <p:txBody>
          <a:bodyPr/>
          <a:lstStyle/>
          <a:p>
            <a:r>
              <a:rPr lang="en-IN" altLang="en-US" dirty="0"/>
              <a:t>Creates brand equity for materials, components, or parts that are contained within other branded products</a:t>
            </a:r>
          </a:p>
          <a:p>
            <a:r>
              <a:rPr lang="en-IN" altLang="en-US" dirty="0"/>
              <a:t>Branded ingredients are often a signal of quality</a:t>
            </a:r>
          </a:p>
          <a:p>
            <a:r>
              <a:rPr lang="en-IN" altLang="en-US" dirty="0"/>
              <a:t>Uniformity and predictability of ingredient brands can reduce risks and reassure consumers</a:t>
            </a:r>
          </a:p>
        </p:txBody>
      </p:sp>
    </p:spTree>
    <p:extLst>
      <p:ext uri="{BB962C8B-B14F-4D97-AF65-F5344CB8AC3E}">
        <p14:creationId xmlns:p14="http://schemas.microsoft.com/office/powerpoint/2010/main" val="31282486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Licensing </a:t>
            </a:r>
            <a:r>
              <a:rPr lang="en-IN" altLang="en-US" sz="2000" b="0" dirty="0"/>
              <a:t>(1 of 3)</a:t>
            </a:r>
            <a:endParaRPr lang="en-IN" sz="2000" b="0" dirty="0"/>
          </a:p>
        </p:txBody>
      </p:sp>
      <p:sp>
        <p:nvSpPr>
          <p:cNvPr id="3" name="Content Placeholder 2"/>
          <p:cNvSpPr>
            <a:spLocks noGrp="1"/>
          </p:cNvSpPr>
          <p:nvPr>
            <p:ph sz="quarter" idx="13"/>
          </p:nvPr>
        </p:nvSpPr>
        <p:spPr/>
        <p:txBody>
          <a:bodyPr/>
          <a:lstStyle/>
          <a:p>
            <a:r>
              <a:rPr lang="en-IN" altLang="en-US" dirty="0"/>
              <a:t>Creates contractual arrangements whereby firms can use:</a:t>
            </a:r>
          </a:p>
          <a:p>
            <a:pPr lvl="1"/>
            <a:r>
              <a:rPr lang="en-IN" altLang="en-US" dirty="0"/>
              <a:t>Names, logos, and characters of other brands to market their own brands for some fixed fee</a:t>
            </a:r>
          </a:p>
          <a:p>
            <a:r>
              <a:rPr lang="en-IN" altLang="en-US" dirty="0"/>
              <a:t>Can also provide legal protection for trademarks</a:t>
            </a:r>
          </a:p>
        </p:txBody>
      </p:sp>
    </p:spTree>
    <p:extLst>
      <p:ext uri="{BB962C8B-B14F-4D97-AF65-F5344CB8AC3E}">
        <p14:creationId xmlns:p14="http://schemas.microsoft.com/office/powerpoint/2010/main" val="1899444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Licensing </a:t>
            </a:r>
            <a:r>
              <a:rPr lang="en-IN" altLang="en-US" sz="2000" b="0" dirty="0"/>
              <a:t>(2 of 3)</a:t>
            </a:r>
            <a:endParaRPr lang="en-IN" sz="2000" b="0" dirty="0"/>
          </a:p>
        </p:txBody>
      </p:sp>
      <p:sp>
        <p:nvSpPr>
          <p:cNvPr id="3" name="Content Placeholder 2"/>
          <p:cNvSpPr>
            <a:spLocks noGrp="1"/>
          </p:cNvSpPr>
          <p:nvPr>
            <p:ph sz="quarter" idx="13"/>
          </p:nvPr>
        </p:nvSpPr>
        <p:spPr/>
        <p:txBody>
          <a:bodyPr/>
          <a:lstStyle/>
          <a:p>
            <a:r>
              <a:rPr lang="en-US" dirty="0"/>
              <a:t>One danger in licensing</a:t>
            </a:r>
          </a:p>
          <a:p>
            <a:pPr lvl="1"/>
            <a:r>
              <a:rPr lang="en-US" dirty="0"/>
              <a:t>Manufacturers can get caught up in licensing a brand that might be popular at the moment but is only a fad</a:t>
            </a:r>
          </a:p>
          <a:p>
            <a:pPr lvl="2"/>
            <a:r>
              <a:rPr lang="en-US" dirty="0"/>
              <a:t>May produce short-lived sales</a:t>
            </a:r>
          </a:p>
          <a:p>
            <a:pPr eaLnBrk="1" hangingPunct="1"/>
            <a:r>
              <a:rPr lang="en-IN" altLang="en-US" dirty="0"/>
              <a:t>Corporate trademark licensing</a:t>
            </a:r>
          </a:p>
          <a:p>
            <a:pPr lvl="1"/>
            <a:r>
              <a:rPr lang="en-IN" altLang="en-US" dirty="0"/>
              <a:t>Licensing of company names, logos, or brands</a:t>
            </a:r>
          </a:p>
          <a:p>
            <a:pPr lvl="1"/>
            <a:r>
              <a:rPr lang="en-IN" altLang="en-US" dirty="0"/>
              <a:t>For use on various, often unrelated products</a:t>
            </a:r>
          </a:p>
        </p:txBody>
      </p:sp>
    </p:spTree>
    <p:extLst>
      <p:ext uri="{BB962C8B-B14F-4D97-AF65-F5344CB8AC3E}">
        <p14:creationId xmlns:p14="http://schemas.microsoft.com/office/powerpoint/2010/main" val="117625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Licensing </a:t>
            </a:r>
            <a:r>
              <a:rPr lang="en-IN" altLang="en-US" sz="2000" b="0" dirty="0"/>
              <a:t>(3 of 3)</a:t>
            </a:r>
            <a:endParaRPr lang="en-IN" sz="2000" b="0" dirty="0"/>
          </a:p>
        </p:txBody>
      </p:sp>
      <p:sp>
        <p:nvSpPr>
          <p:cNvPr id="3" name="Content Placeholder 2"/>
          <p:cNvSpPr>
            <a:spLocks noGrp="1"/>
          </p:cNvSpPr>
          <p:nvPr>
            <p:ph sz="quarter" idx="13"/>
          </p:nvPr>
        </p:nvSpPr>
        <p:spPr>
          <a:xfrm>
            <a:off x="457200" y="1556326"/>
            <a:ext cx="8229600" cy="4854099"/>
          </a:xfrm>
        </p:spPr>
        <p:txBody>
          <a:bodyPr/>
          <a:lstStyle/>
          <a:p>
            <a:r>
              <a:rPr lang="en-US" sz="2200" dirty="0"/>
              <a:t>Firms </a:t>
            </a:r>
            <a:r>
              <a:rPr lang="en-IN" altLang="en-US" sz="2200" dirty="0"/>
              <a:t>may license corporate trademarks to:</a:t>
            </a:r>
          </a:p>
          <a:p>
            <a:pPr lvl="1" eaLnBrk="1" hangingPunct="1"/>
            <a:r>
              <a:rPr lang="en-IN" altLang="en-US" sz="2200" dirty="0"/>
              <a:t>Generate extra revenue and profits</a:t>
            </a:r>
          </a:p>
          <a:p>
            <a:pPr lvl="1" eaLnBrk="1" hangingPunct="1"/>
            <a:r>
              <a:rPr lang="en-IN" altLang="en-US" sz="2200" dirty="0"/>
              <a:t>Protect their trademarks</a:t>
            </a:r>
          </a:p>
          <a:p>
            <a:pPr lvl="1" eaLnBrk="1" hangingPunct="1"/>
            <a:r>
              <a:rPr lang="en-IN" altLang="en-US" sz="2200" dirty="0"/>
              <a:t>Increase their brand exposure</a:t>
            </a:r>
          </a:p>
          <a:p>
            <a:pPr lvl="1" eaLnBrk="1" hangingPunct="1"/>
            <a:r>
              <a:rPr lang="en-IN" altLang="en-US" sz="2200" dirty="0"/>
              <a:t>Enhance their image</a:t>
            </a:r>
          </a:p>
          <a:p>
            <a:pPr eaLnBrk="1" hangingPunct="1">
              <a:spcBef>
                <a:spcPts val="1000"/>
              </a:spcBef>
            </a:pPr>
            <a:r>
              <a:rPr lang="en-IN" altLang="en-US" sz="2200" dirty="0"/>
              <a:t>Risk</a:t>
            </a:r>
          </a:p>
          <a:p>
            <a:pPr lvl="1"/>
            <a:r>
              <a:rPr lang="en-IN" altLang="en-US" sz="2200" dirty="0"/>
              <a:t>Product may not live up to the reputation established by the brand</a:t>
            </a:r>
          </a:p>
          <a:p>
            <a:pPr lvl="1"/>
            <a:r>
              <a:rPr lang="en-US" sz="2200" dirty="0"/>
              <a:t>Inappropriate licensing can delete brand meaning</a:t>
            </a:r>
          </a:p>
          <a:p>
            <a:pPr lvl="1"/>
            <a:r>
              <a:rPr lang="en-US" sz="2200" dirty="0"/>
              <a:t>Consumers don’t care about the financial arrangements behind a particular product or service</a:t>
            </a:r>
          </a:p>
          <a:p>
            <a:pPr lvl="2"/>
            <a:r>
              <a:rPr lang="en-US" sz="2200" dirty="0"/>
              <a:t>If the brand is used, the brand promise must be upheld</a:t>
            </a:r>
            <a:endParaRPr lang="en-IN" altLang="en-US" sz="2200" dirty="0"/>
          </a:p>
        </p:txBody>
      </p:sp>
    </p:spTree>
    <p:extLst>
      <p:ext uri="{BB962C8B-B14F-4D97-AF65-F5344CB8AC3E}">
        <p14:creationId xmlns:p14="http://schemas.microsoft.com/office/powerpoint/2010/main" val="34536041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Celebrity Endorsement </a:t>
            </a:r>
            <a:r>
              <a:rPr lang="en-IN" altLang="en-US" sz="2000" b="0" dirty="0"/>
              <a:t>(1 of 2)</a:t>
            </a:r>
            <a:endParaRPr lang="en-IN" sz="2000" b="0" dirty="0"/>
          </a:p>
        </p:txBody>
      </p:sp>
      <p:sp>
        <p:nvSpPr>
          <p:cNvPr id="3" name="Content Placeholder 2"/>
          <p:cNvSpPr>
            <a:spLocks noGrp="1"/>
          </p:cNvSpPr>
          <p:nvPr>
            <p:ph sz="quarter" idx="13"/>
          </p:nvPr>
        </p:nvSpPr>
        <p:spPr>
          <a:xfrm>
            <a:off x="457200" y="1556326"/>
            <a:ext cx="8070783" cy="4434275"/>
          </a:xfrm>
        </p:spPr>
        <p:txBody>
          <a:bodyPr/>
          <a:lstStyle/>
          <a:p>
            <a:r>
              <a:rPr lang="en-US" dirty="0"/>
              <a:t>Using well-known and admired people to promote products</a:t>
            </a:r>
          </a:p>
          <a:p>
            <a:pPr lvl="1"/>
            <a:r>
              <a:rPr lang="en-US" dirty="0"/>
              <a:t>Widespread phenomenon with a long marketing history</a:t>
            </a:r>
          </a:p>
          <a:p>
            <a:r>
              <a:rPr lang="en-IN" altLang="en-US" dirty="0"/>
              <a:t>Rationale</a:t>
            </a:r>
          </a:p>
          <a:p>
            <a:pPr lvl="1"/>
            <a:r>
              <a:rPr lang="en-IN" altLang="en-US" dirty="0"/>
              <a:t>A famous person can:</a:t>
            </a:r>
          </a:p>
          <a:p>
            <a:pPr lvl="2"/>
            <a:r>
              <a:rPr lang="en-IN" altLang="en-US" dirty="0"/>
              <a:t>Draw attention to a brand</a:t>
            </a:r>
          </a:p>
          <a:p>
            <a:pPr lvl="2"/>
            <a:r>
              <a:rPr lang="en-IN" altLang="en-US" dirty="0"/>
              <a:t>Shape brand perceptions, by virtue of consumers perceptions of the famous person</a:t>
            </a:r>
          </a:p>
        </p:txBody>
      </p:sp>
    </p:spTree>
    <p:extLst>
      <p:ext uri="{BB962C8B-B14F-4D97-AF65-F5344CB8AC3E}">
        <p14:creationId xmlns:p14="http://schemas.microsoft.com/office/powerpoint/2010/main" val="6301993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Celebrity Endorsement </a:t>
            </a:r>
            <a:r>
              <a:rPr lang="en-IN" altLang="en-US" sz="2000" b="0" dirty="0"/>
              <a:t>(2 of 2)</a:t>
            </a:r>
            <a:endParaRPr lang="en-IN" sz="2000" b="0" dirty="0"/>
          </a:p>
        </p:txBody>
      </p:sp>
      <p:sp>
        <p:nvSpPr>
          <p:cNvPr id="3" name="Content Placeholder 2"/>
          <p:cNvSpPr>
            <a:spLocks noGrp="1"/>
          </p:cNvSpPr>
          <p:nvPr>
            <p:ph sz="quarter" idx="13"/>
          </p:nvPr>
        </p:nvSpPr>
        <p:spPr>
          <a:xfrm>
            <a:off x="457199" y="1556326"/>
            <a:ext cx="8417294" cy="4719346"/>
          </a:xfrm>
        </p:spPr>
        <p:txBody>
          <a:bodyPr/>
          <a:lstStyle/>
          <a:p>
            <a:r>
              <a:rPr lang="en-IN" altLang="en-US" dirty="0"/>
              <a:t>Celebrity endorsers should have</a:t>
            </a:r>
          </a:p>
          <a:p>
            <a:pPr lvl="1"/>
            <a:r>
              <a:rPr lang="en-IN" altLang="en-US" dirty="0"/>
              <a:t>High level of visibility</a:t>
            </a:r>
          </a:p>
          <a:p>
            <a:pPr lvl="1"/>
            <a:r>
              <a:rPr lang="en-IN" altLang="en-US" dirty="0"/>
              <a:t>Rich set of potentially useful associations, judgments, and feelings</a:t>
            </a:r>
          </a:p>
          <a:p>
            <a:r>
              <a:rPr lang="en-IN" altLang="en-US" dirty="0"/>
              <a:t>Potential problems</a:t>
            </a:r>
          </a:p>
          <a:p>
            <a:pPr lvl="1"/>
            <a:r>
              <a:rPr lang="en-IN" altLang="en-US" dirty="0"/>
              <a:t>Celebrity endorsers can endorse so many products that they lack any specific product meaning</a:t>
            </a:r>
          </a:p>
          <a:p>
            <a:pPr lvl="2"/>
            <a:r>
              <a:rPr lang="en-IN" altLang="en-US" dirty="0"/>
              <a:t>Or are seen as opportunistic or insincere</a:t>
            </a:r>
          </a:p>
          <a:p>
            <a:pPr lvl="1"/>
            <a:r>
              <a:rPr lang="en-IN" altLang="en-US" dirty="0"/>
              <a:t>Must be a reasonable match between celebrity and product</a:t>
            </a:r>
          </a:p>
          <a:p>
            <a:pPr lvl="1"/>
            <a:r>
              <a:rPr lang="en-IN" altLang="en-US" dirty="0"/>
              <a:t>Celebrity endorsers can get in trouble or lose popularity</a:t>
            </a:r>
          </a:p>
        </p:txBody>
      </p:sp>
    </p:spTree>
    <p:extLst>
      <p:ext uri="{BB962C8B-B14F-4D97-AF65-F5344CB8AC3E}">
        <p14:creationId xmlns:p14="http://schemas.microsoft.com/office/powerpoint/2010/main" val="230697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Table 7-1: Key Digital Era Trends with Implications for Branding and Brand Management</a:t>
            </a:r>
            <a:endParaRPr lang="en-IN" sz="2600" dirty="0"/>
          </a:p>
        </p:txBody>
      </p:sp>
      <p:sp>
        <p:nvSpPr>
          <p:cNvPr id="3" name="Content Placeholder 2"/>
          <p:cNvSpPr>
            <a:spLocks noGrp="1"/>
          </p:cNvSpPr>
          <p:nvPr>
            <p:ph sz="quarter" idx="13"/>
          </p:nvPr>
        </p:nvSpPr>
        <p:spPr>
          <a:xfrm>
            <a:off x="457200" y="1556326"/>
            <a:ext cx="8229600" cy="4766836"/>
          </a:xfrm>
        </p:spPr>
        <p:txBody>
          <a:bodyPr/>
          <a:lstStyle/>
          <a:p>
            <a:pPr marL="432000" indent="-432000">
              <a:buFont typeface="+mj-lt"/>
              <a:buAutoNum type="arabicPeriod"/>
            </a:pPr>
            <a:r>
              <a:rPr lang="en-US" sz="1800" dirty="0"/>
              <a:t>Changes in the consumer decision journey</a:t>
            </a:r>
          </a:p>
          <a:p>
            <a:pPr marL="432000" indent="-432000">
              <a:buFont typeface="+mj-lt"/>
              <a:buAutoNum type="arabicPeriod"/>
            </a:pPr>
            <a:r>
              <a:rPr lang="en-US" sz="1800" dirty="0"/>
              <a:t>Sharp increase in buying via online retail channels</a:t>
            </a:r>
          </a:p>
          <a:p>
            <a:pPr marL="432000" indent="-432000">
              <a:buFont typeface="+mj-lt"/>
              <a:buAutoNum type="arabicPeriod"/>
            </a:pPr>
            <a:r>
              <a:rPr lang="en-US" sz="1800" dirty="0"/>
              <a:t>Shift in advertising and promotion expenditures toward digital channels</a:t>
            </a:r>
          </a:p>
          <a:p>
            <a:pPr marL="432000" indent="-432000">
              <a:buFont typeface="+mj-lt"/>
              <a:buAutoNum type="arabicPeriod"/>
            </a:pPr>
            <a:r>
              <a:rPr lang="en-US" sz="1800" dirty="0"/>
              <a:t>The rise of many-to-many communications</a:t>
            </a:r>
          </a:p>
          <a:p>
            <a:pPr marL="432000" indent="-432000">
              <a:buFont typeface="+mj-lt"/>
              <a:buAutoNum type="arabicPeriod"/>
            </a:pPr>
            <a:r>
              <a:rPr lang="en-US" sz="1800" dirty="0"/>
              <a:t>Dramatic increase in consumer touchpoints</a:t>
            </a:r>
          </a:p>
          <a:p>
            <a:pPr marL="432000" indent="-432000">
              <a:buFont typeface="+mj-lt"/>
              <a:buAutoNum type="arabicPeriod"/>
            </a:pPr>
            <a:r>
              <a:rPr lang="en-IN" sz="1800" dirty="0"/>
              <a:t>Tremendous increase in data availability</a:t>
            </a:r>
          </a:p>
          <a:p>
            <a:pPr marL="432000" indent="-432000">
              <a:buFont typeface="+mj-lt"/>
              <a:buAutoNum type="arabicPeriod"/>
            </a:pPr>
            <a:r>
              <a:rPr lang="en-US" sz="1800" dirty="0"/>
              <a:t>The use of digital personalization</a:t>
            </a:r>
          </a:p>
          <a:p>
            <a:pPr marL="432000" indent="-432000">
              <a:buFont typeface="+mj-lt"/>
              <a:buAutoNum type="arabicPeriod"/>
            </a:pPr>
            <a:r>
              <a:rPr lang="en-US" sz="1800" dirty="0"/>
              <a:t>A loss of control over the brand message and the co-creation of brand meaning</a:t>
            </a:r>
          </a:p>
          <a:p>
            <a:pPr marL="432000" indent="-432000">
              <a:buFont typeface="+mj-lt"/>
              <a:buAutoNum type="arabicPeriod"/>
            </a:pPr>
            <a:r>
              <a:rPr lang="en-US" sz="1800" dirty="0"/>
              <a:t>The role of user experiences</a:t>
            </a:r>
          </a:p>
          <a:p>
            <a:pPr marL="432000" indent="-432000">
              <a:buFont typeface="+mj-lt"/>
              <a:buAutoNum type="arabicPeriod"/>
            </a:pPr>
            <a:r>
              <a:rPr lang="en-US" sz="1800" dirty="0"/>
              <a:t>The growth of brands as cultural symbols</a:t>
            </a:r>
            <a:endParaRPr lang="en-IN" sz="1800" dirty="0"/>
          </a:p>
        </p:txBody>
      </p:sp>
    </p:spTree>
    <p:extLst>
      <p:ext uri="{BB962C8B-B14F-4D97-AF65-F5344CB8AC3E}">
        <p14:creationId xmlns:p14="http://schemas.microsoft.com/office/powerpoint/2010/main" val="33131295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dirty="0"/>
              <a:t>Social Influencers as the New Celebrities</a:t>
            </a:r>
            <a:endParaRPr lang="en-IN" sz="3400" dirty="0"/>
          </a:p>
        </p:txBody>
      </p:sp>
      <p:sp>
        <p:nvSpPr>
          <p:cNvPr id="3" name="Content Placeholder 2"/>
          <p:cNvSpPr>
            <a:spLocks noGrp="1"/>
          </p:cNvSpPr>
          <p:nvPr>
            <p:ph sz="quarter" idx="13"/>
          </p:nvPr>
        </p:nvSpPr>
        <p:spPr/>
        <p:txBody>
          <a:bodyPr/>
          <a:lstStyle/>
          <a:p>
            <a:r>
              <a:rPr lang="en-IN" altLang="en-US" dirty="0"/>
              <a:t>Rapid growth in the use of social media celebrities for advertising brands</a:t>
            </a:r>
          </a:p>
          <a:p>
            <a:r>
              <a:rPr lang="en-IN" altLang="en-US" dirty="0"/>
              <a:t>Also noncelebrity or micro-influencers who have considerable sway on social media</a:t>
            </a:r>
          </a:p>
        </p:txBody>
      </p:sp>
    </p:spTree>
    <p:extLst>
      <p:ext uri="{BB962C8B-B14F-4D97-AF65-F5344CB8AC3E}">
        <p14:creationId xmlns:p14="http://schemas.microsoft.com/office/powerpoint/2010/main" val="13066452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Sporting Cultural or Other Events</a:t>
            </a:r>
            <a:endParaRPr lang="en-IN" dirty="0"/>
          </a:p>
        </p:txBody>
      </p:sp>
      <p:sp>
        <p:nvSpPr>
          <p:cNvPr id="3" name="Content Placeholder 2"/>
          <p:cNvSpPr>
            <a:spLocks noGrp="1"/>
          </p:cNvSpPr>
          <p:nvPr>
            <p:ph sz="quarter" idx="13"/>
          </p:nvPr>
        </p:nvSpPr>
        <p:spPr>
          <a:xfrm>
            <a:off x="457201" y="1556326"/>
            <a:ext cx="7984156" cy="4434275"/>
          </a:xfrm>
        </p:spPr>
        <p:txBody>
          <a:bodyPr/>
          <a:lstStyle/>
          <a:p>
            <a:r>
              <a:rPr lang="en-IN" altLang="en-US" dirty="0"/>
              <a:t>Events have their own set of associations</a:t>
            </a:r>
          </a:p>
          <a:p>
            <a:pPr lvl="1"/>
            <a:r>
              <a:rPr lang="en-IN" altLang="en-US" dirty="0"/>
              <a:t>May become linked to a sponsoring brand under certain conditions</a:t>
            </a:r>
          </a:p>
          <a:p>
            <a:r>
              <a:rPr lang="en-IN" altLang="en-US" dirty="0"/>
              <a:t>Contribute to brand equity by</a:t>
            </a:r>
          </a:p>
          <a:p>
            <a:pPr lvl="1"/>
            <a:r>
              <a:rPr lang="en-IN" altLang="en-US" dirty="0"/>
              <a:t>Becoming associated to the brand and improving brand awareness</a:t>
            </a:r>
          </a:p>
          <a:p>
            <a:pPr lvl="1"/>
            <a:r>
              <a:rPr lang="en-US" altLang="en-US" dirty="0"/>
              <a:t>Adding new associations</a:t>
            </a:r>
          </a:p>
          <a:p>
            <a:pPr lvl="1"/>
            <a:r>
              <a:rPr lang="en-IN" altLang="en-US" dirty="0"/>
              <a:t>Improving the strength, </a:t>
            </a:r>
            <a:r>
              <a:rPr lang="en-US" altLang="en-US" dirty="0"/>
              <a:t>favorability</a:t>
            </a:r>
            <a:r>
              <a:rPr lang="en-IN" altLang="en-US" dirty="0"/>
              <a:t>, and uniqueness of existing associations</a:t>
            </a:r>
          </a:p>
        </p:txBody>
      </p:sp>
    </p:spTree>
    <p:extLst>
      <p:ext uri="{BB962C8B-B14F-4D97-AF65-F5344CB8AC3E}">
        <p14:creationId xmlns:p14="http://schemas.microsoft.com/office/powerpoint/2010/main" val="20015804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Third-Party Sources</a:t>
            </a:r>
            <a:endParaRPr lang="en-IN" dirty="0"/>
          </a:p>
        </p:txBody>
      </p:sp>
      <p:sp>
        <p:nvSpPr>
          <p:cNvPr id="3" name="Content Placeholder 2"/>
          <p:cNvSpPr>
            <a:spLocks noGrp="1"/>
          </p:cNvSpPr>
          <p:nvPr>
            <p:ph sz="quarter" idx="13"/>
          </p:nvPr>
        </p:nvSpPr>
        <p:spPr/>
        <p:txBody>
          <a:bodyPr/>
          <a:lstStyle/>
          <a:p>
            <a:r>
              <a:rPr lang="en-US" dirty="0"/>
              <a:t>Marketers can create secondary associations in a number of different ways</a:t>
            </a:r>
          </a:p>
          <a:p>
            <a:pPr lvl="1"/>
            <a:r>
              <a:rPr lang="en-US" dirty="0"/>
              <a:t>By linking the brand to various third-party sources</a:t>
            </a:r>
          </a:p>
          <a:p>
            <a:r>
              <a:rPr lang="en-US" dirty="0"/>
              <a:t>Third-party sources can be especially credible sources</a:t>
            </a:r>
          </a:p>
          <a:p>
            <a:pPr lvl="1"/>
            <a:r>
              <a:rPr lang="en-US" dirty="0"/>
              <a:t>Marketers often feature them in advertising campaigns and selling effort</a:t>
            </a:r>
            <a:endParaRPr lang="en-IN" altLang="en-US" dirty="0"/>
          </a:p>
        </p:txBody>
      </p:sp>
    </p:spTree>
    <p:extLst>
      <p:ext uri="{BB962C8B-B14F-4D97-AF65-F5344CB8AC3E}">
        <p14:creationId xmlns:p14="http://schemas.microsoft.com/office/powerpoint/2010/main" val="38389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dirty="0"/>
              <a:t>Changes in Consumer Decision Journey</a:t>
            </a:r>
            <a:endParaRPr lang="en-IN" sz="3400" dirty="0"/>
          </a:p>
        </p:txBody>
      </p:sp>
      <p:sp>
        <p:nvSpPr>
          <p:cNvPr id="3" name="Content Placeholder 2"/>
          <p:cNvSpPr>
            <a:spLocks noGrp="1"/>
          </p:cNvSpPr>
          <p:nvPr>
            <p:ph sz="quarter" idx="13"/>
          </p:nvPr>
        </p:nvSpPr>
        <p:spPr/>
        <p:txBody>
          <a:bodyPr/>
          <a:lstStyle/>
          <a:p>
            <a:r>
              <a:rPr lang="en-US" altLang="en-US" dirty="0"/>
              <a:t>Digital marketing and social media has changed the consumer decision journey</a:t>
            </a:r>
          </a:p>
        </p:txBody>
      </p:sp>
    </p:spTree>
    <p:extLst>
      <p:ext uri="{BB962C8B-B14F-4D97-AF65-F5344CB8AC3E}">
        <p14:creationId xmlns:p14="http://schemas.microsoft.com/office/powerpoint/2010/main" val="398153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400" dirty="0"/>
              <a:t>Figure 7-1: Expanded Consumer Decision Journey</a:t>
            </a:r>
            <a:endParaRPr lang="en-IN" sz="3400" dirty="0"/>
          </a:p>
        </p:txBody>
      </p:sp>
      <p:pic>
        <p:nvPicPr>
          <p:cNvPr id="4" name="Picture 3" descr="The expanded consumer decision journey includes 12 stages, which read as follows. Stage 1, Felt a need or want for it. Stage 2, knows about it. Stage 3, Considers it. Stage 4, Learns about it. Stage 5, Likes it. Stage 6, Is willing to pay for it. Stage 7, Chooses to try it. Stage 8, Consumes it. Stage 9, Is satisfied with it. Stage 10, Is loyal buyer of it. Stage 11, Is engaged with it. Stage 12, is active advocate for it.">
            <a:extLst>
              <a:ext uri="{FF2B5EF4-FFF2-40B4-BE49-F238E27FC236}">
                <a16:creationId xmlns:a16="http://schemas.microsoft.com/office/drawing/2014/main" id="{FC30EEA4-0B81-45B2-A5EB-0E6C1ED56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34" y="1657107"/>
            <a:ext cx="7918732" cy="4122707"/>
          </a:xfrm>
          <a:prstGeom prst="rect">
            <a:avLst/>
          </a:prstGeom>
        </p:spPr>
      </p:pic>
    </p:spTree>
    <p:extLst>
      <p:ext uri="{BB962C8B-B14F-4D97-AF65-F5344CB8AC3E}">
        <p14:creationId xmlns:p14="http://schemas.microsoft.com/office/powerpoint/2010/main" val="1453933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Growth of Online Retailing</a:t>
            </a:r>
            <a:endParaRPr lang="en-IN" dirty="0"/>
          </a:p>
        </p:txBody>
      </p:sp>
      <p:sp>
        <p:nvSpPr>
          <p:cNvPr id="3" name="Content Placeholder 2"/>
          <p:cNvSpPr>
            <a:spLocks noGrp="1"/>
          </p:cNvSpPr>
          <p:nvPr>
            <p:ph sz="quarter" idx="13"/>
          </p:nvPr>
        </p:nvSpPr>
        <p:spPr>
          <a:xfrm>
            <a:off x="457200" y="1556326"/>
            <a:ext cx="7781026" cy="4434275"/>
          </a:xfrm>
        </p:spPr>
        <p:txBody>
          <a:bodyPr/>
          <a:lstStyle/>
          <a:p>
            <a:r>
              <a:rPr lang="en-US" dirty="0"/>
              <a:t>The popularity of online retailing can be inferred from the following statistics:</a:t>
            </a:r>
          </a:p>
          <a:p>
            <a:pPr lvl="1"/>
            <a:r>
              <a:rPr lang="en-US" dirty="0"/>
              <a:t>Value of ecommerce sales will reach $414 billion in 2018</a:t>
            </a:r>
          </a:p>
          <a:p>
            <a:pPr lvl="1"/>
            <a:r>
              <a:rPr lang="en-US" dirty="0"/>
              <a:t>Sixty percent of adult Americans are happy to not shop in a crowded mall or store</a:t>
            </a:r>
          </a:p>
          <a:p>
            <a:pPr lvl="1"/>
            <a:r>
              <a:rPr lang="en-US" dirty="0"/>
              <a:t>Seventy-one percent of shoppers believe they will get a better deal online than in stores</a:t>
            </a:r>
          </a:p>
          <a:p>
            <a:pPr lvl="1"/>
            <a:r>
              <a:rPr lang="en-US" dirty="0"/>
              <a:t>Forty percent of men and 33 percent of women aged 18 to 34 say they would ideally “buy everything online”</a:t>
            </a:r>
          </a:p>
        </p:txBody>
      </p:sp>
    </p:spTree>
    <p:extLst>
      <p:ext uri="{BB962C8B-B14F-4D97-AF65-F5344CB8AC3E}">
        <p14:creationId xmlns:p14="http://schemas.microsoft.com/office/powerpoint/2010/main" val="2621989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Advertising and Promotions Using Digital Channels</a:t>
            </a:r>
            <a:endParaRPr lang="en-IN" sz="3400" dirty="0"/>
          </a:p>
        </p:txBody>
      </p:sp>
      <p:sp>
        <p:nvSpPr>
          <p:cNvPr id="3" name="Content Placeholder 2"/>
          <p:cNvSpPr>
            <a:spLocks noGrp="1"/>
          </p:cNvSpPr>
          <p:nvPr>
            <p:ph sz="quarter" idx="13"/>
          </p:nvPr>
        </p:nvSpPr>
        <p:spPr>
          <a:xfrm>
            <a:off x="457200" y="1556326"/>
            <a:ext cx="8315864" cy="4434275"/>
          </a:xfrm>
        </p:spPr>
        <p:txBody>
          <a:bodyPr/>
          <a:lstStyle/>
          <a:p>
            <a:r>
              <a:rPr lang="en-US" dirty="0"/>
              <a:t>Advertising dollars are allocated differently now across online and offline channels</a:t>
            </a:r>
          </a:p>
          <a:p>
            <a:pPr lvl="1"/>
            <a:r>
              <a:rPr lang="en-US" dirty="0"/>
              <a:t>As of 2017, digital media expenditures in the United States exceeded T</a:t>
            </a:r>
            <a:r>
              <a:rPr lang="en-US" sz="100" dirty="0"/>
              <a:t> </a:t>
            </a:r>
            <a:r>
              <a:rPr lang="en-US" dirty="0"/>
              <a:t>V advertising expenditures</a:t>
            </a:r>
          </a:p>
          <a:p>
            <a:r>
              <a:rPr lang="en-US" dirty="0"/>
              <a:t>The growth in digital media is expected to outpace growth of traditional media channels</a:t>
            </a:r>
          </a:p>
          <a:p>
            <a:pPr lvl="1"/>
            <a:r>
              <a:rPr lang="en-US" dirty="0"/>
              <a:t>By 2020, it has been projected that online channels will be almost 50 percent larger than T</a:t>
            </a:r>
            <a:r>
              <a:rPr lang="en-US" sz="100" dirty="0"/>
              <a:t> </a:t>
            </a:r>
            <a:r>
              <a:rPr lang="en-US" dirty="0"/>
              <a:t>V advertising</a:t>
            </a:r>
          </a:p>
        </p:txBody>
      </p:sp>
    </p:spTree>
    <p:extLst>
      <p:ext uri="{BB962C8B-B14F-4D97-AF65-F5344CB8AC3E}">
        <p14:creationId xmlns:p14="http://schemas.microsoft.com/office/powerpoint/2010/main" val="3828408659"/>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3A83D59-EFF8-459C-8BD8-AA68A6C3D159}" vid="{1E419C8A-3DFF-4223-A778-B75BDBB5DBD4}"/>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11570</TotalTime>
  <Words>5679</Words>
  <Application>Microsoft Office PowerPoint</Application>
  <PresentationFormat>On-screen Show (4:3)</PresentationFormat>
  <Paragraphs>464</Paragraphs>
  <Slides>52</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Noto Sans Symbols</vt:lpstr>
      <vt:lpstr>Times New Roman</vt:lpstr>
      <vt:lpstr>Theme1</vt:lpstr>
      <vt:lpstr>PowerPoint Presentation</vt:lpstr>
      <vt:lpstr>Learning Objectives (1 of 2)</vt:lpstr>
      <vt:lpstr>Learning Objectives (2 of 2)</vt:lpstr>
      <vt:lpstr>Key Issues for Branding in the Digital Era</vt:lpstr>
      <vt:lpstr>Table 7-1: Key Digital Era Trends with Implications for Branding and Brand Management</vt:lpstr>
      <vt:lpstr>Changes in Consumer Decision Journey</vt:lpstr>
      <vt:lpstr>Figure 7-1: Expanded Consumer Decision Journey</vt:lpstr>
      <vt:lpstr>Growth of Online Retailing</vt:lpstr>
      <vt:lpstr>Advertising and Promotions Using Digital Channels</vt:lpstr>
      <vt:lpstr>Figure 7-3: Traditional Marketing: One-to-Many Communications</vt:lpstr>
      <vt:lpstr>Figure 7-4: New Media Environment: Two-Way and Many-to-Many Communications</vt:lpstr>
      <vt:lpstr>Increase in Consumer Touchpoints</vt:lpstr>
      <vt:lpstr>Increase in Data Availability</vt:lpstr>
      <vt:lpstr>Digital Personalization</vt:lpstr>
      <vt:lpstr>Loss of Control over Brand Message and Co-Creation of Brand Meaning</vt:lpstr>
      <vt:lpstr>User Experience Is the Key to Digital Brand Success</vt:lpstr>
      <vt:lpstr>Brands as Cultural Symbols</vt:lpstr>
      <vt:lpstr>Brand Engagement</vt:lpstr>
      <vt:lpstr>Figure 7-6: Brand Engagement Pyramid</vt:lpstr>
      <vt:lpstr>Negative Brand Engagement</vt:lpstr>
      <vt:lpstr>Digital Communications (1 of 2)</vt:lpstr>
      <vt:lpstr>Figure 7-7: Summary of Digital Marketing Communication Channels</vt:lpstr>
      <vt:lpstr>Digital Communications (2 of 2)</vt:lpstr>
      <vt:lpstr>Overview of Social Media Paid Channels (1 of 2)</vt:lpstr>
      <vt:lpstr>Overview of Social Media Paid Channels (2 of 2)</vt:lpstr>
      <vt:lpstr>Mobile Marketing</vt:lpstr>
      <vt:lpstr>Influencer Marketing and Social Media Celebrities</vt:lpstr>
      <vt:lpstr>Content Marketing</vt:lpstr>
      <vt:lpstr>Summary of Pros and Cons, Integrating Across Paid Channels</vt:lpstr>
      <vt:lpstr>Brand Management Structure</vt:lpstr>
      <vt:lpstr>PowerPoint Presentation</vt:lpstr>
      <vt:lpstr>Learning Objectives</vt:lpstr>
      <vt:lpstr>Figure 8-1: Secondary Sources of Brand Knowledge</vt:lpstr>
      <vt:lpstr>Effects on Existing Brand Knowledge</vt:lpstr>
      <vt:lpstr>Figure 8-2: Understanding Transfer of Brand Knowledge</vt:lpstr>
      <vt:lpstr>Guidelines</vt:lpstr>
      <vt:lpstr>Company</vt:lpstr>
      <vt:lpstr>Country of Origin and Other Geographic Areas (1 of 2)</vt:lpstr>
      <vt:lpstr>Country of Origin and Other Geographic Areas (2 of 2)</vt:lpstr>
      <vt:lpstr>Channels of Distribution</vt:lpstr>
      <vt:lpstr>Co-Branding (1 of 2)</vt:lpstr>
      <vt:lpstr>Co-Branding (2 of 2)</vt:lpstr>
      <vt:lpstr>Cobranding Examples</vt:lpstr>
      <vt:lpstr>Ingredient Branding</vt:lpstr>
      <vt:lpstr>Licensing (1 of 3)</vt:lpstr>
      <vt:lpstr>Licensing (2 of 3)</vt:lpstr>
      <vt:lpstr>Licensing (3 of 3)</vt:lpstr>
      <vt:lpstr>Celebrity Endorsement (1 of 2)</vt:lpstr>
      <vt:lpstr>Celebrity Endorsement (2 of 2)</vt:lpstr>
      <vt:lpstr>Social Influencers as the New Celebrities</vt:lpstr>
      <vt:lpstr>Sporting Cultural or Other Events</vt:lpstr>
      <vt:lpstr>Third-Party Sources</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Brand Management: Building, Measuring, and Managing Brand Equity, Fifth Edition, Chapter 7, Branding in the Digital Era</dc:title>
  <dc:subject>Business</dc:subject>
  <dc:creator>Keller/Swaminathan</dc:creator>
  <cp:keywords>Strategic Brand Management</cp:keywords>
  <cp:lastModifiedBy>Nguyen, Mike (MU-Student)</cp:lastModifiedBy>
  <cp:revision>1259</cp:revision>
  <dcterms:modified xsi:type="dcterms:W3CDTF">2022-07-25T19:22:41Z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