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1" r:id="rId1"/>
  </p:sldMasterIdLst>
  <p:notesMasterIdLst>
    <p:notesMasterId r:id="rId52"/>
  </p:notesMasterIdLst>
  <p:handoutMasterIdLst>
    <p:handoutMasterId r:id="rId53"/>
  </p:handoutMasterIdLst>
  <p:sldIdLst>
    <p:sldId id="350" r:id="rId2"/>
    <p:sldId id="389" r:id="rId3"/>
    <p:sldId id="390" r:id="rId4"/>
    <p:sldId id="391" r:id="rId5"/>
    <p:sldId id="392" r:id="rId6"/>
    <p:sldId id="393" r:id="rId7"/>
    <p:sldId id="394" r:id="rId8"/>
    <p:sldId id="395" r:id="rId9"/>
    <p:sldId id="396" r:id="rId10"/>
    <p:sldId id="397" r:id="rId11"/>
    <p:sldId id="398" r:id="rId12"/>
    <p:sldId id="399" r:id="rId13"/>
    <p:sldId id="400" r:id="rId14"/>
    <p:sldId id="401" r:id="rId15"/>
    <p:sldId id="402" r:id="rId16"/>
    <p:sldId id="403" r:id="rId17"/>
    <p:sldId id="404" r:id="rId18"/>
    <p:sldId id="405" r:id="rId19"/>
    <p:sldId id="406" r:id="rId20"/>
    <p:sldId id="407" r:id="rId21"/>
    <p:sldId id="408" r:id="rId22"/>
    <p:sldId id="409" r:id="rId23"/>
    <p:sldId id="410" r:id="rId24"/>
    <p:sldId id="411" r:id="rId25"/>
    <p:sldId id="412" r:id="rId26"/>
    <p:sldId id="416" r:id="rId27"/>
    <p:sldId id="413" r:id="rId28"/>
    <p:sldId id="414" r:id="rId29"/>
    <p:sldId id="417" r:id="rId30"/>
    <p:sldId id="418" r:id="rId31"/>
    <p:sldId id="419" r:id="rId32"/>
    <p:sldId id="420" r:id="rId33"/>
    <p:sldId id="421" r:id="rId34"/>
    <p:sldId id="422" r:id="rId35"/>
    <p:sldId id="423" r:id="rId36"/>
    <p:sldId id="424" r:id="rId37"/>
    <p:sldId id="425" r:id="rId38"/>
    <p:sldId id="426" r:id="rId39"/>
    <p:sldId id="427" r:id="rId40"/>
    <p:sldId id="428" r:id="rId41"/>
    <p:sldId id="429" r:id="rId42"/>
    <p:sldId id="430" r:id="rId43"/>
    <p:sldId id="431" r:id="rId44"/>
    <p:sldId id="432" r:id="rId45"/>
    <p:sldId id="433" r:id="rId46"/>
    <p:sldId id="434" r:id="rId47"/>
    <p:sldId id="435" r:id="rId48"/>
    <p:sldId id="436" r:id="rId49"/>
    <p:sldId id="437" r:id="rId50"/>
    <p:sldId id="438" r:id="rId5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953" autoAdjust="0"/>
  </p:normalViewPr>
  <p:slideViewPr>
    <p:cSldViewPr snapToGrid="0" snapToObjects="1">
      <p:cViewPr varScale="1">
        <p:scale>
          <a:sx n="98" d="100"/>
          <a:sy n="98" d="100"/>
        </p:scale>
        <p:origin x="1872" y="78"/>
      </p:cViewPr>
      <p:guideLst>
        <p:guide orient="horz" pos="2160"/>
        <p:guide pos="340"/>
      </p:guideLst>
    </p:cSldViewPr>
  </p:slideViewPr>
  <p:outlineViewPr>
    <p:cViewPr>
      <p:scale>
        <a:sx n="33" d="100"/>
        <a:sy n="33" d="100"/>
      </p:scale>
      <p:origin x="0" y="-741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7/23/2022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MathType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latin typeface="+mn-l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9113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02422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51809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Taking ZMET one step further to dig even deeper into the subconscious, some marketing researchers are bypassing any verbal response from consumers to literally get inside the minds of consumers through various neural research methods.</a:t>
            </a:r>
          </a:p>
          <a:p>
            <a:endParaRPr lang="en-US" dirty="0"/>
          </a:p>
          <a:p>
            <a:r>
              <a:rPr lang="en-US" sz="1200" b="0" i="0" u="none" strike="noStrike" kern="1200" cap="none" baseline="0" dirty="0">
                <a:solidFill>
                  <a:schemeClr val="tx1"/>
                </a:solidFill>
                <a:latin typeface="Arial"/>
                <a:ea typeface="Arial"/>
                <a:cs typeface="Arial"/>
                <a:sym typeface="Arial"/>
              </a:rPr>
              <a:t>One major research finding to emerge from neurological consumer research is that many purchase decisions appear to be characterized less by the logical weighing of variables and more “as a largely unconscious habitual process, as distinct from the rational, conscious, information processing model of economists and traditional marketing textbooks.” Even basic decisions, such as the purchase of gasoline, seem to be influenced by brain activity at the subrational level.</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91077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Based on an extensive data collection of ratings of 114 personality traits on 37 brands in various product categories by more than 600 individuals representative of the U.S. population, she created a brand personality scale that reflected the following five factors (with underlying facets) of brand personality:</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Sincerity (down-to-earth, honest, wholesome, and cheerful)</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Excitement (daring, spirited, imaginative, and up-to-date)</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Competence (reliable, intelligent, and successful)</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Sophistication (upper class and charming)</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Ruggedness (outdoorsy and tough)</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85841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figure depicts the specific trait items that make up the Aaker brand personality scale.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55936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There are many advantages in ethnographic research, there are two significant downsides: it is time-consuming and expensive.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90780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Although qualitative measures are useful in identifying the range of possible associations with a brand and some initial insights into their strength, favorability, and uniqueness, marketers often want a more definitive portrait of the brand to allow them to make more confident and defensible strategic and tactical recommendations.</a:t>
            </a:r>
          </a:p>
          <a:p>
            <a:endParaRPr lang="en-US" altLang="en-US" dirty="0"/>
          </a:p>
          <a:p>
            <a:r>
              <a:rPr lang="en-US" altLang="en-US" dirty="0"/>
              <a:t>Some say qualitative research strives to uncover and discover, while quantitative research aims to prove or disprove. Whereas qualitative research typically elicits some type of verbal response from consumers, quantitative research typically employs various types of scale questions from which researchers can draw numerical representations and summaries.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94321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a:t>Recognition</a:t>
            </a:r>
          </a:p>
          <a:p>
            <a:pPr marL="171450" indent="-171450">
              <a:buFont typeface="Arial" pitchFamily="34" charset="0"/>
              <a:buChar char="•"/>
              <a:defRPr/>
            </a:pPr>
            <a:r>
              <a:rPr lang="en-IN" u="none" dirty="0"/>
              <a:t>Requires consumers to identify the brand under a variety of circumstances</a:t>
            </a:r>
          </a:p>
          <a:p>
            <a:pPr marL="171450" indent="-171450">
              <a:buFont typeface="Arial" pitchFamily="34" charset="0"/>
              <a:buChar char="•"/>
              <a:defRPr/>
            </a:pPr>
            <a:r>
              <a:rPr lang="en-IN" u="none" dirty="0"/>
              <a:t>Can rest on the identification of any of the brand elements</a:t>
            </a:r>
          </a:p>
          <a:p>
            <a:pPr marL="171450" indent="-171450">
              <a:buFont typeface="Arial" pitchFamily="34" charset="0"/>
              <a:buChar char="•"/>
              <a:defRPr/>
            </a:pPr>
            <a:r>
              <a:rPr lang="en-US" u="none" dirty="0"/>
              <a:t>Specially important for packaging</a:t>
            </a:r>
          </a:p>
          <a:p>
            <a:pPr>
              <a:defRPr/>
            </a:pPr>
            <a:endParaRPr lang="en-US" u="none" dirty="0"/>
          </a:p>
          <a:p>
            <a:pPr>
              <a:defRPr/>
            </a:pPr>
            <a:r>
              <a:rPr lang="en-US" u="none" dirty="0"/>
              <a:t>Recall</a:t>
            </a:r>
          </a:p>
          <a:p>
            <a:pPr marL="171450" indent="-171450">
              <a:buFont typeface="Arial" pitchFamily="34" charset="0"/>
              <a:buChar char="•"/>
              <a:defRPr/>
            </a:pPr>
            <a:r>
              <a:rPr lang="en-IN" u="none" dirty="0"/>
              <a:t>Demonstrated when consumers are able to retrieve a brand element from memory, when given some related probe or cue</a:t>
            </a:r>
          </a:p>
          <a:p>
            <a:pPr marL="628650" lvl="1" indent="-171450">
              <a:buFont typeface="Arial" pitchFamily="34" charset="0"/>
              <a:buChar char="•"/>
              <a:defRPr/>
            </a:pPr>
            <a:r>
              <a:rPr lang="en-IN" u="none" dirty="0"/>
              <a:t>Unaided recall</a:t>
            </a:r>
          </a:p>
          <a:p>
            <a:pPr marL="628650" lvl="1" indent="-171450">
              <a:buFont typeface="Arial" pitchFamily="34" charset="0"/>
              <a:buChar char="•"/>
              <a:defRPr/>
            </a:pPr>
            <a:r>
              <a:rPr lang="en-IN" u="none" dirty="0"/>
              <a:t>Aided recall</a:t>
            </a:r>
          </a:p>
          <a:p>
            <a:pPr marL="171450" indent="-171450">
              <a:buFont typeface="Arial" pitchFamily="34" charset="0"/>
              <a:buChar char="•"/>
              <a:defRPr/>
            </a:pPr>
            <a:r>
              <a:rPr lang="en-IN" u="none" dirty="0"/>
              <a:t>Measures of recall based on product attribute or category cues and situational or usage cues give an indication of breadth and depth of recall</a:t>
            </a:r>
          </a:p>
          <a:p>
            <a:pPr eaLnBrk="1" hangingPunct="1">
              <a:defRPr/>
            </a:pPr>
            <a:endParaRPr lang="en-US" u="none" dirty="0"/>
          </a:p>
          <a:p>
            <a:pPr eaLnBrk="1" hangingPunct="1">
              <a:defRPr/>
            </a:pPr>
            <a:r>
              <a:rPr lang="en-US" u="none" dirty="0"/>
              <a:t>Corrections for guessing</a:t>
            </a:r>
            <a:endParaRPr lang="en-IN" u="none" dirty="0"/>
          </a:p>
          <a:p>
            <a:pPr marL="171450" indent="-171450" eaLnBrk="1" hangingPunct="1">
              <a:buFont typeface="Arial" pitchFamily="34" charset="0"/>
              <a:buChar char="•"/>
              <a:defRPr/>
            </a:pPr>
            <a:r>
              <a:rPr lang="en-US" u="none" dirty="0"/>
              <a:t>Problem may be especially evident with certain types of aided awareness or recognition measures for the brand</a:t>
            </a:r>
            <a:endParaRPr lang="en-IN" u="none" dirty="0"/>
          </a:p>
          <a:p>
            <a:pPr eaLnBrk="1" hangingPunct="1">
              <a:defRPr/>
            </a:pPr>
            <a:endParaRPr lang="en-IN" u="none" dirty="0"/>
          </a:p>
          <a:p>
            <a:pPr eaLnBrk="1" hangingPunct="1">
              <a:defRPr/>
            </a:pPr>
            <a:r>
              <a:rPr lang="en-IN" u="none" dirty="0"/>
              <a:t>Strategic implications</a:t>
            </a:r>
          </a:p>
          <a:p>
            <a:pPr marL="171450" indent="-171450" eaLnBrk="1" hangingPunct="1">
              <a:buFont typeface="Arial" pitchFamily="34" charset="0"/>
              <a:buChar char="•"/>
              <a:defRPr/>
            </a:pPr>
            <a:r>
              <a:rPr lang="en-US" u="none" dirty="0"/>
              <a:t>Yields insight into </a:t>
            </a:r>
            <a:r>
              <a:rPr lang="en-IN" u="none" dirty="0"/>
              <a:t>how brand knowledge is organized in memory</a:t>
            </a:r>
          </a:p>
          <a:p>
            <a:pPr marL="171450" indent="-171450" eaLnBrk="1" hangingPunct="1">
              <a:buFont typeface="Arial" pitchFamily="34" charset="0"/>
              <a:buChar char="•"/>
              <a:defRPr/>
            </a:pPr>
            <a:r>
              <a:rPr lang="en-IN" u="none" dirty="0"/>
              <a:t>Identifies cues or reminders necessary for consumers to retrieve the brand from memory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58722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Brand association beliefs</a:t>
            </a:r>
          </a:p>
          <a:p>
            <a:pPr marL="171450" indent="-171450">
              <a:buFont typeface="Arial" pitchFamily="34" charset="0"/>
              <a:buChar char="•"/>
              <a:defRPr/>
            </a:pPr>
            <a:r>
              <a:rPr lang="en-IN" dirty="0"/>
              <a:t>Specific attributes and benefits linked to the brand and its competitors</a:t>
            </a:r>
            <a:endParaRPr lang="en-US" dirty="0"/>
          </a:p>
          <a:p>
            <a:pPr marL="171450" indent="-171450">
              <a:buFont typeface="Arial" pitchFamily="34" charset="0"/>
              <a:buChar char="•"/>
              <a:defRPr/>
            </a:pPr>
            <a:r>
              <a:rPr lang="en-US" dirty="0"/>
              <a:t>Can be assessed on the basis of three key dimensions:</a:t>
            </a:r>
          </a:p>
          <a:p>
            <a:pPr marL="628650" lvl="1" indent="-171450">
              <a:buFont typeface="Arial" pitchFamily="34" charset="0"/>
              <a:buChar char="•"/>
              <a:defRPr/>
            </a:pPr>
            <a:r>
              <a:rPr lang="en-US" dirty="0"/>
              <a:t>Strength</a:t>
            </a:r>
          </a:p>
          <a:p>
            <a:pPr marL="628650" lvl="1" indent="-171450">
              <a:buFont typeface="Arial" pitchFamily="34" charset="0"/>
              <a:buChar char="•"/>
              <a:defRPr/>
            </a:pPr>
            <a:r>
              <a:rPr lang="en-US" dirty="0"/>
              <a:t>Favorability </a:t>
            </a:r>
          </a:p>
          <a:p>
            <a:pPr marL="628650" lvl="1" indent="-171450">
              <a:buFont typeface="Arial" pitchFamily="34" charset="0"/>
              <a:buChar char="•"/>
              <a:defRPr/>
            </a:pPr>
            <a:r>
              <a:rPr lang="en-US" dirty="0"/>
              <a:t>Uniqueness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08992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79119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32181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38421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communications environment has shifted and customers are engaged in conversations with each other, to a larger degree than ever before. With the proliferation of social media and digital communications options, one concern of brand marketers everywhere is understanding the return-on-investment (ROI) of each communication channel.</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25919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a:t>Purchase intentions</a:t>
            </a:r>
          </a:p>
          <a:p>
            <a:pPr marL="171450" indent="-171450">
              <a:buFont typeface="Arial" pitchFamily="34" charset="0"/>
              <a:buChar char="•"/>
              <a:defRPr/>
            </a:pPr>
            <a:r>
              <a:rPr lang="en-US" u="none" dirty="0"/>
              <a:t>Determined by brand attitudes and consideration.</a:t>
            </a:r>
          </a:p>
          <a:p>
            <a:pPr marL="171450" indent="-171450">
              <a:buFont typeface="Arial" pitchFamily="34" charset="0"/>
              <a:buChar char="•"/>
              <a:defRPr/>
            </a:pPr>
            <a:r>
              <a:rPr lang="en-US" u="none" dirty="0"/>
              <a:t>Predictive of actual purchase when there is correspondence between any two of the following factors: </a:t>
            </a:r>
          </a:p>
          <a:p>
            <a:pPr marL="628650" lvl="1" indent="-171450">
              <a:buFont typeface="Arial" pitchFamily="34" charset="0"/>
              <a:buChar char="•"/>
              <a:defRPr/>
            </a:pPr>
            <a:r>
              <a:rPr lang="en-US" u="none" dirty="0"/>
              <a:t>Action (buying for own use or to give as a gift)</a:t>
            </a:r>
          </a:p>
          <a:p>
            <a:pPr marL="628650" lvl="1" indent="-171450">
              <a:buFont typeface="Arial" pitchFamily="34" charset="0"/>
              <a:buChar char="•"/>
              <a:defRPr/>
            </a:pPr>
            <a:r>
              <a:rPr lang="en-US" u="none" dirty="0"/>
              <a:t>Target (specific type of product and brand)</a:t>
            </a:r>
          </a:p>
          <a:p>
            <a:pPr marL="628650" lvl="1" indent="-171450">
              <a:buFont typeface="Arial" pitchFamily="34" charset="0"/>
              <a:buChar char="•"/>
              <a:defRPr/>
            </a:pPr>
            <a:r>
              <a:rPr lang="en-US" u="none" dirty="0"/>
              <a:t>Context (in what type of store based on what prices and other conditions)</a:t>
            </a:r>
          </a:p>
          <a:p>
            <a:pPr marL="628650" lvl="1" indent="-171450">
              <a:buFont typeface="Arial" pitchFamily="34" charset="0"/>
              <a:buChar char="•"/>
              <a:defRPr/>
            </a:pPr>
            <a:r>
              <a:rPr lang="en-US" u="none" dirty="0"/>
              <a:t>Time (within a week, month, or year)</a:t>
            </a:r>
          </a:p>
          <a:p>
            <a:pPr>
              <a:buFont typeface="Arial" pitchFamily="34" charset="0"/>
              <a:buNone/>
              <a:defRPr/>
            </a:pPr>
            <a:endParaRPr lang="en-US" u="none" dirty="0"/>
          </a:p>
          <a:p>
            <a:pPr>
              <a:buFont typeface="Arial" pitchFamily="34" charset="0"/>
              <a:buNone/>
              <a:defRPr/>
            </a:pPr>
            <a:r>
              <a:rPr lang="en-US" u="none" dirty="0"/>
              <a:t>Likelihood to recommend</a:t>
            </a:r>
          </a:p>
          <a:p>
            <a:pPr marL="171450" indent="-171450">
              <a:buFont typeface="Arial" pitchFamily="34" charset="0"/>
              <a:buChar char="•"/>
              <a:defRPr/>
            </a:pPr>
            <a:r>
              <a:rPr lang="en-US" u="none" dirty="0"/>
              <a:t>How likely is it that you would recommend this product or service to a friend or colleague?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27175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827352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a:t>Behavioral loyalty</a:t>
            </a:r>
          </a:p>
          <a:p>
            <a:pPr marL="171450" indent="-171450">
              <a:buFont typeface="Arial" panose="020B0604020202020204" pitchFamily="34" charset="0"/>
              <a:buChar char="•"/>
              <a:defRPr/>
            </a:pPr>
            <a:r>
              <a:rPr lang="en-IN" u="none" dirty="0"/>
              <a:t>To capture reported brand usage and </a:t>
            </a:r>
            <a:r>
              <a:rPr lang="en-US" u="none" noProof="0" dirty="0"/>
              <a:t>behavioral</a:t>
            </a:r>
            <a:r>
              <a:rPr lang="en-IN" u="none" dirty="0"/>
              <a:t> loyalty marketers can:</a:t>
            </a:r>
          </a:p>
          <a:p>
            <a:pPr marL="628650" lvl="1" indent="-171450">
              <a:buFont typeface="Arial" panose="020B0604020202020204" pitchFamily="34" charset="0"/>
              <a:buChar char="•"/>
              <a:defRPr/>
            </a:pPr>
            <a:r>
              <a:rPr lang="en-IN" u="none" dirty="0"/>
              <a:t>Ask consumers past purchase history and future purchase intentions</a:t>
            </a:r>
          </a:p>
          <a:p>
            <a:pPr marL="628650" lvl="1" indent="-171450">
              <a:buFont typeface="Arial" panose="020B0604020202020204" pitchFamily="34" charset="0"/>
              <a:buChar char="•"/>
              <a:defRPr/>
            </a:pPr>
            <a:r>
              <a:rPr lang="en-IN" u="none" dirty="0"/>
              <a:t>Make their measures open ended</a:t>
            </a:r>
          </a:p>
          <a:p>
            <a:pPr marL="628650" lvl="1" indent="-171450">
              <a:buFont typeface="Arial" panose="020B0604020202020204" pitchFamily="34" charset="0"/>
              <a:buChar char="•"/>
              <a:defRPr/>
            </a:pPr>
            <a:r>
              <a:rPr lang="en-IN" u="none" dirty="0"/>
              <a:t>Force consumers to choose one of two brands</a:t>
            </a:r>
          </a:p>
          <a:p>
            <a:pPr marL="628650" lvl="1" indent="-171450">
              <a:buFont typeface="Arial" panose="020B0604020202020204" pitchFamily="34" charset="0"/>
              <a:buChar char="•"/>
              <a:defRPr/>
            </a:pPr>
            <a:r>
              <a:rPr lang="en-IN" u="none" dirty="0"/>
              <a:t>Offer multiple choice or rating scales</a:t>
            </a:r>
          </a:p>
          <a:p>
            <a:pPr>
              <a:buFont typeface="Arial" pitchFamily="34" charset="0"/>
              <a:buNone/>
              <a:defRPr/>
            </a:pPr>
            <a:endParaRPr lang="en-IN" u="none" dirty="0"/>
          </a:p>
          <a:p>
            <a:pPr>
              <a:buFont typeface="Arial" pitchFamily="34" charset="0"/>
              <a:buNone/>
              <a:defRPr/>
            </a:pPr>
            <a:r>
              <a:rPr lang="en-IN" u="none" dirty="0"/>
              <a:t>Attitudinal attachment</a:t>
            </a:r>
          </a:p>
          <a:p>
            <a:pPr marL="171450" indent="-171450">
              <a:buFont typeface="Arial" panose="020B0604020202020204" pitchFamily="34" charset="0"/>
              <a:buChar char="•"/>
              <a:defRPr/>
            </a:pPr>
            <a:r>
              <a:rPr lang="en-IN" u="none" dirty="0"/>
              <a:t>Can be defined in the terms of following underlying constructs</a:t>
            </a:r>
          </a:p>
          <a:p>
            <a:pPr marL="628650" lvl="1" indent="-171450">
              <a:buFont typeface="Arial" panose="020B0604020202020204" pitchFamily="34" charset="0"/>
              <a:buChar char="•"/>
              <a:defRPr/>
            </a:pPr>
            <a:r>
              <a:rPr lang="en-IN" u="none" dirty="0"/>
              <a:t>Brand-self connections </a:t>
            </a:r>
          </a:p>
          <a:p>
            <a:pPr marL="628650" lvl="1" indent="-171450">
              <a:buFont typeface="Arial" panose="020B0604020202020204" pitchFamily="34" charset="0"/>
              <a:buChar char="•"/>
              <a:defRPr/>
            </a:pPr>
            <a:r>
              <a:rPr lang="en-IN" u="none" dirty="0"/>
              <a:t>Brand prominence</a:t>
            </a:r>
          </a:p>
          <a:p>
            <a:pPr>
              <a:buFont typeface="Arial" pitchFamily="34" charset="0"/>
              <a:buNone/>
              <a:defRPr/>
            </a:pPr>
            <a:endParaRPr lang="en-IN" u="none" dirty="0"/>
          </a:p>
          <a:p>
            <a:pPr>
              <a:buFont typeface="Arial" pitchFamily="34" charset="0"/>
              <a:buNone/>
              <a:defRPr/>
            </a:pPr>
            <a:r>
              <a:rPr lang="en-IN" u="none" dirty="0"/>
              <a:t>Sense of community</a:t>
            </a:r>
          </a:p>
          <a:p>
            <a:pPr marL="171450" indent="-171450">
              <a:buFont typeface="Arial" panose="020B0604020202020204" pitchFamily="34" charset="0"/>
              <a:buChar char="•"/>
              <a:defRPr/>
            </a:pPr>
            <a:r>
              <a:rPr lang="en-IN" u="none" dirty="0"/>
              <a:t>Social currency—The extent to which people share the brand or information about the brand as part of their everyday social lives at work or at home</a:t>
            </a:r>
          </a:p>
          <a:p>
            <a:pPr>
              <a:buFont typeface="Arial" pitchFamily="34" charset="0"/>
              <a:buNone/>
              <a:defRPr/>
            </a:pPr>
            <a:endParaRPr lang="en-IN" u="none" dirty="0"/>
          </a:p>
          <a:p>
            <a:pPr>
              <a:buFont typeface="Arial" pitchFamily="34" charset="0"/>
              <a:buNone/>
              <a:defRPr/>
            </a:pPr>
            <a:r>
              <a:rPr lang="en-IN" u="none" dirty="0"/>
              <a:t>Active engagement</a:t>
            </a:r>
          </a:p>
          <a:p>
            <a:pPr marL="171450" indent="-171450">
              <a:buFont typeface="Arial" panose="020B0604020202020204" pitchFamily="34" charset="0"/>
              <a:buChar char="•"/>
              <a:defRPr/>
            </a:pPr>
            <a:r>
              <a:rPr lang="en-IN" u="none" dirty="0"/>
              <a:t>Extent to which consumers are willing to invest their resources of time, energy, and money on the brand beyond those resources expended during purchase or consumption of the brand</a:t>
            </a:r>
          </a:p>
          <a:p>
            <a:pPr>
              <a:buFont typeface="Arial" pitchFamily="34" charset="0"/>
              <a:buNone/>
              <a:defRPr/>
            </a:pPr>
            <a:endParaRPr lang="en-US" u="none" dirty="0"/>
          </a:p>
          <a:p>
            <a:pPr>
              <a:buFont typeface="Arial" pitchFamily="34" charset="0"/>
              <a:buNone/>
              <a:defRPr/>
            </a:pPr>
            <a:r>
              <a:rPr lang="en-US" u="none" dirty="0"/>
              <a:t>Fournier’s brand relationship research</a:t>
            </a:r>
          </a:p>
          <a:p>
            <a:pPr marL="171450" indent="-171450">
              <a:buFont typeface="Arial" pitchFamily="34" charset="0"/>
              <a:buChar char="•"/>
              <a:defRPr/>
            </a:pPr>
            <a:r>
              <a:rPr lang="en-US" u="none" dirty="0"/>
              <a:t>Six main facets of brand relationship quality:</a:t>
            </a:r>
          </a:p>
          <a:p>
            <a:pPr marL="628650" lvl="1" indent="-171450">
              <a:buFont typeface="Arial" pitchFamily="34" charset="0"/>
              <a:buChar char="•"/>
              <a:defRPr/>
            </a:pPr>
            <a:r>
              <a:rPr lang="en-US" u="none" dirty="0"/>
              <a:t>Interdependence</a:t>
            </a:r>
          </a:p>
          <a:p>
            <a:pPr marL="628650" lvl="1" indent="-171450">
              <a:buFont typeface="Arial" pitchFamily="34" charset="0"/>
              <a:buChar char="•"/>
              <a:defRPr/>
            </a:pPr>
            <a:r>
              <a:rPr lang="en-US" u="none" dirty="0"/>
              <a:t>Self-concept connection</a:t>
            </a:r>
          </a:p>
          <a:p>
            <a:pPr marL="628650" lvl="1" indent="-171450">
              <a:buFont typeface="Arial" pitchFamily="34" charset="0"/>
              <a:buChar char="•"/>
              <a:defRPr/>
            </a:pPr>
            <a:r>
              <a:rPr lang="en-US" u="none" dirty="0"/>
              <a:t>Commitment</a:t>
            </a:r>
          </a:p>
          <a:p>
            <a:pPr marL="628650" lvl="1" indent="-171450">
              <a:buFont typeface="Arial" pitchFamily="34" charset="0"/>
              <a:buChar char="•"/>
              <a:defRPr/>
            </a:pPr>
            <a:r>
              <a:rPr lang="en-US" u="none" dirty="0"/>
              <a:t>Love/passion</a:t>
            </a:r>
          </a:p>
          <a:p>
            <a:pPr marL="628650" lvl="1" indent="-171450">
              <a:buFont typeface="Arial" pitchFamily="34" charset="0"/>
              <a:buChar char="•"/>
              <a:defRPr/>
            </a:pPr>
            <a:r>
              <a:rPr lang="en-US" u="none" dirty="0"/>
              <a:t>Intimacy</a:t>
            </a:r>
          </a:p>
          <a:p>
            <a:pPr marL="628650" lvl="1" indent="-171450">
              <a:buFont typeface="Arial" pitchFamily="34" charset="0"/>
              <a:buChar char="•"/>
              <a:defRPr/>
            </a:pPr>
            <a:r>
              <a:rPr lang="en-US" u="none" dirty="0"/>
              <a:t>Partner quality</a:t>
            </a:r>
            <a:endParaRPr lang="en-IN" u="none"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56416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66434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29382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In the chapter, Brand Focus 10.0 presents a detailed account of arguably the most successful and influential industry branding model, Young and Rubicam’s Brand Asset Valuator.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49252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MathType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latin typeface="+mn-l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91137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b="0" dirty="0"/>
              <a:t>Comparative methods are r</a:t>
            </a:r>
            <a:r>
              <a:rPr lang="en-US" altLang="en-US" dirty="0"/>
              <a:t>esearch studies or experiments that examine consumer attitudes and behavior toward a brand to directly estimate specific benefits arising from having a high level of awareness and strong, favorable, and unique brand associations.</a:t>
            </a:r>
            <a:endParaRPr lang="en-IN"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68174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12039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a:t>Applications</a:t>
            </a:r>
          </a:p>
          <a:p>
            <a:pPr marL="171450" indent="-171450">
              <a:buFont typeface="Arial" pitchFamily="34" charset="0"/>
              <a:buChar char="•"/>
              <a:defRPr/>
            </a:pPr>
            <a:r>
              <a:rPr lang="en-US" dirty="0"/>
              <a:t>Consumption research for new or existing products.</a:t>
            </a:r>
          </a:p>
          <a:p>
            <a:pPr marL="171450" indent="-171450">
              <a:buFont typeface="Arial" pitchFamily="34" charset="0"/>
              <a:buChar char="•"/>
              <a:defRPr/>
            </a:pPr>
            <a:r>
              <a:rPr lang="en-US" dirty="0"/>
              <a:t>Useful to determine brand equity benefits related to price margins and premiums.</a:t>
            </a:r>
          </a:p>
          <a:p>
            <a:pPr marL="171450" indent="-171450">
              <a:buFont typeface="Arial" pitchFamily="34" charset="0"/>
              <a:buChar char="•"/>
              <a:defRPr/>
            </a:pPr>
            <a:endParaRPr lang="en-US" dirty="0"/>
          </a:p>
          <a:p>
            <a:pPr>
              <a:buFont typeface="Arial" pitchFamily="34" charset="0"/>
              <a:buNone/>
              <a:defRPr/>
            </a:pPr>
            <a:r>
              <a:rPr lang="en-US" u="none" dirty="0"/>
              <a:t>Critique</a:t>
            </a:r>
          </a:p>
          <a:p>
            <a:pPr marL="171450" indent="-171450">
              <a:buFontTx/>
              <a:buChar char="•"/>
              <a:defRPr/>
            </a:pPr>
            <a:r>
              <a:rPr lang="en-US" dirty="0"/>
              <a:t>Advantages</a:t>
            </a:r>
          </a:p>
          <a:p>
            <a:pPr marL="628650" lvl="1" indent="-171450">
              <a:buFontTx/>
              <a:buChar char="•"/>
              <a:defRPr/>
            </a:pPr>
            <a:r>
              <a:rPr lang="en-US" dirty="0"/>
              <a:t>Isolates the value of a brand in a very real sense.</a:t>
            </a:r>
          </a:p>
          <a:p>
            <a:pPr marL="628650" lvl="1" indent="-171450">
              <a:buFontTx/>
              <a:buChar char="•"/>
              <a:defRPr/>
            </a:pPr>
            <a:r>
              <a:rPr lang="en-US" dirty="0"/>
              <a:t>Applicable when the marketing activity under consideration represents a change from past marketing of the brand.</a:t>
            </a:r>
          </a:p>
          <a:p>
            <a:pPr marL="628650" lvl="1" indent="-171450">
              <a:buFontTx/>
              <a:buChar char="•"/>
              <a:defRPr/>
            </a:pPr>
            <a:r>
              <a:rPr lang="en-US" dirty="0"/>
              <a:t>Achievement of realism.</a:t>
            </a:r>
          </a:p>
          <a:p>
            <a:pPr marL="628650" lvl="1" indent="-171450">
              <a:buFontTx/>
              <a:buChar char="•"/>
              <a:defRPr/>
            </a:pPr>
            <a:endParaRPr lang="en-US" dirty="0"/>
          </a:p>
          <a:p>
            <a:pPr marL="171450" indent="-171450">
              <a:buFontTx/>
              <a:buChar char="•"/>
              <a:defRPr/>
            </a:pPr>
            <a:r>
              <a:rPr lang="en-US" dirty="0"/>
              <a:t>Disadvantage</a:t>
            </a:r>
          </a:p>
          <a:p>
            <a:pPr marL="628650" lvl="1" indent="-171450">
              <a:buFontTx/>
              <a:buChar char="•"/>
              <a:defRPr/>
            </a:pPr>
            <a:r>
              <a:rPr lang="en-US" dirty="0"/>
              <a:t>Simulations and concept statements may highlight the particular product characteristics enough to make them more salient than they would otherwise be, distorting the results.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3001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a:t>Applications</a:t>
            </a:r>
          </a:p>
          <a:p>
            <a:pPr marL="171450" indent="-171450">
              <a:buFont typeface="Arial" pitchFamily="34" charset="0"/>
              <a:buChar char="•"/>
              <a:defRPr/>
            </a:pPr>
            <a:r>
              <a:rPr lang="en-US" dirty="0"/>
              <a:t>Dollar-metric measure of brand commitment.</a:t>
            </a:r>
          </a:p>
          <a:p>
            <a:pPr marL="171450" indent="-171450">
              <a:buFont typeface="Arial" pitchFamily="34" charset="0"/>
              <a:buChar char="•"/>
              <a:defRPr/>
            </a:pPr>
            <a:r>
              <a:rPr lang="en-US" dirty="0"/>
              <a:t>Assessing consumer response to different advertising strategies.</a:t>
            </a:r>
          </a:p>
          <a:p>
            <a:pPr marL="171450" indent="-171450">
              <a:buFont typeface="Arial" pitchFamily="34" charset="0"/>
              <a:buChar char="•"/>
              <a:defRPr/>
            </a:pPr>
            <a:r>
              <a:rPr lang="en-US" dirty="0"/>
              <a:t>Explore potential brand extensions by collecting consumer evaluations of a range of concept statements.</a:t>
            </a:r>
          </a:p>
          <a:p>
            <a:pPr marL="171450" indent="-171450">
              <a:buFont typeface="Arial" pitchFamily="34" charset="0"/>
              <a:buChar char="•"/>
              <a:defRPr/>
            </a:pPr>
            <a:endParaRPr lang="en-US" dirty="0"/>
          </a:p>
          <a:p>
            <a:pPr>
              <a:buFont typeface="Arial" pitchFamily="34" charset="0"/>
              <a:buNone/>
              <a:defRPr/>
            </a:pPr>
            <a:r>
              <a:rPr lang="en-US" u="none" dirty="0"/>
              <a:t>Critique</a:t>
            </a:r>
          </a:p>
          <a:p>
            <a:pPr marL="171450" indent="-171450">
              <a:buFont typeface="Arial" pitchFamily="34" charset="0"/>
              <a:buChar char="•"/>
              <a:defRPr/>
            </a:pPr>
            <a:r>
              <a:rPr lang="en-US" dirty="0"/>
              <a:t>Advantage</a:t>
            </a:r>
          </a:p>
          <a:p>
            <a:pPr marL="628650" lvl="1" indent="-171450">
              <a:buFont typeface="Arial" pitchFamily="34" charset="0"/>
              <a:buChar char="•"/>
              <a:defRPr/>
            </a:pPr>
            <a:r>
              <a:rPr lang="en-US" dirty="0"/>
              <a:t>Ease of implementation.</a:t>
            </a:r>
          </a:p>
          <a:p>
            <a:pPr marL="171450" indent="-171450">
              <a:buFont typeface="Arial" pitchFamily="34" charset="0"/>
              <a:buChar char="•"/>
              <a:defRPr/>
            </a:pPr>
            <a:r>
              <a:rPr lang="en-US" dirty="0"/>
              <a:t>Disadvantage</a:t>
            </a:r>
          </a:p>
          <a:p>
            <a:pPr marL="628650" lvl="1" indent="-171450">
              <a:buFont typeface="Arial" pitchFamily="34" charset="0"/>
              <a:buChar char="•"/>
              <a:defRPr/>
            </a:pPr>
            <a:r>
              <a:rPr lang="en-US" dirty="0"/>
              <a:t>Difficult to discern whether consumer responses to changes in the marketing stimuli are being caused by brand knowledge or by more generic product knowledge.</a:t>
            </a:r>
            <a:endParaRPr lang="en-US" u="sng"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62496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u="none" dirty="0"/>
              <a:t>Marketers can explore potential brand extensions by collecting consumer evaluations of a range of concept statements describing brand extension candidates. For example, the results of a consumer survey conducted at one time examined reactions to hypothetical extensions of the Planters nuts brand. Contrasting those extensions provides some indication of the equity of the brand. This figure displays the results of a consumer survey conducted at one time to examine reactions to hypothetical extensions of the Planters nuts brand. Contrasting those extensions provides some indication of the equity of the brand.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476469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US" u="none" dirty="0"/>
              <a:t>Application</a:t>
            </a:r>
          </a:p>
          <a:p>
            <a:pPr marL="171450" indent="-171450">
              <a:buFont typeface="Arial" pitchFamily="34" charset="0"/>
              <a:buChar char="•"/>
              <a:defRPr/>
            </a:pPr>
            <a:r>
              <a:rPr lang="en-US" dirty="0"/>
              <a:t>Assess advertising effectiveness and brand value.</a:t>
            </a:r>
          </a:p>
          <a:p>
            <a:pPr marL="171450" indent="-171450">
              <a:buFont typeface="Arial" pitchFamily="34" charset="0"/>
              <a:buChar char="•"/>
              <a:defRPr/>
            </a:pPr>
            <a:r>
              <a:rPr lang="en-US" dirty="0"/>
              <a:t>Explore how brand names interact with physical product features to affect the possibility of extending brand names to new product categories.</a:t>
            </a:r>
          </a:p>
          <a:p>
            <a:pPr marL="171450" indent="-171450">
              <a:buFont typeface="Arial" pitchFamily="34" charset="0"/>
              <a:buChar char="•"/>
              <a:defRPr/>
            </a:pPr>
            <a:r>
              <a:rPr lang="en-US" dirty="0"/>
              <a:t>Determination of the company attributes relevant to customers.</a:t>
            </a:r>
          </a:p>
          <a:p>
            <a:pPr marL="171450" indent="-171450">
              <a:buFont typeface="Arial" pitchFamily="34" charset="0"/>
              <a:buChar char="•"/>
              <a:defRPr/>
            </a:pPr>
            <a:endParaRPr lang="en-US" dirty="0"/>
          </a:p>
          <a:p>
            <a:pPr>
              <a:buFont typeface="Arial" pitchFamily="34" charset="0"/>
              <a:buNone/>
              <a:defRPr/>
            </a:pPr>
            <a:r>
              <a:rPr lang="en-US" u="none" dirty="0"/>
              <a:t>Critique</a:t>
            </a:r>
          </a:p>
          <a:p>
            <a:pPr marL="171450" indent="-171450">
              <a:buFont typeface="Arial" pitchFamily="34" charset="0"/>
              <a:buChar char="•"/>
              <a:defRPr/>
            </a:pPr>
            <a:r>
              <a:rPr lang="en-US" dirty="0"/>
              <a:t>Advantage</a:t>
            </a:r>
          </a:p>
          <a:p>
            <a:pPr marL="628650" lvl="1" indent="-171450">
              <a:buFont typeface="Arial" pitchFamily="34" charset="0"/>
              <a:buChar char="•"/>
              <a:defRPr/>
            </a:pPr>
            <a:r>
              <a:rPr lang="en-US" dirty="0"/>
              <a:t>Study different brands and different aspects of the product or marketing program simultaneously.</a:t>
            </a:r>
          </a:p>
          <a:p>
            <a:pPr marL="171450" indent="-171450">
              <a:buFont typeface="Arial" pitchFamily="34" charset="0"/>
              <a:buChar char="•"/>
              <a:defRPr/>
            </a:pPr>
            <a:r>
              <a:rPr lang="en-US" dirty="0"/>
              <a:t>Disadvantages</a:t>
            </a:r>
          </a:p>
          <a:p>
            <a:pPr marL="628650" lvl="1" indent="-171450">
              <a:buFont typeface="Arial" pitchFamily="34" charset="0"/>
              <a:buChar char="•"/>
              <a:defRPr/>
            </a:pPr>
            <a:r>
              <a:rPr lang="en-US" dirty="0"/>
              <a:t>Marketing profiles may violate consumers’ expectations based on what they already know about brands.</a:t>
            </a:r>
          </a:p>
          <a:p>
            <a:pPr marL="628650" lvl="1" indent="-171450">
              <a:buFont typeface="Arial" pitchFamily="34" charset="0"/>
              <a:buChar char="•"/>
              <a:defRPr/>
            </a:pPr>
            <a:r>
              <a:rPr lang="en-US" dirty="0"/>
              <a:t>Difficult to specify and interpret brand attribute levels.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17734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b="0" dirty="0"/>
              <a:t>Holistic methods place an overall value on the brand in either abstract utility terms or concrete financial terms. Thus, holistic methods attempt to “net out” various considerations to determine the unique contribution of the brand.</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706101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US" u="none" dirty="0"/>
              <a:t>Scanner panel</a:t>
            </a:r>
          </a:p>
          <a:p>
            <a:pPr marL="171450" indent="-171450">
              <a:buFont typeface="Arial" pitchFamily="34" charset="0"/>
              <a:buChar char="•"/>
              <a:defRPr/>
            </a:pPr>
            <a:r>
              <a:rPr lang="en-US" dirty="0"/>
              <a:t>Researchers have focused on analysis of brand value based on data sets from supermarket scanners of consumer purchases.</a:t>
            </a:r>
          </a:p>
          <a:p>
            <a:pPr marL="171450" indent="-171450">
              <a:buFont typeface="Arial" pitchFamily="34" charset="0"/>
              <a:buChar char="•"/>
              <a:defRPr/>
            </a:pPr>
            <a:r>
              <a:rPr lang="en-US" dirty="0"/>
              <a:t>Some of the models used by researchers:</a:t>
            </a:r>
          </a:p>
          <a:p>
            <a:pPr marL="628650" lvl="1" indent="-171450">
              <a:buFont typeface="Arial" pitchFamily="34" charset="0"/>
              <a:buChar char="•"/>
              <a:defRPr/>
            </a:pPr>
            <a:r>
              <a:rPr lang="en-US" dirty="0"/>
              <a:t>Estimate that aspect of brand preference that is unique to a brand and not currently duplicated by competitors.</a:t>
            </a:r>
          </a:p>
          <a:p>
            <a:pPr marL="628650" lvl="1" indent="-171450">
              <a:buFont typeface="Arial" pitchFamily="34" charset="0"/>
              <a:buChar char="•"/>
              <a:defRPr/>
            </a:pPr>
            <a:r>
              <a:rPr lang="en-US" dirty="0"/>
              <a:t>Employ actual retail sales data to calculate a “revenue premium” as an estimate of brand equity.</a:t>
            </a:r>
          </a:p>
          <a:p>
            <a:pPr marL="628650" lvl="1" indent="-171450">
              <a:buFont typeface="Arial" pitchFamily="34" charset="0"/>
              <a:buChar char="•"/>
              <a:defRPr/>
            </a:pPr>
            <a:r>
              <a:rPr lang="en-US" dirty="0"/>
              <a:t>Use store-level scanner data to track brand equity and key drivers of brand equity over time.</a:t>
            </a:r>
          </a:p>
          <a:p>
            <a:pPr marL="628650" lvl="1" indent="-171450">
              <a:buFont typeface="Arial" pitchFamily="34" charset="0"/>
              <a:buChar char="•"/>
              <a:defRPr/>
            </a:pPr>
            <a:endParaRPr lang="en-US" dirty="0"/>
          </a:p>
          <a:p>
            <a:pPr>
              <a:buFont typeface="Arial" pitchFamily="34" charset="0"/>
              <a:buNone/>
              <a:defRPr/>
            </a:pPr>
            <a:r>
              <a:rPr lang="en-US" u="none" dirty="0"/>
              <a:t>Choice experiments</a:t>
            </a:r>
          </a:p>
          <a:p>
            <a:pPr marL="171450" indent="-171450">
              <a:buFont typeface="Arial" pitchFamily="34" charset="0"/>
              <a:buChar char="•"/>
              <a:defRPr/>
            </a:pPr>
            <a:r>
              <a:rPr lang="en-US" b="0" dirty="0"/>
              <a:t>Equalization price</a:t>
            </a:r>
            <a:r>
              <a:rPr lang="en-US" dirty="0"/>
              <a:t>: Equates the utility of a brand to the utilities that could be attributed to a brand in the category where no brand differentiation occurred.</a:t>
            </a:r>
          </a:p>
          <a:p>
            <a:pPr marL="171450" indent="-171450">
              <a:buFont typeface="Arial" pitchFamily="34" charset="0"/>
              <a:buChar char="•"/>
              <a:defRPr/>
            </a:pPr>
            <a:endParaRPr lang="en-US" dirty="0"/>
          </a:p>
          <a:p>
            <a:pPr>
              <a:buFont typeface="Arial" pitchFamily="34" charset="0"/>
              <a:buNone/>
              <a:defRPr/>
            </a:pPr>
            <a:r>
              <a:rPr lang="en-US" u="none" dirty="0"/>
              <a:t>Multi-attribute attitude models</a:t>
            </a:r>
          </a:p>
          <a:p>
            <a:pPr marL="171450" indent="-171450">
              <a:buFont typeface="Arial" pitchFamily="34" charset="0"/>
              <a:buChar char="•"/>
              <a:defRPr/>
            </a:pPr>
            <a:r>
              <a:rPr lang="en-US" dirty="0"/>
              <a:t>Reveals the relative sizes of different bases of brand equity by dividing brand equity into three components:</a:t>
            </a:r>
          </a:p>
          <a:p>
            <a:pPr marL="628650" lvl="1" indent="-171450">
              <a:buFont typeface="Arial" pitchFamily="34" charset="0"/>
              <a:buChar char="•"/>
              <a:defRPr/>
            </a:pPr>
            <a:r>
              <a:rPr lang="en-US" dirty="0"/>
              <a:t>Brand awareness</a:t>
            </a:r>
          </a:p>
          <a:p>
            <a:pPr marL="628650" lvl="1" indent="-171450">
              <a:buFont typeface="Arial" pitchFamily="34" charset="0"/>
              <a:buChar char="•"/>
              <a:defRPr/>
            </a:pPr>
            <a:r>
              <a:rPr lang="en-US" b="0" dirty="0"/>
              <a:t>Attribute perception biases</a:t>
            </a:r>
            <a:r>
              <a:rPr lang="en-US" dirty="0"/>
              <a:t>: Difference between subjectively perceived attribute values and objectively measured attribute values.</a:t>
            </a:r>
          </a:p>
          <a:p>
            <a:pPr marL="1085850" lvl="2" indent="-171450">
              <a:buFont typeface="Arial" pitchFamily="34" charset="0"/>
              <a:buChar char="•"/>
              <a:defRPr/>
            </a:pPr>
            <a:r>
              <a:rPr lang="en-US" dirty="0"/>
              <a:t>Consumer reports</a:t>
            </a:r>
          </a:p>
          <a:p>
            <a:pPr marL="628650" lvl="1" indent="-171450">
              <a:buFont typeface="Arial" pitchFamily="34" charset="0"/>
              <a:buChar char="•"/>
              <a:defRPr/>
            </a:pPr>
            <a:r>
              <a:rPr lang="en-US" b="0" dirty="0"/>
              <a:t>Nonattribute preference</a:t>
            </a:r>
            <a:r>
              <a:rPr lang="en-US" dirty="0"/>
              <a:t>: Difference between subjectively perceived attribute values and overall preference.</a:t>
            </a:r>
          </a:p>
          <a:p>
            <a:pPr marL="171450" indent="-171450">
              <a:buFont typeface="Arial" pitchFamily="34" charset="0"/>
              <a:buChar char="•"/>
              <a:defRPr/>
            </a:pPr>
            <a:r>
              <a:rPr lang="en-US" dirty="0"/>
              <a:t>Model for decomposing attribute ratings of a brand into two components:</a:t>
            </a:r>
          </a:p>
          <a:p>
            <a:pPr marL="628650" lvl="1" indent="-171450">
              <a:buFont typeface="Arial" pitchFamily="34" charset="0"/>
              <a:buChar char="•"/>
              <a:defRPr/>
            </a:pPr>
            <a:r>
              <a:rPr lang="en-US" dirty="0"/>
              <a:t>Brand-specific associations, meaning features, attributes, or benefits that consumers link to a brand.</a:t>
            </a:r>
          </a:p>
          <a:p>
            <a:pPr marL="628650" lvl="1" indent="-171450">
              <a:buFont typeface="Arial" pitchFamily="34" charset="0"/>
              <a:buChar char="•"/>
              <a:defRPr/>
            </a:pPr>
            <a:r>
              <a:rPr lang="en-US" dirty="0"/>
              <a:t>General brand impressions based on a more holistic view of a brand.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865068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disadvantage of residual approaches is that they are most appropriate for brands with a lot of product-related attribute associations, because these measures are unable to distinguish between different types of nonproduct-related attribute associations. Consequently, the residual approach’s diagnostic value for strategic decision making in other cases is limited.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52927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Based on a number of different analyses, a widely held belief is that much of the corporate value of many companies is wrapped up in the value of their brands.</a:t>
            </a:r>
          </a:p>
          <a:p>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The recognition of the important role of brand names has spurred much research on valuation. The ability to put a specific price tag on a brand’s value is useful for a number of reasons:</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Mergers and acquisitions: Both to evaluate possible purchases as well as to facilitate disposal.</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Brand licensing: Internally for tax reasons and to third parties</a:t>
            </a:r>
            <a:r>
              <a:rPr lang="en-IN" sz="1200" b="0" i="0" u="none" strike="noStrike" kern="1200" cap="none" baseline="0" dirty="0">
                <a:solidFill>
                  <a:schemeClr val="tx1"/>
                </a:solidFill>
                <a:latin typeface="Arial"/>
                <a:ea typeface="Arial"/>
                <a:cs typeface="Arial"/>
                <a:sym typeface="Arial"/>
              </a:rPr>
              <a:t>.</a:t>
            </a:r>
            <a:endParaRPr lang="en-US" sz="1200" b="0" i="0" u="none" strike="noStrike" kern="1200" cap="none" baseline="0" dirty="0">
              <a:solidFill>
                <a:schemeClr val="tx1"/>
              </a:solidFill>
              <a:latin typeface="Arial"/>
              <a:ea typeface="Arial"/>
              <a:cs typeface="Arial"/>
              <a:sym typeface="Arial"/>
            </a:endParaRP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Fund raising: As collateral on loans or for sale or leaseback arrangements; to establish to current and future investors how the firm’s efforts have resulted in valuation creation, as demonstrated by the valuations of the brands owned by the firm.</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Brand portfolio decisions: To develop brand strategy of a portfolio of brands based on their brand valuation.</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Internal resource allocation decisions and understanding return on investment (ROI): Capital allocation decisions within a firm could revolve around the valuations of different brands. The valuation of brand names could help in establishing the return on investment of marketing expenditures.</a:t>
            </a:r>
            <a:endParaRPr lang="en-US" i="0" u="sng"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80553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a:t>Accounting background</a:t>
            </a:r>
          </a:p>
          <a:p>
            <a:pPr marL="171450" indent="-171450">
              <a:buFont typeface="Arial" pitchFamily="34" charset="0"/>
              <a:buChar char="•"/>
              <a:defRPr/>
            </a:pPr>
            <a:r>
              <a:rPr lang="en-US" b="0" dirty="0"/>
              <a:t>Tangible assets</a:t>
            </a:r>
            <a:r>
              <a:rPr lang="en-US" dirty="0"/>
              <a:t>: Property, plant, and equipment; current assets; and investments in stocks and bonds.</a:t>
            </a:r>
          </a:p>
          <a:p>
            <a:pPr marL="171450" indent="-171450">
              <a:buFont typeface="Arial" pitchFamily="34" charset="0"/>
              <a:buChar char="•"/>
              <a:defRPr/>
            </a:pPr>
            <a:r>
              <a:rPr lang="en-US" b="0" dirty="0"/>
              <a:t>Intangible assets</a:t>
            </a:r>
            <a:r>
              <a:rPr lang="en-US" dirty="0"/>
              <a:t>: Augment the earning power of a firm’s physical assets.</a:t>
            </a:r>
          </a:p>
          <a:p>
            <a:pPr marL="628650" lvl="1" indent="-171450">
              <a:buFont typeface="Arial" pitchFamily="34" charset="0"/>
              <a:buChar char="•"/>
              <a:defRPr/>
            </a:pPr>
            <a:r>
              <a:rPr lang="en-US" dirty="0"/>
              <a:t>Goodwill</a:t>
            </a:r>
          </a:p>
          <a:p>
            <a:pPr marL="457200" lvl="1" indent="0">
              <a:buFont typeface="Arial" pitchFamily="34" charset="0"/>
              <a:buNone/>
              <a:defRPr/>
            </a:pPr>
            <a:endParaRPr lang="en-US" dirty="0"/>
          </a:p>
          <a:p>
            <a:pPr>
              <a:buFont typeface="Arial" pitchFamily="34" charset="0"/>
              <a:buNone/>
              <a:defRPr/>
            </a:pPr>
            <a:r>
              <a:rPr lang="en-US" u="none" dirty="0"/>
              <a:t>Historical perspectives</a:t>
            </a:r>
          </a:p>
          <a:p>
            <a:pPr marL="171450" indent="-171450">
              <a:buFont typeface="Arial" pitchFamily="34" charset="0"/>
              <a:buChar char="•"/>
              <a:defRPr/>
            </a:pPr>
            <a:r>
              <a:rPr lang="en-US" dirty="0"/>
              <a:t>British firms used brand values primarily to boost their balance sheets.</a:t>
            </a:r>
          </a:p>
          <a:p>
            <a:pPr marL="171450" indent="-171450">
              <a:buFont typeface="Arial" pitchFamily="34" charset="0"/>
              <a:buChar char="•"/>
              <a:defRPr/>
            </a:pPr>
            <a:r>
              <a:rPr lang="en-US" dirty="0"/>
              <a:t>Recording brand value as an intangible asset from the firm’s perspective is a means to increase the asset value of the firm.</a:t>
            </a:r>
          </a:p>
          <a:p>
            <a:pPr marL="171450" indent="-171450">
              <a:buFont typeface="Arial" pitchFamily="34" charset="0"/>
              <a:buChar char="•"/>
              <a:defRPr/>
            </a:pPr>
            <a:endParaRPr lang="en-US" dirty="0"/>
          </a:p>
          <a:p>
            <a:pPr>
              <a:buFont typeface="Arial" pitchFamily="34" charset="0"/>
              <a:buNone/>
              <a:defRPr/>
            </a:pPr>
            <a:r>
              <a:rPr lang="en-US" u="none" dirty="0"/>
              <a:t>General approaches</a:t>
            </a:r>
          </a:p>
          <a:p>
            <a:pPr marL="171450" indent="-171450">
              <a:buFont typeface="Arial" pitchFamily="34" charset="0"/>
              <a:buChar char="•"/>
              <a:defRPr/>
            </a:pPr>
            <a:r>
              <a:rPr lang="en-US" dirty="0"/>
              <a:t>Cost approach: Brand equity is the amount of money that would be required to reproduce or replace the brand.</a:t>
            </a:r>
          </a:p>
          <a:p>
            <a:pPr marL="171450" indent="-171450">
              <a:buFont typeface="Arial" pitchFamily="34" charset="0"/>
              <a:buChar char="•"/>
              <a:defRPr/>
            </a:pPr>
            <a:r>
              <a:rPr lang="en-US" dirty="0"/>
              <a:t>Market approach: The amount an active market would allow so that the asset would exchange between a willing buyer and willing seller.</a:t>
            </a:r>
          </a:p>
          <a:p>
            <a:pPr marL="171450" indent="-171450">
              <a:buFont typeface="Arial" pitchFamily="34" charset="0"/>
              <a:buChar char="•"/>
              <a:defRPr/>
            </a:pPr>
            <a:r>
              <a:rPr lang="en-US" dirty="0"/>
              <a:t>Income approach: Brand equity is the discounted future cash flow from the future earnings stream for the brand.</a:t>
            </a:r>
          </a:p>
          <a:p>
            <a:pPr marL="628650" lvl="1" indent="-171450">
              <a:buFont typeface="Arial" pitchFamily="34" charset="0"/>
              <a:buChar char="•"/>
              <a:defRPr/>
            </a:pPr>
            <a:r>
              <a:rPr lang="en-US" dirty="0"/>
              <a:t>Capitalizing royalty earnings from a brand name.</a:t>
            </a:r>
          </a:p>
          <a:p>
            <a:pPr marL="628650" lvl="1" indent="-171450">
              <a:buFont typeface="Arial" pitchFamily="34" charset="0"/>
              <a:buChar char="•"/>
              <a:defRPr/>
            </a:pPr>
            <a:r>
              <a:rPr lang="en-US" dirty="0"/>
              <a:t>Capitalizing the premium profits that are earned by a branded products.</a:t>
            </a:r>
          </a:p>
          <a:p>
            <a:pPr marL="628650" lvl="1" indent="-171450">
              <a:buFont typeface="Arial" pitchFamily="34" charset="0"/>
              <a:buChar char="•"/>
              <a:defRPr/>
            </a:pPr>
            <a:r>
              <a:rPr lang="en-US" dirty="0"/>
              <a:t>Capitalizing the actual profitability of a brand after allowing for the costs of maintaining it and the effects of taxation.</a:t>
            </a:r>
            <a:endParaRPr lang="en-US" u="sng"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758188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There have been many approaches suggested by academic researchers to systematically value brands. One seminal academic research study proposed a technique for estimating a firm’s brand equity derived from financial market estimates of brand-related profits. The methodology defined brand equity as the incremental cash flows accruing to branded products over and above the cash flows that would result from the sale of unbranded products. This fundamentally assumed that the market value of the firm’s securities would provide an unbiased estimate of the future cash flows attributable to all the firm’s assets. Further, brand equity was regarded as an intangible asset contributing to firm value. By taking into consideration factors such as the age of the brand, order of entry in the category, and current and past advertising share, the approach was able to estimate brand equity. </a:t>
            </a:r>
          </a:p>
          <a:p>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Aside from such academic approaches, there are a few well-established brand valuation approaches that derive from industry, and we review three of them here. All three approaches—Interbrand, BrandZ, and Brand Finance—combine brand equity measurement and financial valuation in deriving estimates of brand value.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22420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figure presents general considerations in understanding consumer behavior.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825887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Financial forecast</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The basic principle underlying this step is that the worth of brands—like any other asset owned by a firm or the firm’s overall value—can be calculated based on the estimates of present value of its future cash flows. For each of the segments identified as important to a brand, the valuation process involves identifying and forecasting the net revenues (or potential cash flows).</a:t>
            </a:r>
          </a:p>
          <a:p>
            <a:pPr marL="0" indent="0">
              <a:buFont typeface="Arial" panose="020B0604020202020204" pitchFamily="34" charset="0"/>
              <a:buNone/>
            </a:pPr>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Role of brand</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Role of brand measures the portion of the customer decision to purchase that is attributable to brand—exclusive of other purchase drivers such as price or product features.</a:t>
            </a:r>
          </a:p>
          <a:p>
            <a:pPr marL="0" indent="0">
              <a:buFont typeface="Arial" panose="020B0604020202020204" pitchFamily="34" charset="0"/>
              <a:buNone/>
            </a:pPr>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Strength analysis</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Brand strength measures the ability of the brand to secure the delivery of expected future earnings. Brand strength is reported on a scale of 0 to 100 based on an evaluation across 10 dimensions of internal and external aspects.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95926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Meaningfully Different Framework:</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They are meaningful (they meet customer needs)</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They are different (they are unique and they set trends); and</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They are salient (they are top of mind)</a:t>
            </a:r>
          </a:p>
          <a:p>
            <a:pPr marL="171450" indent="-171450">
              <a:buFont typeface="Arial" panose="020B0604020202020204" pitchFamily="34" charset="0"/>
              <a:buChar char="•"/>
            </a:pPr>
            <a:endParaRPr lang="en-US" sz="1200" b="0" i="0" u="none" strike="noStrike" kern="1200" cap="none" baseline="0" dirty="0">
              <a:solidFill>
                <a:schemeClr val="tx1"/>
              </a:solidFill>
              <a:latin typeface="Arial"/>
              <a:ea typeface="Arial"/>
              <a:cs typeface="Arial"/>
              <a:sym typeface="Arial"/>
            </a:endParaRPr>
          </a:p>
          <a:p>
            <a:pPr marL="0" indent="0">
              <a:buFont typeface="Arial" panose="020B0604020202020204" pitchFamily="34" charset="0"/>
              <a:buNone/>
            </a:pPr>
            <a:r>
              <a:rPr lang="en-US" dirty="0"/>
              <a:t>These benefits translate into power (by increasing sales), premium (by commanding a high price), and potential (by helping to sustain future growth). Their findings indicate that meaningfully different brands capture significantly higher volume (five times as much), have a 13 percent price premium, and are more likely to increase their share of value.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3124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The net present value of the projected royalty stream becomes the estimate of brand value. The approach can be summarized as follows. First, Brand Finance calculates the brand strength on a scale of 1 to 100 using data from the Brand Asset Valuator database, which results in a Brand Strength Index (or BSI score). Second, the methodology involves assessing the brand royalty rate by applying the BSI score to the royalty rates that are applicable to a given industry. These industry-specific royalty rates are identified through databases containing comparable licensing agreements. For example, if the industry royalty rates range between 1 to 5 percent, and the brand has a strength score of 80 out of 100, the appropriate royalty rate for the brand in this industry would be 4 percent. Third, these royalty rates when applied to forecasted revenues, help determine brand value. Revenue forecasts are further generated based on a combination of historic revenues, equity analyst forecasts as well as economic growth rates. Finally, brand value is determined by discounting forecasted revenues to net present value terms.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588298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u="none" dirty="0"/>
              <a:t>Despite having some similarities in their approaches, the three methods have enough differences to produce some fairly significant differences in estimates of brand value for the same brand, causing considerable criticism regarding the validity of these approaches. The comparisons of the three valuation approaches for a sample of 68 brands for which real financial transaction data was available, revealed significant anomalies, with all approaches overestimating value by nearly two or three times. </a:t>
            </a:r>
            <a:r>
              <a:rPr lang="en-US" sz="1200" b="0" i="0" u="none" strike="noStrike" kern="1200" cap="none" baseline="0" dirty="0">
                <a:solidFill>
                  <a:schemeClr val="tx1"/>
                </a:solidFill>
                <a:latin typeface="Arial"/>
                <a:ea typeface="Arial"/>
                <a:cs typeface="Arial"/>
                <a:sym typeface="Arial"/>
              </a:rPr>
              <a:t>Further, these approaches are also inconsistent with each other.</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82144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This table shows the comparison of the three approaches—and the variations in their assessments of brand value—for five major brands.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007542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a:t>Guidelines for creating and measuring ROI from brand marketing activities</a:t>
            </a:r>
          </a:p>
          <a:p>
            <a:pPr marL="171450" indent="-171450">
              <a:buFont typeface="Arial" pitchFamily="34" charset="0"/>
              <a:buChar char="•"/>
              <a:defRPr/>
            </a:pPr>
            <a:r>
              <a:rPr lang="en-US" dirty="0"/>
              <a:t>Spend wisely: Investing in distinctive and well-designed marketing activities increases the chance for a more positive and discernible ROI. </a:t>
            </a:r>
          </a:p>
          <a:p>
            <a:pPr marL="171450" indent="-171450">
              <a:buFont typeface="Arial" pitchFamily="34" charset="0"/>
              <a:buChar char="•"/>
              <a:defRPr/>
            </a:pPr>
            <a:r>
              <a:rPr lang="en-US" dirty="0"/>
              <a:t>Look for benchmarks: Understand the target market before entering. </a:t>
            </a:r>
          </a:p>
          <a:p>
            <a:pPr marL="171450" indent="-171450">
              <a:buFont typeface="Arial" pitchFamily="34" charset="0"/>
              <a:buChar char="•"/>
              <a:defRPr/>
            </a:pPr>
            <a:r>
              <a:rPr lang="en-US" dirty="0"/>
              <a:t>Be strategic: Use a structured approach to planning, implementing, and interpreting marketing activity. </a:t>
            </a:r>
          </a:p>
          <a:p>
            <a:pPr marL="171450" indent="-171450">
              <a:buFont typeface="Arial" pitchFamily="34" charset="0"/>
              <a:buChar char="•"/>
              <a:defRPr/>
            </a:pPr>
            <a:r>
              <a:rPr lang="en-US" dirty="0"/>
              <a:t>Be observant: Qualitative and quantitative insights can help in understanding brand performance.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64777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There are many different ways to uncover the types of associations linked to the brand and their corresponding strength, favorability, and uniqueness. Qualitative research techniques often identify possible brand associations and sources of brand equity. These are relatively unstructured measurement approaches that permit a range of both questions and answers and so can often be a useful first step in exploring consumer brand and product perceptions.</a:t>
            </a:r>
            <a:endParaRPr lang="en-IN"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15271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defRPr/>
            </a:pPr>
            <a:r>
              <a:rPr lang="en-US" dirty="0"/>
              <a:t>Useful questions include the following:</a:t>
            </a:r>
          </a:p>
          <a:p>
            <a:pPr marL="171450" indent="-171450">
              <a:buFont typeface="Arial" panose="020B0604020202020204" pitchFamily="34" charset="0"/>
              <a:buChar char="•"/>
              <a:defRPr/>
            </a:pPr>
            <a:r>
              <a:rPr lang="en-US" dirty="0"/>
              <a:t>What do you like best about the brand? What are its positive aspects or advantages?</a:t>
            </a:r>
          </a:p>
          <a:p>
            <a:pPr marL="171450" indent="-171450">
              <a:buFont typeface="Arial" panose="020B0604020202020204" pitchFamily="34" charset="0"/>
              <a:buChar char="•"/>
              <a:defRPr/>
            </a:pPr>
            <a:r>
              <a:rPr lang="en-US" dirty="0"/>
              <a:t>What do you like least about the brand? What are its negative aspects or disadvantages?</a:t>
            </a:r>
          </a:p>
          <a:p>
            <a:pPr marL="171450" indent="-171450">
              <a:buFont typeface="Arial" panose="020B0604020202020204" pitchFamily="34" charset="0"/>
              <a:buChar char="•"/>
              <a:defRPr/>
            </a:pPr>
            <a:r>
              <a:rPr lang="en-US" dirty="0"/>
              <a:t>What do you find unique about the brand? How is it different from other brands?</a:t>
            </a:r>
          </a:p>
          <a:p>
            <a:pPr marL="0" indent="0">
              <a:buFont typeface="Arial" pitchFamily="34" charset="0"/>
              <a:buNone/>
              <a:defRPr/>
            </a:pPr>
            <a:endParaRPr lang="en-US" dirty="0"/>
          </a:p>
          <a:p>
            <a:pPr marL="0" indent="0">
              <a:buFont typeface="Arial" pitchFamily="34" charset="0"/>
              <a:buNone/>
              <a:defRPr/>
            </a:pPr>
            <a:r>
              <a:rPr lang="en-IN" dirty="0"/>
              <a:t>Guidelines</a:t>
            </a:r>
          </a:p>
          <a:p>
            <a:pPr marL="171450" indent="-171450">
              <a:buFont typeface="Arial" panose="020B0604020202020204" pitchFamily="34" charset="0"/>
              <a:buChar char="•"/>
              <a:defRPr/>
            </a:pPr>
            <a:r>
              <a:rPr lang="en-IN" dirty="0"/>
              <a:t>Primary concerns in conducting free association tasks:</a:t>
            </a:r>
          </a:p>
          <a:p>
            <a:pPr marL="628650" lvl="1" indent="-171450">
              <a:buFont typeface="Arial" pitchFamily="34" charset="0"/>
              <a:buChar char="•"/>
              <a:defRPr/>
            </a:pPr>
            <a:r>
              <a:rPr lang="en-US" dirty="0"/>
              <a:t>What </a:t>
            </a:r>
            <a:r>
              <a:rPr lang="en-IN" dirty="0"/>
              <a:t>types of probes to give to subjects?</a:t>
            </a:r>
          </a:p>
          <a:p>
            <a:pPr marL="628650" lvl="1" indent="-171450">
              <a:buFont typeface="Arial" pitchFamily="34" charset="0"/>
              <a:buChar char="•"/>
              <a:defRPr/>
            </a:pPr>
            <a:r>
              <a:rPr lang="en-IN" dirty="0"/>
              <a:t>How to code and interpret the resulting data?</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38006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For example, it may be difficult for consumers to admit that a certain brand name product has prestige and enhances their self-image. They may instead refer to some particular product feature as the reason they like or dislike the brand. Or they may simply find it difficult to identify and express their true feelings when asked directly, even if they attempt to do so. For either of these reasons, it might be impossible to obtain an accurate portrayal of brand knowledge structures without some rather</a:t>
            </a:r>
          </a:p>
          <a:p>
            <a:r>
              <a:rPr lang="en-US" altLang="en-US" dirty="0"/>
              <a:t>unconventional research methods.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49405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32701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452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4274113"/>
      </p:ext>
    </p:extLst>
  </p:cSld>
  <p:clrMapOvr>
    <a:masterClrMapping/>
  </p:clrMapOvr>
  <p:extLst>
    <p:ext uri="{DCECCB84-F9BA-43D5-87BE-67443E8EF086}">
      <p15:sldGuideLst xmlns:p15="http://schemas.microsoft.com/office/powerpoint/2012/main">
        <p15:guide id="1" orient="horz" pos="981">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3869141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967710093"/>
      </p:ext>
    </p:extLst>
  </p:cSld>
  <p:clrMapOvr>
    <a:masterClrMapping/>
  </p:clrMapOvr>
  <p:extLst>
    <p:ext uri="{DCECCB84-F9BA-43D5-87BE-67443E8EF086}">
      <p15:sldGuideLst xmlns:p15="http://schemas.microsoft.com/office/powerpoint/2012/main">
        <p15:guide id="1" orient="horz" pos="981">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Four Content and TP">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Text Placeholder 6"/>
          <p:cNvSpPr>
            <a:spLocks noGrp="1"/>
          </p:cNvSpPr>
          <p:nvPr>
            <p:ph type="body" sz="quarter" idx="17"/>
          </p:nvPr>
        </p:nvSpPr>
        <p:spPr>
          <a:xfrm>
            <a:off x="460375" y="2037313"/>
            <a:ext cx="8229600" cy="2901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091594562"/>
      </p:ext>
    </p:extLst>
  </p:cSld>
  <p:clrMapOvr>
    <a:masterClrMapping/>
  </p:clrMapOvr>
  <p:extLst>
    <p:ext uri="{DCECCB84-F9BA-43D5-87BE-67443E8EF086}">
      <p15:sldGuideLst xmlns:p15="http://schemas.microsoft.com/office/powerpoint/2012/main">
        <p15:guide id="1" orient="horz" pos="981">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308419933"/>
      </p:ext>
    </p:extLst>
  </p:cSld>
  <p:clrMapOvr>
    <a:masterClrMapping/>
  </p:clrMapOvr>
  <p:extLst>
    <p:ext uri="{DCECCB84-F9BA-43D5-87BE-67443E8EF086}">
      <p15:sldGuideLst xmlns:p15="http://schemas.microsoft.com/office/powerpoint/2012/main">
        <p15:guide id="1" orient="horz" pos="981">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853141189"/>
      </p:ext>
    </p:extLst>
  </p:cSld>
  <p:clrMapOvr>
    <a:masterClrMapping/>
  </p:clrMapOvr>
  <p:extLst>
    <p:ext uri="{DCECCB84-F9BA-43D5-87BE-67443E8EF086}">
      <p15:sldGuideLst xmlns:p15="http://schemas.microsoft.com/office/powerpoint/2012/main">
        <p15:guide id="1" orient="horz" pos="981">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84BC11-1C9E-6C58-2456-08F31AAE853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977934-D033-A844-E81E-A22F9C0F978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4F9B2-BB0E-F1A0-0EC3-1EC69DF1273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484B449-2F73-42B4-B507-5248ABE4CFF1}" type="datetimeFigureOut">
              <a:rPr lang="en-US" smtClean="0"/>
              <a:t>7/23/2022</a:t>
            </a:fld>
            <a:endParaRPr lang="en-US"/>
          </a:p>
        </p:txBody>
      </p:sp>
      <p:sp>
        <p:nvSpPr>
          <p:cNvPr id="5" name="Footer Placeholder 4">
            <a:extLst>
              <a:ext uri="{FF2B5EF4-FFF2-40B4-BE49-F238E27FC236}">
                <a16:creationId xmlns:a16="http://schemas.microsoft.com/office/drawing/2014/main" id="{157D4B88-3539-F3DA-9495-55EB15DF460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AB37F0-F456-4B92-C087-17BC1AFC9B6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B12E52-C777-47F0-9415-BD7D2DE62983}" type="slidenum">
              <a:rPr lang="en-US" smtClean="0"/>
              <a:t>‹#›</a:t>
            </a:fld>
            <a:endParaRPr lang="en-US"/>
          </a:p>
        </p:txBody>
      </p:sp>
    </p:spTree>
    <p:extLst>
      <p:ext uri="{BB962C8B-B14F-4D97-AF65-F5344CB8AC3E}">
        <p14:creationId xmlns:p14="http://schemas.microsoft.com/office/powerpoint/2010/main" val="57034106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interbrand.com/best-brands/best-global-brands/2017/ranking/"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4977444" y="1989249"/>
            <a:ext cx="3450566" cy="1037048"/>
          </a:xfrm>
        </p:spPr>
        <p:txBody>
          <a:bodyPr/>
          <a:lstStyle/>
          <a:p>
            <a:pPr lvl="0" algn="ctr"/>
            <a:r>
              <a:rPr lang="en-US" b="1" dirty="0">
                <a:latin typeface="+mn-lt"/>
              </a:rPr>
              <a:t>Chapter 10</a:t>
            </a:r>
          </a:p>
        </p:txBody>
      </p:sp>
      <p:sp>
        <p:nvSpPr>
          <p:cNvPr id="5" name="Text Placeholder 4"/>
          <p:cNvSpPr>
            <a:spLocks noGrp="1"/>
          </p:cNvSpPr>
          <p:nvPr>
            <p:ph type="body" idx="3"/>
          </p:nvPr>
        </p:nvSpPr>
        <p:spPr>
          <a:xfrm>
            <a:off x="4977444" y="3186051"/>
            <a:ext cx="3450566" cy="1133701"/>
          </a:xfrm>
        </p:spPr>
        <p:txBody>
          <a:bodyPr/>
          <a:lstStyle/>
          <a:p>
            <a:pPr algn="ctr"/>
            <a:r>
              <a:rPr lang="en-US" dirty="0">
                <a:latin typeface="+mn-lt"/>
              </a:rPr>
              <a:t>Measuring Sources of Brand Equity: Capturing Customer Mind-Set</a:t>
            </a:r>
          </a:p>
        </p:txBody>
      </p:sp>
    </p:spTree>
    <p:extLst>
      <p:ext uri="{BB962C8B-B14F-4D97-AF65-F5344CB8AC3E}">
        <p14:creationId xmlns:p14="http://schemas.microsoft.com/office/powerpoint/2010/main" val="55539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59541" cy="1097279"/>
          </a:xfrm>
        </p:spPr>
        <p:txBody>
          <a:bodyPr/>
          <a:lstStyle/>
          <a:p>
            <a:r>
              <a:rPr lang="en-US" sz="3000" dirty="0"/>
              <a:t>Zaltman Metaphor Elicitation Technique </a:t>
            </a:r>
            <a:r>
              <a:rPr lang="en-US" sz="2000" b="0" dirty="0"/>
              <a:t>(2 of 2)</a:t>
            </a:r>
            <a:endParaRPr lang="en-IN" sz="2000" b="0" dirty="0"/>
          </a:p>
        </p:txBody>
      </p:sp>
      <p:sp>
        <p:nvSpPr>
          <p:cNvPr id="3" name="Content Placeholder 2"/>
          <p:cNvSpPr>
            <a:spLocks noGrp="1"/>
          </p:cNvSpPr>
          <p:nvPr>
            <p:ph sz="quarter" idx="13"/>
          </p:nvPr>
        </p:nvSpPr>
        <p:spPr>
          <a:xfrm>
            <a:off x="457200" y="1556326"/>
            <a:ext cx="8157411" cy="4434275"/>
          </a:xfrm>
        </p:spPr>
        <p:txBody>
          <a:bodyPr/>
          <a:lstStyle/>
          <a:p>
            <a:r>
              <a:rPr lang="en-US" dirty="0"/>
              <a:t>Z</a:t>
            </a:r>
            <a:r>
              <a:rPr lang="en-US" sz="100" dirty="0"/>
              <a:t> </a:t>
            </a:r>
            <a:r>
              <a:rPr lang="en-US" dirty="0"/>
              <a:t>M</a:t>
            </a:r>
            <a:r>
              <a:rPr lang="en-US" sz="100" dirty="0"/>
              <a:t> </a:t>
            </a:r>
            <a:r>
              <a:rPr lang="en-US" dirty="0"/>
              <a:t>E</a:t>
            </a:r>
            <a:r>
              <a:rPr lang="en-US" sz="100" dirty="0"/>
              <a:t> </a:t>
            </a:r>
            <a:r>
              <a:rPr lang="en-US" dirty="0"/>
              <a:t>T study starts with a group of participants</a:t>
            </a:r>
          </a:p>
          <a:p>
            <a:pPr lvl="1"/>
            <a:r>
              <a:rPr lang="en-US" dirty="0"/>
              <a:t>Asked in advance to think about the research topic</a:t>
            </a:r>
          </a:p>
          <a:p>
            <a:pPr lvl="2"/>
            <a:r>
              <a:rPr lang="en-US" dirty="0"/>
              <a:t>Collect a set of images from their own sources that represent their thoughts and feelings about the research topic</a:t>
            </a:r>
          </a:p>
          <a:p>
            <a:pPr lvl="1"/>
            <a:r>
              <a:rPr lang="en-US" altLang="en-US" dirty="0"/>
              <a:t>Bring images with them for a one-on-one interview</a:t>
            </a:r>
          </a:p>
          <a:p>
            <a:pPr lvl="1"/>
            <a:r>
              <a:rPr lang="en-US" altLang="en-US" dirty="0"/>
              <a:t>When interviews are complete</a:t>
            </a:r>
          </a:p>
          <a:p>
            <a:pPr lvl="2"/>
            <a:r>
              <a:rPr lang="en-US" altLang="en-US" dirty="0"/>
              <a:t>Researchers identify key themes or constructs, code the data, and assemble a consensus map of the most important constructs</a:t>
            </a:r>
            <a:endParaRPr lang="en-IN" altLang="en-US" dirty="0"/>
          </a:p>
        </p:txBody>
      </p:sp>
    </p:spTree>
    <p:extLst>
      <p:ext uri="{BB962C8B-B14F-4D97-AF65-F5344CB8AC3E}">
        <p14:creationId xmlns:p14="http://schemas.microsoft.com/office/powerpoint/2010/main" val="97892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Figure 10-3: Application of Z</a:t>
            </a:r>
            <a:r>
              <a:rPr lang="en-US" sz="100" dirty="0"/>
              <a:t> </a:t>
            </a:r>
            <a:r>
              <a:rPr lang="en-US" sz="3400" dirty="0"/>
              <a:t>M</a:t>
            </a:r>
            <a:r>
              <a:rPr lang="en-US" sz="100" dirty="0"/>
              <a:t> </a:t>
            </a:r>
            <a:r>
              <a:rPr lang="en-US" sz="3400" dirty="0"/>
              <a:t>E</a:t>
            </a:r>
            <a:r>
              <a:rPr lang="en-US" sz="100" dirty="0"/>
              <a:t> </a:t>
            </a:r>
            <a:r>
              <a:rPr lang="en-US" sz="3400" dirty="0"/>
              <a:t>T to Intimate Apparel Market</a:t>
            </a:r>
            <a:endParaRPr lang="en-IN" sz="3400" dirty="0"/>
          </a:p>
        </p:txBody>
      </p:sp>
      <p:pic>
        <p:nvPicPr>
          <p:cNvPr id="4" name="Picture 3" descr="The diagram consists of 5 originator constructs, 9 connector constructs, and 9 destination constructs. The originator constructs are as follows. Originator construct 1, Garment attributes. Originator construct 2, Quality garment. Originator construct 3, obligatory wearing. Originator construct 4, physical control. Originator construct 5, Variety of design. The garment attributes originator construct connects to the following 2 destination constructs. Destination construct 1, Coordinated. Destination construct 2, Aggravation. The Garment attributes originator construct connects to the Expense connector construct, which then connects to the aggravation destination construct. Garment attributes connects to the physical comfort connector construct, which then connects to the physical imprisonment connector construct and the following 3 destination constructs. Destination construct 3, concern. Destination construct 4, emotionally comfortable. Destination construct 5, Anger. The quality garment originator construct connects to the physical comfort connector construct. The quality garment originator construct connects to the elegant connector construct, which then connects to the project self-image connector construct. The quality garment originator construct connects to the happy connector construct, which then connects to Destination construct 6, emotional freedom. The obligatory wearing originator construct connects to Destination construct 6 and Destination construct 7, Acceptance by others, which in turn is connected to the attractive to others connector construct. The attractive to others connector construct is connected to the sexy connector construct, to the happy constructor construct, and to the self-confidence connector construct, which in turn is connected to Destination construct 8, Achievement. The physical control originator construct connects to Destination construct 9, Feel thin. The physical control originator construct also connects the connector construct Physical imprisonment. The Variety of Design originator construct connects to the connector constructs Happy, and Project self-image.">
            <a:extLst>
              <a:ext uri="{FF2B5EF4-FFF2-40B4-BE49-F238E27FC236}">
                <a16:creationId xmlns:a16="http://schemas.microsoft.com/office/drawing/2014/main" id="{F9EA9577-B436-4050-A179-08532B8260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126" y="1531257"/>
            <a:ext cx="7023748" cy="4772183"/>
          </a:xfrm>
          <a:prstGeom prst="rect">
            <a:avLst/>
          </a:prstGeom>
        </p:spPr>
      </p:pic>
    </p:spTree>
    <p:extLst>
      <p:ext uri="{BB962C8B-B14F-4D97-AF65-F5344CB8AC3E}">
        <p14:creationId xmlns:p14="http://schemas.microsoft.com/office/powerpoint/2010/main" val="1258280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Neural Research Methods</a:t>
            </a:r>
            <a:endParaRPr lang="en-IN" dirty="0"/>
          </a:p>
        </p:txBody>
      </p:sp>
      <p:sp>
        <p:nvSpPr>
          <p:cNvPr id="3" name="Content Placeholder 2"/>
          <p:cNvSpPr>
            <a:spLocks noGrp="1"/>
          </p:cNvSpPr>
          <p:nvPr>
            <p:ph sz="quarter" idx="13"/>
          </p:nvPr>
        </p:nvSpPr>
        <p:spPr/>
        <p:txBody>
          <a:bodyPr/>
          <a:lstStyle/>
          <a:p>
            <a:pPr eaLnBrk="1" hangingPunct="1"/>
            <a:r>
              <a:rPr lang="en-IN" altLang="en-US" dirty="0"/>
              <a:t>Neuromarketing</a:t>
            </a:r>
          </a:p>
          <a:p>
            <a:pPr lvl="1"/>
            <a:r>
              <a:rPr lang="en-IN" altLang="en-US" dirty="0"/>
              <a:t>Study of how the brain responds to marketing stimuli, including brands</a:t>
            </a:r>
          </a:p>
          <a:p>
            <a:pPr eaLnBrk="1" hangingPunct="1"/>
            <a:r>
              <a:rPr lang="en-IN" altLang="en-US" dirty="0"/>
              <a:t>Research indicates that consumer buying decision is a </a:t>
            </a:r>
            <a:r>
              <a:rPr lang="en-US" altLang="en-US" dirty="0"/>
              <a:t>unconscious habitual process</a:t>
            </a:r>
          </a:p>
          <a:p>
            <a:pPr eaLnBrk="1" hangingPunct="1"/>
            <a:r>
              <a:rPr lang="en-US" altLang="en-US" dirty="0"/>
              <a:t>Some firms apply sophisticated techniques:</a:t>
            </a:r>
          </a:p>
          <a:p>
            <a:pPr lvl="1"/>
            <a:r>
              <a:rPr lang="en-US" altLang="en-US" dirty="0"/>
              <a:t>E</a:t>
            </a:r>
            <a:r>
              <a:rPr lang="en-US" altLang="en-US" sz="100" dirty="0"/>
              <a:t> </a:t>
            </a:r>
            <a:r>
              <a:rPr lang="en-US" altLang="en-US" dirty="0"/>
              <a:t>E</a:t>
            </a:r>
            <a:r>
              <a:rPr lang="en-US" altLang="en-US" sz="100" dirty="0"/>
              <a:t> </a:t>
            </a:r>
            <a:r>
              <a:rPr lang="en-US" altLang="en-US" dirty="0"/>
              <a:t>G (electroencephalogram) technology</a:t>
            </a:r>
          </a:p>
          <a:p>
            <a:pPr lvl="1"/>
            <a:r>
              <a:rPr lang="en-US" altLang="en-US" dirty="0"/>
              <a:t>Functional magnetic resonance imaging (f</a:t>
            </a:r>
            <a:r>
              <a:rPr lang="en-US" altLang="en-US" sz="100" dirty="0"/>
              <a:t> </a:t>
            </a:r>
            <a:r>
              <a:rPr lang="en-US" altLang="en-US" dirty="0"/>
              <a:t>M</a:t>
            </a:r>
            <a:r>
              <a:rPr lang="en-US" altLang="en-US" sz="100" dirty="0"/>
              <a:t> </a:t>
            </a:r>
            <a:r>
              <a:rPr lang="en-US" altLang="en-US" dirty="0"/>
              <a:t>R</a:t>
            </a:r>
            <a:r>
              <a:rPr lang="en-US" altLang="en-US" sz="100" dirty="0"/>
              <a:t> </a:t>
            </a:r>
            <a:r>
              <a:rPr lang="en-US" altLang="en-US" dirty="0"/>
              <a:t>I)</a:t>
            </a:r>
          </a:p>
        </p:txBody>
      </p:sp>
    </p:spTree>
    <p:extLst>
      <p:ext uri="{BB962C8B-B14F-4D97-AF65-F5344CB8AC3E}">
        <p14:creationId xmlns:p14="http://schemas.microsoft.com/office/powerpoint/2010/main" val="781023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Brand Personality and Values</a:t>
            </a:r>
            <a:endParaRPr lang="en-IN" dirty="0"/>
          </a:p>
        </p:txBody>
      </p:sp>
      <p:sp>
        <p:nvSpPr>
          <p:cNvPr id="3" name="Content Placeholder 2"/>
          <p:cNvSpPr>
            <a:spLocks noGrp="1"/>
          </p:cNvSpPr>
          <p:nvPr>
            <p:ph sz="quarter" idx="13"/>
          </p:nvPr>
        </p:nvSpPr>
        <p:spPr/>
        <p:txBody>
          <a:bodyPr/>
          <a:lstStyle/>
          <a:p>
            <a:r>
              <a:rPr lang="en-US" altLang="en-US" dirty="0"/>
              <a:t>Brand personality</a:t>
            </a:r>
          </a:p>
          <a:p>
            <a:pPr lvl="1"/>
            <a:r>
              <a:rPr lang="en-IN" altLang="en-US" dirty="0"/>
              <a:t>Human characteristics or traits that consumers can attribute to a brand</a:t>
            </a:r>
          </a:p>
          <a:p>
            <a:r>
              <a:rPr lang="en-IN" altLang="en-US" dirty="0"/>
              <a:t>The big five: factors (with underlying facets) of brand personality:</a:t>
            </a:r>
          </a:p>
          <a:p>
            <a:pPr lvl="1"/>
            <a:r>
              <a:rPr lang="en-IN" altLang="en-US" dirty="0"/>
              <a:t>Sincerity</a:t>
            </a:r>
          </a:p>
          <a:p>
            <a:pPr lvl="1"/>
            <a:r>
              <a:rPr lang="en-IN" altLang="en-US" dirty="0"/>
              <a:t>Excitement</a:t>
            </a:r>
          </a:p>
          <a:p>
            <a:pPr lvl="1"/>
            <a:r>
              <a:rPr lang="en-IN" altLang="en-US" dirty="0"/>
              <a:t>Competence</a:t>
            </a:r>
          </a:p>
          <a:p>
            <a:pPr lvl="1"/>
            <a:r>
              <a:rPr lang="en-IN" altLang="en-US" dirty="0"/>
              <a:t>Sophistication</a:t>
            </a:r>
          </a:p>
          <a:p>
            <a:pPr lvl="1"/>
            <a:r>
              <a:rPr lang="en-IN" altLang="en-US" dirty="0"/>
              <a:t>Ruggedness</a:t>
            </a:r>
          </a:p>
        </p:txBody>
      </p:sp>
    </p:spTree>
    <p:extLst>
      <p:ext uri="{BB962C8B-B14F-4D97-AF65-F5344CB8AC3E}">
        <p14:creationId xmlns:p14="http://schemas.microsoft.com/office/powerpoint/2010/main" val="4225879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Figure 10-4: Brand Personality Scale Measures</a:t>
            </a:r>
            <a:endParaRPr lang="en-IN" sz="3400" dirty="0"/>
          </a:p>
        </p:txBody>
      </p:sp>
      <p:pic>
        <p:nvPicPr>
          <p:cNvPr id="4" name="Picture 3" descr="The diagram begins at the top and proceeds downward in 3 tiers. Tier 1 is labelled, Factors. Tier 2 is labelled, Facets. Tier 3 is labelled, Traits. Tier 1 contains 5 factors, as follows. Factor 1, Sincerity. Factor 2, Excitement. Factor 3, Competence. Factor 4, Sophistication. Factor 5, Ruggedness. 4 branches extend from factor 1 to attach to the following 4 facets on tier 2, each of which is in turn connected by a branch to 1 set of traits on tier 3. Facet 1, Down to Earth. Trait 1, down to earth, family oriented, small town. Facet 2, Honest. Trait 2, honest, sincere, real. Facet 3, Wholesome. Trait 3, wholesome, original. Facet 4, Cheerful. Trait 4, cheerful, sentimental, friendly. 4 branches extend from Factor 2 to attach to the following 4 facets on tier 2, each of which is in turn connected by a branch to 1 set of traits on tier 3. Facet 5, Daring. Trait 5, daring, trendy, exciting. Facet 6, spirited. Trait 6, spirited, cool, young. Facet 7, imaginative. Trait 7, imaginative, unique. Facet 8, up to date. Trait 8, up to date, independent, contemporary. 3 branches extend from Factor 3 to attach to the following 3 facets on tier 2, each of which is in turn connected by a branch to 1 set of traits on tier 3. Facet 9, Reliable. Trait 9, reliable, hardworking, secure. Facet 10, Intelligent. Trait 10, intelligent, technical, corporate. Facet 11, successful. Trait 11, successful, leader, confident. 2 branches extend from Factor 4 to attach to the following 2 facets on tier 2, each of which is in turn connected by a branch to 1 set of traits on tier 3. Facet 12, upper class. Trait 12, upper class, glamorous, good looking. Facet 13, charming. Trait 13, charming, feminine, smooth. 2 branches extend from Factor 5 to attach to the following 2 facets on tier 2, each of which is in turn connected by a branch to 1 set of traits on tier 3. Facet 14, outdoorsy. Trait 14, outdoorsy, masculine, western. Facet 15, tough. Trait 15, tough, rugged.">
            <a:extLst>
              <a:ext uri="{FF2B5EF4-FFF2-40B4-BE49-F238E27FC236}">
                <a16:creationId xmlns:a16="http://schemas.microsoft.com/office/drawing/2014/main" id="{DAA96023-3860-462F-9E24-43CDAF8B5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49" y="1736896"/>
            <a:ext cx="8034503" cy="3908530"/>
          </a:xfrm>
          <a:prstGeom prst="rect">
            <a:avLst/>
          </a:prstGeom>
        </p:spPr>
      </p:pic>
    </p:spTree>
    <p:extLst>
      <p:ext uri="{BB962C8B-B14F-4D97-AF65-F5344CB8AC3E}">
        <p14:creationId xmlns:p14="http://schemas.microsoft.com/office/powerpoint/2010/main" val="2380665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Ethnographic and Experiential Methods</a:t>
            </a:r>
            <a:endParaRPr lang="en-IN" sz="3200" dirty="0"/>
          </a:p>
        </p:txBody>
      </p:sp>
      <p:sp>
        <p:nvSpPr>
          <p:cNvPr id="3" name="Content Placeholder 2"/>
          <p:cNvSpPr>
            <a:spLocks noGrp="1"/>
          </p:cNvSpPr>
          <p:nvPr>
            <p:ph sz="quarter" idx="13"/>
          </p:nvPr>
        </p:nvSpPr>
        <p:spPr>
          <a:xfrm>
            <a:off x="457200" y="1556326"/>
            <a:ext cx="8147785" cy="4434275"/>
          </a:xfrm>
        </p:spPr>
        <p:txBody>
          <a:bodyPr/>
          <a:lstStyle/>
          <a:p>
            <a:r>
              <a:rPr lang="en-US" altLang="en-US" dirty="0"/>
              <a:t>Researchers are tapping more directly into consumers’ actual home, work, or shopping behaviors</a:t>
            </a:r>
          </a:p>
          <a:p>
            <a:pPr lvl="1"/>
            <a:r>
              <a:rPr lang="en-US" altLang="en-US" dirty="0"/>
              <a:t>This may help elicit more meaningful responses</a:t>
            </a:r>
          </a:p>
          <a:p>
            <a:r>
              <a:rPr lang="en-US" altLang="en-US" dirty="0"/>
              <a:t>Ethnographic researches uses “thick description” based on participant observation</a:t>
            </a:r>
          </a:p>
          <a:p>
            <a:r>
              <a:rPr lang="en-US" altLang="en-US" dirty="0"/>
              <a:t>Extract and interpret the </a:t>
            </a:r>
            <a:r>
              <a:rPr lang="en-IN" altLang="en-US" dirty="0"/>
              <a:t>deep cultural meaning of events and activities</a:t>
            </a:r>
          </a:p>
        </p:txBody>
      </p:sp>
    </p:spTree>
    <p:extLst>
      <p:ext uri="{BB962C8B-B14F-4D97-AF65-F5344CB8AC3E}">
        <p14:creationId xmlns:p14="http://schemas.microsoft.com/office/powerpoint/2010/main" val="1425537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Quantitative Research Techniques</a:t>
            </a:r>
            <a:endParaRPr lang="en-IN" dirty="0"/>
          </a:p>
        </p:txBody>
      </p:sp>
      <p:sp>
        <p:nvSpPr>
          <p:cNvPr id="3" name="Content Placeholder 2"/>
          <p:cNvSpPr>
            <a:spLocks noGrp="1"/>
          </p:cNvSpPr>
          <p:nvPr>
            <p:ph sz="quarter" idx="13"/>
          </p:nvPr>
        </p:nvSpPr>
        <p:spPr/>
        <p:txBody>
          <a:bodyPr/>
          <a:lstStyle/>
          <a:p>
            <a:pPr lvl="0"/>
            <a:r>
              <a:rPr lang="en-US" dirty="0"/>
              <a:t>Brand Awareness</a:t>
            </a:r>
          </a:p>
          <a:p>
            <a:pPr lvl="0"/>
            <a:r>
              <a:rPr lang="en-US" dirty="0"/>
              <a:t>Brand Image</a:t>
            </a:r>
          </a:p>
          <a:p>
            <a:pPr lvl="0"/>
            <a:r>
              <a:rPr lang="en-US" dirty="0"/>
              <a:t>Other Approaches</a:t>
            </a:r>
          </a:p>
        </p:txBody>
      </p:sp>
    </p:spTree>
    <p:extLst>
      <p:ext uri="{BB962C8B-B14F-4D97-AF65-F5344CB8AC3E}">
        <p14:creationId xmlns:p14="http://schemas.microsoft.com/office/powerpoint/2010/main" val="109791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Brand Awareness</a:t>
            </a:r>
            <a:endParaRPr lang="en-IN" dirty="0"/>
          </a:p>
        </p:txBody>
      </p:sp>
      <p:sp>
        <p:nvSpPr>
          <p:cNvPr id="3" name="Content Placeholder 2"/>
          <p:cNvSpPr>
            <a:spLocks noGrp="1"/>
          </p:cNvSpPr>
          <p:nvPr>
            <p:ph sz="quarter" idx="13"/>
          </p:nvPr>
        </p:nvSpPr>
        <p:spPr/>
        <p:txBody>
          <a:bodyPr/>
          <a:lstStyle/>
          <a:p>
            <a:pPr eaLnBrk="1" hangingPunct="1"/>
            <a:r>
              <a:rPr lang="en-IN" altLang="en-US" dirty="0"/>
              <a:t>Related to the strength of the brand in memory</a:t>
            </a:r>
          </a:p>
          <a:p>
            <a:pPr lvl="1"/>
            <a:r>
              <a:rPr lang="en-IN" altLang="en-US" dirty="0"/>
              <a:t>Reflected by consumers’ ability to identify various brand elements</a:t>
            </a:r>
          </a:p>
          <a:p>
            <a:r>
              <a:rPr lang="en-IN" altLang="en-US" dirty="0"/>
              <a:t>Describes the likelihood that a brand will come to mind in different situations</a:t>
            </a:r>
          </a:p>
          <a:p>
            <a:pPr lvl="1"/>
            <a:r>
              <a:rPr lang="en-IN" altLang="en-US" dirty="0"/>
              <a:t>Recognition</a:t>
            </a:r>
          </a:p>
          <a:p>
            <a:pPr lvl="1"/>
            <a:r>
              <a:rPr lang="en-IN" altLang="en-US" dirty="0"/>
              <a:t>Recall</a:t>
            </a:r>
          </a:p>
          <a:p>
            <a:pPr lvl="1"/>
            <a:r>
              <a:rPr lang="en-US" altLang="en-US" dirty="0"/>
              <a:t>Corrections for guessing</a:t>
            </a:r>
            <a:endParaRPr lang="en-IN" altLang="en-US" dirty="0"/>
          </a:p>
          <a:p>
            <a:pPr lvl="1"/>
            <a:r>
              <a:rPr lang="en-IN" altLang="en-US" dirty="0"/>
              <a:t>Strategic implications</a:t>
            </a:r>
          </a:p>
        </p:txBody>
      </p:sp>
    </p:spTree>
    <p:extLst>
      <p:ext uri="{BB962C8B-B14F-4D97-AF65-F5344CB8AC3E}">
        <p14:creationId xmlns:p14="http://schemas.microsoft.com/office/powerpoint/2010/main" val="1639983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Brand Image</a:t>
            </a:r>
            <a:endParaRPr lang="en-IN" dirty="0"/>
          </a:p>
        </p:txBody>
      </p:sp>
      <p:sp>
        <p:nvSpPr>
          <p:cNvPr id="3" name="Content Placeholder 2"/>
          <p:cNvSpPr>
            <a:spLocks noGrp="1"/>
          </p:cNvSpPr>
          <p:nvPr>
            <p:ph sz="quarter" idx="13"/>
          </p:nvPr>
        </p:nvSpPr>
        <p:spPr>
          <a:xfrm>
            <a:off x="457200" y="1556326"/>
            <a:ext cx="8070783" cy="4434275"/>
          </a:xfrm>
        </p:spPr>
        <p:txBody>
          <a:bodyPr/>
          <a:lstStyle/>
          <a:p>
            <a:r>
              <a:rPr lang="en-IN" altLang="en-US" dirty="0"/>
              <a:t>Associations that consumers </a:t>
            </a:r>
            <a:r>
              <a:rPr lang="en-US" altLang="en-US" dirty="0"/>
              <a:t>hold for a brand</a:t>
            </a:r>
          </a:p>
          <a:p>
            <a:r>
              <a:rPr lang="en-IN" altLang="en-US" dirty="0"/>
              <a:t>Useful for marketers to make a distinction between:</a:t>
            </a:r>
          </a:p>
          <a:p>
            <a:pPr lvl="1"/>
            <a:r>
              <a:rPr lang="en-IN" altLang="en-US" dirty="0"/>
              <a:t>Lower-level considerations (performance and imagery)</a:t>
            </a:r>
          </a:p>
          <a:p>
            <a:pPr lvl="1"/>
            <a:r>
              <a:rPr lang="en-IN" altLang="en-US" dirty="0"/>
              <a:t>Higher-level considerations (judgments and feelings)</a:t>
            </a:r>
          </a:p>
          <a:p>
            <a:r>
              <a:rPr lang="en-US" altLang="en-US" dirty="0"/>
              <a:t>Beliefs</a:t>
            </a:r>
          </a:p>
          <a:p>
            <a:pPr lvl="1"/>
            <a:r>
              <a:rPr lang="en-US" altLang="en-US" dirty="0"/>
              <a:t>Descriptive thoughts that a person holds about something</a:t>
            </a:r>
          </a:p>
        </p:txBody>
      </p:sp>
    </p:spTree>
    <p:extLst>
      <p:ext uri="{BB962C8B-B14F-4D97-AF65-F5344CB8AC3E}">
        <p14:creationId xmlns:p14="http://schemas.microsoft.com/office/powerpoint/2010/main" val="2368776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Other Approaches</a:t>
            </a:r>
            <a:endParaRPr lang="en-IN" dirty="0"/>
          </a:p>
        </p:txBody>
      </p:sp>
      <p:sp>
        <p:nvSpPr>
          <p:cNvPr id="3" name="Content Placeholder 2"/>
          <p:cNvSpPr>
            <a:spLocks noGrp="1"/>
          </p:cNvSpPr>
          <p:nvPr>
            <p:ph sz="quarter" idx="13"/>
          </p:nvPr>
        </p:nvSpPr>
        <p:spPr/>
        <p:txBody>
          <a:bodyPr/>
          <a:lstStyle/>
          <a:p>
            <a:r>
              <a:rPr lang="en-US" altLang="en-US" dirty="0"/>
              <a:t>More complicated quantitative technique to assess overall brand uniqueness</a:t>
            </a:r>
          </a:p>
          <a:p>
            <a:pPr lvl="1"/>
            <a:r>
              <a:rPr lang="en-US" altLang="en-US" dirty="0"/>
              <a:t>Multidimensional scaling (M</a:t>
            </a:r>
            <a:r>
              <a:rPr lang="en-US" altLang="en-US" sz="100" dirty="0"/>
              <a:t> </a:t>
            </a:r>
            <a:r>
              <a:rPr lang="en-US" altLang="en-US" dirty="0"/>
              <a:t>D</a:t>
            </a:r>
            <a:r>
              <a:rPr lang="en-US" altLang="en-US" sz="100" dirty="0"/>
              <a:t> </a:t>
            </a:r>
            <a:r>
              <a:rPr lang="en-US" altLang="en-US" dirty="0"/>
              <a:t>S)</a:t>
            </a:r>
            <a:r>
              <a:rPr lang="en-IN" altLang="en-US" dirty="0"/>
              <a:t>, or perceptual maps</a:t>
            </a:r>
          </a:p>
          <a:p>
            <a:pPr lvl="2"/>
            <a:r>
              <a:rPr lang="en-US" altLang="en-US" dirty="0"/>
              <a:t>Procedure for determining the perceived relative images of a set of objects, such as products or brands</a:t>
            </a:r>
          </a:p>
          <a:p>
            <a:pPr lvl="2"/>
            <a:r>
              <a:rPr lang="en-US" dirty="0"/>
              <a:t>Transforms consumer judgments of similarity or preference into distances represented in perceptual space</a:t>
            </a:r>
            <a:endParaRPr lang="en-US" altLang="en-US" dirty="0"/>
          </a:p>
        </p:txBody>
      </p:sp>
    </p:spTree>
    <p:extLst>
      <p:ext uri="{BB962C8B-B14F-4D97-AF65-F5344CB8AC3E}">
        <p14:creationId xmlns:p14="http://schemas.microsoft.com/office/powerpoint/2010/main" val="2719557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Learning Objectives </a:t>
            </a:r>
            <a:r>
              <a:rPr lang="en-IN" altLang="en-US" sz="2000" b="0" dirty="0"/>
              <a:t>(1 of 2)</a:t>
            </a:r>
            <a:endParaRPr lang="en-IN" sz="2000" b="0" dirty="0"/>
          </a:p>
        </p:txBody>
      </p:sp>
      <p:sp>
        <p:nvSpPr>
          <p:cNvPr id="3" name="Content Placeholder 2"/>
          <p:cNvSpPr>
            <a:spLocks noGrp="1"/>
          </p:cNvSpPr>
          <p:nvPr>
            <p:ph sz="quarter" idx="13"/>
          </p:nvPr>
        </p:nvSpPr>
        <p:spPr>
          <a:xfrm>
            <a:off x="457200" y="1556326"/>
            <a:ext cx="8118909" cy="4434275"/>
          </a:xfrm>
        </p:spPr>
        <p:txBody>
          <a:bodyPr/>
          <a:lstStyle/>
          <a:p>
            <a:pPr marL="432" indent="0">
              <a:buNone/>
            </a:pPr>
            <a:r>
              <a:rPr lang="en-IN" altLang="en-US" b="1" dirty="0">
                <a:solidFill>
                  <a:schemeClr val="tx2"/>
                </a:solidFill>
              </a:rPr>
              <a:t>10.1</a:t>
            </a:r>
            <a:r>
              <a:rPr lang="en-IN" altLang="en-US" dirty="0"/>
              <a:t> Describe effective qualitative research techniques for tapping into consumer brand knowledge</a:t>
            </a:r>
          </a:p>
          <a:p>
            <a:pPr marL="432" indent="0">
              <a:buNone/>
            </a:pPr>
            <a:r>
              <a:rPr lang="en-IN" altLang="en-US" b="1" dirty="0">
                <a:solidFill>
                  <a:schemeClr val="tx2"/>
                </a:solidFill>
              </a:rPr>
              <a:t>10.2</a:t>
            </a:r>
            <a:r>
              <a:rPr lang="en-IN" altLang="en-US" dirty="0"/>
              <a:t> Identify effective quantitative research techniques for measuring brand awareness, image, responses, and relationships</a:t>
            </a:r>
          </a:p>
          <a:p>
            <a:pPr marL="432" indent="0">
              <a:buNone/>
            </a:pPr>
            <a:r>
              <a:rPr lang="en-US" altLang="en-US" b="1" dirty="0">
                <a:solidFill>
                  <a:schemeClr val="tx2"/>
                </a:solidFill>
              </a:rPr>
              <a:t>10.3</a:t>
            </a:r>
            <a:r>
              <a:rPr lang="en-US" altLang="en-US" dirty="0"/>
              <a:t> Outline how big data can help with understanding brand perceptions and brand positioning</a:t>
            </a:r>
          </a:p>
        </p:txBody>
      </p:sp>
    </p:spTree>
    <p:extLst>
      <p:ext uri="{BB962C8B-B14F-4D97-AF65-F5344CB8AC3E}">
        <p14:creationId xmlns:p14="http://schemas.microsoft.com/office/powerpoint/2010/main" val="3785691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Figure 10-8: Hypothetical Restaurant Perceptual Map</a:t>
            </a:r>
          </a:p>
        </p:txBody>
      </p:sp>
      <p:pic>
        <p:nvPicPr>
          <p:cNvPr id="5" name="Picture 4" descr="The perceptual map consists to a graph plane with a Y axis bisecting it vertically and an X axis bisecting it horizontally, this separating the map into 4 quadrants. The top of the Y axis is labelled, Flavorful. The bottom of the Y axis is labelled, Less Flavorful. The left side of the X axis is labelled, Less Healthy. The right side of the X axis is labelled, Healthy. The upper left quadrant of the graph contains 2 points, a circle labelled point C and a square labelled point 2. Point C is located above and to the left of the graph’s center. Point 2 is located below and to the right of point the graph’s center. The upper right quadrant contains 3 points, 2 circles labelled point A and point B, and a square labelled point 1. Point A is located close to the Y axis, about a third of the way up from the X axis Point B is located below and just to the left of the center of the graph. Point 1 is located below and just to the right of the center of the graph. A key in the upper right corner of the graph denotes A, B, and C as brands, and 1 and 2 as the ideal points of customer segmen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3707" y="1783079"/>
            <a:ext cx="6137970" cy="4358322"/>
          </a:xfrm>
          <a:prstGeom prst="rect">
            <a:avLst/>
          </a:prstGeom>
        </p:spPr>
      </p:pic>
    </p:spTree>
    <p:extLst>
      <p:ext uri="{BB962C8B-B14F-4D97-AF65-F5344CB8AC3E}">
        <p14:creationId xmlns:p14="http://schemas.microsoft.com/office/powerpoint/2010/main" val="383687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Social Media Listening and Monitoring</a:t>
            </a:r>
            <a:endParaRPr lang="en-IN" sz="3400" dirty="0"/>
          </a:p>
        </p:txBody>
      </p:sp>
      <p:sp>
        <p:nvSpPr>
          <p:cNvPr id="3" name="Content Placeholder 2"/>
          <p:cNvSpPr>
            <a:spLocks noGrp="1"/>
          </p:cNvSpPr>
          <p:nvPr>
            <p:ph sz="quarter" idx="13"/>
          </p:nvPr>
        </p:nvSpPr>
        <p:spPr>
          <a:xfrm>
            <a:off x="457200" y="1556326"/>
            <a:ext cx="8090034" cy="4777097"/>
          </a:xfrm>
        </p:spPr>
        <p:txBody>
          <a:bodyPr/>
          <a:lstStyle/>
          <a:p>
            <a:r>
              <a:rPr lang="en-US" dirty="0"/>
              <a:t>Social media monitoring</a:t>
            </a:r>
          </a:p>
          <a:p>
            <a:pPr lvl="1"/>
            <a:r>
              <a:rPr lang="en-US" dirty="0"/>
              <a:t>Fast-growing and increasingly specialized area of marketing research</a:t>
            </a:r>
          </a:p>
          <a:p>
            <a:r>
              <a:rPr lang="en-US" dirty="0"/>
              <a:t>Dashboard</a:t>
            </a:r>
          </a:p>
          <a:p>
            <a:pPr lvl="1"/>
            <a:r>
              <a:rPr lang="en-US" dirty="0"/>
              <a:t>Summary of key statistics associated with a brand</a:t>
            </a:r>
          </a:p>
          <a:p>
            <a:pPr lvl="1"/>
            <a:r>
              <a:rPr lang="en-US" dirty="0"/>
              <a:t>May include:</a:t>
            </a:r>
          </a:p>
          <a:p>
            <a:pPr lvl="2"/>
            <a:r>
              <a:rPr lang="en-US" dirty="0"/>
              <a:t>Number of engagements of brand messages across various social media platforms</a:t>
            </a:r>
          </a:p>
          <a:p>
            <a:pPr lvl="2"/>
            <a:r>
              <a:rPr lang="en-US" dirty="0"/>
              <a:t>Sentiment associated with social media messages</a:t>
            </a:r>
          </a:p>
          <a:p>
            <a:pPr lvl="2"/>
            <a:r>
              <a:rPr lang="en-US" dirty="0"/>
              <a:t>Topics that are related to a brand</a:t>
            </a:r>
          </a:p>
          <a:p>
            <a:pPr lvl="2"/>
            <a:r>
              <a:rPr lang="en-US" dirty="0"/>
              <a:t>Lists of keywords that are associated with a brand</a:t>
            </a:r>
          </a:p>
        </p:txBody>
      </p:sp>
    </p:spTree>
    <p:extLst>
      <p:ext uri="{BB962C8B-B14F-4D97-AF65-F5344CB8AC3E}">
        <p14:creationId xmlns:p14="http://schemas.microsoft.com/office/powerpoint/2010/main" val="1353175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Brand Responses</a:t>
            </a:r>
            <a:endParaRPr lang="en-IN" dirty="0"/>
          </a:p>
        </p:txBody>
      </p:sp>
      <p:sp>
        <p:nvSpPr>
          <p:cNvPr id="3" name="Content Placeholder 2"/>
          <p:cNvSpPr>
            <a:spLocks noGrp="1"/>
          </p:cNvSpPr>
          <p:nvPr>
            <p:ph sz="quarter" idx="13"/>
          </p:nvPr>
        </p:nvSpPr>
        <p:spPr/>
        <p:txBody>
          <a:bodyPr/>
          <a:lstStyle/>
          <a:p>
            <a:pPr lvl="0"/>
            <a:r>
              <a:rPr lang="en-US" dirty="0"/>
              <a:t>Purchase Intentions</a:t>
            </a:r>
          </a:p>
          <a:p>
            <a:pPr lvl="0"/>
            <a:r>
              <a:rPr lang="en-US" dirty="0"/>
              <a:t>Likelihood to Recommend</a:t>
            </a:r>
          </a:p>
        </p:txBody>
      </p:sp>
    </p:spTree>
    <p:extLst>
      <p:ext uri="{BB962C8B-B14F-4D97-AF65-F5344CB8AC3E}">
        <p14:creationId xmlns:p14="http://schemas.microsoft.com/office/powerpoint/2010/main" val="1899533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Brand Relationships </a:t>
            </a:r>
            <a:r>
              <a:rPr lang="en-IN" altLang="en-US" sz="2000" b="0" dirty="0"/>
              <a:t>(1 of 2)</a:t>
            </a:r>
            <a:endParaRPr lang="en-IN" sz="2000" b="0" dirty="0"/>
          </a:p>
        </p:txBody>
      </p:sp>
      <p:sp>
        <p:nvSpPr>
          <p:cNvPr id="3" name="Content Placeholder 2"/>
          <p:cNvSpPr>
            <a:spLocks noGrp="1"/>
          </p:cNvSpPr>
          <p:nvPr>
            <p:ph sz="quarter" idx="13"/>
          </p:nvPr>
        </p:nvSpPr>
        <p:spPr/>
        <p:txBody>
          <a:bodyPr/>
          <a:lstStyle/>
          <a:p>
            <a:r>
              <a:rPr lang="en-IN" altLang="en-US" dirty="0"/>
              <a:t>Characterized in terms of brand resonance and measures for following key dimensions</a:t>
            </a:r>
          </a:p>
          <a:p>
            <a:pPr lvl="1"/>
            <a:r>
              <a:rPr lang="en-US" altLang="en-US" dirty="0"/>
              <a:t>Behavioral loyalty</a:t>
            </a:r>
          </a:p>
          <a:p>
            <a:pPr lvl="1"/>
            <a:r>
              <a:rPr lang="en-US" altLang="en-US" dirty="0"/>
              <a:t>Attitudinal attachment</a:t>
            </a:r>
          </a:p>
          <a:p>
            <a:pPr lvl="1"/>
            <a:r>
              <a:rPr lang="en-IN" altLang="en-US" dirty="0"/>
              <a:t>Sense of community</a:t>
            </a:r>
          </a:p>
          <a:p>
            <a:pPr lvl="1"/>
            <a:r>
              <a:rPr lang="en-IN" altLang="en-US" dirty="0"/>
              <a:t>Active engagement</a:t>
            </a:r>
          </a:p>
        </p:txBody>
      </p:sp>
    </p:spTree>
    <p:extLst>
      <p:ext uri="{BB962C8B-B14F-4D97-AF65-F5344CB8AC3E}">
        <p14:creationId xmlns:p14="http://schemas.microsoft.com/office/powerpoint/2010/main" val="880600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Brand Relationships </a:t>
            </a:r>
            <a:r>
              <a:rPr lang="en-IN" altLang="en-US" sz="2000" b="0" dirty="0"/>
              <a:t>(2 of 2)</a:t>
            </a:r>
            <a:endParaRPr lang="en-IN" sz="2000" b="0" dirty="0"/>
          </a:p>
        </p:txBody>
      </p:sp>
      <p:sp>
        <p:nvSpPr>
          <p:cNvPr id="3" name="Content Placeholder 2"/>
          <p:cNvSpPr>
            <a:spLocks noGrp="1"/>
          </p:cNvSpPr>
          <p:nvPr>
            <p:ph sz="quarter" idx="13"/>
          </p:nvPr>
        </p:nvSpPr>
        <p:spPr/>
        <p:txBody>
          <a:bodyPr/>
          <a:lstStyle/>
          <a:p>
            <a:pPr lvl="0"/>
            <a:r>
              <a:rPr lang="en-US" dirty="0"/>
              <a:t>Behavioral Loyalty</a:t>
            </a:r>
          </a:p>
          <a:p>
            <a:pPr lvl="0"/>
            <a:r>
              <a:rPr lang="en-US" dirty="0"/>
              <a:t>Attitudinal Attachment</a:t>
            </a:r>
          </a:p>
          <a:p>
            <a:pPr lvl="0"/>
            <a:r>
              <a:rPr lang="en-US" dirty="0"/>
              <a:t>Sense of Community</a:t>
            </a:r>
          </a:p>
          <a:p>
            <a:pPr lvl="0"/>
            <a:r>
              <a:rPr lang="en-US" dirty="0"/>
              <a:t>Active Engagement</a:t>
            </a:r>
          </a:p>
          <a:p>
            <a:pPr lvl="0"/>
            <a:r>
              <a:rPr lang="en-US" dirty="0"/>
              <a:t>Fournier’s Brand Relationship Research</a:t>
            </a:r>
          </a:p>
        </p:txBody>
      </p:sp>
    </p:spTree>
    <p:extLst>
      <p:ext uri="{BB962C8B-B14F-4D97-AF65-F5344CB8AC3E}">
        <p14:creationId xmlns:p14="http://schemas.microsoft.com/office/powerpoint/2010/main" val="786643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Comprehensive Models of Consumer-Based Brand Equity</a:t>
            </a:r>
            <a:endParaRPr lang="en-IN" sz="3400" dirty="0"/>
          </a:p>
        </p:txBody>
      </p:sp>
      <p:sp>
        <p:nvSpPr>
          <p:cNvPr id="3" name="Content Placeholder 2"/>
          <p:cNvSpPr>
            <a:spLocks noGrp="1"/>
          </p:cNvSpPr>
          <p:nvPr>
            <p:ph sz="quarter" idx="13"/>
          </p:nvPr>
        </p:nvSpPr>
        <p:spPr/>
        <p:txBody>
          <a:bodyPr/>
          <a:lstStyle/>
          <a:p>
            <a:r>
              <a:rPr lang="en-IN" altLang="en-US" dirty="0"/>
              <a:t>BrandDynamics</a:t>
            </a:r>
          </a:p>
          <a:p>
            <a:pPr lvl="1"/>
            <a:r>
              <a:rPr lang="en-US" altLang="en-US" dirty="0"/>
              <a:t>Bonding</a:t>
            </a:r>
          </a:p>
          <a:p>
            <a:pPr lvl="1"/>
            <a:r>
              <a:rPr lang="en-US" altLang="en-US" dirty="0"/>
              <a:t>Advantage</a:t>
            </a:r>
          </a:p>
          <a:p>
            <a:pPr lvl="1"/>
            <a:r>
              <a:rPr lang="en-US" altLang="en-US" dirty="0"/>
              <a:t>Performance</a:t>
            </a:r>
          </a:p>
          <a:p>
            <a:pPr lvl="1"/>
            <a:r>
              <a:rPr lang="en-US" altLang="en-US" dirty="0"/>
              <a:t>Relevance</a:t>
            </a:r>
          </a:p>
          <a:p>
            <a:pPr lvl="1"/>
            <a:r>
              <a:rPr lang="en-US" altLang="en-US" dirty="0"/>
              <a:t>Presence</a:t>
            </a:r>
            <a:endParaRPr lang="en-IN" altLang="en-US" dirty="0"/>
          </a:p>
          <a:p>
            <a:r>
              <a:rPr lang="en-IN" altLang="en-US" dirty="0"/>
              <a:t>Relationship to the C</a:t>
            </a:r>
            <a:r>
              <a:rPr lang="en-IN" altLang="en-US" sz="100" dirty="0"/>
              <a:t> </a:t>
            </a:r>
            <a:r>
              <a:rPr lang="en-IN" altLang="en-US" dirty="0"/>
              <a:t>B</a:t>
            </a:r>
            <a:r>
              <a:rPr lang="en-IN" altLang="en-US" sz="100" dirty="0"/>
              <a:t> </a:t>
            </a:r>
            <a:r>
              <a:rPr lang="en-IN" altLang="en-US" dirty="0"/>
              <a:t>B</a:t>
            </a:r>
            <a:r>
              <a:rPr lang="en-IN" altLang="en-US" sz="100" dirty="0"/>
              <a:t> </a:t>
            </a:r>
            <a:r>
              <a:rPr lang="en-IN" altLang="en-US" dirty="0"/>
              <a:t>E model</a:t>
            </a:r>
          </a:p>
          <a:p>
            <a:pPr lvl="1"/>
            <a:r>
              <a:rPr lang="en-US" altLang="en-US" dirty="0"/>
              <a:t>Five sequenced stages of Millward Brown’s BrandDynamics model to the four ascending steps of the C</a:t>
            </a:r>
            <a:r>
              <a:rPr lang="en-US" altLang="en-US" sz="100" dirty="0"/>
              <a:t> </a:t>
            </a:r>
            <a:r>
              <a:rPr lang="en-US" altLang="en-US" dirty="0"/>
              <a:t>B</a:t>
            </a:r>
            <a:r>
              <a:rPr lang="en-US" altLang="en-US" sz="100" dirty="0"/>
              <a:t> </a:t>
            </a:r>
            <a:r>
              <a:rPr lang="en-US" altLang="en-US" dirty="0"/>
              <a:t>B</a:t>
            </a:r>
            <a:r>
              <a:rPr lang="en-US" altLang="en-US" sz="100" dirty="0"/>
              <a:t> </a:t>
            </a:r>
            <a:r>
              <a:rPr lang="en-US" altLang="en-US" dirty="0"/>
              <a:t>E model</a:t>
            </a:r>
            <a:endParaRPr lang="en-IN" altLang="en-US" dirty="0"/>
          </a:p>
        </p:txBody>
      </p:sp>
    </p:spTree>
    <p:extLst>
      <p:ext uri="{BB962C8B-B14F-4D97-AF65-F5344CB8AC3E}">
        <p14:creationId xmlns:p14="http://schemas.microsoft.com/office/powerpoint/2010/main" val="1489713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Figure 10-13: Summary of Qualitative and Quantitative Measure</a:t>
            </a:r>
          </a:p>
        </p:txBody>
      </p:sp>
      <p:sp>
        <p:nvSpPr>
          <p:cNvPr id="3" name="Content Placeholder 2"/>
          <p:cNvSpPr>
            <a:spLocks noGrp="1"/>
          </p:cNvSpPr>
          <p:nvPr>
            <p:ph sz="quarter" idx="13"/>
          </p:nvPr>
        </p:nvSpPr>
        <p:spPr>
          <a:xfrm>
            <a:off x="457200" y="1556329"/>
            <a:ext cx="3999296" cy="353434"/>
          </a:xfrm>
          <a:ln w="9525">
            <a:solidFill>
              <a:schemeClr val="tx1"/>
            </a:solidFill>
          </a:ln>
        </p:spPr>
        <p:txBody>
          <a:bodyPr lIns="90000" tIns="90000" rIns="90000" bIns="90000">
            <a:normAutofit fontScale="92500" lnSpcReduction="20000"/>
          </a:bodyPr>
          <a:lstStyle/>
          <a:p>
            <a:pPr marL="432000" indent="-432000">
              <a:spcBef>
                <a:spcPts val="100"/>
              </a:spcBef>
              <a:buFont typeface="+mj-lt"/>
              <a:buAutoNum type="romanUcPeriod"/>
            </a:pPr>
            <a:r>
              <a:rPr lang="en-IN" sz="1600" b="1" dirty="0"/>
              <a:t>Qualitative Research Techniques</a:t>
            </a:r>
          </a:p>
        </p:txBody>
      </p:sp>
      <p:sp>
        <p:nvSpPr>
          <p:cNvPr id="4" name="Content Placeholder 3"/>
          <p:cNvSpPr>
            <a:spLocks noGrp="1"/>
          </p:cNvSpPr>
          <p:nvPr>
            <p:ph sz="quarter" idx="14"/>
          </p:nvPr>
        </p:nvSpPr>
        <p:spPr>
          <a:xfrm>
            <a:off x="4793381" y="1559519"/>
            <a:ext cx="3724977" cy="3022106"/>
          </a:xfrm>
          <a:ln>
            <a:solidFill>
              <a:schemeClr val="tx1"/>
            </a:solidFill>
          </a:ln>
        </p:spPr>
        <p:txBody>
          <a:bodyPr lIns="90000" tIns="90000" rIns="90000" bIns="90000"/>
          <a:lstStyle/>
          <a:p>
            <a:pPr marL="774000" lvl="1" indent="-342000">
              <a:spcBef>
                <a:spcPts val="100"/>
              </a:spcBef>
              <a:buNone/>
            </a:pPr>
            <a:r>
              <a:rPr lang="en-IN" sz="1600" dirty="0">
                <a:solidFill>
                  <a:schemeClr val="tx2"/>
                </a:solidFill>
              </a:rPr>
              <a:t>B.</a:t>
            </a:r>
            <a:r>
              <a:rPr lang="en-IN" sz="1600" dirty="0"/>
              <a:t> Brand Image</a:t>
            </a:r>
          </a:p>
          <a:p>
            <a:pPr marL="720000" lvl="2" indent="0">
              <a:spcBef>
                <a:spcPts val="100"/>
              </a:spcBef>
              <a:buNone/>
            </a:pPr>
            <a:r>
              <a:rPr lang="en-US" sz="1600" dirty="0"/>
              <a:t>Open-ended and scale measures of specific brand attributes and benefits</a:t>
            </a:r>
          </a:p>
          <a:p>
            <a:pPr marL="900000" lvl="3" indent="0">
              <a:spcBef>
                <a:spcPts val="100"/>
              </a:spcBef>
              <a:buNone/>
            </a:pPr>
            <a:r>
              <a:rPr lang="en-IN" sz="1600" dirty="0"/>
              <a:t>Strength</a:t>
            </a:r>
          </a:p>
          <a:p>
            <a:pPr marL="900000" lvl="3" indent="0">
              <a:spcBef>
                <a:spcPts val="100"/>
              </a:spcBef>
              <a:buNone/>
            </a:pPr>
            <a:r>
              <a:rPr lang="en-IN" sz="1600" dirty="0"/>
              <a:t>Favorability</a:t>
            </a:r>
          </a:p>
          <a:p>
            <a:pPr marL="900000" lvl="3" indent="0">
              <a:spcBef>
                <a:spcPts val="100"/>
              </a:spcBef>
              <a:buNone/>
            </a:pPr>
            <a:r>
              <a:rPr lang="en-IN" sz="1600" dirty="0"/>
              <a:t>Uniqueness</a:t>
            </a:r>
          </a:p>
          <a:p>
            <a:pPr marL="720000" lvl="2" indent="0">
              <a:spcBef>
                <a:spcPts val="100"/>
              </a:spcBef>
              <a:buNone/>
            </a:pPr>
            <a:r>
              <a:rPr lang="en-IN" sz="1600" dirty="0"/>
              <a:t>Overall judgments and feelings</a:t>
            </a:r>
          </a:p>
          <a:p>
            <a:pPr marL="720000" lvl="2" indent="0">
              <a:spcBef>
                <a:spcPts val="100"/>
              </a:spcBef>
              <a:buNone/>
            </a:pPr>
            <a:r>
              <a:rPr lang="en-IN" sz="1600" dirty="0"/>
              <a:t>Overall relationship measures</a:t>
            </a:r>
          </a:p>
          <a:p>
            <a:pPr marL="900000" lvl="3" indent="0">
              <a:spcBef>
                <a:spcPts val="100"/>
              </a:spcBef>
              <a:buNone/>
            </a:pPr>
            <a:r>
              <a:rPr lang="en-IN" sz="1600" dirty="0"/>
              <a:t>Intensity</a:t>
            </a:r>
          </a:p>
          <a:p>
            <a:pPr marL="900000" lvl="3" indent="0">
              <a:spcBef>
                <a:spcPts val="100"/>
              </a:spcBef>
              <a:buNone/>
            </a:pPr>
            <a:r>
              <a:rPr lang="en-IN" sz="1600" dirty="0"/>
              <a:t>Activity</a:t>
            </a:r>
          </a:p>
        </p:txBody>
      </p:sp>
      <p:sp>
        <p:nvSpPr>
          <p:cNvPr id="5" name="Content Placeholder 4"/>
          <p:cNvSpPr>
            <a:spLocks noGrp="1"/>
          </p:cNvSpPr>
          <p:nvPr>
            <p:ph sz="quarter" idx="15"/>
          </p:nvPr>
        </p:nvSpPr>
        <p:spPr>
          <a:xfrm>
            <a:off x="457200" y="1940246"/>
            <a:ext cx="3999296" cy="2362248"/>
          </a:xfrm>
          <a:noFill/>
          <a:ln w="9525">
            <a:solidFill>
              <a:schemeClr val="tx1"/>
            </a:solidFill>
          </a:ln>
        </p:spPr>
        <p:txBody>
          <a:bodyPr/>
          <a:lstStyle/>
          <a:p>
            <a:pPr marL="539750" lvl="1" indent="0">
              <a:spcBef>
                <a:spcPts val="100"/>
              </a:spcBef>
              <a:buNone/>
            </a:pPr>
            <a:r>
              <a:rPr lang="en-IN" sz="1600" dirty="0"/>
              <a:t>Free association</a:t>
            </a:r>
          </a:p>
          <a:p>
            <a:pPr marL="539750" lvl="1" indent="0">
              <a:spcBef>
                <a:spcPts val="100"/>
              </a:spcBef>
              <a:buNone/>
            </a:pPr>
            <a:r>
              <a:rPr lang="en-IN" sz="1600" dirty="0"/>
              <a:t>Adjective ratings and checklists</a:t>
            </a:r>
          </a:p>
          <a:p>
            <a:pPr marL="539750" lvl="1" indent="0">
              <a:spcBef>
                <a:spcPts val="100"/>
              </a:spcBef>
              <a:buNone/>
            </a:pPr>
            <a:r>
              <a:rPr lang="en-IN" sz="1600" dirty="0"/>
              <a:t>Projective techniques</a:t>
            </a:r>
          </a:p>
          <a:p>
            <a:pPr marL="539750" lvl="1" indent="0">
              <a:spcBef>
                <a:spcPts val="100"/>
              </a:spcBef>
              <a:buNone/>
            </a:pPr>
            <a:r>
              <a:rPr lang="en-IN" sz="1600" dirty="0"/>
              <a:t>Photo sorts</a:t>
            </a:r>
          </a:p>
          <a:p>
            <a:pPr marL="539750" lvl="1" indent="0">
              <a:spcBef>
                <a:spcPts val="100"/>
              </a:spcBef>
              <a:buNone/>
            </a:pPr>
            <a:r>
              <a:rPr lang="en-IN" sz="1600" dirty="0"/>
              <a:t>Bubble drawings</a:t>
            </a:r>
          </a:p>
          <a:p>
            <a:pPr marL="539750" lvl="1" indent="0">
              <a:spcBef>
                <a:spcPts val="100"/>
              </a:spcBef>
              <a:buNone/>
            </a:pPr>
            <a:r>
              <a:rPr lang="en-IN" sz="1600" dirty="0"/>
              <a:t>Story telling</a:t>
            </a:r>
          </a:p>
          <a:p>
            <a:pPr marL="539750" lvl="1" indent="0">
              <a:spcBef>
                <a:spcPts val="100"/>
              </a:spcBef>
              <a:buNone/>
            </a:pPr>
            <a:r>
              <a:rPr lang="en-IN" sz="1600" dirty="0"/>
              <a:t>Personification exercises</a:t>
            </a:r>
          </a:p>
          <a:p>
            <a:pPr marL="539750" lvl="1" indent="0">
              <a:spcBef>
                <a:spcPts val="100"/>
              </a:spcBef>
              <a:buNone/>
            </a:pPr>
            <a:r>
              <a:rPr lang="en-IN" sz="1600" dirty="0"/>
              <a:t>Role playing</a:t>
            </a:r>
          </a:p>
          <a:p>
            <a:pPr marL="539750" lvl="1" indent="0">
              <a:spcBef>
                <a:spcPts val="100"/>
              </a:spcBef>
              <a:buNone/>
            </a:pPr>
            <a:r>
              <a:rPr lang="en-IN" sz="1600" dirty="0"/>
              <a:t>Experiential methods</a:t>
            </a:r>
            <a:endParaRPr lang="en-IN" dirty="0"/>
          </a:p>
        </p:txBody>
      </p:sp>
      <p:sp>
        <p:nvSpPr>
          <p:cNvPr id="6" name="Content Placeholder 5"/>
          <p:cNvSpPr>
            <a:spLocks noGrp="1"/>
          </p:cNvSpPr>
          <p:nvPr>
            <p:ph sz="quarter" idx="16"/>
          </p:nvPr>
        </p:nvSpPr>
        <p:spPr>
          <a:xfrm>
            <a:off x="457199" y="4817053"/>
            <a:ext cx="4008922" cy="1317515"/>
          </a:xfrm>
          <a:ln w="3175">
            <a:solidFill>
              <a:schemeClr val="tx1"/>
            </a:solidFill>
          </a:ln>
        </p:spPr>
        <p:txBody>
          <a:bodyPr/>
          <a:lstStyle/>
          <a:p>
            <a:pPr marL="539750" lvl="1" indent="0">
              <a:spcBef>
                <a:spcPts val="100"/>
              </a:spcBef>
              <a:buNone/>
            </a:pPr>
            <a:r>
              <a:rPr lang="en-IN" sz="1600" dirty="0">
                <a:solidFill>
                  <a:schemeClr val="tx2"/>
                </a:solidFill>
              </a:rPr>
              <a:t>A.</a:t>
            </a:r>
            <a:r>
              <a:rPr lang="en-IN" sz="1600" dirty="0"/>
              <a:t> Brand Awareness</a:t>
            </a:r>
          </a:p>
          <a:p>
            <a:pPr marL="808038" lvl="2" indent="0">
              <a:spcBef>
                <a:spcPts val="100"/>
              </a:spcBef>
              <a:buNone/>
            </a:pPr>
            <a:r>
              <a:rPr lang="en-US" sz="1600" dirty="0"/>
              <a:t>Direct and indirect measures of brand recognition</a:t>
            </a:r>
          </a:p>
          <a:p>
            <a:pPr marL="808038" lvl="2" indent="0">
              <a:spcBef>
                <a:spcPts val="100"/>
              </a:spcBef>
              <a:buNone/>
            </a:pPr>
            <a:r>
              <a:rPr lang="en-US" sz="1600" dirty="0"/>
              <a:t>Aided and unaided measures of brand recall</a:t>
            </a:r>
          </a:p>
        </p:txBody>
      </p:sp>
      <p:sp>
        <p:nvSpPr>
          <p:cNvPr id="7" name="Content Placeholder 6"/>
          <p:cNvSpPr>
            <a:spLocks noGrp="1"/>
          </p:cNvSpPr>
          <p:nvPr>
            <p:ph sz="quarter" idx="17"/>
          </p:nvPr>
        </p:nvSpPr>
        <p:spPr>
          <a:xfrm>
            <a:off x="457199" y="4416556"/>
            <a:ext cx="3999297" cy="367375"/>
          </a:xfrm>
          <a:noFill/>
          <a:ln w="3175">
            <a:solidFill>
              <a:schemeClr val="tx1"/>
            </a:solidFill>
          </a:ln>
        </p:spPr>
        <p:txBody>
          <a:bodyPr lIns="90000" tIns="90000" rIns="90000" bIns="90000" anchor="t" anchorCtr="0">
            <a:normAutofit fontScale="85000" lnSpcReduction="20000"/>
          </a:bodyPr>
          <a:lstStyle/>
          <a:p>
            <a:pPr marL="432000" indent="-432000">
              <a:spcBef>
                <a:spcPts val="100"/>
              </a:spcBef>
              <a:buFont typeface="+mj-lt"/>
              <a:buAutoNum type="romanUcPeriod" startAt="2"/>
            </a:pPr>
            <a:r>
              <a:rPr lang="en-IN" sz="1600" b="1" dirty="0"/>
              <a:t>Quantitative Research Techniques</a:t>
            </a:r>
          </a:p>
        </p:txBody>
      </p:sp>
    </p:spTree>
    <p:extLst>
      <p:ext uri="{BB962C8B-B14F-4D97-AF65-F5344CB8AC3E}">
        <p14:creationId xmlns:p14="http://schemas.microsoft.com/office/powerpoint/2010/main" val="901587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69166" cy="1097279"/>
          </a:xfrm>
        </p:spPr>
        <p:txBody>
          <a:bodyPr/>
          <a:lstStyle/>
          <a:p>
            <a:r>
              <a:rPr lang="en-US" sz="3400" dirty="0"/>
              <a:t>Figure 10-14: Four Pillars Assess Brand Health, Development, and Momentum</a:t>
            </a:r>
            <a:endParaRPr lang="en-IN" sz="3400" b="0" dirty="0"/>
          </a:p>
        </p:txBody>
      </p:sp>
      <p:pic>
        <p:nvPicPr>
          <p:cNvPr id="4" name="Picture 3" descr="The diagram is labelled, Brand Equity Pillars. It contains the following 4 pillars. Pillar 1, Energized Differentiation. This pillar is also labelled, Unique meaning. A note underneath this pillar indicates that it relates to margins, loyalty, and cultural currency. Pillar 2, Relevance. This pillar is also labelled, Appropriateness. A note underneath this pillar indicates that it relates to market penetration. Pillar 3, Esteem. This pillar is also labelled, Regard. A note underneath this pillar indicates that it relates to perception of quality and respect. Pillar 4, Knowledge. This pillar is also labelled, Understanding. A note underneath this pillar indicates that it relates to consumer experience. A horizontal bracket encapsulates pillars 1 and 2. The bracket is labelled, Brand Strength. Future Growth Potential. A horizontal bracket encapsulates pillars 3 and 4. The bracket is labelled Brand Stature. Current Operating Value.">
            <a:extLst>
              <a:ext uri="{FF2B5EF4-FFF2-40B4-BE49-F238E27FC236}">
                <a16:creationId xmlns:a16="http://schemas.microsoft.com/office/drawing/2014/main" id="{73CA19C2-F764-404B-95E9-E47131D697C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23455" y="2057559"/>
            <a:ext cx="7897091" cy="3411439"/>
          </a:xfrm>
          <a:prstGeom prst="rect">
            <a:avLst/>
          </a:prstGeom>
        </p:spPr>
      </p:pic>
    </p:spTree>
    <p:extLst>
      <p:ext uri="{BB962C8B-B14F-4D97-AF65-F5344CB8AC3E}">
        <p14:creationId xmlns:p14="http://schemas.microsoft.com/office/powerpoint/2010/main" val="2235387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88417" cy="1097279"/>
          </a:xfrm>
        </p:spPr>
        <p:txBody>
          <a:bodyPr/>
          <a:lstStyle/>
          <a:p>
            <a:r>
              <a:rPr lang="en-US" sz="3400" dirty="0"/>
              <a:t>Figure 10-15: Pillar Patterns Tell a Story</a:t>
            </a:r>
            <a:endParaRPr lang="en-IN" sz="3400" dirty="0"/>
          </a:p>
        </p:txBody>
      </p:sp>
      <p:sp>
        <p:nvSpPr>
          <p:cNvPr id="3" name="Content Placeholder 2"/>
          <p:cNvSpPr>
            <a:spLocks noGrp="1"/>
          </p:cNvSpPr>
          <p:nvPr>
            <p:ph sz="quarter" idx="13"/>
          </p:nvPr>
        </p:nvSpPr>
        <p:spPr>
          <a:xfrm>
            <a:off x="457200" y="5582653"/>
            <a:ext cx="8229600" cy="407948"/>
          </a:xfrm>
        </p:spPr>
        <p:txBody>
          <a:bodyPr/>
          <a:lstStyle/>
          <a:p>
            <a:pPr marL="432" indent="0">
              <a:buNone/>
            </a:pPr>
            <a:r>
              <a:rPr lang="en-US" sz="2000" b="1" dirty="0"/>
              <a:t>Source:</a:t>
            </a:r>
            <a:r>
              <a:rPr lang="en-US" sz="2000" i="1" dirty="0"/>
              <a:t> </a:t>
            </a:r>
            <a:r>
              <a:rPr lang="en-US" sz="2000" dirty="0"/>
              <a:t>BrandAsset Consulting. Used with permission.</a:t>
            </a:r>
            <a:endParaRPr lang="en-IN" sz="2000" dirty="0"/>
          </a:p>
        </p:txBody>
      </p:sp>
      <p:pic>
        <p:nvPicPr>
          <p:cNvPr id="4" name="Picture 3" descr="The first 3 pairs of pillars include the brand equity pillars for energized differentiation and relevance. The second 3 pairs include the brand equity pillars for esteem and knowledge. The pairs read as follows. Pair 1, which is labelled unrealized potential, has high energized differentiation but low relevance. Unrealized potential is defined as, The brand has captured attention for its uniqueness. Examples include air b n b, trader joe’s, and kashi. Pair 2, which is labelled commodity brand, has low energized differentiation but high relevance. Commodity brand is defined as, Price or convenience is the dominant reason to buy. Examples include Tylenol, Hanes, and Band Aid. Pair 3, which is labelled cultural icon, has high energized differentiation and high relevance. Cultural icon is defined as, Brand has the full potential to realize its momentum. Examples include Apple and Google. Pair 4, which is labelled desire to find out more, has high esteem but low knowledge. Desire to find out more is defined as, Brand is better liked than known. Examples include method, Tesla, and Calphalon. Pair 5, which is labelled looking for better options, has low esteem but high knowledge. Desire to find out more is defined as, Brand is better known than liked. Examples include method, Spam, Exxon, and Bank of America. Pair 6, which is labelled credible leaders, has high esteem and high knowledge. Credible leaders is defined as, Brand is recognized for its leadership. Examples include Coca Cola and Wal Mart.">
            <a:extLst>
              <a:ext uri="{FF2B5EF4-FFF2-40B4-BE49-F238E27FC236}">
                <a16:creationId xmlns:a16="http://schemas.microsoft.com/office/drawing/2014/main" id="{5D72F3B7-7DFC-4C08-99D0-AFB5A19B4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529" y="1952400"/>
            <a:ext cx="7990942" cy="2600350"/>
          </a:xfrm>
          <a:prstGeom prst="rect">
            <a:avLst/>
          </a:prstGeom>
        </p:spPr>
      </p:pic>
    </p:spTree>
    <p:extLst>
      <p:ext uri="{BB962C8B-B14F-4D97-AF65-F5344CB8AC3E}">
        <p14:creationId xmlns:p14="http://schemas.microsoft.com/office/powerpoint/2010/main" val="3787209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4977444" y="1989249"/>
            <a:ext cx="3450566" cy="1037048"/>
          </a:xfrm>
        </p:spPr>
        <p:txBody>
          <a:bodyPr/>
          <a:lstStyle/>
          <a:p>
            <a:pPr lvl="0" algn="ctr"/>
            <a:r>
              <a:rPr lang="en-US" b="1" dirty="0">
                <a:latin typeface="+mn-lt"/>
              </a:rPr>
              <a:t>Chapter 11</a:t>
            </a:r>
          </a:p>
        </p:txBody>
      </p:sp>
      <p:sp>
        <p:nvSpPr>
          <p:cNvPr id="5" name="Text Placeholder 4"/>
          <p:cNvSpPr>
            <a:spLocks noGrp="1"/>
          </p:cNvSpPr>
          <p:nvPr>
            <p:ph type="body" idx="3"/>
          </p:nvPr>
        </p:nvSpPr>
        <p:spPr>
          <a:xfrm>
            <a:off x="4977444" y="3186051"/>
            <a:ext cx="3450566" cy="1133701"/>
          </a:xfrm>
        </p:spPr>
        <p:txBody>
          <a:bodyPr/>
          <a:lstStyle/>
          <a:p>
            <a:pPr algn="ctr"/>
            <a:r>
              <a:rPr lang="en-US" dirty="0">
                <a:latin typeface="+mn-lt"/>
              </a:rPr>
              <a:t>Measuring Outcomes of Brand Equity: Capturing Market Performance</a:t>
            </a:r>
          </a:p>
        </p:txBody>
      </p:sp>
      <p:sp>
        <p:nvSpPr>
          <p:cNvPr id="8" name="TextBox 7"/>
          <p:cNvSpPr txBox="1"/>
          <p:nvPr/>
        </p:nvSpPr>
        <p:spPr>
          <a:xfrm>
            <a:off x="5593067" y="4564004"/>
            <a:ext cx="2529865" cy="830997"/>
          </a:xfrm>
          <a:prstGeom prst="rect">
            <a:avLst/>
          </a:prstGeom>
          <a:noFill/>
        </p:spPr>
        <p:txBody>
          <a:bodyPr wrap="square" rtlCol="0">
            <a:spAutoFit/>
          </a:bodyPr>
          <a:lstStyle/>
          <a:p>
            <a:pPr lvl="2"/>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1320797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Learning Objectives </a:t>
            </a:r>
            <a:r>
              <a:rPr lang="en-IN" altLang="en-US" sz="2000" b="0" dirty="0"/>
              <a:t>(2 of 2)</a:t>
            </a:r>
            <a:endParaRPr lang="en-IN" sz="2000" b="0" dirty="0"/>
          </a:p>
        </p:txBody>
      </p:sp>
      <p:sp>
        <p:nvSpPr>
          <p:cNvPr id="3" name="Content Placeholder 2"/>
          <p:cNvSpPr>
            <a:spLocks noGrp="1"/>
          </p:cNvSpPr>
          <p:nvPr>
            <p:ph sz="quarter" idx="13"/>
          </p:nvPr>
        </p:nvSpPr>
        <p:spPr/>
        <p:txBody>
          <a:bodyPr/>
          <a:lstStyle/>
          <a:p>
            <a:pPr marL="432" indent="0">
              <a:buNone/>
            </a:pPr>
            <a:r>
              <a:rPr lang="en-US" altLang="en-US" b="1" dirty="0">
                <a:solidFill>
                  <a:schemeClr val="tx2"/>
                </a:solidFill>
              </a:rPr>
              <a:t>10.4</a:t>
            </a:r>
            <a:r>
              <a:rPr lang="en-US" altLang="en-US" dirty="0"/>
              <a:t> Explain the role of social media monitoring “control rooms” as a marketing research tool</a:t>
            </a:r>
            <a:endParaRPr lang="en-IN" altLang="en-US" dirty="0"/>
          </a:p>
          <a:p>
            <a:pPr marL="432" indent="0">
              <a:buNone/>
            </a:pPr>
            <a:r>
              <a:rPr lang="en-IN" altLang="en-US" b="1" dirty="0">
                <a:solidFill>
                  <a:schemeClr val="tx2"/>
                </a:solidFill>
              </a:rPr>
              <a:t>10.5</a:t>
            </a:r>
            <a:r>
              <a:rPr lang="en-IN" altLang="en-US" dirty="0"/>
              <a:t> Profile and contrast some popular brand equity models</a:t>
            </a:r>
          </a:p>
        </p:txBody>
      </p:sp>
    </p:spTree>
    <p:extLst>
      <p:ext uri="{BB962C8B-B14F-4D97-AF65-F5344CB8AC3E}">
        <p14:creationId xmlns:p14="http://schemas.microsoft.com/office/powerpoint/2010/main" val="3551410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Learning Objectives</a:t>
            </a:r>
            <a:endParaRPr lang="en-IN" dirty="0"/>
          </a:p>
        </p:txBody>
      </p:sp>
      <p:sp>
        <p:nvSpPr>
          <p:cNvPr id="3" name="Content Placeholder 2"/>
          <p:cNvSpPr>
            <a:spLocks noGrp="1"/>
          </p:cNvSpPr>
          <p:nvPr>
            <p:ph sz="quarter" idx="13"/>
          </p:nvPr>
        </p:nvSpPr>
        <p:spPr/>
        <p:txBody>
          <a:bodyPr/>
          <a:lstStyle/>
          <a:p>
            <a:pPr marL="432" indent="0">
              <a:buNone/>
            </a:pPr>
            <a:r>
              <a:rPr lang="en-US" altLang="en-US" b="1" dirty="0">
                <a:solidFill>
                  <a:schemeClr val="tx2"/>
                </a:solidFill>
              </a:rPr>
              <a:t>11.1</a:t>
            </a:r>
            <a:r>
              <a:rPr lang="en-US" altLang="en-US" dirty="0"/>
              <a:t> Recognize the multidimensionality of brand equity and the importance of multiple methods to measure it</a:t>
            </a:r>
          </a:p>
          <a:p>
            <a:pPr marL="432" indent="0">
              <a:buNone/>
            </a:pPr>
            <a:r>
              <a:rPr lang="en-US" altLang="en-US" b="1" dirty="0">
                <a:solidFill>
                  <a:schemeClr val="tx2"/>
                </a:solidFill>
              </a:rPr>
              <a:t>11.2</a:t>
            </a:r>
            <a:r>
              <a:rPr lang="en-US" altLang="en-US" dirty="0"/>
              <a:t> Contrast different comparative methods to assess brand equity</a:t>
            </a:r>
          </a:p>
          <a:p>
            <a:pPr marL="432" indent="0">
              <a:buNone/>
            </a:pPr>
            <a:r>
              <a:rPr lang="en-US" altLang="en-US" b="1" dirty="0">
                <a:solidFill>
                  <a:schemeClr val="tx2"/>
                </a:solidFill>
              </a:rPr>
              <a:t>11.3</a:t>
            </a:r>
            <a:r>
              <a:rPr lang="en-US" altLang="en-US" dirty="0"/>
              <a:t> Explain the basic logic of how conjoint analysis works</a:t>
            </a:r>
          </a:p>
          <a:p>
            <a:pPr marL="432" indent="0">
              <a:buNone/>
            </a:pPr>
            <a:r>
              <a:rPr lang="en-US" altLang="en-US" b="1" dirty="0">
                <a:solidFill>
                  <a:schemeClr val="tx2"/>
                </a:solidFill>
              </a:rPr>
              <a:t>11.4</a:t>
            </a:r>
            <a:r>
              <a:rPr lang="en-US" altLang="en-US" dirty="0"/>
              <a:t> Review different holistic methods for valuing brand equity</a:t>
            </a:r>
          </a:p>
          <a:p>
            <a:pPr marL="432" indent="0">
              <a:buNone/>
            </a:pPr>
            <a:r>
              <a:rPr lang="en-US" altLang="en-US" b="1" dirty="0">
                <a:solidFill>
                  <a:schemeClr val="tx2"/>
                </a:solidFill>
              </a:rPr>
              <a:t>11.5</a:t>
            </a:r>
            <a:r>
              <a:rPr lang="en-US" altLang="en-US" dirty="0"/>
              <a:t> Describe the relationship between branding and finance</a:t>
            </a:r>
            <a:endParaRPr lang="en-IN" altLang="en-US" dirty="0"/>
          </a:p>
        </p:txBody>
      </p:sp>
    </p:spTree>
    <p:extLst>
      <p:ext uri="{BB962C8B-B14F-4D97-AF65-F5344CB8AC3E}">
        <p14:creationId xmlns:p14="http://schemas.microsoft.com/office/powerpoint/2010/main" val="2159370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Comparative Methods</a:t>
            </a:r>
            <a:endParaRPr lang="en-IN" dirty="0"/>
          </a:p>
        </p:txBody>
      </p:sp>
      <p:sp>
        <p:nvSpPr>
          <p:cNvPr id="3" name="Content Placeholder 2"/>
          <p:cNvSpPr>
            <a:spLocks noGrp="1"/>
          </p:cNvSpPr>
          <p:nvPr>
            <p:ph sz="quarter" idx="13"/>
          </p:nvPr>
        </p:nvSpPr>
        <p:spPr/>
        <p:txBody>
          <a:bodyPr/>
          <a:lstStyle/>
          <a:p>
            <a:r>
              <a:rPr lang="en-US" dirty="0"/>
              <a:t>Brand-Based Comparative Approaches</a:t>
            </a:r>
          </a:p>
          <a:p>
            <a:r>
              <a:rPr lang="en-US" dirty="0"/>
              <a:t>Marketing-Based Comparative Approaches</a:t>
            </a:r>
          </a:p>
          <a:p>
            <a:r>
              <a:rPr lang="en-US" dirty="0"/>
              <a:t>Conjoint Analysis</a:t>
            </a:r>
          </a:p>
        </p:txBody>
      </p:sp>
    </p:spTree>
    <p:extLst>
      <p:ext uri="{BB962C8B-B14F-4D97-AF65-F5344CB8AC3E}">
        <p14:creationId xmlns:p14="http://schemas.microsoft.com/office/powerpoint/2010/main" val="3084832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400" dirty="0"/>
              <a:t>Brand-Based Comparative Approaches</a:t>
            </a:r>
            <a:endParaRPr lang="en-IN" sz="3400" dirty="0"/>
          </a:p>
        </p:txBody>
      </p:sp>
      <p:sp>
        <p:nvSpPr>
          <p:cNvPr id="3" name="Content Placeholder 2"/>
          <p:cNvSpPr>
            <a:spLocks noGrp="1"/>
          </p:cNvSpPr>
          <p:nvPr>
            <p:ph sz="quarter" idx="13"/>
          </p:nvPr>
        </p:nvSpPr>
        <p:spPr/>
        <p:txBody>
          <a:bodyPr/>
          <a:lstStyle/>
          <a:p>
            <a:r>
              <a:rPr lang="en-US" altLang="en-US" sz="2000" dirty="0"/>
              <a:t>Competitive brands used as benchmarks by consumers</a:t>
            </a:r>
          </a:p>
          <a:p>
            <a:pPr lvl="1"/>
            <a:r>
              <a:rPr lang="en-US" altLang="en-US" sz="2000" dirty="0"/>
              <a:t>Exemplar: Category leader or some other brand that consumers feel is representative of the category, like their most preferred brand</a:t>
            </a:r>
          </a:p>
          <a:p>
            <a:r>
              <a:rPr lang="en-US" altLang="en-US" sz="2000" dirty="0"/>
              <a:t>Applications</a:t>
            </a:r>
          </a:p>
          <a:p>
            <a:pPr lvl="1"/>
            <a:r>
              <a:rPr lang="en-US" altLang="en-US" sz="2000" dirty="0"/>
              <a:t>Classic example is blind testing research</a:t>
            </a:r>
          </a:p>
          <a:p>
            <a:pPr lvl="2"/>
            <a:r>
              <a:rPr lang="en-US" altLang="en-US" sz="2000" dirty="0"/>
              <a:t>Consumers examine or use a product with or without brand identification</a:t>
            </a:r>
          </a:p>
          <a:p>
            <a:pPr lvl="2"/>
            <a:r>
              <a:rPr lang="en-US" altLang="en-US" sz="2000" dirty="0"/>
              <a:t>Differences typically emerge</a:t>
            </a:r>
          </a:p>
          <a:p>
            <a:r>
              <a:rPr lang="en-US" altLang="en-US" sz="2000" dirty="0"/>
              <a:t>Critique</a:t>
            </a:r>
          </a:p>
          <a:p>
            <a:pPr lvl="1"/>
            <a:r>
              <a:rPr lang="en-US" altLang="en-US" sz="2000" dirty="0"/>
              <a:t>Learning is limited by the number of different applications examined</a:t>
            </a:r>
          </a:p>
        </p:txBody>
      </p:sp>
    </p:spTree>
    <p:extLst>
      <p:ext uri="{BB962C8B-B14F-4D97-AF65-F5344CB8AC3E}">
        <p14:creationId xmlns:p14="http://schemas.microsoft.com/office/powerpoint/2010/main" val="8499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40994" cy="1097279"/>
          </a:xfrm>
        </p:spPr>
        <p:txBody>
          <a:bodyPr/>
          <a:lstStyle/>
          <a:p>
            <a:r>
              <a:rPr lang="en-IN" sz="3200" dirty="0"/>
              <a:t>Marketing-Based Comparative Approaches</a:t>
            </a:r>
          </a:p>
        </p:txBody>
      </p:sp>
      <p:sp>
        <p:nvSpPr>
          <p:cNvPr id="3" name="Content Placeholder 2"/>
          <p:cNvSpPr>
            <a:spLocks noGrp="1"/>
          </p:cNvSpPr>
          <p:nvPr>
            <p:ph sz="quarter" idx="13"/>
          </p:nvPr>
        </p:nvSpPr>
        <p:spPr>
          <a:xfrm>
            <a:off x="457200" y="1556326"/>
            <a:ext cx="8321040" cy="4434275"/>
          </a:xfrm>
        </p:spPr>
        <p:txBody>
          <a:bodyPr/>
          <a:lstStyle/>
          <a:p>
            <a:r>
              <a:rPr lang="en-US" altLang="en-US" sz="1800" dirty="0"/>
              <a:t>Hold the brand fixed</a:t>
            </a:r>
          </a:p>
          <a:p>
            <a:pPr lvl="1"/>
            <a:r>
              <a:rPr lang="en-US" altLang="en-US" sz="1800" dirty="0"/>
              <a:t>Examine consumer response based on changes in the marketing program</a:t>
            </a:r>
          </a:p>
          <a:p>
            <a:r>
              <a:rPr lang="en-US" altLang="en-US" sz="1800" dirty="0"/>
              <a:t>Applications</a:t>
            </a:r>
          </a:p>
          <a:p>
            <a:pPr lvl="1"/>
            <a:r>
              <a:rPr lang="en-US" sz="1800" dirty="0"/>
              <a:t>Long academic and industry tradition of exploring price premiums using marketing-based comparative approaches</a:t>
            </a:r>
          </a:p>
          <a:p>
            <a:pPr lvl="2"/>
            <a:r>
              <a:rPr lang="en-US" altLang="en-US" sz="1800" dirty="0"/>
              <a:t>Variations to derive similar types of demand curves</a:t>
            </a:r>
          </a:p>
          <a:p>
            <a:pPr lvl="3"/>
            <a:r>
              <a:rPr lang="en-US" altLang="en-US" sz="1800" dirty="0"/>
              <a:t>Many firms now try to assess price sensitivity and willingness-to-pay thresholds for different brands</a:t>
            </a:r>
          </a:p>
          <a:p>
            <a:r>
              <a:rPr lang="en-US" altLang="en-US" sz="1800" dirty="0"/>
              <a:t>Critique</a:t>
            </a:r>
          </a:p>
          <a:p>
            <a:pPr lvl="1"/>
            <a:r>
              <a:rPr lang="en-US" sz="1800" dirty="0"/>
              <a:t>May be difficult to discern whether consumer responses to changes in the marketing stimuli are being caused by brand knowledge or by more generic product knowledge</a:t>
            </a:r>
            <a:endParaRPr lang="en-US" altLang="en-US" sz="1800" dirty="0"/>
          </a:p>
        </p:txBody>
      </p:sp>
    </p:spTree>
    <p:extLst>
      <p:ext uri="{BB962C8B-B14F-4D97-AF65-F5344CB8AC3E}">
        <p14:creationId xmlns:p14="http://schemas.microsoft.com/office/powerpoint/2010/main" val="564416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Figure 11-1: Reactions to Proposed Planters Extensions</a:t>
            </a:r>
            <a:endParaRPr lang="en-IN" sz="3400" dirty="0"/>
          </a:p>
        </p:txBody>
      </p:sp>
      <p:graphicFrame>
        <p:nvGraphicFramePr>
          <p:cNvPr id="5" name="Table 4"/>
          <p:cNvGraphicFramePr>
            <a:graphicFrameLocks noGrp="1"/>
          </p:cNvGraphicFramePr>
          <p:nvPr/>
        </p:nvGraphicFramePr>
        <p:xfrm>
          <a:off x="514350" y="1585913"/>
          <a:ext cx="8115300" cy="3744258"/>
        </p:xfrm>
        <a:graphic>
          <a:graphicData uri="http://schemas.openxmlformats.org/drawingml/2006/table">
            <a:tbl>
              <a:tblPr firstRow="1" bandRow="1">
                <a:tableStyleId>{2D5ABB26-0587-4C30-8999-92F81FD0307C}</a:tableStyleId>
              </a:tblPr>
              <a:tblGrid>
                <a:gridCol w="2180230">
                  <a:extLst>
                    <a:ext uri="{9D8B030D-6E8A-4147-A177-3AD203B41FA5}">
                      <a16:colId xmlns:a16="http://schemas.microsoft.com/office/drawing/2014/main" val="4005524509"/>
                    </a:ext>
                  </a:extLst>
                </a:gridCol>
                <a:gridCol w="5935070">
                  <a:extLst>
                    <a:ext uri="{9D8B030D-6E8A-4147-A177-3AD203B41FA5}">
                      <a16:colId xmlns:a16="http://schemas.microsoft.com/office/drawing/2014/main" val="2159824517"/>
                    </a:ext>
                  </a:extLst>
                </a:gridCol>
              </a:tblGrid>
              <a:tr h="315268">
                <a:tc>
                  <a:txBody>
                    <a:bodyPr/>
                    <a:lstStyle/>
                    <a:p>
                      <a:r>
                        <a:rPr lang="en-IN" sz="1400" b="1" i="0" u="none" strike="noStrike" cap="none" baseline="0" dirty="0">
                          <a:solidFill>
                            <a:schemeClr val="tx1"/>
                          </a:solidFill>
                          <a:latin typeface="+mn-lt"/>
                          <a:ea typeface="+mn-ea"/>
                          <a:cs typeface="+mn-cs"/>
                          <a:sym typeface="Arial"/>
                        </a:rPr>
                        <a:t>Average Scale Rating</a:t>
                      </a:r>
                      <a:r>
                        <a:rPr lang="en-IN" sz="1400" b="1" i="0" u="none" strike="noStrike" cap="none" baseline="30000" dirty="0">
                          <a:solidFill>
                            <a:schemeClr val="tx1"/>
                          </a:solidFill>
                          <a:latin typeface="+mn-lt"/>
                          <a:ea typeface="+mn-ea"/>
                          <a:cs typeface="+mn-cs"/>
                          <a:sym typeface="Arial"/>
                        </a:rPr>
                        <a:t>*</a:t>
                      </a:r>
                      <a:endParaRPr lang="en-IN" sz="1400" b="1" baseline="30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1" i="0" u="none" strike="noStrike" cap="none" baseline="0" dirty="0">
                          <a:solidFill>
                            <a:schemeClr val="tx1"/>
                          </a:solidFill>
                          <a:latin typeface="+mn-lt"/>
                          <a:ea typeface="+mn-ea"/>
                          <a:cs typeface="+mn-cs"/>
                          <a:sym typeface="Arial"/>
                        </a:rPr>
                        <a:t>Proposed Extensions</a:t>
                      </a:r>
                      <a:endParaRPr lang="en-IN" sz="1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4783366"/>
                  </a:ext>
                </a:extLst>
              </a:tr>
              <a:tr h="315268">
                <a:tc>
                  <a:txBody>
                    <a:bodyPr/>
                    <a:lstStyle/>
                    <a:p>
                      <a:pPr algn="ctr"/>
                      <a:r>
                        <a:rPr lang="en-IN" sz="1400" b="0" i="0" u="none" strike="noStrike" cap="none" baseline="0" dirty="0">
                          <a:solidFill>
                            <a:schemeClr val="tx1"/>
                          </a:solidFill>
                          <a:latin typeface="+mn-lt"/>
                          <a:ea typeface="+mn-ea"/>
                          <a:cs typeface="+mn-cs"/>
                          <a:sym typeface="Arial"/>
                        </a:rPr>
                        <a:t>10</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0" i="0" u="none" strike="noStrike" cap="none" baseline="0" dirty="0">
                          <a:solidFill>
                            <a:schemeClr val="tx1"/>
                          </a:solidFill>
                          <a:latin typeface="+mn-lt"/>
                          <a:ea typeface="+mn-ea"/>
                          <a:cs typeface="+mn-cs"/>
                          <a:sym typeface="Arial"/>
                        </a:rPr>
                        <a:t>Peanuts</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4322875"/>
                  </a:ext>
                </a:extLst>
              </a:tr>
              <a:tr h="315268">
                <a:tc>
                  <a:txBody>
                    <a:bodyPr/>
                    <a:lstStyle/>
                    <a:p>
                      <a:pPr algn="ctr"/>
                      <a:r>
                        <a:rPr lang="en-IN" sz="1400" dirty="0"/>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0" i="0" u="none" strike="noStrike" cap="none" baseline="0" dirty="0">
                          <a:solidFill>
                            <a:schemeClr val="tx1"/>
                          </a:solidFill>
                          <a:latin typeface="+mn-lt"/>
                          <a:ea typeface="+mn-ea"/>
                          <a:cs typeface="+mn-cs"/>
                          <a:sym typeface="Arial"/>
                        </a:rPr>
                        <a:t>Snack mixes, nuts for baking</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3889002"/>
                  </a:ext>
                </a:extLst>
              </a:tr>
              <a:tr h="315268">
                <a:tc>
                  <a:txBody>
                    <a:bodyPr/>
                    <a:lstStyle/>
                    <a:p>
                      <a:pPr algn="ctr"/>
                      <a:r>
                        <a:rPr lang="en-IN" sz="1400" dirty="0"/>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4891241"/>
                  </a:ext>
                </a:extLst>
              </a:tr>
              <a:tr h="315268">
                <a:tc>
                  <a:txBody>
                    <a:bodyPr/>
                    <a:lstStyle/>
                    <a:p>
                      <a:pPr algn="ctr"/>
                      <a:r>
                        <a:rPr lang="en-IN" sz="1400" dirty="0"/>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u="none" strike="noStrike" cap="none" baseline="0" dirty="0">
                          <a:solidFill>
                            <a:schemeClr val="tx1"/>
                          </a:solidFill>
                          <a:latin typeface="+mn-lt"/>
                          <a:ea typeface="+mn-ea"/>
                          <a:cs typeface="+mn-cs"/>
                          <a:sym typeface="Arial"/>
                        </a:rPr>
                        <a:t>Pretzels, chocolate nut candy, caramel corn</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9793640"/>
                  </a:ext>
                </a:extLst>
              </a:tr>
              <a:tr h="388686">
                <a:tc>
                  <a:txBody>
                    <a:bodyPr/>
                    <a:lstStyle/>
                    <a:p>
                      <a:pPr algn="ctr"/>
                      <a:r>
                        <a:rPr lang="en-IN" sz="1400" dirty="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u="none" strike="noStrike" cap="none" baseline="0" dirty="0">
                          <a:solidFill>
                            <a:schemeClr val="tx1"/>
                          </a:solidFill>
                          <a:latin typeface="+mn-lt"/>
                          <a:ea typeface="+mn-ea"/>
                          <a:cs typeface="+mn-cs"/>
                          <a:sym typeface="Arial"/>
                        </a:rPr>
                        <a:t>Snack crackers, potato chips, nutritional granola </a:t>
                      </a:r>
                      <a:r>
                        <a:rPr lang="en-IN" sz="1400" b="0" i="0" u="none" strike="noStrike" cap="none" baseline="0" dirty="0">
                          <a:solidFill>
                            <a:schemeClr val="tx1"/>
                          </a:solidFill>
                          <a:latin typeface="+mn-lt"/>
                          <a:ea typeface="+mn-ea"/>
                          <a:cs typeface="+mn-cs"/>
                          <a:sym typeface="Arial"/>
                        </a:rPr>
                        <a:t>bars</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0345464"/>
                  </a:ext>
                </a:extLst>
              </a:tr>
              <a:tr h="315268">
                <a:tc>
                  <a:txBody>
                    <a:bodyPr/>
                    <a:lstStyle/>
                    <a:p>
                      <a:pPr algn="ctr"/>
                      <a:r>
                        <a:rPr lang="en-IN" sz="1400"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u="none" strike="noStrike" cap="none" baseline="0" dirty="0">
                          <a:solidFill>
                            <a:schemeClr val="tx1"/>
                          </a:solidFill>
                          <a:latin typeface="+mn-lt"/>
                          <a:ea typeface="+mn-ea"/>
                          <a:cs typeface="+mn-cs"/>
                          <a:sym typeface="Arial"/>
                        </a:rPr>
                        <a:t>Tortilla chips, toppings (ice cream/dessert)</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8507660"/>
                  </a:ext>
                </a:extLst>
              </a:tr>
              <a:tr h="315268">
                <a:tc>
                  <a:txBody>
                    <a:bodyPr/>
                    <a:lstStyle/>
                    <a:p>
                      <a:pPr algn="ctr"/>
                      <a:r>
                        <a:rPr lang="en-IN" sz="1400"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u="none" strike="noStrike" cap="none" baseline="0" dirty="0">
                          <a:solidFill>
                            <a:schemeClr val="tx1"/>
                          </a:solidFill>
                          <a:latin typeface="+mn-lt"/>
                          <a:ea typeface="+mn-ea"/>
                          <a:cs typeface="+mn-cs"/>
                          <a:sym typeface="Arial"/>
                        </a:rPr>
                        <a:t>Lunchables/lunch snack packs, dessert mixes </a:t>
                      </a:r>
                      <a:r>
                        <a:rPr lang="en-IN" sz="1400" b="0" i="0" u="none" strike="noStrike" cap="none" baseline="0" dirty="0">
                          <a:solidFill>
                            <a:schemeClr val="tx1"/>
                          </a:solidFill>
                          <a:latin typeface="+mn-lt"/>
                          <a:ea typeface="+mn-ea"/>
                          <a:cs typeface="+mn-cs"/>
                          <a:sym typeface="Arial"/>
                        </a:rPr>
                        <a:t>(cookie/cake/brownie)</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8271995"/>
                  </a:ext>
                </a:extLst>
              </a:tr>
              <a:tr h="315268">
                <a:tc>
                  <a:txBody>
                    <a:bodyPr/>
                    <a:lstStyle/>
                    <a:p>
                      <a:pPr algn="ctr"/>
                      <a:r>
                        <a:rPr lang="en-IN" sz="1400"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u="none" strike="noStrike" cap="none" baseline="0" dirty="0">
                          <a:solidFill>
                            <a:schemeClr val="tx1"/>
                          </a:solidFill>
                          <a:latin typeface="+mn-lt"/>
                          <a:ea typeface="+mn-ea"/>
                          <a:cs typeface="+mn-cs"/>
                          <a:sym typeface="Arial"/>
                        </a:rPr>
                        <a:t>Ice cream/ice cream bars, toppings </a:t>
                      </a:r>
                      <a:r>
                        <a:rPr lang="en-IN" sz="1400" b="0" i="0" u="none" strike="noStrike" cap="none" baseline="0" dirty="0">
                          <a:solidFill>
                            <a:schemeClr val="tx1"/>
                          </a:solidFill>
                          <a:latin typeface="+mn-lt"/>
                          <a:ea typeface="+mn-ea"/>
                          <a:cs typeface="+mn-cs"/>
                          <a:sym typeface="Arial"/>
                        </a:rPr>
                        <a:t>(salad/vegetable)</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7365609"/>
                  </a:ext>
                </a:extLst>
              </a:tr>
              <a:tr h="315268">
                <a:tc>
                  <a:txBody>
                    <a:bodyPr/>
                    <a:lstStyle/>
                    <a:p>
                      <a:pPr algn="ctr"/>
                      <a:r>
                        <a:rPr lang="en-IN" sz="1400"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0" i="0" u="none" strike="noStrike" cap="none" baseline="0" dirty="0">
                          <a:solidFill>
                            <a:schemeClr val="tx1"/>
                          </a:solidFill>
                          <a:latin typeface="+mn-lt"/>
                          <a:ea typeface="+mn-ea"/>
                          <a:cs typeface="+mn-cs"/>
                          <a:sym typeface="Arial"/>
                        </a:rPr>
                        <a:t>Cereal, toaster pastries, Asian entrees/sauces, </a:t>
                      </a:r>
                      <a:r>
                        <a:rPr lang="en-US" sz="1400" b="0" i="0" u="none" strike="noStrike" cap="none" baseline="0" dirty="0">
                          <a:solidFill>
                            <a:schemeClr val="tx1"/>
                          </a:solidFill>
                          <a:latin typeface="+mn-lt"/>
                          <a:ea typeface="+mn-ea"/>
                          <a:cs typeface="+mn-cs"/>
                          <a:sym typeface="Arial"/>
                        </a:rPr>
                        <a:t>stuffing mix, refrigerated dough, jams/jellies</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6722439"/>
                  </a:ext>
                </a:extLst>
              </a:tr>
              <a:tr h="315268">
                <a:tc>
                  <a:txBody>
                    <a:bodyPr/>
                    <a:lstStyle/>
                    <a:p>
                      <a:pPr algn="ctr"/>
                      <a:r>
                        <a:rPr lang="en-IN" sz="1400"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0" i="0" u="none" strike="noStrike" cap="none" baseline="0" dirty="0">
                          <a:solidFill>
                            <a:schemeClr val="tx1"/>
                          </a:solidFill>
                          <a:latin typeface="+mn-lt"/>
                          <a:ea typeface="+mn-ea"/>
                          <a:cs typeface="+mn-cs"/>
                          <a:sym typeface="Arial"/>
                        </a:rPr>
                        <a:t>Yogurt</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4106744"/>
                  </a:ext>
                </a:extLst>
              </a:tr>
            </a:tbl>
          </a:graphicData>
        </a:graphic>
      </p:graphicFrame>
      <p:sp>
        <p:nvSpPr>
          <p:cNvPr id="3" name="Content Placeholder 2"/>
          <p:cNvSpPr>
            <a:spLocks noGrp="1"/>
          </p:cNvSpPr>
          <p:nvPr>
            <p:ph sz="quarter" idx="13"/>
          </p:nvPr>
        </p:nvSpPr>
        <p:spPr>
          <a:xfrm>
            <a:off x="457199" y="5623502"/>
            <a:ext cx="8333117" cy="520124"/>
          </a:xfrm>
        </p:spPr>
        <p:txBody>
          <a:bodyPr/>
          <a:lstStyle/>
          <a:p>
            <a:pPr marL="432" indent="0">
              <a:buNone/>
            </a:pPr>
            <a:r>
              <a:rPr lang="en-US" sz="1400" baseline="30000" dirty="0"/>
              <a:t>*</a:t>
            </a:r>
            <a:r>
              <a:rPr lang="en-US" sz="1400" dirty="0"/>
              <a:t>Consumers rated hypothetical proposed extensions on an 11-point scale anchored by 0 (definitely would </a:t>
            </a:r>
            <a:r>
              <a:rPr lang="en-US" sz="1400" b="1" dirty="0"/>
              <a:t>not</a:t>
            </a:r>
            <a:r>
              <a:rPr lang="en-US" sz="1400" i="1" dirty="0"/>
              <a:t> </a:t>
            </a:r>
            <a:r>
              <a:rPr lang="en-US" sz="1400" dirty="0"/>
              <a:t>expect Planter’s to sell it) and 10 (definitely would expect Planter’s to sell it).</a:t>
            </a:r>
            <a:endParaRPr lang="en-IN" sz="1400" dirty="0"/>
          </a:p>
        </p:txBody>
      </p:sp>
    </p:spTree>
    <p:extLst>
      <p:ext uri="{BB962C8B-B14F-4D97-AF65-F5344CB8AC3E}">
        <p14:creationId xmlns:p14="http://schemas.microsoft.com/office/powerpoint/2010/main" val="2105612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Conjoint Analysis</a:t>
            </a:r>
            <a:endParaRPr lang="en-IN" dirty="0"/>
          </a:p>
        </p:txBody>
      </p:sp>
      <p:sp>
        <p:nvSpPr>
          <p:cNvPr id="3" name="Content Placeholder 2"/>
          <p:cNvSpPr>
            <a:spLocks noGrp="1"/>
          </p:cNvSpPr>
          <p:nvPr>
            <p:ph sz="quarter" idx="13"/>
          </p:nvPr>
        </p:nvSpPr>
        <p:spPr/>
        <p:txBody>
          <a:bodyPr/>
          <a:lstStyle/>
          <a:p>
            <a:r>
              <a:rPr lang="en-US" altLang="en-US" sz="2000" dirty="0"/>
              <a:t>Survey-based multivariate technique that enables marketers to profile the consumer decision process with respect to products and brands</a:t>
            </a:r>
          </a:p>
          <a:p>
            <a:pPr lvl="1"/>
            <a:r>
              <a:rPr lang="en-US" altLang="en-US" sz="2000" dirty="0"/>
              <a:t>Part worth: The value consumers attach to each attribute level, as statistically derived by the conjoint formula</a:t>
            </a:r>
          </a:p>
          <a:p>
            <a:r>
              <a:rPr lang="en-US" altLang="en-US" sz="2000" dirty="0"/>
              <a:t>Applications</a:t>
            </a:r>
          </a:p>
          <a:p>
            <a:pPr lvl="1"/>
            <a:r>
              <a:rPr lang="en-US" altLang="en-US" sz="2000" dirty="0"/>
              <a:t>Allows study of different brands and different aspects of the product or marketing program simultaneously</a:t>
            </a:r>
          </a:p>
          <a:p>
            <a:pPr lvl="2"/>
            <a:r>
              <a:rPr lang="en-US" altLang="en-US" sz="2000" dirty="0"/>
              <a:t>Product composition, price, distribution outlets, etc.</a:t>
            </a:r>
          </a:p>
          <a:p>
            <a:r>
              <a:rPr lang="en-US" altLang="en-US" sz="2000" dirty="0"/>
              <a:t>Critique</a:t>
            </a:r>
          </a:p>
          <a:p>
            <a:pPr lvl="1"/>
            <a:r>
              <a:rPr lang="en-US" sz="2000" dirty="0"/>
              <a:t>Marketing profiles may violate consumers’ expectations based on what they already know about brands</a:t>
            </a:r>
            <a:endParaRPr lang="en-US" altLang="en-US" sz="2000" dirty="0"/>
          </a:p>
        </p:txBody>
      </p:sp>
    </p:spTree>
    <p:extLst>
      <p:ext uri="{BB962C8B-B14F-4D97-AF65-F5344CB8AC3E}">
        <p14:creationId xmlns:p14="http://schemas.microsoft.com/office/powerpoint/2010/main" val="648371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Holistic Methods </a:t>
            </a:r>
            <a:r>
              <a:rPr lang="en-US" altLang="en-US" sz="2000" b="0" dirty="0"/>
              <a:t>(1 of 2)</a:t>
            </a:r>
            <a:endParaRPr lang="en-IN" sz="2000" b="0" dirty="0"/>
          </a:p>
        </p:txBody>
      </p:sp>
      <p:sp>
        <p:nvSpPr>
          <p:cNvPr id="3" name="Content Placeholder 2"/>
          <p:cNvSpPr>
            <a:spLocks noGrp="1"/>
          </p:cNvSpPr>
          <p:nvPr>
            <p:ph sz="quarter" idx="13"/>
          </p:nvPr>
        </p:nvSpPr>
        <p:spPr>
          <a:xfrm>
            <a:off x="457199" y="1556326"/>
            <a:ext cx="8340291" cy="4434275"/>
          </a:xfrm>
        </p:spPr>
        <p:txBody>
          <a:bodyPr/>
          <a:lstStyle/>
          <a:p>
            <a:r>
              <a:rPr lang="en-US" dirty="0"/>
              <a:t>Residual Approach</a:t>
            </a:r>
          </a:p>
          <a:p>
            <a:pPr lvl="1"/>
            <a:r>
              <a:rPr lang="en-US" dirty="0"/>
              <a:t>Examines the value of the brand by subtracting consumers’ preferences for the brand from their overall brand preferences</a:t>
            </a:r>
            <a:endParaRPr lang="en-IN" dirty="0"/>
          </a:p>
          <a:p>
            <a:r>
              <a:rPr lang="en-US" dirty="0"/>
              <a:t>Valuation Approach</a:t>
            </a:r>
          </a:p>
          <a:p>
            <a:pPr lvl="1"/>
            <a:r>
              <a:rPr lang="en-US" dirty="0"/>
              <a:t>Places a financial value on brand equity</a:t>
            </a:r>
          </a:p>
        </p:txBody>
      </p:sp>
    </p:spTree>
    <p:extLst>
      <p:ext uri="{BB962C8B-B14F-4D97-AF65-F5344CB8AC3E}">
        <p14:creationId xmlns:p14="http://schemas.microsoft.com/office/powerpoint/2010/main" val="3879329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Holistic Methods </a:t>
            </a:r>
            <a:r>
              <a:rPr lang="en-US" altLang="en-US" sz="2000" b="0" dirty="0"/>
              <a:t>(2 of 2)</a:t>
            </a:r>
            <a:endParaRPr lang="en-IN" sz="2000" b="0" dirty="0"/>
          </a:p>
        </p:txBody>
      </p:sp>
      <p:sp>
        <p:nvSpPr>
          <p:cNvPr id="3" name="Content Placeholder 2"/>
          <p:cNvSpPr>
            <a:spLocks noGrp="1"/>
          </p:cNvSpPr>
          <p:nvPr>
            <p:ph sz="quarter" idx="13"/>
          </p:nvPr>
        </p:nvSpPr>
        <p:spPr>
          <a:xfrm>
            <a:off x="457199" y="1556326"/>
            <a:ext cx="8340291" cy="4434275"/>
          </a:xfrm>
        </p:spPr>
        <p:txBody>
          <a:bodyPr/>
          <a:lstStyle/>
          <a:p>
            <a:r>
              <a:rPr lang="en-US" dirty="0"/>
              <a:t>Residual approach</a:t>
            </a:r>
          </a:p>
          <a:p>
            <a:pPr lvl="1"/>
            <a:r>
              <a:rPr lang="en-US" dirty="0"/>
              <a:t>Examines the value of the brand by subtracting consumers’ preferences for the brand from their overall brand preferences</a:t>
            </a:r>
          </a:p>
          <a:p>
            <a:pPr lvl="2"/>
            <a:r>
              <a:rPr lang="en-US" dirty="0"/>
              <a:t>Based on physical product attributes alone</a:t>
            </a:r>
          </a:p>
          <a:p>
            <a:r>
              <a:rPr lang="en-US" dirty="0"/>
              <a:t>Valuation approach</a:t>
            </a:r>
          </a:p>
          <a:p>
            <a:pPr lvl="1"/>
            <a:r>
              <a:rPr lang="en-US" dirty="0"/>
              <a:t>Places financial value on brand equity for</a:t>
            </a:r>
          </a:p>
          <a:p>
            <a:pPr lvl="2"/>
            <a:r>
              <a:rPr lang="en-US" dirty="0"/>
              <a:t>Accounting purposes, mergers and acquisitions, or other such reasons</a:t>
            </a:r>
          </a:p>
        </p:txBody>
      </p:sp>
    </p:spTree>
    <p:extLst>
      <p:ext uri="{BB962C8B-B14F-4D97-AF65-F5344CB8AC3E}">
        <p14:creationId xmlns:p14="http://schemas.microsoft.com/office/powerpoint/2010/main" val="729176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Residual Approaches </a:t>
            </a:r>
            <a:r>
              <a:rPr lang="en-US" altLang="en-US" sz="2000" b="0" dirty="0"/>
              <a:t>(1 of 2)</a:t>
            </a:r>
            <a:endParaRPr lang="en-IN" sz="2000" b="0" dirty="0"/>
          </a:p>
        </p:txBody>
      </p:sp>
      <p:sp>
        <p:nvSpPr>
          <p:cNvPr id="3" name="Content Placeholder 2"/>
          <p:cNvSpPr>
            <a:spLocks noGrp="1"/>
          </p:cNvSpPr>
          <p:nvPr>
            <p:ph sz="quarter" idx="13"/>
          </p:nvPr>
        </p:nvSpPr>
        <p:spPr/>
        <p:txBody>
          <a:bodyPr/>
          <a:lstStyle/>
          <a:p>
            <a:pPr lvl="0"/>
            <a:r>
              <a:rPr lang="en-US" dirty="0"/>
              <a:t>Scanner Panel</a:t>
            </a:r>
          </a:p>
          <a:p>
            <a:pPr lvl="0"/>
            <a:r>
              <a:rPr lang="en-US" dirty="0"/>
              <a:t>Choice Experiments</a:t>
            </a:r>
          </a:p>
          <a:p>
            <a:pPr lvl="0"/>
            <a:r>
              <a:rPr lang="en-US" dirty="0"/>
              <a:t>Multi-Attribute Attitude Models</a:t>
            </a:r>
          </a:p>
        </p:txBody>
      </p:sp>
    </p:spTree>
    <p:extLst>
      <p:ext uri="{BB962C8B-B14F-4D97-AF65-F5344CB8AC3E}">
        <p14:creationId xmlns:p14="http://schemas.microsoft.com/office/powerpoint/2010/main" val="8446181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Residual Approaches </a:t>
            </a:r>
            <a:r>
              <a:rPr lang="en-US" altLang="en-US" sz="2000" b="0" dirty="0"/>
              <a:t>(2 of 2)</a:t>
            </a:r>
            <a:endParaRPr lang="en-IN" sz="2000" b="0" dirty="0"/>
          </a:p>
        </p:txBody>
      </p:sp>
      <p:sp>
        <p:nvSpPr>
          <p:cNvPr id="3" name="Content Placeholder 2"/>
          <p:cNvSpPr>
            <a:spLocks noGrp="1"/>
          </p:cNvSpPr>
          <p:nvPr>
            <p:ph sz="quarter" idx="13"/>
          </p:nvPr>
        </p:nvSpPr>
        <p:spPr/>
        <p:txBody>
          <a:bodyPr/>
          <a:lstStyle/>
          <a:p>
            <a:r>
              <a:rPr lang="en-US" dirty="0"/>
              <a:t>Residual approach is most suited for brands with many product-related attribute associations</a:t>
            </a:r>
          </a:p>
          <a:p>
            <a:pPr lvl="1"/>
            <a:r>
              <a:rPr lang="en-US" dirty="0"/>
              <a:t>Cannot distinguish between different types of nonproduct-related attribute associations</a:t>
            </a:r>
          </a:p>
          <a:p>
            <a:pPr lvl="1"/>
            <a:r>
              <a:rPr lang="en-US" dirty="0"/>
              <a:t>Generally take a static view of brand equity</a:t>
            </a:r>
          </a:p>
        </p:txBody>
      </p:sp>
    </p:spTree>
    <p:extLst>
      <p:ext uri="{BB962C8B-B14F-4D97-AF65-F5344CB8AC3E}">
        <p14:creationId xmlns:p14="http://schemas.microsoft.com/office/powerpoint/2010/main" val="121374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Figure 10-1: Understanding Consumer Behavior</a:t>
            </a:r>
            <a:endParaRPr lang="en-IN" sz="3400" dirty="0"/>
          </a:p>
        </p:txBody>
      </p:sp>
      <p:sp>
        <p:nvSpPr>
          <p:cNvPr id="3" name="Content Placeholder 2"/>
          <p:cNvSpPr>
            <a:spLocks noGrp="1"/>
          </p:cNvSpPr>
          <p:nvPr>
            <p:ph sz="quarter" idx="13"/>
          </p:nvPr>
        </p:nvSpPr>
        <p:spPr>
          <a:xfrm>
            <a:off x="457200" y="1556326"/>
            <a:ext cx="8229600" cy="4748221"/>
          </a:xfrm>
          <a:ln>
            <a:solidFill>
              <a:schemeClr val="tx1"/>
            </a:solidFill>
          </a:ln>
        </p:spPr>
        <p:txBody>
          <a:bodyPr lIns="90000" tIns="90000" rIns="90000" bIns="90000"/>
          <a:lstStyle/>
          <a:p>
            <a:pPr marL="432" indent="0">
              <a:spcBef>
                <a:spcPts val="400"/>
              </a:spcBef>
              <a:buNone/>
            </a:pPr>
            <a:r>
              <a:rPr lang="en-US" sz="2000" dirty="0"/>
              <a:t>Who buys our product or service?</a:t>
            </a:r>
          </a:p>
          <a:p>
            <a:pPr marL="432" indent="0">
              <a:spcBef>
                <a:spcPts val="400"/>
              </a:spcBef>
              <a:buNone/>
            </a:pPr>
            <a:r>
              <a:rPr lang="en-US" sz="2000" dirty="0"/>
              <a:t>Who makes the decision to buy the product?</a:t>
            </a:r>
          </a:p>
          <a:p>
            <a:pPr marL="432" indent="0">
              <a:spcBef>
                <a:spcPts val="400"/>
              </a:spcBef>
              <a:buNone/>
            </a:pPr>
            <a:r>
              <a:rPr lang="en-US" sz="2000" dirty="0"/>
              <a:t>Who influences the decision to buy the product?</a:t>
            </a:r>
          </a:p>
          <a:p>
            <a:pPr marL="432" indent="0">
              <a:spcBef>
                <a:spcPts val="400"/>
              </a:spcBef>
              <a:buNone/>
            </a:pPr>
            <a:r>
              <a:rPr lang="en-US" sz="2000" dirty="0"/>
              <a:t>How is the purchase decision made? Who assumes what role?</a:t>
            </a:r>
          </a:p>
          <a:p>
            <a:pPr marL="432" indent="0">
              <a:spcBef>
                <a:spcPts val="400"/>
              </a:spcBef>
              <a:buNone/>
            </a:pPr>
            <a:r>
              <a:rPr lang="en-US" sz="2000" dirty="0"/>
              <a:t>What does the customer buy? What needs must be satisfied?</a:t>
            </a:r>
          </a:p>
          <a:p>
            <a:pPr marL="432" indent="0">
              <a:spcBef>
                <a:spcPts val="400"/>
              </a:spcBef>
              <a:buNone/>
            </a:pPr>
            <a:r>
              <a:rPr lang="en-IN" sz="2000" dirty="0"/>
              <a:t>Why do customers buy a particular brand?</a:t>
            </a:r>
          </a:p>
          <a:p>
            <a:pPr marL="432" indent="0">
              <a:spcBef>
                <a:spcPts val="400"/>
              </a:spcBef>
              <a:buNone/>
            </a:pPr>
            <a:r>
              <a:rPr lang="en-US" sz="2000" dirty="0"/>
              <a:t>Where do they go or look to buy the product or service?</a:t>
            </a:r>
          </a:p>
          <a:p>
            <a:pPr marL="432" indent="0">
              <a:spcBef>
                <a:spcPts val="400"/>
              </a:spcBef>
              <a:buNone/>
            </a:pPr>
            <a:r>
              <a:rPr lang="en-US" sz="2000" dirty="0"/>
              <a:t>When do they buy? Any seasonality factors?</a:t>
            </a:r>
          </a:p>
          <a:p>
            <a:pPr marL="432" indent="0">
              <a:spcBef>
                <a:spcPts val="400"/>
              </a:spcBef>
              <a:buNone/>
            </a:pPr>
            <a:r>
              <a:rPr lang="en-US" sz="2000" dirty="0"/>
              <a:t>What are customers’ attitudes toward our product?</a:t>
            </a:r>
          </a:p>
          <a:p>
            <a:pPr marL="432" indent="0">
              <a:spcBef>
                <a:spcPts val="400"/>
              </a:spcBef>
              <a:buNone/>
            </a:pPr>
            <a:r>
              <a:rPr lang="en-US" sz="2000" dirty="0"/>
              <a:t>What social factors might influence the purchase decision?</a:t>
            </a:r>
          </a:p>
          <a:p>
            <a:pPr marL="432" indent="0">
              <a:spcBef>
                <a:spcPts val="400"/>
              </a:spcBef>
              <a:buNone/>
            </a:pPr>
            <a:r>
              <a:rPr lang="en-US" sz="2000" dirty="0"/>
              <a:t>Does the customers’ lifestyle influence their decisions?</a:t>
            </a:r>
          </a:p>
          <a:p>
            <a:pPr marL="432" indent="0">
              <a:spcBef>
                <a:spcPts val="400"/>
              </a:spcBef>
              <a:buNone/>
            </a:pPr>
            <a:r>
              <a:rPr lang="en-US" sz="2000" dirty="0"/>
              <a:t>How is our product perceived by customers?</a:t>
            </a:r>
          </a:p>
          <a:p>
            <a:pPr marL="432" indent="0">
              <a:spcBef>
                <a:spcPts val="400"/>
              </a:spcBef>
              <a:buNone/>
            </a:pPr>
            <a:r>
              <a:rPr lang="en-US" sz="2000" dirty="0"/>
              <a:t>How do demographic factors influence the purchase decision?</a:t>
            </a:r>
            <a:endParaRPr lang="en-IN" sz="2000" dirty="0"/>
          </a:p>
        </p:txBody>
      </p:sp>
    </p:spTree>
    <p:extLst>
      <p:ext uri="{BB962C8B-B14F-4D97-AF65-F5344CB8AC3E}">
        <p14:creationId xmlns:p14="http://schemas.microsoft.com/office/powerpoint/2010/main" val="2286298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Valuation Approaches </a:t>
            </a:r>
            <a:r>
              <a:rPr lang="en-US" altLang="en-US" sz="2000" b="0" dirty="0"/>
              <a:t>(1 of 2)</a:t>
            </a:r>
            <a:endParaRPr lang="en-IN" sz="2000" b="0" dirty="0"/>
          </a:p>
        </p:txBody>
      </p:sp>
      <p:sp>
        <p:nvSpPr>
          <p:cNvPr id="3" name="Content Placeholder 2"/>
          <p:cNvSpPr>
            <a:spLocks noGrp="1"/>
          </p:cNvSpPr>
          <p:nvPr>
            <p:ph sz="quarter" idx="13"/>
          </p:nvPr>
        </p:nvSpPr>
        <p:spPr>
          <a:xfrm>
            <a:off x="457200" y="1556328"/>
            <a:ext cx="8229600" cy="546719"/>
          </a:xfrm>
        </p:spPr>
        <p:txBody>
          <a:bodyPr/>
          <a:lstStyle/>
          <a:p>
            <a:r>
              <a:rPr lang="en-US" sz="1600" dirty="0"/>
              <a:t>Widely held belief is that much of corporate value of it is wrapped up in the value of a brand</a:t>
            </a:r>
            <a:endParaRPr lang="en-IN" sz="1600" dirty="0"/>
          </a:p>
        </p:txBody>
      </p:sp>
      <p:graphicFrame>
        <p:nvGraphicFramePr>
          <p:cNvPr id="4" name="Table 3"/>
          <p:cNvGraphicFramePr>
            <a:graphicFrameLocks noGrp="1"/>
          </p:cNvGraphicFramePr>
          <p:nvPr/>
        </p:nvGraphicFramePr>
        <p:xfrm>
          <a:off x="541646" y="2188143"/>
          <a:ext cx="8060709" cy="3200400"/>
        </p:xfrm>
        <a:graphic>
          <a:graphicData uri="http://schemas.openxmlformats.org/drawingml/2006/table">
            <a:tbl>
              <a:tblPr firstRow="1" bandRow="1">
                <a:tableStyleId>{2D5ABB26-0587-4C30-8999-92F81FD0307C}</a:tableStyleId>
              </a:tblPr>
              <a:tblGrid>
                <a:gridCol w="1280073">
                  <a:extLst>
                    <a:ext uri="{9D8B030D-6E8A-4147-A177-3AD203B41FA5}">
                      <a16:colId xmlns:a16="http://schemas.microsoft.com/office/drawing/2014/main" val="1461089562"/>
                    </a:ext>
                  </a:extLst>
                </a:gridCol>
                <a:gridCol w="1973533">
                  <a:extLst>
                    <a:ext uri="{9D8B030D-6E8A-4147-A177-3AD203B41FA5}">
                      <a16:colId xmlns:a16="http://schemas.microsoft.com/office/drawing/2014/main" val="3630553573"/>
                    </a:ext>
                  </a:extLst>
                </a:gridCol>
                <a:gridCol w="2049759">
                  <a:extLst>
                    <a:ext uri="{9D8B030D-6E8A-4147-A177-3AD203B41FA5}">
                      <a16:colId xmlns:a16="http://schemas.microsoft.com/office/drawing/2014/main" val="2941736948"/>
                    </a:ext>
                  </a:extLst>
                </a:gridCol>
                <a:gridCol w="2757344">
                  <a:extLst>
                    <a:ext uri="{9D8B030D-6E8A-4147-A177-3AD203B41FA5}">
                      <a16:colId xmlns:a16="http://schemas.microsoft.com/office/drawing/2014/main" val="4079410373"/>
                    </a:ext>
                  </a:extLst>
                </a:gridCol>
              </a:tblGrid>
              <a:tr h="417804">
                <a:tc>
                  <a:txBody>
                    <a:bodyPr/>
                    <a:lstStyle/>
                    <a:p>
                      <a:r>
                        <a:rPr lang="en-IN" sz="1200" b="1" u="none" strike="noStrike" cap="none" baseline="0" dirty="0">
                          <a:sym typeface="Arial"/>
                        </a:rPr>
                        <a:t>Company</a:t>
                      </a:r>
                      <a:endParaRPr lang="en-IN" sz="1200" b="1" baseline="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u="none" strike="noStrike" cap="none" baseline="0" dirty="0">
                          <a:sym typeface="Arial"/>
                        </a:rPr>
                        <a:t>Brand Value (in $ billions)*</a:t>
                      </a:r>
                      <a:endParaRPr lang="en-IN" sz="1200" b="1" baseline="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u="none" strike="noStrike" cap="none" baseline="0" dirty="0">
                          <a:sym typeface="Arial"/>
                        </a:rPr>
                        <a:t>Total Value (in $ billions)**</a:t>
                      </a:r>
                      <a:endParaRPr lang="en-IN" sz="1200" b="1" baseline="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u="none" strike="noStrike" cap="none" baseline="0" dirty="0">
                          <a:sym typeface="Arial"/>
                        </a:rPr>
                        <a:t>Brand Value as a Percentage of Overall Value</a:t>
                      </a:r>
                      <a:endParaRPr lang="en-IN" sz="1200" b="1" baseline="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5376335"/>
                  </a:ext>
                </a:extLst>
              </a:tr>
              <a:tr h="250682">
                <a:tc>
                  <a:txBody>
                    <a:bodyPr/>
                    <a:lstStyle/>
                    <a:p>
                      <a:r>
                        <a:rPr lang="en-IN" sz="1200" u="none" strike="noStrike" cap="none" baseline="0" dirty="0">
                          <a:sym typeface="Arial"/>
                        </a:rPr>
                        <a:t>Apple</a:t>
                      </a:r>
                      <a:endParaRPr lang="en-IN" sz="1200" baseline="0" dirty="0">
                        <a:latin typeface="+mn-lt"/>
                      </a:endParaRPr>
                    </a:p>
                  </a:txBody>
                  <a:tcPr>
                    <a:lnT w="12700" cap="flat" cmpd="sng" algn="ctr">
                      <a:solidFill>
                        <a:schemeClr val="tx1"/>
                      </a:solidFill>
                      <a:prstDash val="solid"/>
                      <a:round/>
                      <a:headEnd type="none" w="med" len="med"/>
                      <a:tailEnd type="none" w="med" len="med"/>
                    </a:lnT>
                  </a:tcPr>
                </a:tc>
                <a:tc>
                  <a:txBody>
                    <a:bodyPr/>
                    <a:lstStyle/>
                    <a:p>
                      <a:r>
                        <a:rPr lang="en-IN" sz="1200" u="none" strike="noStrike" cap="none" baseline="0" dirty="0">
                          <a:sym typeface="Arial"/>
                        </a:rPr>
                        <a:t>184.1</a:t>
                      </a:r>
                      <a:endParaRPr lang="en-IN" sz="1200" baseline="0" dirty="0">
                        <a:latin typeface="+mn-lt"/>
                      </a:endParaRPr>
                    </a:p>
                  </a:txBody>
                  <a:tcPr>
                    <a:lnT w="12700" cap="flat" cmpd="sng" algn="ctr">
                      <a:solidFill>
                        <a:schemeClr val="tx1"/>
                      </a:solidFill>
                      <a:prstDash val="solid"/>
                      <a:round/>
                      <a:headEnd type="none" w="med" len="med"/>
                      <a:tailEnd type="none" w="med" len="med"/>
                    </a:lnT>
                  </a:tcPr>
                </a:tc>
                <a:tc>
                  <a:txBody>
                    <a:bodyPr/>
                    <a:lstStyle/>
                    <a:p>
                      <a:r>
                        <a:rPr lang="en-IN" sz="1200" u="none" strike="noStrike" cap="none" baseline="0" dirty="0">
                          <a:sym typeface="Arial"/>
                        </a:rPr>
                        <a:t>868.88</a:t>
                      </a:r>
                      <a:endParaRPr lang="en-IN" sz="1200" baseline="0" dirty="0">
                        <a:latin typeface="+mn-lt"/>
                      </a:endParaRPr>
                    </a:p>
                  </a:txBody>
                  <a:tcPr>
                    <a:lnT w="12700" cap="flat" cmpd="sng" algn="ctr">
                      <a:solidFill>
                        <a:schemeClr val="tx1"/>
                      </a:solidFill>
                      <a:prstDash val="solid"/>
                      <a:round/>
                      <a:headEnd type="none" w="med" len="med"/>
                      <a:tailEnd type="none" w="med" len="med"/>
                    </a:lnT>
                  </a:tcPr>
                </a:tc>
                <a:tc>
                  <a:txBody>
                    <a:bodyPr/>
                    <a:lstStyle/>
                    <a:p>
                      <a:r>
                        <a:rPr lang="en-IN" sz="1200" u="none" strike="noStrike" cap="none" baseline="0" dirty="0">
                          <a:sym typeface="Arial"/>
                        </a:rPr>
                        <a:t>21%</a:t>
                      </a:r>
                      <a:endParaRPr lang="en-IN" sz="1200" baseline="0" dirty="0">
                        <a:latin typeface="+mn-lt"/>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158541"/>
                  </a:ext>
                </a:extLst>
              </a:tr>
              <a:tr h="250682">
                <a:tc>
                  <a:txBody>
                    <a:bodyPr/>
                    <a:lstStyle/>
                    <a:p>
                      <a:r>
                        <a:rPr lang="en-IN" sz="1200" u="none" strike="noStrike" cap="none" baseline="0" dirty="0">
                          <a:sym typeface="Arial"/>
                        </a:rPr>
                        <a:t>Google</a:t>
                      </a:r>
                      <a:endParaRPr lang="en-IN" sz="1200" baseline="0" dirty="0">
                        <a:latin typeface="+mn-lt"/>
                      </a:endParaRPr>
                    </a:p>
                  </a:txBody>
                  <a:tcPr/>
                </a:tc>
                <a:tc>
                  <a:txBody>
                    <a:bodyPr/>
                    <a:lstStyle/>
                    <a:p>
                      <a:r>
                        <a:rPr lang="en-IN" sz="1200" u="none" strike="noStrike" cap="none" baseline="0" dirty="0">
                          <a:sym typeface="Arial"/>
                        </a:rPr>
                        <a:t>141.7</a:t>
                      </a:r>
                      <a:endParaRPr lang="en-IN" sz="1200" baseline="0" dirty="0">
                        <a:latin typeface="+mn-lt"/>
                      </a:endParaRPr>
                    </a:p>
                  </a:txBody>
                  <a:tcPr/>
                </a:tc>
                <a:tc>
                  <a:txBody>
                    <a:bodyPr/>
                    <a:lstStyle/>
                    <a:p>
                      <a:r>
                        <a:rPr lang="en-IN" sz="1200" u="none" strike="noStrike" cap="none" baseline="0" dirty="0">
                          <a:sym typeface="Arial"/>
                        </a:rPr>
                        <a:t>729.1</a:t>
                      </a:r>
                      <a:endParaRPr lang="en-IN" sz="1200" baseline="0" dirty="0">
                        <a:latin typeface="+mn-lt"/>
                      </a:endParaRPr>
                    </a:p>
                  </a:txBody>
                  <a:tcPr/>
                </a:tc>
                <a:tc>
                  <a:txBody>
                    <a:bodyPr/>
                    <a:lstStyle/>
                    <a:p>
                      <a:r>
                        <a:rPr lang="en-IN" sz="1200" u="none" strike="noStrike" cap="none" baseline="0" dirty="0">
                          <a:sym typeface="Arial"/>
                        </a:rPr>
                        <a:t>19%</a:t>
                      </a:r>
                      <a:endParaRPr lang="en-IN" sz="1200" baseline="0" dirty="0">
                        <a:latin typeface="+mn-lt"/>
                      </a:endParaRPr>
                    </a:p>
                  </a:txBody>
                  <a:tcPr/>
                </a:tc>
                <a:extLst>
                  <a:ext uri="{0D108BD9-81ED-4DB2-BD59-A6C34878D82A}">
                    <a16:rowId xmlns:a16="http://schemas.microsoft.com/office/drawing/2014/main" val="771543864"/>
                  </a:ext>
                </a:extLst>
              </a:tr>
              <a:tr h="250682">
                <a:tc>
                  <a:txBody>
                    <a:bodyPr/>
                    <a:lstStyle/>
                    <a:p>
                      <a:r>
                        <a:rPr lang="en-IN" sz="1200" u="none" strike="noStrike" cap="none" baseline="0" dirty="0">
                          <a:sym typeface="Arial"/>
                        </a:rPr>
                        <a:t>Microsoft</a:t>
                      </a:r>
                      <a:endParaRPr lang="en-IN" sz="1200" baseline="0" dirty="0">
                        <a:latin typeface="+mn-lt"/>
                      </a:endParaRPr>
                    </a:p>
                  </a:txBody>
                  <a:tcPr/>
                </a:tc>
                <a:tc>
                  <a:txBody>
                    <a:bodyPr/>
                    <a:lstStyle/>
                    <a:p>
                      <a:r>
                        <a:rPr lang="en-IN" sz="1200" u="none" strike="noStrike" cap="none" baseline="0" dirty="0">
                          <a:sym typeface="Arial"/>
                        </a:rPr>
                        <a:t>79.9</a:t>
                      </a:r>
                      <a:endParaRPr lang="en-IN" sz="1200" baseline="0" dirty="0">
                        <a:latin typeface="+mn-lt"/>
                      </a:endParaRPr>
                    </a:p>
                  </a:txBody>
                  <a:tcPr/>
                </a:tc>
                <a:tc>
                  <a:txBody>
                    <a:bodyPr/>
                    <a:lstStyle/>
                    <a:p>
                      <a:r>
                        <a:rPr lang="en-IN" sz="1200" u="none" strike="noStrike" cap="none" baseline="0" dirty="0">
                          <a:sym typeface="Arial"/>
                        </a:rPr>
                        <a:t>659.9</a:t>
                      </a:r>
                      <a:endParaRPr lang="en-IN" sz="1200" baseline="0" dirty="0">
                        <a:latin typeface="+mn-lt"/>
                      </a:endParaRPr>
                    </a:p>
                  </a:txBody>
                  <a:tcPr/>
                </a:tc>
                <a:tc>
                  <a:txBody>
                    <a:bodyPr/>
                    <a:lstStyle/>
                    <a:p>
                      <a:r>
                        <a:rPr lang="en-IN" sz="1200" u="none" strike="noStrike" cap="none" baseline="0" dirty="0">
                          <a:sym typeface="Arial"/>
                        </a:rPr>
                        <a:t>12%</a:t>
                      </a:r>
                      <a:endParaRPr lang="en-IN" sz="1200" baseline="0" dirty="0">
                        <a:latin typeface="+mn-lt"/>
                      </a:endParaRPr>
                    </a:p>
                  </a:txBody>
                  <a:tcPr/>
                </a:tc>
                <a:extLst>
                  <a:ext uri="{0D108BD9-81ED-4DB2-BD59-A6C34878D82A}">
                    <a16:rowId xmlns:a16="http://schemas.microsoft.com/office/drawing/2014/main" val="622214595"/>
                  </a:ext>
                </a:extLst>
              </a:tr>
              <a:tr h="250682">
                <a:tc>
                  <a:txBody>
                    <a:bodyPr/>
                    <a:lstStyle/>
                    <a:p>
                      <a:r>
                        <a:rPr lang="en-IN" sz="1200" u="none" strike="noStrike" cap="none" baseline="0" dirty="0">
                          <a:sym typeface="Arial"/>
                        </a:rPr>
                        <a:t>Coca-Cola</a:t>
                      </a:r>
                      <a:endParaRPr lang="en-IN" sz="1200" baseline="0" dirty="0">
                        <a:latin typeface="+mn-lt"/>
                      </a:endParaRPr>
                    </a:p>
                  </a:txBody>
                  <a:tcPr/>
                </a:tc>
                <a:tc>
                  <a:txBody>
                    <a:bodyPr/>
                    <a:lstStyle/>
                    <a:p>
                      <a:r>
                        <a:rPr lang="en-IN" sz="1200" u="none" strike="noStrike" cap="none" baseline="0" dirty="0">
                          <a:sym typeface="Arial"/>
                        </a:rPr>
                        <a:t>69.7</a:t>
                      </a:r>
                      <a:endParaRPr lang="en-IN" sz="1200" baseline="0" dirty="0">
                        <a:latin typeface="+mn-lt"/>
                      </a:endParaRPr>
                    </a:p>
                  </a:txBody>
                  <a:tcPr/>
                </a:tc>
                <a:tc>
                  <a:txBody>
                    <a:bodyPr/>
                    <a:lstStyle/>
                    <a:p>
                      <a:r>
                        <a:rPr lang="en-IN" sz="1200" u="none" strike="noStrike" cap="none" baseline="0" dirty="0">
                          <a:sym typeface="Arial"/>
                        </a:rPr>
                        <a:t>195.5</a:t>
                      </a:r>
                      <a:endParaRPr lang="en-IN" sz="1200" baseline="0" dirty="0">
                        <a:latin typeface="+mn-lt"/>
                      </a:endParaRPr>
                    </a:p>
                  </a:txBody>
                  <a:tcPr/>
                </a:tc>
                <a:tc>
                  <a:txBody>
                    <a:bodyPr/>
                    <a:lstStyle/>
                    <a:p>
                      <a:r>
                        <a:rPr lang="en-IN" sz="1200" u="none" strike="noStrike" cap="none" baseline="0" dirty="0">
                          <a:sym typeface="Arial"/>
                        </a:rPr>
                        <a:t>36%</a:t>
                      </a:r>
                      <a:endParaRPr lang="en-IN" sz="1200" baseline="0" dirty="0">
                        <a:latin typeface="+mn-lt"/>
                      </a:endParaRPr>
                    </a:p>
                  </a:txBody>
                  <a:tcPr/>
                </a:tc>
                <a:extLst>
                  <a:ext uri="{0D108BD9-81ED-4DB2-BD59-A6C34878D82A}">
                    <a16:rowId xmlns:a16="http://schemas.microsoft.com/office/drawing/2014/main" val="1850991224"/>
                  </a:ext>
                </a:extLst>
              </a:tr>
              <a:tr h="250682">
                <a:tc>
                  <a:txBody>
                    <a:bodyPr/>
                    <a:lstStyle/>
                    <a:p>
                      <a:r>
                        <a:rPr lang="en-IN" sz="1200" u="none" strike="noStrike" cap="none" baseline="0" dirty="0">
                          <a:sym typeface="Arial"/>
                        </a:rPr>
                        <a:t>Amazon</a:t>
                      </a:r>
                      <a:endParaRPr lang="en-IN" sz="1200" baseline="0" dirty="0">
                        <a:latin typeface="+mn-lt"/>
                      </a:endParaRPr>
                    </a:p>
                  </a:txBody>
                  <a:tcPr/>
                </a:tc>
                <a:tc>
                  <a:txBody>
                    <a:bodyPr/>
                    <a:lstStyle/>
                    <a:p>
                      <a:r>
                        <a:rPr lang="en-IN" sz="1200" u="none" strike="noStrike" cap="none" baseline="0" dirty="0">
                          <a:sym typeface="Arial"/>
                        </a:rPr>
                        <a:t>64.7</a:t>
                      </a:r>
                      <a:endParaRPr lang="en-IN" sz="1200" baseline="0" dirty="0">
                        <a:latin typeface="+mn-lt"/>
                      </a:endParaRPr>
                    </a:p>
                  </a:txBody>
                  <a:tcPr/>
                </a:tc>
                <a:tc>
                  <a:txBody>
                    <a:bodyPr/>
                    <a:lstStyle/>
                    <a:p>
                      <a:r>
                        <a:rPr lang="en-IN" sz="1200" u="none" strike="noStrike" cap="none" baseline="0" dirty="0">
                          <a:sym typeface="Arial"/>
                        </a:rPr>
                        <a:t>563.5</a:t>
                      </a:r>
                      <a:endParaRPr lang="en-IN" sz="1200" baseline="0" dirty="0">
                        <a:latin typeface="+mn-lt"/>
                      </a:endParaRPr>
                    </a:p>
                  </a:txBody>
                  <a:tcPr/>
                </a:tc>
                <a:tc>
                  <a:txBody>
                    <a:bodyPr/>
                    <a:lstStyle/>
                    <a:p>
                      <a:r>
                        <a:rPr lang="en-IN" sz="1200" u="none" strike="noStrike" cap="none" baseline="0" dirty="0">
                          <a:sym typeface="Arial"/>
                        </a:rPr>
                        <a:t>11%</a:t>
                      </a:r>
                      <a:endParaRPr lang="en-IN" sz="1200" baseline="0" dirty="0">
                        <a:latin typeface="+mn-lt"/>
                      </a:endParaRPr>
                    </a:p>
                  </a:txBody>
                  <a:tcPr/>
                </a:tc>
                <a:extLst>
                  <a:ext uri="{0D108BD9-81ED-4DB2-BD59-A6C34878D82A}">
                    <a16:rowId xmlns:a16="http://schemas.microsoft.com/office/drawing/2014/main" val="195235430"/>
                  </a:ext>
                </a:extLst>
              </a:tr>
              <a:tr h="250682">
                <a:tc>
                  <a:txBody>
                    <a:bodyPr/>
                    <a:lstStyle/>
                    <a:p>
                      <a:r>
                        <a:rPr lang="en-IN" sz="1200" u="none" strike="noStrike" cap="none" baseline="0" dirty="0">
                          <a:sym typeface="Arial"/>
                        </a:rPr>
                        <a:t>Samsung #</a:t>
                      </a:r>
                      <a:endParaRPr lang="en-IN" sz="1200" baseline="0" dirty="0">
                        <a:latin typeface="+mn-lt"/>
                      </a:endParaRPr>
                    </a:p>
                  </a:txBody>
                  <a:tcPr/>
                </a:tc>
                <a:tc>
                  <a:txBody>
                    <a:bodyPr/>
                    <a:lstStyle/>
                    <a:p>
                      <a:r>
                        <a:rPr lang="en-IN" sz="1200" u="none" strike="noStrike" cap="none" baseline="0" dirty="0">
                          <a:sym typeface="Arial"/>
                        </a:rPr>
                        <a:t>56.2</a:t>
                      </a:r>
                      <a:endParaRPr lang="en-IN" sz="1200" baseline="0" dirty="0">
                        <a:latin typeface="+mn-lt"/>
                      </a:endParaRPr>
                    </a:p>
                  </a:txBody>
                  <a:tcPr/>
                </a:tc>
                <a:tc>
                  <a:txBody>
                    <a:bodyPr/>
                    <a:lstStyle/>
                    <a:p>
                      <a:r>
                        <a:rPr lang="en-IN" sz="1200" u="none" strike="noStrike" cap="none" baseline="0" dirty="0">
                          <a:sym typeface="Arial"/>
                        </a:rPr>
                        <a:t>300</a:t>
                      </a:r>
                      <a:endParaRPr lang="en-IN" sz="1200" baseline="0" dirty="0">
                        <a:latin typeface="+mn-lt"/>
                      </a:endParaRPr>
                    </a:p>
                  </a:txBody>
                  <a:tcPr/>
                </a:tc>
                <a:tc>
                  <a:txBody>
                    <a:bodyPr/>
                    <a:lstStyle/>
                    <a:p>
                      <a:r>
                        <a:rPr lang="en-IN" sz="1200" u="none" strike="noStrike" cap="none" baseline="0" dirty="0">
                          <a:sym typeface="Arial"/>
                        </a:rPr>
                        <a:t>19%</a:t>
                      </a:r>
                      <a:endParaRPr lang="en-IN" sz="1200" baseline="0" dirty="0">
                        <a:latin typeface="+mn-lt"/>
                      </a:endParaRPr>
                    </a:p>
                  </a:txBody>
                  <a:tcPr/>
                </a:tc>
                <a:extLst>
                  <a:ext uri="{0D108BD9-81ED-4DB2-BD59-A6C34878D82A}">
                    <a16:rowId xmlns:a16="http://schemas.microsoft.com/office/drawing/2014/main" val="2402591483"/>
                  </a:ext>
                </a:extLst>
              </a:tr>
              <a:tr h="250682">
                <a:tc>
                  <a:txBody>
                    <a:bodyPr/>
                    <a:lstStyle/>
                    <a:p>
                      <a:r>
                        <a:rPr lang="en-IN" sz="1200" u="none" strike="noStrike" cap="none" baseline="0" dirty="0">
                          <a:sym typeface="Arial"/>
                        </a:rPr>
                        <a:t>Toyota</a:t>
                      </a:r>
                      <a:endParaRPr lang="en-IN" sz="1200" baseline="0" dirty="0">
                        <a:latin typeface="+mn-lt"/>
                      </a:endParaRPr>
                    </a:p>
                  </a:txBody>
                  <a:tcPr/>
                </a:tc>
                <a:tc>
                  <a:txBody>
                    <a:bodyPr/>
                    <a:lstStyle/>
                    <a:p>
                      <a:r>
                        <a:rPr lang="en-IN" sz="1200" u="none" strike="noStrike" cap="none" baseline="0" dirty="0">
                          <a:sym typeface="Arial"/>
                        </a:rPr>
                        <a:t>50.3</a:t>
                      </a:r>
                      <a:endParaRPr lang="en-IN" sz="1200" baseline="0" dirty="0">
                        <a:latin typeface="+mn-lt"/>
                      </a:endParaRPr>
                    </a:p>
                  </a:txBody>
                  <a:tcPr/>
                </a:tc>
                <a:tc>
                  <a:txBody>
                    <a:bodyPr/>
                    <a:lstStyle/>
                    <a:p>
                      <a:r>
                        <a:rPr lang="en-IN" sz="1200" u="none" strike="noStrike" cap="none" baseline="0" dirty="0">
                          <a:sym typeface="Arial"/>
                        </a:rPr>
                        <a:t>188.2</a:t>
                      </a:r>
                      <a:endParaRPr lang="en-IN" sz="1200" baseline="0" dirty="0">
                        <a:latin typeface="+mn-lt"/>
                      </a:endParaRPr>
                    </a:p>
                  </a:txBody>
                  <a:tcPr/>
                </a:tc>
                <a:tc>
                  <a:txBody>
                    <a:bodyPr/>
                    <a:lstStyle/>
                    <a:p>
                      <a:r>
                        <a:rPr lang="en-IN" sz="1200" u="none" strike="noStrike" cap="none" baseline="0" dirty="0">
                          <a:sym typeface="Arial"/>
                        </a:rPr>
                        <a:t>27%</a:t>
                      </a:r>
                      <a:endParaRPr lang="en-IN" sz="1200" baseline="0" dirty="0">
                        <a:latin typeface="+mn-lt"/>
                      </a:endParaRPr>
                    </a:p>
                  </a:txBody>
                  <a:tcPr/>
                </a:tc>
                <a:extLst>
                  <a:ext uri="{0D108BD9-81ED-4DB2-BD59-A6C34878D82A}">
                    <a16:rowId xmlns:a16="http://schemas.microsoft.com/office/drawing/2014/main" val="2808930565"/>
                  </a:ext>
                </a:extLst>
              </a:tr>
              <a:tr h="250682">
                <a:tc>
                  <a:txBody>
                    <a:bodyPr/>
                    <a:lstStyle/>
                    <a:p>
                      <a:r>
                        <a:rPr lang="en-IN" sz="1200" u="none" strike="noStrike" cap="none" baseline="0" dirty="0">
                          <a:sym typeface="Arial"/>
                        </a:rPr>
                        <a:t>Facebook</a:t>
                      </a:r>
                      <a:endParaRPr lang="en-IN" sz="1200" baseline="0" dirty="0">
                        <a:latin typeface="+mn-lt"/>
                      </a:endParaRPr>
                    </a:p>
                  </a:txBody>
                  <a:tcPr/>
                </a:tc>
                <a:tc>
                  <a:txBody>
                    <a:bodyPr/>
                    <a:lstStyle/>
                    <a:p>
                      <a:r>
                        <a:rPr lang="en-IN" sz="1200" u="none" strike="noStrike" cap="none" baseline="0" dirty="0">
                          <a:sym typeface="Arial"/>
                        </a:rPr>
                        <a:t>48.2</a:t>
                      </a:r>
                      <a:endParaRPr lang="en-IN" sz="1200" baseline="0" dirty="0">
                        <a:latin typeface="+mn-lt"/>
                      </a:endParaRPr>
                    </a:p>
                  </a:txBody>
                  <a:tcPr/>
                </a:tc>
                <a:tc>
                  <a:txBody>
                    <a:bodyPr/>
                    <a:lstStyle/>
                    <a:p>
                      <a:r>
                        <a:rPr lang="en-IN" sz="1200" u="none" strike="noStrike" cap="none" baseline="0" dirty="0">
                          <a:sym typeface="Arial"/>
                        </a:rPr>
                        <a:t>420.8</a:t>
                      </a:r>
                      <a:endParaRPr lang="en-IN" sz="1200" baseline="0" dirty="0">
                        <a:latin typeface="+mn-lt"/>
                      </a:endParaRPr>
                    </a:p>
                  </a:txBody>
                  <a:tcPr/>
                </a:tc>
                <a:tc>
                  <a:txBody>
                    <a:bodyPr/>
                    <a:lstStyle/>
                    <a:p>
                      <a:r>
                        <a:rPr lang="en-IN" sz="1200" u="none" strike="noStrike" cap="none" baseline="0" dirty="0">
                          <a:sym typeface="Arial"/>
                        </a:rPr>
                        <a:t>11%</a:t>
                      </a:r>
                      <a:endParaRPr lang="en-IN" sz="1200" baseline="0" dirty="0">
                        <a:latin typeface="+mn-lt"/>
                      </a:endParaRPr>
                    </a:p>
                  </a:txBody>
                  <a:tcPr/>
                </a:tc>
                <a:extLst>
                  <a:ext uri="{0D108BD9-81ED-4DB2-BD59-A6C34878D82A}">
                    <a16:rowId xmlns:a16="http://schemas.microsoft.com/office/drawing/2014/main" val="1528444153"/>
                  </a:ext>
                </a:extLst>
              </a:tr>
              <a:tr h="250682">
                <a:tc>
                  <a:txBody>
                    <a:bodyPr/>
                    <a:lstStyle/>
                    <a:p>
                      <a:r>
                        <a:rPr lang="en-IN" sz="1200" u="none" strike="noStrike" cap="none" baseline="0" dirty="0">
                          <a:sym typeface="Arial"/>
                        </a:rPr>
                        <a:t>Mercedes</a:t>
                      </a:r>
                      <a:endParaRPr lang="en-IN" sz="1200" baseline="0" dirty="0">
                        <a:latin typeface="+mn-lt"/>
                      </a:endParaRPr>
                    </a:p>
                  </a:txBody>
                  <a:tcPr/>
                </a:tc>
                <a:tc>
                  <a:txBody>
                    <a:bodyPr/>
                    <a:lstStyle/>
                    <a:p>
                      <a:r>
                        <a:rPr lang="en-IN" sz="1200" u="none" strike="noStrike" cap="none" baseline="0" dirty="0">
                          <a:sym typeface="Arial"/>
                        </a:rPr>
                        <a:t>47.8</a:t>
                      </a:r>
                      <a:endParaRPr lang="en-IN" sz="1200" baseline="0" dirty="0">
                        <a:latin typeface="+mn-lt"/>
                      </a:endParaRPr>
                    </a:p>
                  </a:txBody>
                  <a:tcPr/>
                </a:tc>
                <a:tc>
                  <a:txBody>
                    <a:bodyPr/>
                    <a:lstStyle/>
                    <a:p>
                      <a:r>
                        <a:rPr lang="en-IN" sz="1200" u="none" strike="noStrike" cap="none" baseline="0" dirty="0">
                          <a:sym typeface="Arial"/>
                        </a:rPr>
                        <a:t>79.3</a:t>
                      </a:r>
                      <a:endParaRPr lang="en-IN" sz="1200" baseline="0" dirty="0">
                        <a:latin typeface="+mn-lt"/>
                      </a:endParaRPr>
                    </a:p>
                  </a:txBody>
                  <a:tcPr/>
                </a:tc>
                <a:tc>
                  <a:txBody>
                    <a:bodyPr/>
                    <a:lstStyle/>
                    <a:p>
                      <a:r>
                        <a:rPr lang="en-IN" sz="1200" u="none" strike="noStrike" cap="none" baseline="0" dirty="0">
                          <a:sym typeface="Arial"/>
                        </a:rPr>
                        <a:t>60%</a:t>
                      </a:r>
                      <a:endParaRPr lang="en-IN" sz="1200" baseline="0" dirty="0">
                        <a:latin typeface="+mn-lt"/>
                      </a:endParaRPr>
                    </a:p>
                  </a:txBody>
                  <a:tcPr/>
                </a:tc>
                <a:extLst>
                  <a:ext uri="{0D108BD9-81ED-4DB2-BD59-A6C34878D82A}">
                    <a16:rowId xmlns:a16="http://schemas.microsoft.com/office/drawing/2014/main" val="486308564"/>
                  </a:ext>
                </a:extLst>
              </a:tr>
              <a:tr h="250682">
                <a:tc>
                  <a:txBody>
                    <a:bodyPr/>
                    <a:lstStyle/>
                    <a:p>
                      <a:r>
                        <a:rPr lang="en-IN" sz="1200" u="none" strike="noStrike" cap="none" baseline="0" dirty="0">
                          <a:sym typeface="Arial"/>
                        </a:rPr>
                        <a:t>I</a:t>
                      </a:r>
                      <a:r>
                        <a:rPr lang="en-IN" sz="100" u="none" strike="noStrike" cap="none" baseline="0" dirty="0">
                          <a:sym typeface="Arial"/>
                        </a:rPr>
                        <a:t> </a:t>
                      </a:r>
                      <a:r>
                        <a:rPr lang="en-IN" sz="1200" u="none" strike="noStrike" cap="none" baseline="0" dirty="0">
                          <a:sym typeface="Arial"/>
                        </a:rPr>
                        <a:t>B</a:t>
                      </a:r>
                      <a:r>
                        <a:rPr lang="en-IN" sz="100" u="none" strike="noStrike" cap="none" baseline="0" dirty="0">
                          <a:sym typeface="Arial"/>
                        </a:rPr>
                        <a:t> </a:t>
                      </a:r>
                      <a:r>
                        <a:rPr lang="en-IN" sz="1200" u="none" strike="noStrike" cap="none" baseline="0" dirty="0">
                          <a:sym typeface="Arial"/>
                        </a:rPr>
                        <a:t>M</a:t>
                      </a:r>
                      <a:endParaRPr lang="en-IN" sz="1200" baseline="0" dirty="0">
                        <a:latin typeface="+mn-lt"/>
                      </a:endParaRPr>
                    </a:p>
                  </a:txBody>
                  <a:tcPr>
                    <a:lnB w="12700" cap="flat" cmpd="sng" algn="ctr">
                      <a:solidFill>
                        <a:schemeClr val="tx1"/>
                      </a:solidFill>
                      <a:prstDash val="solid"/>
                      <a:round/>
                      <a:headEnd type="none" w="med" len="med"/>
                      <a:tailEnd type="none" w="med" len="med"/>
                    </a:lnB>
                  </a:tcPr>
                </a:tc>
                <a:tc>
                  <a:txBody>
                    <a:bodyPr/>
                    <a:lstStyle/>
                    <a:p>
                      <a:r>
                        <a:rPr lang="en-IN" sz="1200" u="none" strike="noStrike" cap="none" baseline="0" dirty="0">
                          <a:sym typeface="Arial"/>
                        </a:rPr>
                        <a:t>46.8</a:t>
                      </a:r>
                      <a:endParaRPr lang="en-IN" sz="1200" baseline="0" dirty="0">
                        <a:latin typeface="+mn-lt"/>
                      </a:endParaRPr>
                    </a:p>
                  </a:txBody>
                  <a:tcPr>
                    <a:lnB w="12700" cap="flat" cmpd="sng" algn="ctr">
                      <a:solidFill>
                        <a:schemeClr val="tx1"/>
                      </a:solidFill>
                      <a:prstDash val="solid"/>
                      <a:round/>
                      <a:headEnd type="none" w="med" len="med"/>
                      <a:tailEnd type="none" w="med" len="med"/>
                    </a:lnB>
                  </a:tcPr>
                </a:tc>
                <a:tc>
                  <a:txBody>
                    <a:bodyPr/>
                    <a:lstStyle/>
                    <a:p>
                      <a:r>
                        <a:rPr lang="en-IN" sz="1200" baseline="0" dirty="0"/>
                        <a:t>142</a:t>
                      </a:r>
                      <a:endParaRPr lang="en-IN" sz="1200" baseline="0" dirty="0">
                        <a:latin typeface="+mn-lt"/>
                      </a:endParaRPr>
                    </a:p>
                  </a:txBody>
                  <a:tcPr>
                    <a:lnB w="12700" cap="flat" cmpd="sng" algn="ctr">
                      <a:solidFill>
                        <a:schemeClr val="tx1"/>
                      </a:solidFill>
                      <a:prstDash val="solid"/>
                      <a:round/>
                      <a:headEnd type="none" w="med" len="med"/>
                      <a:tailEnd type="none" w="med" len="med"/>
                    </a:lnB>
                  </a:tcPr>
                </a:tc>
                <a:tc>
                  <a:txBody>
                    <a:bodyPr/>
                    <a:lstStyle/>
                    <a:p>
                      <a:r>
                        <a:rPr lang="en-IN" sz="1200" u="none" strike="noStrike" cap="none" baseline="0" dirty="0">
                          <a:sym typeface="Arial"/>
                        </a:rPr>
                        <a:t>33%</a:t>
                      </a:r>
                      <a:endParaRPr lang="en-IN" sz="1200" baseline="0" dirty="0">
                        <a:latin typeface="+mn-lt"/>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324360"/>
                  </a:ext>
                </a:extLst>
              </a:tr>
            </a:tbl>
          </a:graphicData>
        </a:graphic>
      </p:graphicFrame>
      <p:sp>
        <p:nvSpPr>
          <p:cNvPr id="8" name="Text Placeholder 7"/>
          <p:cNvSpPr>
            <a:spLocks noGrp="1"/>
          </p:cNvSpPr>
          <p:nvPr>
            <p:ph type="body" sz="quarter" idx="17"/>
          </p:nvPr>
        </p:nvSpPr>
        <p:spPr>
          <a:xfrm>
            <a:off x="460375" y="5535017"/>
            <a:ext cx="8229600" cy="214988"/>
          </a:xfrm>
        </p:spPr>
        <p:txBody>
          <a:bodyPr>
            <a:normAutofit fontScale="85000" lnSpcReduction="20000"/>
          </a:bodyPr>
          <a:lstStyle/>
          <a:p>
            <a:pPr marL="0" indent="0">
              <a:buNone/>
            </a:pPr>
            <a:r>
              <a:rPr lang="en-IN" sz="1200" dirty="0">
                <a:latin typeface="+mn-lt"/>
              </a:rPr>
              <a:t>*</a:t>
            </a:r>
            <a:r>
              <a:rPr lang="en-IN" sz="1200" b="1" dirty="0">
                <a:latin typeface="+mn-lt"/>
              </a:rPr>
              <a:t>Source: </a:t>
            </a:r>
            <a:r>
              <a:rPr lang="en-IN" sz="1200" dirty="0">
                <a:latin typeface="+mn-lt"/>
              </a:rPr>
              <a:t>Data are for 2017;</a:t>
            </a:r>
            <a:r>
              <a:rPr lang="en-IN" sz="1200" i="1" dirty="0">
                <a:latin typeface="+mn-lt"/>
              </a:rPr>
              <a:t> </a:t>
            </a:r>
            <a:r>
              <a:rPr lang="en-IN" sz="1200" dirty="0">
                <a:latin typeface="+mn-lt"/>
                <a:hlinkClick r:id="rId3" tooltip="http://interbrand.com/best-brands/best-global-brands/2017/ranking/"/>
              </a:rPr>
              <a:t>http://interbrand.com/best-brands/best-global-brands/2017/ranking/</a:t>
            </a:r>
            <a:endParaRPr lang="en-IN" sz="1200" dirty="0">
              <a:latin typeface="+mn-lt"/>
            </a:endParaRPr>
          </a:p>
        </p:txBody>
      </p:sp>
      <p:sp>
        <p:nvSpPr>
          <p:cNvPr id="5" name="Content Placeholder 4"/>
          <p:cNvSpPr>
            <a:spLocks noGrp="1"/>
          </p:cNvSpPr>
          <p:nvPr>
            <p:ph sz="quarter" idx="14"/>
          </p:nvPr>
        </p:nvSpPr>
        <p:spPr>
          <a:xfrm>
            <a:off x="457200" y="5854765"/>
            <a:ext cx="8229600" cy="519809"/>
          </a:xfrm>
        </p:spPr>
        <p:txBody>
          <a:bodyPr/>
          <a:lstStyle/>
          <a:p>
            <a:pPr marL="432" indent="0">
              <a:spcBef>
                <a:spcPts val="600"/>
              </a:spcBef>
              <a:buNone/>
            </a:pPr>
            <a:r>
              <a:rPr lang="en-US" sz="1200" dirty="0"/>
              <a:t>**</a:t>
            </a:r>
            <a:r>
              <a:rPr lang="en-US" sz="1200" b="1" dirty="0"/>
              <a:t>Source:</a:t>
            </a:r>
            <a:r>
              <a:rPr lang="en-US" sz="1200" dirty="0"/>
              <a:t> Market Capitalization information based on data from C</a:t>
            </a:r>
            <a:r>
              <a:rPr lang="en-US" sz="100" dirty="0"/>
              <a:t> </a:t>
            </a:r>
            <a:r>
              <a:rPr lang="en-US" sz="1200" dirty="0"/>
              <a:t>R</a:t>
            </a:r>
            <a:r>
              <a:rPr lang="en-US" sz="100" dirty="0"/>
              <a:t> </a:t>
            </a:r>
            <a:r>
              <a:rPr lang="en-US" sz="1200" dirty="0"/>
              <a:t>S</a:t>
            </a:r>
            <a:r>
              <a:rPr lang="en-US" sz="100" dirty="0"/>
              <a:t> </a:t>
            </a:r>
            <a:r>
              <a:rPr lang="en-US" sz="1200" dirty="0"/>
              <a:t>P Monthly</a:t>
            </a:r>
          </a:p>
          <a:p>
            <a:pPr marL="432" indent="0">
              <a:spcBef>
                <a:spcPts val="600"/>
              </a:spcBef>
              <a:buNone/>
            </a:pPr>
            <a:r>
              <a:rPr lang="en-US" sz="1200" dirty="0"/>
              <a:t># Samsung market capitalization converted to U</a:t>
            </a:r>
            <a:r>
              <a:rPr lang="en-US" sz="100" dirty="0"/>
              <a:t> </a:t>
            </a:r>
            <a:r>
              <a:rPr lang="en-US" sz="1200" dirty="0"/>
              <a:t>S Currency from South Korean Won</a:t>
            </a:r>
            <a:endParaRPr lang="en-IN" sz="1200" dirty="0"/>
          </a:p>
        </p:txBody>
      </p:sp>
    </p:spTree>
    <p:extLst>
      <p:ext uri="{BB962C8B-B14F-4D97-AF65-F5344CB8AC3E}">
        <p14:creationId xmlns:p14="http://schemas.microsoft.com/office/powerpoint/2010/main" val="20218642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Valuation Approaches </a:t>
            </a:r>
            <a:r>
              <a:rPr lang="en-US" altLang="en-US" sz="2000" b="0" dirty="0"/>
              <a:t>(2 of 2)</a:t>
            </a:r>
            <a:endParaRPr lang="en-IN" sz="2000" b="0" dirty="0"/>
          </a:p>
        </p:txBody>
      </p:sp>
      <p:sp>
        <p:nvSpPr>
          <p:cNvPr id="3" name="Content Placeholder 2"/>
          <p:cNvSpPr>
            <a:spLocks noGrp="1"/>
          </p:cNvSpPr>
          <p:nvPr>
            <p:ph sz="quarter" idx="13"/>
          </p:nvPr>
        </p:nvSpPr>
        <p:spPr>
          <a:xfrm>
            <a:off x="457200" y="1556327"/>
            <a:ext cx="8229600" cy="4209206"/>
          </a:xfrm>
        </p:spPr>
        <p:txBody>
          <a:bodyPr/>
          <a:lstStyle/>
          <a:p>
            <a:pPr lvl="0"/>
            <a:r>
              <a:rPr lang="en-US" dirty="0"/>
              <a:t>Accounting Background</a:t>
            </a:r>
          </a:p>
          <a:p>
            <a:pPr lvl="0"/>
            <a:r>
              <a:rPr lang="en-US" dirty="0"/>
              <a:t>Historical Perspectives</a:t>
            </a:r>
          </a:p>
          <a:p>
            <a:pPr lvl="0"/>
            <a:r>
              <a:rPr lang="en-US" dirty="0"/>
              <a:t>General Approaches</a:t>
            </a:r>
          </a:p>
        </p:txBody>
      </p:sp>
    </p:spTree>
    <p:extLst>
      <p:ext uri="{BB962C8B-B14F-4D97-AF65-F5344CB8AC3E}">
        <p14:creationId xmlns:p14="http://schemas.microsoft.com/office/powerpoint/2010/main" val="1799356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Brand Valuation: A Review of Major Approaches</a:t>
            </a:r>
            <a:endParaRPr lang="en-IN" sz="3400" dirty="0"/>
          </a:p>
        </p:txBody>
      </p:sp>
      <p:sp>
        <p:nvSpPr>
          <p:cNvPr id="3" name="Content Placeholder 2"/>
          <p:cNvSpPr>
            <a:spLocks noGrp="1"/>
          </p:cNvSpPr>
          <p:nvPr>
            <p:ph sz="quarter" idx="13"/>
          </p:nvPr>
        </p:nvSpPr>
        <p:spPr>
          <a:xfrm>
            <a:off x="457200" y="1556326"/>
            <a:ext cx="8313174" cy="4434275"/>
          </a:xfrm>
        </p:spPr>
        <p:txBody>
          <a:bodyPr/>
          <a:lstStyle/>
          <a:p>
            <a:r>
              <a:rPr lang="en-US" dirty="0"/>
              <a:t>Academic approaches</a:t>
            </a:r>
          </a:p>
          <a:p>
            <a:pPr lvl="1"/>
            <a:r>
              <a:rPr lang="en-US" dirty="0"/>
              <a:t>Seminal academic research study proposed estimating a firm’s brand equity derived from financial market estimates of brand-related profits</a:t>
            </a:r>
          </a:p>
          <a:p>
            <a:r>
              <a:rPr lang="en-US" dirty="0"/>
              <a:t>Three additional well-established brand valuation approaches</a:t>
            </a:r>
          </a:p>
          <a:p>
            <a:pPr lvl="1"/>
            <a:r>
              <a:rPr lang="en-US" dirty="0"/>
              <a:t>Interbrand</a:t>
            </a:r>
          </a:p>
          <a:p>
            <a:pPr lvl="1"/>
            <a:r>
              <a:rPr lang="en-US" dirty="0"/>
              <a:t>Brand</a:t>
            </a:r>
            <a:r>
              <a:rPr lang="en-US" sz="100" dirty="0"/>
              <a:t> </a:t>
            </a:r>
            <a:r>
              <a:rPr lang="en-US" dirty="0"/>
              <a:t>Z</a:t>
            </a:r>
          </a:p>
          <a:p>
            <a:pPr lvl="1"/>
            <a:r>
              <a:rPr lang="en-US" dirty="0"/>
              <a:t>Brand finance</a:t>
            </a:r>
          </a:p>
        </p:txBody>
      </p:sp>
    </p:spTree>
    <p:extLst>
      <p:ext uri="{BB962C8B-B14F-4D97-AF65-F5344CB8AC3E}">
        <p14:creationId xmlns:p14="http://schemas.microsoft.com/office/powerpoint/2010/main" val="2479107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Interbrand</a:t>
            </a:r>
            <a:endParaRPr lang="en-IN" dirty="0"/>
          </a:p>
        </p:txBody>
      </p:sp>
      <p:sp>
        <p:nvSpPr>
          <p:cNvPr id="4" name="Content Placeholder 3"/>
          <p:cNvSpPr>
            <a:spLocks noGrp="1"/>
          </p:cNvSpPr>
          <p:nvPr>
            <p:ph sz="quarter" idx="13"/>
          </p:nvPr>
        </p:nvSpPr>
        <p:spPr>
          <a:xfrm>
            <a:off x="457200" y="1556327"/>
            <a:ext cx="8229600" cy="1995396"/>
          </a:xfrm>
        </p:spPr>
        <p:txBody>
          <a:bodyPr/>
          <a:lstStyle/>
          <a:p>
            <a:r>
              <a:rPr lang="en-US" dirty="0"/>
              <a:t>Leading brand valuation firm</a:t>
            </a:r>
          </a:p>
          <a:p>
            <a:r>
              <a:rPr lang="en-US" dirty="0"/>
              <a:t>How a brand benefits an organization</a:t>
            </a:r>
          </a:p>
          <a:p>
            <a:pPr lvl="1"/>
            <a:r>
              <a:rPr lang="en-US" dirty="0"/>
              <a:t>Internally and externally</a:t>
            </a:r>
          </a:p>
          <a:p>
            <a:r>
              <a:rPr lang="en-US" dirty="0"/>
              <a:t>Three key components:</a:t>
            </a:r>
          </a:p>
        </p:txBody>
      </p:sp>
      <p:sp>
        <p:nvSpPr>
          <p:cNvPr id="5" name="Content Placeholder 4"/>
          <p:cNvSpPr>
            <a:spLocks noGrp="1"/>
          </p:cNvSpPr>
          <p:nvPr>
            <p:ph sz="quarter" idx="14"/>
          </p:nvPr>
        </p:nvSpPr>
        <p:spPr/>
        <p:txBody>
          <a:bodyPr/>
          <a:lstStyle/>
          <a:p>
            <a:pPr marL="741600" lvl="1" indent="-428400">
              <a:buFont typeface="+mj-lt"/>
              <a:buAutoNum type="arabicPeriod"/>
            </a:pPr>
            <a:r>
              <a:rPr lang="en-US" dirty="0"/>
              <a:t>Financial forecast</a:t>
            </a:r>
          </a:p>
          <a:p>
            <a:pPr marL="741600" lvl="1" indent="-428400">
              <a:buFont typeface="+mj-lt"/>
              <a:buAutoNum type="arabicPeriod"/>
            </a:pPr>
            <a:r>
              <a:rPr lang="en-US" dirty="0"/>
              <a:t>Role of brand</a:t>
            </a:r>
          </a:p>
          <a:p>
            <a:pPr marL="741600" lvl="1" indent="-428400">
              <a:buFont typeface="+mj-lt"/>
              <a:buAutoNum type="arabicPeriod"/>
            </a:pPr>
            <a:r>
              <a:rPr lang="en-US" dirty="0"/>
              <a:t>Strength analysis</a:t>
            </a:r>
            <a:endParaRPr lang="en-IN" dirty="0"/>
          </a:p>
        </p:txBody>
      </p:sp>
    </p:spTree>
    <p:extLst>
      <p:ext uri="{BB962C8B-B14F-4D97-AF65-F5344CB8AC3E}">
        <p14:creationId xmlns:p14="http://schemas.microsoft.com/office/powerpoint/2010/main" val="864026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Brand</a:t>
            </a:r>
            <a:r>
              <a:rPr lang="en-US" sz="100" dirty="0"/>
              <a:t> </a:t>
            </a:r>
            <a:r>
              <a:rPr lang="en-US" dirty="0"/>
              <a:t>Z </a:t>
            </a:r>
            <a:r>
              <a:rPr lang="en-US" sz="2000" b="0" dirty="0"/>
              <a:t>(1 of 2)</a:t>
            </a:r>
            <a:endParaRPr lang="en-IN" sz="2000" b="0" dirty="0"/>
          </a:p>
        </p:txBody>
      </p:sp>
      <p:sp>
        <p:nvSpPr>
          <p:cNvPr id="6" name="Content Placeholder 5"/>
          <p:cNvSpPr>
            <a:spLocks noGrp="1"/>
          </p:cNvSpPr>
          <p:nvPr>
            <p:ph sz="quarter" idx="13"/>
          </p:nvPr>
        </p:nvSpPr>
        <p:spPr/>
        <p:txBody>
          <a:bodyPr/>
          <a:lstStyle/>
          <a:p>
            <a:r>
              <a:rPr lang="en-US" dirty="0"/>
              <a:t>Based on the Meaningfully Different Framework</a:t>
            </a:r>
          </a:p>
          <a:p>
            <a:pPr lvl="1"/>
            <a:r>
              <a:rPr lang="en-US" dirty="0"/>
              <a:t>Suggests brands create value if they offer three key benefits:</a:t>
            </a:r>
          </a:p>
          <a:p>
            <a:pPr lvl="2"/>
            <a:r>
              <a:rPr lang="en-US" dirty="0"/>
              <a:t>They are meaningful</a:t>
            </a:r>
          </a:p>
          <a:p>
            <a:pPr lvl="2"/>
            <a:r>
              <a:rPr lang="en-US" dirty="0"/>
              <a:t>They are different</a:t>
            </a:r>
          </a:p>
          <a:p>
            <a:pPr lvl="2"/>
            <a:r>
              <a:rPr lang="en-US" dirty="0"/>
              <a:t>They are salient</a:t>
            </a:r>
          </a:p>
        </p:txBody>
      </p:sp>
    </p:spTree>
    <p:extLst>
      <p:ext uri="{BB962C8B-B14F-4D97-AF65-F5344CB8AC3E}">
        <p14:creationId xmlns:p14="http://schemas.microsoft.com/office/powerpoint/2010/main" val="24685793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Brand</a:t>
            </a:r>
            <a:r>
              <a:rPr lang="en-US" sz="100" dirty="0"/>
              <a:t> </a:t>
            </a:r>
            <a:r>
              <a:rPr lang="en-US" dirty="0"/>
              <a:t>Z </a:t>
            </a:r>
            <a:r>
              <a:rPr lang="en-US" sz="2000" b="0" dirty="0"/>
              <a:t>(2 of 2)</a:t>
            </a:r>
            <a:endParaRPr lang="en-IN" sz="2000" b="0" dirty="0"/>
          </a:p>
        </p:txBody>
      </p:sp>
      <p:sp>
        <p:nvSpPr>
          <p:cNvPr id="6" name="Content Placeholder 5"/>
          <p:cNvSpPr>
            <a:spLocks noGrp="1"/>
          </p:cNvSpPr>
          <p:nvPr>
            <p:ph sz="quarter" idx="13"/>
          </p:nvPr>
        </p:nvSpPr>
        <p:spPr/>
        <p:txBody>
          <a:bodyPr/>
          <a:lstStyle/>
          <a:p>
            <a:r>
              <a:rPr lang="en-US" dirty="0"/>
              <a:t>Key steps in the Brand</a:t>
            </a:r>
            <a:r>
              <a:rPr lang="en-US" sz="100" dirty="0"/>
              <a:t> </a:t>
            </a:r>
            <a:r>
              <a:rPr lang="en-US" dirty="0"/>
              <a:t>Z valuation include:</a:t>
            </a:r>
          </a:p>
          <a:p>
            <a:pPr lvl="1"/>
            <a:r>
              <a:rPr lang="en-US" dirty="0"/>
              <a:t>Calculating financial value</a:t>
            </a:r>
          </a:p>
          <a:p>
            <a:pPr lvl="1"/>
            <a:r>
              <a:rPr lang="en-US" dirty="0"/>
              <a:t>Calculating brand contribution</a:t>
            </a:r>
          </a:p>
          <a:p>
            <a:pPr lvl="1"/>
            <a:r>
              <a:rPr lang="en-US" dirty="0"/>
              <a:t>Calculating brand value</a:t>
            </a:r>
          </a:p>
        </p:txBody>
      </p:sp>
    </p:spTree>
    <p:extLst>
      <p:ext uri="{BB962C8B-B14F-4D97-AF65-F5344CB8AC3E}">
        <p14:creationId xmlns:p14="http://schemas.microsoft.com/office/powerpoint/2010/main" val="23504620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Brand Finance</a:t>
            </a:r>
            <a:endParaRPr lang="en-IN" dirty="0"/>
          </a:p>
        </p:txBody>
      </p:sp>
      <p:sp>
        <p:nvSpPr>
          <p:cNvPr id="3" name="Content Placeholder 2"/>
          <p:cNvSpPr>
            <a:spLocks noGrp="1"/>
          </p:cNvSpPr>
          <p:nvPr>
            <p:ph sz="quarter" idx="13"/>
          </p:nvPr>
        </p:nvSpPr>
        <p:spPr>
          <a:xfrm>
            <a:off x="457199" y="1556326"/>
            <a:ext cx="8362335" cy="4434275"/>
          </a:xfrm>
        </p:spPr>
        <p:txBody>
          <a:bodyPr/>
          <a:lstStyle/>
          <a:p>
            <a:r>
              <a:rPr lang="en-US" dirty="0"/>
              <a:t>Based on the “relief from royalty” approach</a:t>
            </a:r>
          </a:p>
          <a:p>
            <a:pPr lvl="1"/>
            <a:r>
              <a:rPr lang="en-US" dirty="0"/>
              <a:t>Brand’s value is based on the royalties that a company would have paid for licensing that brand from a third party</a:t>
            </a:r>
          </a:p>
          <a:p>
            <a:pPr lvl="2"/>
            <a:r>
              <a:rPr lang="en-US" dirty="0"/>
              <a:t>Assuming it was not the brand owner</a:t>
            </a:r>
          </a:p>
        </p:txBody>
      </p:sp>
    </p:spTree>
    <p:extLst>
      <p:ext uri="{BB962C8B-B14F-4D97-AF65-F5344CB8AC3E}">
        <p14:creationId xmlns:p14="http://schemas.microsoft.com/office/powerpoint/2010/main" val="230864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Comparing the Major Brand Valuation Approaches </a:t>
            </a:r>
            <a:r>
              <a:rPr lang="en-US" sz="2000" b="0" dirty="0"/>
              <a:t>(1 of 4)</a:t>
            </a:r>
            <a:endParaRPr lang="en-IN" sz="2000" b="0" dirty="0"/>
          </a:p>
        </p:txBody>
      </p:sp>
      <p:sp>
        <p:nvSpPr>
          <p:cNvPr id="4" name="Content Placeholder 3"/>
          <p:cNvSpPr>
            <a:spLocks noGrp="1"/>
          </p:cNvSpPr>
          <p:nvPr>
            <p:ph sz="quarter" idx="13"/>
          </p:nvPr>
        </p:nvSpPr>
        <p:spPr>
          <a:xfrm>
            <a:off x="457200" y="1556328"/>
            <a:ext cx="8229600" cy="792236"/>
          </a:xfrm>
        </p:spPr>
        <p:txBody>
          <a:bodyPr/>
          <a:lstStyle/>
          <a:p>
            <a:pPr marL="432000" indent="-432000">
              <a:buFont typeface="+mj-lt"/>
              <a:buAutoNum type="arabicPeriod"/>
            </a:pPr>
            <a:r>
              <a:rPr lang="en-US" dirty="0"/>
              <a:t>All three approaches are based on some variation of the income-based approach to brand valuation</a:t>
            </a:r>
            <a:endParaRPr lang="en-IN" dirty="0"/>
          </a:p>
        </p:txBody>
      </p:sp>
      <p:sp>
        <p:nvSpPr>
          <p:cNvPr id="5" name="Content Placeholder 4"/>
          <p:cNvSpPr>
            <a:spLocks noGrp="1"/>
          </p:cNvSpPr>
          <p:nvPr>
            <p:ph sz="quarter" idx="14"/>
          </p:nvPr>
        </p:nvSpPr>
        <p:spPr>
          <a:xfrm>
            <a:off x="457200" y="2452285"/>
            <a:ext cx="8229600" cy="464170"/>
          </a:xfrm>
        </p:spPr>
        <p:txBody>
          <a:bodyPr/>
          <a:lstStyle/>
          <a:p>
            <a:pPr lvl="1"/>
            <a:r>
              <a:rPr lang="en-US" dirty="0"/>
              <a:t>All are based on projections of income</a:t>
            </a:r>
            <a:endParaRPr lang="en-IN" dirty="0"/>
          </a:p>
        </p:txBody>
      </p:sp>
      <p:sp>
        <p:nvSpPr>
          <p:cNvPr id="6" name="Content Placeholder 5"/>
          <p:cNvSpPr>
            <a:spLocks noGrp="1"/>
          </p:cNvSpPr>
          <p:nvPr>
            <p:ph sz="quarter" idx="15"/>
          </p:nvPr>
        </p:nvSpPr>
        <p:spPr>
          <a:xfrm>
            <a:off x="457200" y="3054247"/>
            <a:ext cx="8307238" cy="834360"/>
          </a:xfrm>
        </p:spPr>
        <p:txBody>
          <a:bodyPr/>
          <a:lstStyle/>
          <a:p>
            <a:pPr marL="432000" indent="-432000">
              <a:buFont typeface="+mj-lt"/>
              <a:buAutoNum type="arabicPeriod" startAt="2"/>
            </a:pPr>
            <a:r>
              <a:rPr lang="en-US" dirty="0"/>
              <a:t>All three methods compute the present value of projected future earnings</a:t>
            </a:r>
            <a:endParaRPr lang="en-IN" dirty="0"/>
          </a:p>
        </p:txBody>
      </p:sp>
      <p:sp>
        <p:nvSpPr>
          <p:cNvPr id="7" name="Content Placeholder 6"/>
          <p:cNvSpPr>
            <a:spLocks noGrp="1"/>
          </p:cNvSpPr>
          <p:nvPr>
            <p:ph sz="quarter" idx="16"/>
          </p:nvPr>
        </p:nvSpPr>
        <p:spPr>
          <a:xfrm>
            <a:off x="457200" y="3981218"/>
            <a:ext cx="8232775" cy="911925"/>
          </a:xfrm>
        </p:spPr>
        <p:txBody>
          <a:bodyPr/>
          <a:lstStyle/>
          <a:p>
            <a:pPr marL="741600" lvl="1"/>
            <a:r>
              <a:rPr lang="en-US" dirty="0"/>
              <a:t>Based on an estimate of brand strength, and</a:t>
            </a:r>
          </a:p>
          <a:p>
            <a:pPr marL="741600" lvl="1"/>
            <a:r>
              <a:rPr lang="en-US" dirty="0"/>
              <a:t>An application of a discount rate</a:t>
            </a:r>
            <a:endParaRPr lang="en-IN" dirty="0"/>
          </a:p>
        </p:txBody>
      </p:sp>
    </p:spTree>
    <p:extLst>
      <p:ext uri="{BB962C8B-B14F-4D97-AF65-F5344CB8AC3E}">
        <p14:creationId xmlns:p14="http://schemas.microsoft.com/office/powerpoint/2010/main" val="14109958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Comparing the Major Brand Valuation Approaches </a:t>
            </a:r>
            <a:r>
              <a:rPr lang="en-US" sz="2000" b="0" dirty="0"/>
              <a:t>(2 of 4)</a:t>
            </a:r>
            <a:endParaRPr lang="en-IN" sz="2000" b="0" dirty="0"/>
          </a:p>
        </p:txBody>
      </p:sp>
      <p:sp>
        <p:nvSpPr>
          <p:cNvPr id="4" name="Content Placeholder 3"/>
          <p:cNvSpPr>
            <a:spLocks noGrp="1"/>
          </p:cNvSpPr>
          <p:nvPr>
            <p:ph sz="quarter" idx="13"/>
          </p:nvPr>
        </p:nvSpPr>
        <p:spPr>
          <a:xfrm>
            <a:off x="457200" y="1556328"/>
            <a:ext cx="8229600" cy="792236"/>
          </a:xfrm>
        </p:spPr>
        <p:txBody>
          <a:bodyPr/>
          <a:lstStyle/>
          <a:p>
            <a:pPr marL="432000" indent="-432000">
              <a:buFont typeface="+mj-lt"/>
              <a:buAutoNum type="arabicPeriod" startAt="3"/>
            </a:pPr>
            <a:r>
              <a:rPr lang="en-US" dirty="0"/>
              <a:t>All three approaches use available financial and market data</a:t>
            </a:r>
            <a:endParaRPr lang="en-IN" dirty="0"/>
          </a:p>
        </p:txBody>
      </p:sp>
      <p:sp>
        <p:nvSpPr>
          <p:cNvPr id="5" name="Content Placeholder 4"/>
          <p:cNvSpPr>
            <a:spLocks noGrp="1"/>
          </p:cNvSpPr>
          <p:nvPr>
            <p:ph sz="quarter" idx="14"/>
          </p:nvPr>
        </p:nvSpPr>
        <p:spPr>
          <a:xfrm>
            <a:off x="457200" y="2452285"/>
            <a:ext cx="8229600" cy="464170"/>
          </a:xfrm>
        </p:spPr>
        <p:txBody>
          <a:bodyPr/>
          <a:lstStyle/>
          <a:p>
            <a:pPr lvl="1"/>
            <a:r>
              <a:rPr lang="en-US" dirty="0"/>
              <a:t>And compute the economic value added</a:t>
            </a:r>
            <a:endParaRPr lang="en-IN" dirty="0"/>
          </a:p>
        </p:txBody>
      </p:sp>
      <p:sp>
        <p:nvSpPr>
          <p:cNvPr id="6" name="Content Placeholder 5"/>
          <p:cNvSpPr>
            <a:spLocks noGrp="1"/>
          </p:cNvSpPr>
          <p:nvPr>
            <p:ph sz="quarter" idx="15"/>
          </p:nvPr>
        </p:nvSpPr>
        <p:spPr>
          <a:xfrm>
            <a:off x="457200" y="3054247"/>
            <a:ext cx="8229600" cy="834360"/>
          </a:xfrm>
        </p:spPr>
        <p:txBody>
          <a:bodyPr/>
          <a:lstStyle/>
          <a:p>
            <a:pPr marL="432000" indent="-432000">
              <a:buFont typeface="+mj-lt"/>
              <a:buAutoNum type="arabicPeriod" startAt="4"/>
            </a:pPr>
            <a:r>
              <a:rPr lang="en-US" dirty="0"/>
              <a:t>Types of data used to measure brand perceptions vary across the three approaches</a:t>
            </a:r>
            <a:endParaRPr lang="en-IN" dirty="0"/>
          </a:p>
        </p:txBody>
      </p:sp>
    </p:spTree>
    <p:extLst>
      <p:ext uri="{BB962C8B-B14F-4D97-AF65-F5344CB8AC3E}">
        <p14:creationId xmlns:p14="http://schemas.microsoft.com/office/powerpoint/2010/main" val="40136254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Comparing the Major Brand Valuation Approaches </a:t>
            </a:r>
            <a:r>
              <a:rPr lang="en-US" sz="2000" b="0" dirty="0"/>
              <a:t>(3 of 4)</a:t>
            </a:r>
            <a:endParaRPr lang="en-IN" sz="2000" b="0" dirty="0"/>
          </a:p>
        </p:txBody>
      </p:sp>
      <p:sp>
        <p:nvSpPr>
          <p:cNvPr id="4" name="Content Placeholder 3"/>
          <p:cNvSpPr>
            <a:spLocks noGrp="1"/>
          </p:cNvSpPr>
          <p:nvPr>
            <p:ph sz="quarter" idx="13"/>
          </p:nvPr>
        </p:nvSpPr>
        <p:spPr>
          <a:xfrm>
            <a:off x="457200" y="1556328"/>
            <a:ext cx="8229600" cy="493853"/>
          </a:xfrm>
        </p:spPr>
        <p:txBody>
          <a:bodyPr/>
          <a:lstStyle/>
          <a:p>
            <a:r>
              <a:rPr lang="en-US" dirty="0"/>
              <a:t>Comparisons of Brand Values in 2016 ($ millions)</a:t>
            </a:r>
          </a:p>
        </p:txBody>
      </p:sp>
      <p:graphicFrame>
        <p:nvGraphicFramePr>
          <p:cNvPr id="9" name="Table 8"/>
          <p:cNvGraphicFramePr>
            <a:graphicFrameLocks noGrp="1"/>
          </p:cNvGraphicFramePr>
          <p:nvPr/>
        </p:nvGraphicFramePr>
        <p:xfrm>
          <a:off x="1337188" y="2282093"/>
          <a:ext cx="6469625" cy="2594706"/>
        </p:xfrm>
        <a:graphic>
          <a:graphicData uri="http://schemas.openxmlformats.org/drawingml/2006/table">
            <a:tbl>
              <a:tblPr firstRow="1" bandRow="1">
                <a:tableStyleId>{2D5ABB26-0587-4C30-8999-92F81FD0307C}</a:tableStyleId>
              </a:tblPr>
              <a:tblGrid>
                <a:gridCol w="1438661">
                  <a:extLst>
                    <a:ext uri="{9D8B030D-6E8A-4147-A177-3AD203B41FA5}">
                      <a16:colId xmlns:a16="http://schemas.microsoft.com/office/drawing/2014/main" val="3526891917"/>
                    </a:ext>
                  </a:extLst>
                </a:gridCol>
                <a:gridCol w="1508112">
                  <a:extLst>
                    <a:ext uri="{9D8B030D-6E8A-4147-A177-3AD203B41FA5}">
                      <a16:colId xmlns:a16="http://schemas.microsoft.com/office/drawing/2014/main" val="1998878362"/>
                    </a:ext>
                  </a:extLst>
                </a:gridCol>
                <a:gridCol w="1617254">
                  <a:extLst>
                    <a:ext uri="{9D8B030D-6E8A-4147-A177-3AD203B41FA5}">
                      <a16:colId xmlns:a16="http://schemas.microsoft.com/office/drawing/2014/main" val="2398132745"/>
                    </a:ext>
                  </a:extLst>
                </a:gridCol>
                <a:gridCol w="1905598">
                  <a:extLst>
                    <a:ext uri="{9D8B030D-6E8A-4147-A177-3AD203B41FA5}">
                      <a16:colId xmlns:a16="http://schemas.microsoft.com/office/drawing/2014/main" val="1557672379"/>
                    </a:ext>
                  </a:extLst>
                </a:gridCol>
              </a:tblGrid>
              <a:tr h="432451">
                <a:tc>
                  <a:txBody>
                    <a:bodyPr/>
                    <a:lstStyle/>
                    <a:p>
                      <a:pPr algn="r"/>
                      <a:r>
                        <a:rPr lang="en-IN" sz="1800" b="1" baseline="0" dirty="0">
                          <a:solidFill>
                            <a:schemeClr val="bg1"/>
                          </a:solidFill>
                        </a:rPr>
                        <a:t>Blank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800" b="1" i="0" u="none" strike="noStrike" cap="none" baseline="0" dirty="0">
                          <a:solidFill>
                            <a:schemeClr val="tx1"/>
                          </a:solidFill>
                          <a:latin typeface="+mn-lt"/>
                          <a:ea typeface="+mn-ea"/>
                          <a:cs typeface="+mn-cs"/>
                          <a:sym typeface="Arial"/>
                        </a:rPr>
                        <a:t>Interbrand</a:t>
                      </a:r>
                      <a:endParaRPr lang="en-IN" sz="1800" b="1"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800" b="1" i="0" u="none" strike="noStrike" cap="none" baseline="0" dirty="0">
                          <a:solidFill>
                            <a:schemeClr val="tx1"/>
                          </a:solidFill>
                          <a:latin typeface="+mn-lt"/>
                          <a:ea typeface="+mn-ea"/>
                          <a:cs typeface="+mn-cs"/>
                          <a:sym typeface="Arial"/>
                        </a:rPr>
                        <a:t>Brand</a:t>
                      </a:r>
                      <a:r>
                        <a:rPr lang="en-IN" sz="100" b="1" i="0" u="none" strike="noStrike" cap="none" baseline="0" dirty="0">
                          <a:solidFill>
                            <a:schemeClr val="tx1"/>
                          </a:solidFill>
                          <a:latin typeface="+mn-lt"/>
                          <a:ea typeface="+mn-ea"/>
                          <a:cs typeface="+mn-cs"/>
                          <a:sym typeface="Arial"/>
                        </a:rPr>
                        <a:t> </a:t>
                      </a:r>
                      <a:r>
                        <a:rPr lang="en-IN" sz="1800" b="1" i="0" u="none" strike="noStrike" cap="none" baseline="0" dirty="0">
                          <a:solidFill>
                            <a:schemeClr val="tx1"/>
                          </a:solidFill>
                          <a:latin typeface="+mn-lt"/>
                          <a:ea typeface="+mn-ea"/>
                          <a:cs typeface="+mn-cs"/>
                          <a:sym typeface="Arial"/>
                        </a:rPr>
                        <a:t>Z</a:t>
                      </a:r>
                      <a:endParaRPr lang="en-IN" sz="1800" b="1"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800" b="1" i="0" u="none" strike="noStrike" cap="none" baseline="0" dirty="0">
                          <a:solidFill>
                            <a:schemeClr val="tx1"/>
                          </a:solidFill>
                          <a:latin typeface="+mn-lt"/>
                          <a:ea typeface="+mn-ea"/>
                          <a:cs typeface="+mn-cs"/>
                          <a:sym typeface="Arial"/>
                        </a:rPr>
                        <a:t>Brand Finance</a:t>
                      </a:r>
                      <a:endParaRPr lang="en-IN" sz="1800" b="1"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2054973"/>
                  </a:ext>
                </a:extLst>
              </a:tr>
              <a:tr h="432451">
                <a:tc>
                  <a:txBody>
                    <a:bodyPr/>
                    <a:lstStyle/>
                    <a:p>
                      <a:r>
                        <a:rPr lang="en-IN" sz="1800" b="1" i="0" u="none" strike="noStrike" cap="none" baseline="0" dirty="0">
                          <a:solidFill>
                            <a:schemeClr val="tx1"/>
                          </a:solidFill>
                          <a:latin typeface="+mn-lt"/>
                          <a:ea typeface="+mn-ea"/>
                          <a:cs typeface="+mn-cs"/>
                          <a:sym typeface="Arial"/>
                        </a:rPr>
                        <a:t>Google</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800" b="0" i="0" u="none" strike="noStrike" cap="none" baseline="0" dirty="0">
                          <a:solidFill>
                            <a:schemeClr val="tx1"/>
                          </a:solidFill>
                          <a:latin typeface="+mn-lt"/>
                          <a:ea typeface="+mn-ea"/>
                          <a:cs typeface="+mn-cs"/>
                          <a:sym typeface="Arial"/>
                        </a:rPr>
                        <a:t>133,252</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800" b="0" i="0" u="none" strike="noStrike" cap="none" baseline="0" dirty="0">
                          <a:solidFill>
                            <a:schemeClr val="tx1"/>
                          </a:solidFill>
                          <a:latin typeface="+mn-lt"/>
                          <a:ea typeface="+mn-ea"/>
                          <a:cs typeface="+mn-cs"/>
                          <a:sym typeface="Arial"/>
                        </a:rPr>
                        <a:t>245,581</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800" b="0" i="0" u="none" strike="noStrike" cap="none" baseline="0" dirty="0">
                          <a:solidFill>
                            <a:schemeClr val="tx1"/>
                          </a:solidFill>
                          <a:latin typeface="+mn-lt"/>
                          <a:ea typeface="+mn-ea"/>
                          <a:cs typeface="+mn-cs"/>
                          <a:sym typeface="Arial"/>
                        </a:rPr>
                        <a:t>109,470</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01297348"/>
                  </a:ext>
                </a:extLst>
              </a:tr>
              <a:tr h="432451">
                <a:tc>
                  <a:txBody>
                    <a:bodyPr/>
                    <a:lstStyle/>
                    <a:p>
                      <a:r>
                        <a:rPr lang="en-IN" sz="1800" b="1" i="0" u="none" strike="noStrike" cap="none" baseline="0" dirty="0">
                          <a:solidFill>
                            <a:schemeClr val="tx1"/>
                          </a:solidFill>
                          <a:latin typeface="+mn-lt"/>
                          <a:ea typeface="+mn-ea"/>
                          <a:cs typeface="+mn-cs"/>
                          <a:sym typeface="Arial"/>
                        </a:rPr>
                        <a:t>Apple</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800" b="0" i="0" u="none" strike="noStrike" cap="none" baseline="0" dirty="0">
                          <a:solidFill>
                            <a:schemeClr val="tx1"/>
                          </a:solidFill>
                          <a:latin typeface="+mn-lt"/>
                          <a:ea typeface="+mn-ea"/>
                          <a:cs typeface="+mn-cs"/>
                          <a:sym typeface="Arial"/>
                        </a:rPr>
                        <a:t>178,119</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800" b="0" i="0" u="none" strike="noStrike" cap="none" baseline="0" dirty="0">
                          <a:solidFill>
                            <a:schemeClr val="tx1"/>
                          </a:solidFill>
                          <a:latin typeface="+mn-lt"/>
                          <a:ea typeface="+mn-ea"/>
                          <a:cs typeface="+mn-cs"/>
                          <a:sym typeface="Arial"/>
                        </a:rPr>
                        <a:t>234,671</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800" b="0" i="0" u="none" strike="noStrike" cap="none" baseline="0" dirty="0">
                          <a:solidFill>
                            <a:schemeClr val="tx1"/>
                          </a:solidFill>
                          <a:latin typeface="+mn-lt"/>
                          <a:ea typeface="+mn-ea"/>
                          <a:cs typeface="+mn-cs"/>
                          <a:sym typeface="Arial"/>
                        </a:rPr>
                        <a:t>107,141</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1958567"/>
                  </a:ext>
                </a:extLst>
              </a:tr>
              <a:tr h="432451">
                <a:tc>
                  <a:txBody>
                    <a:bodyPr/>
                    <a:lstStyle/>
                    <a:p>
                      <a:r>
                        <a:rPr lang="en-IN" sz="1800" b="1" i="0" u="none" strike="noStrike" cap="none" baseline="0" dirty="0">
                          <a:solidFill>
                            <a:schemeClr val="tx1"/>
                          </a:solidFill>
                          <a:latin typeface="+mn-lt"/>
                          <a:ea typeface="+mn-ea"/>
                          <a:cs typeface="+mn-cs"/>
                          <a:sym typeface="Arial"/>
                        </a:rPr>
                        <a:t>Amazon</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800" b="0" i="0" u="none" strike="noStrike" cap="none" baseline="0" dirty="0">
                          <a:solidFill>
                            <a:schemeClr val="tx1"/>
                          </a:solidFill>
                          <a:latin typeface="+mn-lt"/>
                          <a:ea typeface="+mn-ea"/>
                          <a:cs typeface="+mn-cs"/>
                          <a:sym typeface="Arial"/>
                        </a:rPr>
                        <a:t>50,338</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800" b="0" i="0" u="none" strike="noStrike" cap="none" baseline="0" dirty="0">
                          <a:solidFill>
                            <a:schemeClr val="tx1"/>
                          </a:solidFill>
                          <a:latin typeface="+mn-lt"/>
                          <a:ea typeface="+mn-ea"/>
                          <a:cs typeface="+mn-cs"/>
                          <a:sym typeface="Arial"/>
                        </a:rPr>
                        <a:t>139,286</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800" b="0" i="0" u="none" strike="noStrike" cap="none" baseline="0" dirty="0">
                          <a:solidFill>
                            <a:schemeClr val="tx1"/>
                          </a:solidFill>
                          <a:latin typeface="+mn-lt"/>
                          <a:ea typeface="+mn-ea"/>
                          <a:cs typeface="+mn-cs"/>
                          <a:sym typeface="Arial"/>
                        </a:rPr>
                        <a:t>106,396</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9626403"/>
                  </a:ext>
                </a:extLst>
              </a:tr>
              <a:tr h="432451">
                <a:tc>
                  <a:txBody>
                    <a:bodyPr/>
                    <a:lstStyle/>
                    <a:p>
                      <a:r>
                        <a:rPr lang="en-IN" sz="1800" b="1" i="0" u="none" strike="noStrike" cap="none" baseline="0" dirty="0">
                          <a:solidFill>
                            <a:schemeClr val="tx1"/>
                          </a:solidFill>
                          <a:latin typeface="+mn-lt"/>
                          <a:ea typeface="+mn-ea"/>
                          <a:cs typeface="+mn-cs"/>
                          <a:sym typeface="Arial"/>
                        </a:rPr>
                        <a:t>Coca-Cola</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800" b="0" i="0" u="none" strike="noStrike" cap="none" baseline="0" dirty="0">
                          <a:solidFill>
                            <a:schemeClr val="tx1"/>
                          </a:solidFill>
                          <a:latin typeface="+mn-lt"/>
                          <a:ea typeface="+mn-ea"/>
                          <a:cs typeface="+mn-cs"/>
                          <a:sym typeface="Arial"/>
                        </a:rPr>
                        <a:t>73,102</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800" b="0" i="0" u="none" strike="noStrike" cap="none" baseline="0" dirty="0">
                          <a:solidFill>
                            <a:schemeClr val="tx1"/>
                          </a:solidFill>
                          <a:latin typeface="+mn-lt"/>
                          <a:ea typeface="+mn-ea"/>
                          <a:cs typeface="+mn-cs"/>
                          <a:sym typeface="Arial"/>
                        </a:rPr>
                        <a:t>78,142</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800" b="0" i="0" u="none" strike="noStrike" cap="none" baseline="0" dirty="0">
                          <a:solidFill>
                            <a:schemeClr val="tx1"/>
                          </a:solidFill>
                          <a:latin typeface="+mn-lt"/>
                          <a:ea typeface="+mn-ea"/>
                          <a:cs typeface="+mn-cs"/>
                          <a:sym typeface="Arial"/>
                        </a:rPr>
                        <a:t>31,885</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2239965"/>
                  </a:ext>
                </a:extLst>
              </a:tr>
              <a:tr h="432451">
                <a:tc>
                  <a:txBody>
                    <a:bodyPr/>
                    <a:lstStyle/>
                    <a:p>
                      <a:r>
                        <a:rPr lang="en-IN" sz="1800" b="1" i="0" u="none" strike="noStrike" cap="none" baseline="0" dirty="0">
                          <a:solidFill>
                            <a:schemeClr val="tx1"/>
                          </a:solidFill>
                          <a:latin typeface="+mn-lt"/>
                          <a:ea typeface="+mn-ea"/>
                          <a:cs typeface="+mn-cs"/>
                          <a:sym typeface="Arial"/>
                        </a:rPr>
                        <a:t>Toyota</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800" b="0" i="0" u="none" strike="noStrike" cap="none" baseline="0" dirty="0">
                          <a:solidFill>
                            <a:schemeClr val="tx1"/>
                          </a:solidFill>
                          <a:latin typeface="+mn-lt"/>
                          <a:ea typeface="+mn-ea"/>
                          <a:cs typeface="+mn-cs"/>
                          <a:sym typeface="Arial"/>
                        </a:rPr>
                        <a:t>53,580</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800" b="0" i="0" u="none" strike="noStrike" cap="none" baseline="0" dirty="0">
                          <a:solidFill>
                            <a:schemeClr val="tx1"/>
                          </a:solidFill>
                          <a:latin typeface="+mn-lt"/>
                          <a:ea typeface="+mn-ea"/>
                          <a:cs typeface="+mn-cs"/>
                          <a:sym typeface="Arial"/>
                        </a:rPr>
                        <a:t>28,660</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800" b="0" i="0" u="none" strike="noStrike" cap="none" baseline="0" dirty="0">
                          <a:solidFill>
                            <a:schemeClr val="tx1"/>
                          </a:solidFill>
                          <a:latin typeface="+mn-lt"/>
                          <a:ea typeface="+mn-ea"/>
                          <a:cs typeface="+mn-cs"/>
                          <a:sym typeface="Arial"/>
                        </a:rPr>
                        <a:t>46,255</a:t>
                      </a:r>
                      <a:endParaRPr lang="en-IN" sz="18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971956"/>
                  </a:ext>
                </a:extLst>
              </a:tr>
            </a:tbl>
          </a:graphicData>
        </a:graphic>
      </p:graphicFrame>
    </p:spTree>
    <p:extLst>
      <p:ext uri="{BB962C8B-B14F-4D97-AF65-F5344CB8AC3E}">
        <p14:creationId xmlns:p14="http://schemas.microsoft.com/office/powerpoint/2010/main" val="1404479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Qualitative Research Techniques</a:t>
            </a:r>
            <a:endParaRPr lang="en-IN" dirty="0"/>
          </a:p>
        </p:txBody>
      </p:sp>
      <p:sp>
        <p:nvSpPr>
          <p:cNvPr id="3" name="Content Placeholder 2"/>
          <p:cNvSpPr>
            <a:spLocks noGrp="1"/>
          </p:cNvSpPr>
          <p:nvPr>
            <p:ph sz="quarter" idx="13"/>
          </p:nvPr>
        </p:nvSpPr>
        <p:spPr/>
        <p:txBody>
          <a:bodyPr/>
          <a:lstStyle/>
          <a:p>
            <a:pPr lvl="0"/>
            <a:r>
              <a:rPr lang="en-US" dirty="0"/>
              <a:t>Free Association</a:t>
            </a:r>
          </a:p>
          <a:p>
            <a:pPr lvl="0"/>
            <a:r>
              <a:rPr lang="en-US" dirty="0"/>
              <a:t>Projective Techniques</a:t>
            </a:r>
          </a:p>
          <a:p>
            <a:pPr lvl="0"/>
            <a:r>
              <a:rPr lang="en-US" dirty="0"/>
              <a:t>Zaltman Metaphor Elicitation Technique</a:t>
            </a:r>
          </a:p>
          <a:p>
            <a:pPr lvl="0"/>
            <a:r>
              <a:rPr lang="en-US" dirty="0"/>
              <a:t>Neural Research Methods</a:t>
            </a:r>
          </a:p>
          <a:p>
            <a:pPr lvl="0"/>
            <a:r>
              <a:rPr lang="en-US" dirty="0"/>
              <a:t>Brand Personality and Values</a:t>
            </a:r>
          </a:p>
          <a:p>
            <a:pPr lvl="0"/>
            <a:r>
              <a:rPr lang="en-US" dirty="0"/>
              <a:t>Ethnographic and Experiential Methods</a:t>
            </a:r>
          </a:p>
        </p:txBody>
      </p:sp>
    </p:spTree>
    <p:extLst>
      <p:ext uri="{BB962C8B-B14F-4D97-AF65-F5344CB8AC3E}">
        <p14:creationId xmlns:p14="http://schemas.microsoft.com/office/powerpoint/2010/main" val="28692071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Comparing the Major Brand Valuation Approaches </a:t>
            </a:r>
            <a:r>
              <a:rPr lang="en-US" sz="2000" b="0" dirty="0"/>
              <a:t>(4 of 4)</a:t>
            </a:r>
            <a:endParaRPr lang="en-IN" sz="2000" b="0" dirty="0"/>
          </a:p>
        </p:txBody>
      </p:sp>
      <p:sp>
        <p:nvSpPr>
          <p:cNvPr id="3" name="Content Placeholder 2"/>
          <p:cNvSpPr>
            <a:spLocks noGrp="1"/>
          </p:cNvSpPr>
          <p:nvPr>
            <p:ph sz="quarter" idx="13"/>
          </p:nvPr>
        </p:nvSpPr>
        <p:spPr>
          <a:xfrm>
            <a:off x="457200" y="1556327"/>
            <a:ext cx="8229600" cy="4392085"/>
          </a:xfrm>
        </p:spPr>
        <p:txBody>
          <a:bodyPr/>
          <a:lstStyle/>
          <a:p>
            <a:pPr lvl="0"/>
            <a:r>
              <a:rPr lang="en-US" dirty="0"/>
              <a:t>Spend Wisely</a:t>
            </a:r>
          </a:p>
          <a:p>
            <a:pPr lvl="1"/>
            <a:r>
              <a:rPr lang="en-US" dirty="0"/>
              <a:t>Focus and be creative</a:t>
            </a:r>
          </a:p>
          <a:p>
            <a:pPr lvl="0"/>
            <a:r>
              <a:rPr lang="en-US" dirty="0"/>
              <a:t>Look for Benchmarks</a:t>
            </a:r>
          </a:p>
          <a:p>
            <a:pPr lvl="1"/>
            <a:r>
              <a:rPr lang="en-US" dirty="0"/>
              <a:t>Examine competitive spending levels and historical company norms</a:t>
            </a:r>
          </a:p>
          <a:p>
            <a:pPr lvl="0"/>
            <a:r>
              <a:rPr lang="en-US" dirty="0"/>
              <a:t>Be Strategic</a:t>
            </a:r>
          </a:p>
          <a:p>
            <a:pPr lvl="1"/>
            <a:r>
              <a:rPr lang="en-US" dirty="0"/>
              <a:t>Apply brand equity models</a:t>
            </a:r>
          </a:p>
          <a:p>
            <a:pPr lvl="0"/>
            <a:r>
              <a:rPr lang="en-US" dirty="0"/>
              <a:t>Be Observant</a:t>
            </a:r>
          </a:p>
          <a:p>
            <a:pPr lvl="1"/>
            <a:r>
              <a:rPr lang="en-US" dirty="0"/>
              <a:t>Track both formally and informally</a:t>
            </a:r>
          </a:p>
        </p:txBody>
      </p:sp>
    </p:spTree>
    <p:extLst>
      <p:ext uri="{BB962C8B-B14F-4D97-AF65-F5344CB8AC3E}">
        <p14:creationId xmlns:p14="http://schemas.microsoft.com/office/powerpoint/2010/main" val="283056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Free Association</a:t>
            </a:r>
            <a:endParaRPr lang="en-IN" dirty="0"/>
          </a:p>
        </p:txBody>
      </p:sp>
      <p:sp>
        <p:nvSpPr>
          <p:cNvPr id="3" name="Content Placeholder 2"/>
          <p:cNvSpPr>
            <a:spLocks noGrp="1"/>
          </p:cNvSpPr>
          <p:nvPr>
            <p:ph sz="quarter" idx="13"/>
          </p:nvPr>
        </p:nvSpPr>
        <p:spPr>
          <a:xfrm>
            <a:off x="457200" y="1556326"/>
            <a:ext cx="8109284" cy="4434275"/>
          </a:xfrm>
        </p:spPr>
        <p:txBody>
          <a:bodyPr/>
          <a:lstStyle/>
          <a:p>
            <a:r>
              <a:rPr lang="en-IN" altLang="en-US" dirty="0"/>
              <a:t>Simplest and often most powerful way to profile brand associations</a:t>
            </a:r>
          </a:p>
          <a:p>
            <a:r>
              <a:rPr lang="en-US" altLang="en-US" dirty="0"/>
              <a:t>Subjects are asked what comes to mind when they think of a brand</a:t>
            </a:r>
          </a:p>
          <a:p>
            <a:pPr lvl="1"/>
            <a:r>
              <a:rPr lang="en-US" dirty="0"/>
              <a:t>No more specific probe or cue than perhaps the associated product category</a:t>
            </a:r>
          </a:p>
          <a:p>
            <a:r>
              <a:rPr lang="en-US" altLang="en-US" dirty="0"/>
              <a:t>Used mainly to identify the range of possible brand associations in consumers’ minds</a:t>
            </a:r>
          </a:p>
          <a:p>
            <a:r>
              <a:rPr lang="en-US" altLang="en-US" dirty="0"/>
              <a:t>Answers help marketers clarify the range of possible associations and assemble a brand profile</a:t>
            </a:r>
            <a:endParaRPr lang="en-IN" altLang="en-US" dirty="0"/>
          </a:p>
        </p:txBody>
      </p:sp>
    </p:spTree>
    <p:extLst>
      <p:ext uri="{BB962C8B-B14F-4D97-AF65-F5344CB8AC3E}">
        <p14:creationId xmlns:p14="http://schemas.microsoft.com/office/powerpoint/2010/main" val="3807213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Projective Techniques </a:t>
            </a:r>
            <a:r>
              <a:rPr lang="en-IN" altLang="en-US" sz="2000" b="0" dirty="0"/>
              <a:t>(1 of 2)</a:t>
            </a:r>
            <a:endParaRPr lang="en-IN" sz="2000" b="0" dirty="0"/>
          </a:p>
        </p:txBody>
      </p:sp>
      <p:sp>
        <p:nvSpPr>
          <p:cNvPr id="3" name="Content Placeholder 2"/>
          <p:cNvSpPr>
            <a:spLocks noGrp="1"/>
          </p:cNvSpPr>
          <p:nvPr>
            <p:ph sz="quarter" idx="13"/>
          </p:nvPr>
        </p:nvSpPr>
        <p:spPr>
          <a:xfrm>
            <a:off x="457199" y="1556326"/>
            <a:ext cx="8157411" cy="4434275"/>
          </a:xfrm>
        </p:spPr>
        <p:txBody>
          <a:bodyPr/>
          <a:lstStyle/>
          <a:p>
            <a:r>
              <a:rPr lang="en-IN" altLang="en-US" dirty="0"/>
              <a:t>Diagnostic tools to uncover the true opinions and feelings of consumers when:</a:t>
            </a:r>
          </a:p>
          <a:p>
            <a:pPr lvl="1"/>
            <a:r>
              <a:rPr lang="en-IN" altLang="en-US" dirty="0"/>
              <a:t>Unwilling or </a:t>
            </a:r>
            <a:r>
              <a:rPr lang="en-US" altLang="en-US" dirty="0"/>
              <a:t>otherwise unable to express themselves on these matters</a:t>
            </a:r>
            <a:endParaRPr lang="en-IN" altLang="en-US" dirty="0"/>
          </a:p>
          <a:p>
            <a:r>
              <a:rPr lang="en-IN" altLang="en-US" dirty="0"/>
              <a:t>Present consumers with ambiguous stimulus and ask them to make sense of it</a:t>
            </a:r>
          </a:p>
        </p:txBody>
      </p:sp>
    </p:spTree>
    <p:extLst>
      <p:ext uri="{BB962C8B-B14F-4D97-AF65-F5344CB8AC3E}">
        <p14:creationId xmlns:p14="http://schemas.microsoft.com/office/powerpoint/2010/main" val="1148762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Projective Techniques </a:t>
            </a:r>
            <a:r>
              <a:rPr lang="en-IN" altLang="en-US" sz="2000" b="0" dirty="0"/>
              <a:t>(2 of 2)</a:t>
            </a:r>
            <a:endParaRPr lang="en-IN" sz="2000" b="0" dirty="0"/>
          </a:p>
        </p:txBody>
      </p:sp>
      <p:sp>
        <p:nvSpPr>
          <p:cNvPr id="3" name="Content Placeholder 2"/>
          <p:cNvSpPr>
            <a:spLocks noGrp="1"/>
          </p:cNvSpPr>
          <p:nvPr>
            <p:ph sz="quarter" idx="13"/>
          </p:nvPr>
        </p:nvSpPr>
        <p:spPr/>
        <p:txBody>
          <a:bodyPr/>
          <a:lstStyle/>
          <a:p>
            <a:pPr lvl="0"/>
            <a:r>
              <a:rPr lang="en-US" dirty="0"/>
              <a:t>Completion and Interpretation Tasks</a:t>
            </a:r>
          </a:p>
          <a:p>
            <a:pPr lvl="1"/>
            <a:r>
              <a:rPr lang="en-US" dirty="0"/>
              <a:t>Classic projective technique</a:t>
            </a:r>
          </a:p>
          <a:p>
            <a:pPr lvl="2"/>
            <a:r>
              <a:rPr lang="en-US" dirty="0"/>
              <a:t>Use incomplete or ambiguous stimuli to elicit consumer thoughts and feelings</a:t>
            </a:r>
          </a:p>
          <a:p>
            <a:pPr lvl="0"/>
            <a:r>
              <a:rPr lang="en-US" dirty="0"/>
              <a:t>Comparison Tasks</a:t>
            </a:r>
          </a:p>
          <a:p>
            <a:pPr lvl="1"/>
            <a:r>
              <a:rPr lang="en-US" dirty="0"/>
              <a:t>Ask consumers to convey impressions by comparing brands to:</a:t>
            </a:r>
          </a:p>
          <a:p>
            <a:pPr lvl="2"/>
            <a:r>
              <a:rPr lang="en-US" dirty="0"/>
              <a:t>People, countries, animals, activities, fabrics, occupations, etc.</a:t>
            </a:r>
          </a:p>
        </p:txBody>
      </p:sp>
    </p:spTree>
    <p:extLst>
      <p:ext uri="{BB962C8B-B14F-4D97-AF65-F5344CB8AC3E}">
        <p14:creationId xmlns:p14="http://schemas.microsoft.com/office/powerpoint/2010/main" val="271893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88417" cy="1097279"/>
          </a:xfrm>
        </p:spPr>
        <p:txBody>
          <a:bodyPr/>
          <a:lstStyle/>
          <a:p>
            <a:r>
              <a:rPr lang="en-US" sz="3000" dirty="0"/>
              <a:t>Zaltman Metaphor Elicitation Technique </a:t>
            </a:r>
            <a:r>
              <a:rPr lang="en-US" sz="2000" b="0" dirty="0"/>
              <a:t>(1 of 2)</a:t>
            </a:r>
            <a:endParaRPr lang="en-IN" sz="2000" b="0" dirty="0"/>
          </a:p>
        </p:txBody>
      </p:sp>
      <p:sp>
        <p:nvSpPr>
          <p:cNvPr id="3" name="Content Placeholder 2"/>
          <p:cNvSpPr>
            <a:spLocks noGrp="1"/>
          </p:cNvSpPr>
          <p:nvPr>
            <p:ph sz="quarter" idx="13"/>
          </p:nvPr>
        </p:nvSpPr>
        <p:spPr/>
        <p:txBody>
          <a:bodyPr/>
          <a:lstStyle/>
          <a:p>
            <a:r>
              <a:rPr lang="en-IN" altLang="en-US" dirty="0"/>
              <a:t>Uncovers hidden consumers’ knowledge</a:t>
            </a:r>
          </a:p>
          <a:p>
            <a:pPr lvl="1"/>
            <a:r>
              <a:rPr lang="en-US" altLang="en-US" dirty="0"/>
              <a:t>“a technique for eliciting interconnected constructs that influence thought and behavior”</a:t>
            </a:r>
          </a:p>
          <a:p>
            <a:pPr lvl="2"/>
            <a:r>
              <a:rPr lang="en-US" altLang="en-US" b="1" dirty="0"/>
              <a:t>construct</a:t>
            </a:r>
            <a:r>
              <a:rPr lang="en-US" altLang="en-US" dirty="0"/>
              <a:t> refers to “an abstraction created by the researcher to capture common ideas, concepts, or themes expressed by customers”</a:t>
            </a:r>
          </a:p>
        </p:txBody>
      </p:sp>
    </p:spTree>
    <p:extLst>
      <p:ext uri="{BB962C8B-B14F-4D97-AF65-F5344CB8AC3E}">
        <p14:creationId xmlns:p14="http://schemas.microsoft.com/office/powerpoint/2010/main" val="3495679553"/>
      </p:ext>
    </p:extLst>
  </p:cSld>
  <p:clrMapOvr>
    <a:masterClrMapping/>
  </p:clrMapOvr>
</p:sld>
</file>

<file path=ppt/theme/theme1.xml><?xml version="1.0" encoding="utf-8"?>
<a:theme xmlns:a="http://schemas.openxmlformats.org/drawingml/2006/main" name="1_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03A83D59-EFF8-459C-8BD8-AA68A6C3D159}" vid="{1E419C8A-3DFF-4223-A778-B75BDBB5DBD4}"/>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10238</TotalTime>
  <Words>5313</Words>
  <Application>Microsoft Office PowerPoint</Application>
  <PresentationFormat>On-screen Show (4:3)</PresentationFormat>
  <Paragraphs>624</Paragraphs>
  <Slides>50</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Noto Sans Symbols</vt:lpstr>
      <vt:lpstr>Times New Roman</vt:lpstr>
      <vt:lpstr>1_Theme1</vt:lpstr>
      <vt:lpstr>PowerPoint Presentation</vt:lpstr>
      <vt:lpstr>Learning Objectives (1 of 2)</vt:lpstr>
      <vt:lpstr>Learning Objectives (2 of 2)</vt:lpstr>
      <vt:lpstr>Figure 10-1: Understanding Consumer Behavior</vt:lpstr>
      <vt:lpstr>Qualitative Research Techniques</vt:lpstr>
      <vt:lpstr>Free Association</vt:lpstr>
      <vt:lpstr>Projective Techniques (1 of 2)</vt:lpstr>
      <vt:lpstr>Projective Techniques (2 of 2)</vt:lpstr>
      <vt:lpstr>Zaltman Metaphor Elicitation Technique (1 of 2)</vt:lpstr>
      <vt:lpstr>Zaltman Metaphor Elicitation Technique (2 of 2)</vt:lpstr>
      <vt:lpstr>Figure 10-3: Application of Z M E T to Intimate Apparel Market</vt:lpstr>
      <vt:lpstr>Neural Research Methods</vt:lpstr>
      <vt:lpstr>Brand Personality and Values</vt:lpstr>
      <vt:lpstr>Figure 10-4: Brand Personality Scale Measures</vt:lpstr>
      <vt:lpstr>Ethnographic and Experiential Methods</vt:lpstr>
      <vt:lpstr>Quantitative Research Techniques</vt:lpstr>
      <vt:lpstr>Brand Awareness</vt:lpstr>
      <vt:lpstr>Brand Image</vt:lpstr>
      <vt:lpstr>Other Approaches</vt:lpstr>
      <vt:lpstr>Figure 10-8: Hypothetical Restaurant Perceptual Map</vt:lpstr>
      <vt:lpstr>Social Media Listening and Monitoring</vt:lpstr>
      <vt:lpstr>Brand Responses</vt:lpstr>
      <vt:lpstr>Brand Relationships (1 of 2)</vt:lpstr>
      <vt:lpstr>Brand Relationships (2 of 2)</vt:lpstr>
      <vt:lpstr>Comprehensive Models of Consumer-Based Brand Equity</vt:lpstr>
      <vt:lpstr>Figure 10-13: Summary of Qualitative and Quantitative Measure</vt:lpstr>
      <vt:lpstr>Figure 10-14: Four Pillars Assess Brand Health, Development, and Momentum</vt:lpstr>
      <vt:lpstr>Figure 10-15: Pillar Patterns Tell a Story</vt:lpstr>
      <vt:lpstr>PowerPoint Presentation</vt:lpstr>
      <vt:lpstr>Learning Objectives</vt:lpstr>
      <vt:lpstr>Comparative Methods</vt:lpstr>
      <vt:lpstr>Brand-Based Comparative Approaches</vt:lpstr>
      <vt:lpstr>Marketing-Based Comparative Approaches</vt:lpstr>
      <vt:lpstr>Figure 11-1: Reactions to Proposed Planters Extensions</vt:lpstr>
      <vt:lpstr>Conjoint Analysis</vt:lpstr>
      <vt:lpstr>Holistic Methods (1 of 2)</vt:lpstr>
      <vt:lpstr>Holistic Methods (2 of 2)</vt:lpstr>
      <vt:lpstr>Residual Approaches (1 of 2)</vt:lpstr>
      <vt:lpstr>Residual Approaches (2 of 2)</vt:lpstr>
      <vt:lpstr>Valuation Approaches (1 of 2)</vt:lpstr>
      <vt:lpstr>Valuation Approaches (2 of 2)</vt:lpstr>
      <vt:lpstr>Brand Valuation: A Review of Major Approaches</vt:lpstr>
      <vt:lpstr>Interbrand</vt:lpstr>
      <vt:lpstr>Brand Z (1 of 2)</vt:lpstr>
      <vt:lpstr>Brand Z (2 of 2)</vt:lpstr>
      <vt:lpstr>Brand Finance</vt:lpstr>
      <vt:lpstr>Comparing the Major Brand Valuation Approaches (1 of 4)</vt:lpstr>
      <vt:lpstr>Comparing the Major Brand Valuation Approaches (2 of 4)</vt:lpstr>
      <vt:lpstr>Comparing the Major Brand Valuation Approaches (3 of 4)</vt:lpstr>
      <vt:lpstr>Comparing the Major Brand Valuation Approaches (4 of 4)</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Brand Management: Building, Measuring, and Managing Brand Equity, Fifth Edition, Chapter 10, Measuring Sources of Brand Equity: Capturing Customer Mind-Set</dc:title>
  <dc:subject>Business</dc:subject>
  <dc:creator>Keller/Swaminathan</dc:creator>
  <cp:keywords>Strategic Brand Management</cp:keywords>
  <cp:lastModifiedBy>Nguyen, Mike (MU-Student)</cp:lastModifiedBy>
  <cp:revision>1260</cp:revision>
  <dcterms:modified xsi:type="dcterms:W3CDTF">2022-07-24T01:37:14Z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