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60" r:id="rId4"/>
    <p:sldId id="261" r:id="rId5"/>
    <p:sldId id="262" r:id="rId6"/>
    <p:sldId id="263" r:id="rId7"/>
    <p:sldId id="259" r:id="rId8"/>
    <p:sldId id="264" r:id="rId9"/>
    <p:sldId id="265"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673" autoAdjust="0"/>
  </p:normalViewPr>
  <p:slideViewPr>
    <p:cSldViewPr snapToGrid="0">
      <p:cViewPr varScale="1">
        <p:scale>
          <a:sx n="88" d="100"/>
          <a:sy n="88" d="100"/>
        </p:scale>
        <p:origin x="1416" y="9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7/15/2022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7/15/2022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Hunger Games film series began in 2012 with the launch of the first movie in the franchise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somebody recap the hunger games world for the class?</a:t>
            </a:r>
          </a:p>
          <a:p>
            <a:endParaRPr lang="en-US" dirty="0"/>
          </a:p>
          <a:p>
            <a:r>
              <a:rPr lang="en-US" dirty="0"/>
              <a:t>This novel marketing strategy, called brand storytelling, consisted of a mix of social media campaigns undertaken across a variety of platforms such as YouTube, Tumblr, Facebook, Twitter, and Instagram, while bringing into sharper focus brand and designer partnerships in the film, and attracting enthusiastic fan participation. </a:t>
            </a:r>
          </a:p>
          <a:p>
            <a:endParaRPr lang="en-US" dirty="0"/>
          </a:p>
          <a:p>
            <a:r>
              <a:rPr lang="en-US" dirty="0"/>
              <a:t>Can anyone tell me what the Blair Witch Project and Audi A3 campaign did?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6982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Teaser billboards began appearing in April 2013, well in advance of the film’s slated November opening, depicting futuristic fashion called “Capitol Couture” that garnered fans’ eyeballs and attention (see Exhibit 4 and Exhibit 5). When curious fans googled the terms “Capitol Couture,” they reached a Tumblr site about the Capitol. The Tumblr site in turn led to the Capitol’s links on Facebook, Twitter, YouTube and Instagram. Although fans had encountered the Capitol and its districts in the novels, these sites allowed them a much deeper engagement with life in the hard-edged city. </a:t>
            </a:r>
          </a:p>
          <a:p>
            <a:endParaRPr lang="en-US" dirty="0"/>
          </a:p>
          <a:p>
            <a:r>
              <a:rPr lang="en-US" dirty="0"/>
              <a:t>YouTube served as another social sharing medium for Catching Fire. Called </a:t>
            </a:r>
            <a:r>
              <a:rPr lang="en-US" dirty="0" err="1"/>
              <a:t>CapitolTV</a:t>
            </a:r>
            <a:r>
              <a:rPr lang="en-US" dirty="0"/>
              <a:t>, the YouTube channel (https://goo.gl/fjoWbt) featured previews and trailers of the film and once again channeled the fervor and creative talents of the film’s fan base. Fans were asked to post videos, which then aired on </a:t>
            </a:r>
            <a:r>
              <a:rPr lang="en-US" dirty="0" err="1"/>
              <a:t>CapitolTV</a:t>
            </a:r>
            <a:r>
              <a:rPr lang="en-US" dirty="0"/>
              <a:t>. The channel featured a number of slick videos, such as </a:t>
            </a:r>
            <a:r>
              <a:rPr lang="en-US" dirty="0" err="1"/>
              <a:t>CapitolTV</a:t>
            </a:r>
            <a:r>
              <a:rPr lang="en-US" dirty="0"/>
              <a:t> District Voices, which illustrated the various capabilities of the different districts – District 6’s powerful assault vehicles, District 5’s cutting-edge renewable energy technologies, District 8’s textiles, and District 2’s peacekeeping forces, to name a few</a:t>
            </a:r>
          </a:p>
          <a:p>
            <a:endParaRPr lang="en-US" dirty="0"/>
          </a:p>
          <a:p>
            <a:r>
              <a:rPr lang="en-US" dirty="0"/>
              <a:t>It featured photos, videos, and apps, and it solicited feedback to questions (“What do you hope to see in the new </a:t>
            </a:r>
            <a:r>
              <a:rPr lang="en-US" dirty="0" err="1"/>
              <a:t>Panem</a:t>
            </a:r>
            <a:r>
              <a:rPr lang="en-US" dirty="0"/>
              <a:t>?”). The Facebook page had an “Invite Friends to Like this Page” link as well as visitor posts. The first Facebook page for the movie series was launched in October 2011, prior to the first Hunger Games film opening in March 2012.</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9715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Capitol Couture Tumblr, for example, a section called “Citizen Activity” encouraged “citizens” to post their pictures and videos showcasing their fashion creations, thus serving, whether knowingly or unknowingly, as brand ambassadors</a:t>
            </a:r>
          </a:p>
          <a:p>
            <a:endParaRPr lang="en-US" dirty="0"/>
          </a:p>
          <a:p>
            <a:r>
              <a:rPr lang="en-US" dirty="0"/>
              <a:t>Multiple challenges were posted on citizen activity. </a:t>
            </a:r>
          </a:p>
          <a:p>
            <a:r>
              <a:rPr lang="en-US" dirty="0"/>
              <a:t>Has anyone here participated in this event? Can you share your experience?</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1407618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 for a transmedia campaign</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5906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7/15/2022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7/15/2022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7/15/2022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7/15/2022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7/15/2022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7/15/2022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7/15/2022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7/15/2022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7/15/2022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7/15/2022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7/15/2022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7/15/2022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iden.com/blog/brand-storytelling#:~:text=From%20Warby%20Parker%20to%20Nike,the%20world's%20best%20brand%20storytellers.&amp;text=Warby%20Parker%20transformed%20the%20eyeglass,from%20a%20great%20story%2C%20too." TargetMode="External"/><Relationship Id="rId2" Type="http://schemas.openxmlformats.org/officeDocument/2006/relationships/hyperlink" Target="https://allgoodtales.com/brand-story-hero-airbnb/" TargetMode="External"/><Relationship Id="rId1" Type="http://schemas.openxmlformats.org/officeDocument/2006/relationships/slideLayout" Target="../slideLayouts/slideLayout2.xml"/><Relationship Id="rId4" Type="http://schemas.openxmlformats.org/officeDocument/2006/relationships/hyperlink" Target="https://allgoodtales.com/nike-passionate-about-stor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Research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4F83-8A4F-02E6-A54B-6B0F17FF67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E0F8AB-EB43-5C05-8A75-10D635CF86A5}"/>
              </a:ext>
            </a:extLst>
          </p:cNvPr>
          <p:cNvSpPr>
            <a:spLocks noGrp="1"/>
          </p:cNvSpPr>
          <p:nvPr>
            <p:ph idx="1"/>
          </p:nvPr>
        </p:nvSpPr>
        <p:spPr/>
        <p:txBody>
          <a:bodyPr/>
          <a:lstStyle/>
          <a:p>
            <a:r>
              <a:rPr lang="en-US" dirty="0"/>
              <a:t>The Hunger Games: Mockingjay Part 1 - November 21, 2014.</a:t>
            </a:r>
          </a:p>
          <a:p>
            <a:endParaRPr lang="en-US" dirty="0"/>
          </a:p>
          <a:p>
            <a:r>
              <a:rPr lang="en-US" dirty="0"/>
              <a:t>The Hunger Games: Mockingjay Part 2 - November 20, 2015.</a:t>
            </a:r>
          </a:p>
        </p:txBody>
      </p:sp>
    </p:spTree>
    <p:extLst>
      <p:ext uri="{BB962C8B-B14F-4D97-AF65-F5344CB8AC3E}">
        <p14:creationId xmlns:p14="http://schemas.microsoft.com/office/powerpoint/2010/main" val="226709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3143-5324-189F-2642-E22967C9820A}"/>
              </a:ext>
            </a:extLst>
          </p:cNvPr>
          <p:cNvSpPr>
            <a:spLocks noGrp="1"/>
          </p:cNvSpPr>
          <p:nvPr>
            <p:ph type="title"/>
          </p:nvPr>
        </p:nvSpPr>
        <p:spPr/>
        <p:txBody>
          <a:bodyPr/>
          <a:lstStyle/>
          <a:p>
            <a:r>
              <a:rPr lang="en-US" dirty="0"/>
              <a:t>The Hunger Games: Catching Fire</a:t>
            </a:r>
          </a:p>
        </p:txBody>
      </p:sp>
      <p:sp>
        <p:nvSpPr>
          <p:cNvPr id="3" name="Content Placeholder 2">
            <a:extLst>
              <a:ext uri="{FF2B5EF4-FFF2-40B4-BE49-F238E27FC236}">
                <a16:creationId xmlns:a16="http://schemas.microsoft.com/office/drawing/2014/main" id="{CE6791C5-790A-6254-525B-8E1BD1063C1C}"/>
              </a:ext>
            </a:extLst>
          </p:cNvPr>
          <p:cNvSpPr>
            <a:spLocks noGrp="1"/>
          </p:cNvSpPr>
          <p:nvPr>
            <p:ph idx="1"/>
          </p:nvPr>
        </p:nvSpPr>
        <p:spPr/>
        <p:txBody>
          <a:bodyPr/>
          <a:lstStyle/>
          <a:p>
            <a:r>
              <a:rPr lang="en-US" dirty="0"/>
              <a:t>The Hunger Games - March 23, 2012.</a:t>
            </a:r>
          </a:p>
          <a:p>
            <a:r>
              <a:rPr lang="en-US" dirty="0"/>
              <a:t>The Hunger Games: Catching Fire - November 20, 2013.</a:t>
            </a:r>
          </a:p>
          <a:p>
            <a:r>
              <a:rPr lang="en-US" dirty="0"/>
              <a:t>New marketing campaign: transmedia brand storytelling in a digital world</a:t>
            </a:r>
          </a:p>
          <a:p>
            <a:r>
              <a:rPr lang="en-US" dirty="0"/>
              <a:t>Examples: The Blair Witch Project (1999), Audi A3 “Art of the Heist” (2005), Game of Thrones, Prometheus, The Matrix</a:t>
            </a:r>
          </a:p>
          <a:p>
            <a:endParaRPr lang="en-US" dirty="0"/>
          </a:p>
        </p:txBody>
      </p:sp>
    </p:spTree>
    <p:extLst>
      <p:ext uri="{BB962C8B-B14F-4D97-AF65-F5344CB8AC3E}">
        <p14:creationId xmlns:p14="http://schemas.microsoft.com/office/powerpoint/2010/main" val="42788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F571-6D8C-DE44-777B-87F9C7DDEA42}"/>
              </a:ext>
            </a:extLst>
          </p:cNvPr>
          <p:cNvSpPr>
            <a:spLocks noGrp="1"/>
          </p:cNvSpPr>
          <p:nvPr>
            <p:ph type="title"/>
          </p:nvPr>
        </p:nvSpPr>
        <p:spPr/>
        <p:txBody>
          <a:bodyPr/>
          <a:lstStyle/>
          <a:p>
            <a:r>
              <a:rPr lang="en-US" dirty="0"/>
              <a:t>Promotional Mix</a:t>
            </a:r>
          </a:p>
        </p:txBody>
      </p:sp>
      <p:sp>
        <p:nvSpPr>
          <p:cNvPr id="3" name="Content Placeholder 2">
            <a:extLst>
              <a:ext uri="{FF2B5EF4-FFF2-40B4-BE49-F238E27FC236}">
                <a16:creationId xmlns:a16="http://schemas.microsoft.com/office/drawing/2014/main" id="{9D2EBEBD-F859-38BA-50E2-EAF54DCE5F08}"/>
              </a:ext>
            </a:extLst>
          </p:cNvPr>
          <p:cNvSpPr>
            <a:spLocks noGrp="1"/>
          </p:cNvSpPr>
          <p:nvPr>
            <p:ph idx="1"/>
          </p:nvPr>
        </p:nvSpPr>
        <p:spPr>
          <a:xfrm>
            <a:off x="838200" y="1814739"/>
            <a:ext cx="10515600" cy="4351338"/>
          </a:xfrm>
        </p:spPr>
        <p:txBody>
          <a:bodyPr/>
          <a:lstStyle/>
          <a:p>
            <a:r>
              <a:rPr lang="en-US" dirty="0"/>
              <a:t>Tumblr: “Capital Couture”</a:t>
            </a:r>
          </a:p>
          <a:p>
            <a:r>
              <a:rPr lang="en-US" dirty="0"/>
              <a:t>YouTube: </a:t>
            </a:r>
            <a:r>
              <a:rPr lang="en-US" dirty="0" err="1"/>
              <a:t>CaptialTV</a:t>
            </a:r>
            <a:endParaRPr lang="en-US" dirty="0"/>
          </a:p>
          <a:p>
            <a:r>
              <a:rPr lang="en-US" dirty="0"/>
              <a:t>Facebook: One </a:t>
            </a:r>
            <a:r>
              <a:rPr lang="en-US" dirty="0" err="1"/>
              <a:t>Panem</a:t>
            </a:r>
            <a:r>
              <a:rPr lang="en-US" dirty="0"/>
              <a:t> Facebook page</a:t>
            </a:r>
          </a:p>
          <a:p>
            <a:r>
              <a:rPr lang="en-US" dirty="0"/>
              <a:t>Twitter: </a:t>
            </a:r>
            <a:r>
              <a:rPr lang="en-US" dirty="0" err="1"/>
              <a:t>TheCapitolPN</a:t>
            </a:r>
            <a:endParaRPr lang="en-US" dirty="0"/>
          </a:p>
          <a:p>
            <a:r>
              <a:rPr lang="en-US" dirty="0"/>
              <a:t>Instagram: Capital Couture</a:t>
            </a:r>
          </a:p>
        </p:txBody>
      </p:sp>
    </p:spTree>
    <p:extLst>
      <p:ext uri="{BB962C8B-B14F-4D97-AF65-F5344CB8AC3E}">
        <p14:creationId xmlns:p14="http://schemas.microsoft.com/office/powerpoint/2010/main" val="325565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EDA2-F309-1CBA-089B-C1BC9732A31B}"/>
              </a:ext>
            </a:extLst>
          </p:cNvPr>
          <p:cNvSpPr>
            <a:spLocks noGrp="1"/>
          </p:cNvSpPr>
          <p:nvPr>
            <p:ph type="title"/>
          </p:nvPr>
        </p:nvSpPr>
        <p:spPr/>
        <p:txBody>
          <a:bodyPr/>
          <a:lstStyle/>
          <a:p>
            <a:r>
              <a:rPr lang="en-US" dirty="0"/>
              <a:t>Audience Engagement </a:t>
            </a:r>
          </a:p>
        </p:txBody>
      </p:sp>
      <p:sp>
        <p:nvSpPr>
          <p:cNvPr id="3" name="Content Placeholder 2">
            <a:extLst>
              <a:ext uri="{FF2B5EF4-FFF2-40B4-BE49-F238E27FC236}">
                <a16:creationId xmlns:a16="http://schemas.microsoft.com/office/drawing/2014/main" id="{F7AF5DA9-D820-8CB9-EC73-72A84869CDBE}"/>
              </a:ext>
            </a:extLst>
          </p:cNvPr>
          <p:cNvSpPr>
            <a:spLocks noGrp="1"/>
          </p:cNvSpPr>
          <p:nvPr>
            <p:ph idx="1"/>
          </p:nvPr>
        </p:nvSpPr>
        <p:spPr/>
        <p:txBody>
          <a:bodyPr/>
          <a:lstStyle/>
          <a:p>
            <a:r>
              <a:rPr lang="en-US" dirty="0"/>
              <a:t>Target Audience: existing fans (under 25)</a:t>
            </a:r>
          </a:p>
          <a:p>
            <a:r>
              <a:rPr lang="en-US" dirty="0"/>
              <a:t>UGC: brand ambassadors</a:t>
            </a:r>
          </a:p>
          <a:p>
            <a:r>
              <a:rPr lang="en-US" dirty="0"/>
              <a:t>Fan Challenges and Participation: </a:t>
            </a:r>
          </a:p>
          <a:p>
            <a:pPr lvl="1"/>
            <a:r>
              <a:rPr lang="en-US" dirty="0"/>
              <a:t>Capital Couture fashion competition </a:t>
            </a:r>
          </a:p>
          <a:p>
            <a:pPr lvl="1"/>
            <a:r>
              <a:rPr lang="en-US" dirty="0"/>
              <a:t>“Be Fabulous, Be Capitol, Be Seen” (#CapitolStyle)</a:t>
            </a:r>
          </a:p>
          <a:p>
            <a:pPr lvl="1"/>
            <a:r>
              <a:rPr lang="en-US" dirty="0"/>
              <a:t>#CapitolRedCarpet</a:t>
            </a:r>
          </a:p>
        </p:txBody>
      </p:sp>
    </p:spTree>
    <p:extLst>
      <p:ext uri="{BB962C8B-B14F-4D97-AF65-F5344CB8AC3E}">
        <p14:creationId xmlns:p14="http://schemas.microsoft.com/office/powerpoint/2010/main" val="368472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4B4A-66CC-3C48-A2E7-48F20BEAD7A6}"/>
              </a:ext>
            </a:extLst>
          </p:cNvPr>
          <p:cNvSpPr>
            <a:spLocks noGrp="1"/>
          </p:cNvSpPr>
          <p:nvPr>
            <p:ph type="title"/>
          </p:nvPr>
        </p:nvSpPr>
        <p:spPr/>
        <p:txBody>
          <a:bodyPr/>
          <a:lstStyle/>
          <a:p>
            <a:r>
              <a:rPr lang="en-US" dirty="0"/>
              <a:t>Campaign Outcomes</a:t>
            </a:r>
          </a:p>
        </p:txBody>
      </p:sp>
      <p:sp>
        <p:nvSpPr>
          <p:cNvPr id="3" name="Content Placeholder 2">
            <a:extLst>
              <a:ext uri="{FF2B5EF4-FFF2-40B4-BE49-F238E27FC236}">
                <a16:creationId xmlns:a16="http://schemas.microsoft.com/office/drawing/2014/main" id="{F171086F-D482-18EF-5715-4485CB04128F}"/>
              </a:ext>
            </a:extLst>
          </p:cNvPr>
          <p:cNvSpPr>
            <a:spLocks noGrp="1"/>
          </p:cNvSpPr>
          <p:nvPr>
            <p:ph idx="1"/>
          </p:nvPr>
        </p:nvSpPr>
        <p:spPr/>
        <p:txBody>
          <a:bodyPr/>
          <a:lstStyle/>
          <a:p>
            <a:r>
              <a:rPr lang="en-US" dirty="0"/>
              <a:t>Facebook: 10 mil likes</a:t>
            </a:r>
          </a:p>
          <a:p>
            <a:r>
              <a:rPr lang="en-US" dirty="0"/>
              <a:t>Twitter: 850k followers </a:t>
            </a:r>
          </a:p>
          <a:p>
            <a:r>
              <a:rPr lang="en-US" dirty="0"/>
              <a:t>YouTube trailer: among most watched </a:t>
            </a:r>
          </a:p>
          <a:p>
            <a:r>
              <a:rPr lang="en-US" dirty="0"/>
              <a:t>Google: “Hunger Games”: among most searched categories </a:t>
            </a:r>
          </a:p>
          <a:p>
            <a:r>
              <a:rPr lang="en-US" dirty="0"/>
              <a:t>Box office: $158.1 mil in the first week and coming up to 1b globally </a:t>
            </a:r>
          </a:p>
          <a:p>
            <a:endParaRPr lang="en-US" dirty="0"/>
          </a:p>
        </p:txBody>
      </p:sp>
    </p:spTree>
    <p:extLst>
      <p:ext uri="{BB962C8B-B14F-4D97-AF65-F5344CB8AC3E}">
        <p14:creationId xmlns:p14="http://schemas.microsoft.com/office/powerpoint/2010/main" val="401836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3D07-DE94-51E1-1946-51F315DE5DF7}"/>
              </a:ext>
            </a:extLst>
          </p:cNvPr>
          <p:cNvSpPr>
            <a:spLocks noGrp="1"/>
          </p:cNvSpPr>
          <p:nvPr>
            <p:ph type="title"/>
          </p:nvPr>
        </p:nvSpPr>
        <p:spPr/>
        <p:txBody>
          <a:bodyPr/>
          <a:lstStyle/>
          <a:p>
            <a:r>
              <a:rPr lang="en-US" dirty="0"/>
              <a:t>Evaluations</a:t>
            </a:r>
          </a:p>
        </p:txBody>
      </p:sp>
      <p:sp>
        <p:nvSpPr>
          <p:cNvPr id="3" name="Content Placeholder 2">
            <a:extLst>
              <a:ext uri="{FF2B5EF4-FFF2-40B4-BE49-F238E27FC236}">
                <a16:creationId xmlns:a16="http://schemas.microsoft.com/office/drawing/2014/main" id="{B36EF3C0-592A-701B-2A15-883BCEB98D1C}"/>
              </a:ext>
            </a:extLst>
          </p:cNvPr>
          <p:cNvSpPr>
            <a:spLocks noGrp="1"/>
          </p:cNvSpPr>
          <p:nvPr>
            <p:ph idx="1"/>
          </p:nvPr>
        </p:nvSpPr>
        <p:spPr/>
        <p:txBody>
          <a:bodyPr/>
          <a:lstStyle/>
          <a:p>
            <a:r>
              <a:rPr lang="en-US" dirty="0"/>
              <a:t>Narratives (coherent)</a:t>
            </a:r>
          </a:p>
          <a:p>
            <a:r>
              <a:rPr lang="en-US" dirty="0"/>
              <a:t>Distribution (different channels serve different purposes)</a:t>
            </a:r>
          </a:p>
          <a:p>
            <a:r>
              <a:rPr lang="en-US" dirty="0"/>
              <a:t>Audience involvement (is it good to follow the Capital’s fashion?)</a:t>
            </a:r>
          </a:p>
          <a:p>
            <a:r>
              <a:rPr lang="en-US" dirty="0"/>
              <a:t>Piece of a puzzle (connection)</a:t>
            </a:r>
          </a:p>
        </p:txBody>
      </p:sp>
    </p:spTree>
    <p:extLst>
      <p:ext uri="{BB962C8B-B14F-4D97-AF65-F5344CB8AC3E}">
        <p14:creationId xmlns:p14="http://schemas.microsoft.com/office/powerpoint/2010/main" val="160208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5F9D-9654-19E0-E160-B69130262B2D}"/>
              </a:ext>
            </a:extLst>
          </p:cNvPr>
          <p:cNvSpPr>
            <a:spLocks noGrp="1"/>
          </p:cNvSpPr>
          <p:nvPr>
            <p:ph type="title"/>
          </p:nvPr>
        </p:nvSpPr>
        <p:spPr/>
        <p:txBody>
          <a:bodyPr/>
          <a:lstStyle/>
          <a:p>
            <a:r>
              <a:rPr lang="en-US" dirty="0"/>
              <a:t>Discussion Questions</a:t>
            </a:r>
          </a:p>
        </p:txBody>
      </p:sp>
      <p:sp>
        <p:nvSpPr>
          <p:cNvPr id="3" name="Content Placeholder 2">
            <a:extLst>
              <a:ext uri="{FF2B5EF4-FFF2-40B4-BE49-F238E27FC236}">
                <a16:creationId xmlns:a16="http://schemas.microsoft.com/office/drawing/2014/main" id="{22B51BCC-64C8-2E18-70F8-87C77AE69177}"/>
              </a:ext>
            </a:extLst>
          </p:cNvPr>
          <p:cNvSpPr>
            <a:spLocks noGrp="1"/>
          </p:cNvSpPr>
          <p:nvPr>
            <p:ph idx="1"/>
          </p:nvPr>
        </p:nvSpPr>
        <p:spPr/>
        <p:txBody>
          <a:bodyPr>
            <a:normAutofit fontScale="92500" lnSpcReduction="20000"/>
          </a:bodyPr>
          <a:lstStyle/>
          <a:p>
            <a:pPr>
              <a:buFont typeface="+mj-lt"/>
              <a:buAutoNum type="arabicPeriod"/>
            </a:pPr>
            <a:r>
              <a:rPr lang="en-US" dirty="0"/>
              <a:t>What is the difference between The Hunger Games' marketing campaign and a traditional one for a movie? </a:t>
            </a:r>
          </a:p>
          <a:p>
            <a:pPr>
              <a:buFont typeface="+mj-lt"/>
              <a:buAutoNum type="arabicPeriod"/>
            </a:pPr>
            <a:r>
              <a:rPr lang="en-US" dirty="0"/>
              <a:t>Critique the brand storytelling aspect of the marketing campaign based on persistency, pensiveness, participation, and personalization. </a:t>
            </a:r>
          </a:p>
          <a:p>
            <a:pPr>
              <a:buFont typeface="+mj-lt"/>
              <a:buAutoNum type="arabicPeriod"/>
            </a:pPr>
            <a:r>
              <a:rPr lang="en-US" dirty="0"/>
              <a:t>Examine Lionsgate's decision to focus on current fans instead of new ones. Why do you agree or disagree with this decision? </a:t>
            </a:r>
          </a:p>
          <a:p>
            <a:pPr>
              <a:buFont typeface="+mj-lt"/>
              <a:buAutoNum type="arabicPeriod"/>
            </a:pPr>
            <a:r>
              <a:rPr lang="en-US" dirty="0"/>
              <a:t>Do a SWOT analysis on Lionsgate's media and creative strategies. Consider what the campaign did well and what it could have done better.</a:t>
            </a:r>
          </a:p>
          <a:p>
            <a:pPr>
              <a:buFont typeface="+mj-lt"/>
              <a:buAutoNum type="arabicPeriod"/>
            </a:pPr>
            <a:r>
              <a:rPr lang="en-US" dirty="0"/>
              <a:t>For the sequel, what aspect of the campaign would you continue to use and what aspect would you leave out? </a:t>
            </a:r>
          </a:p>
          <a:p>
            <a:pPr>
              <a:buFont typeface="+mj-lt"/>
              <a:buAutoNum type="arabicPeriod"/>
            </a:pPr>
            <a:r>
              <a:rPr lang="en-US" dirty="0"/>
              <a:t>In what ways might non-entertainment items be marketed using the transmedia storytelling strategy? Do you think brand storytelling is the future of the entertainment industry or it was a one-hit wonder?</a:t>
            </a:r>
          </a:p>
        </p:txBody>
      </p:sp>
    </p:spTree>
    <p:extLst>
      <p:ext uri="{BB962C8B-B14F-4D97-AF65-F5344CB8AC3E}">
        <p14:creationId xmlns:p14="http://schemas.microsoft.com/office/powerpoint/2010/main" val="240285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BE6C-F007-9F57-5DDD-074E60CC8BD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ACBF351-1910-1766-F7A8-6AB23816B470}"/>
              </a:ext>
            </a:extLst>
          </p:cNvPr>
          <p:cNvSpPr>
            <a:spLocks noGrp="1"/>
          </p:cNvSpPr>
          <p:nvPr>
            <p:ph idx="1"/>
          </p:nvPr>
        </p:nvSpPr>
        <p:spPr/>
        <p:txBody>
          <a:bodyPr/>
          <a:lstStyle/>
          <a:p>
            <a:r>
              <a:rPr lang="en-US" dirty="0"/>
              <a:t>Why existing fans?</a:t>
            </a:r>
          </a:p>
          <a:p>
            <a:pPr lvl="1"/>
            <a:r>
              <a:rPr lang="en-US" dirty="0"/>
              <a:t>Large fan base from book series </a:t>
            </a:r>
          </a:p>
          <a:p>
            <a:r>
              <a:rPr lang="en-US" dirty="0"/>
              <a:t>Right decision</a:t>
            </a:r>
          </a:p>
          <a:p>
            <a:pPr lvl="1"/>
            <a:r>
              <a:rPr lang="en-US" dirty="0"/>
              <a:t>Movie might not be suited for older audiences</a:t>
            </a:r>
          </a:p>
          <a:p>
            <a:r>
              <a:rPr lang="en-US" dirty="0"/>
              <a:t>Wrong decision</a:t>
            </a:r>
          </a:p>
          <a:p>
            <a:pPr lvl="1"/>
            <a:r>
              <a:rPr lang="en-US" dirty="0"/>
              <a:t>Book Series already capture young audiences</a:t>
            </a:r>
          </a:p>
          <a:p>
            <a:pPr lvl="1"/>
            <a:endParaRPr lang="en-US" dirty="0"/>
          </a:p>
          <a:p>
            <a:pPr lvl="1"/>
            <a:endParaRPr lang="en-US" dirty="0"/>
          </a:p>
        </p:txBody>
      </p:sp>
    </p:spTree>
    <p:extLst>
      <p:ext uri="{BB962C8B-B14F-4D97-AF65-F5344CB8AC3E}">
        <p14:creationId xmlns:p14="http://schemas.microsoft.com/office/powerpoint/2010/main" val="214256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B443-E475-670B-5A86-ED616C64C6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727F81-2493-DD6E-303A-642B94943C1B}"/>
              </a:ext>
            </a:extLst>
          </p:cNvPr>
          <p:cNvSpPr>
            <a:spLocks noGrp="1"/>
          </p:cNvSpPr>
          <p:nvPr>
            <p:ph idx="1"/>
          </p:nvPr>
        </p:nvSpPr>
        <p:spPr/>
        <p:txBody>
          <a:bodyPr/>
          <a:lstStyle/>
          <a:p>
            <a:r>
              <a:rPr lang="en-US" dirty="0"/>
              <a:t>Other non-entertainment examples:</a:t>
            </a:r>
          </a:p>
          <a:p>
            <a:pPr lvl="1"/>
            <a:r>
              <a:rPr lang="en-US" dirty="0">
                <a:hlinkClick r:id="rId2"/>
              </a:rPr>
              <a:t>Airbnb</a:t>
            </a:r>
            <a:r>
              <a:rPr lang="en-US" dirty="0"/>
              <a:t>: belonging</a:t>
            </a:r>
          </a:p>
          <a:p>
            <a:pPr lvl="1"/>
            <a:r>
              <a:rPr lang="en-US" dirty="0" err="1">
                <a:hlinkClick r:id="rId3"/>
              </a:rPr>
              <a:t>Warby</a:t>
            </a:r>
            <a:r>
              <a:rPr lang="en-US" dirty="0">
                <a:hlinkClick r:id="rId3"/>
              </a:rPr>
              <a:t> Parker</a:t>
            </a:r>
            <a:r>
              <a:rPr lang="en-US" dirty="0"/>
              <a:t>: eyeglasses should be affordable to everyone </a:t>
            </a:r>
          </a:p>
          <a:p>
            <a:pPr lvl="1"/>
            <a:r>
              <a:rPr lang="en-US" dirty="0">
                <a:hlinkClick r:id="rId4"/>
              </a:rPr>
              <a:t>Nike</a:t>
            </a:r>
            <a:r>
              <a:rPr lang="en-US" dirty="0"/>
              <a:t>: Just do it</a:t>
            </a:r>
          </a:p>
          <a:p>
            <a:pPr lvl="1"/>
            <a:endParaRPr lang="en-US" dirty="0"/>
          </a:p>
        </p:txBody>
      </p:sp>
    </p:spTree>
    <p:extLst>
      <p:ext uri="{BB962C8B-B14F-4D97-AF65-F5344CB8AC3E}">
        <p14:creationId xmlns:p14="http://schemas.microsoft.com/office/powerpoint/2010/main" val="430999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1799</TotalTime>
  <Words>891</Words>
  <Application>Microsoft Office PowerPoint</Application>
  <PresentationFormat>Widescreen</PresentationFormat>
  <Paragraphs>72</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Franklin Gothic Book</vt:lpstr>
      <vt:lpstr>Office Theme</vt:lpstr>
      <vt:lpstr>Research Presentation</vt:lpstr>
      <vt:lpstr>The Hunger Games: Catching Fire</vt:lpstr>
      <vt:lpstr>Promotional Mix</vt:lpstr>
      <vt:lpstr>Audience Engagement </vt:lpstr>
      <vt:lpstr>Campaign Outcomes</vt:lpstr>
      <vt:lpstr>Evaluations</vt:lpstr>
      <vt:lpstr>Discussion Questions</vt:lpstr>
      <vt:lpstr>Discussion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Nguyen, Mike (MU-Student)</dc:creator>
  <cp:lastModifiedBy>Nguyen, Mike (MU-Student)</cp:lastModifiedBy>
  <cp:revision>1</cp:revision>
  <dcterms:created xsi:type="dcterms:W3CDTF">2022-07-15T20:27:19Z</dcterms:created>
  <dcterms:modified xsi:type="dcterms:W3CDTF">2022-07-17T02:26:27Z</dcterms:modified>
</cp:coreProperties>
</file>