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6" r:id="rId5"/>
    <p:sldId id="257" r:id="rId6"/>
    <p:sldId id="260" r:id="rId7"/>
    <p:sldId id="262" r:id="rId8"/>
    <p:sldId id="263" r:id="rId9"/>
    <p:sldId id="264" r:id="rId10"/>
    <p:sldId id="26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58" r:id="rId27"/>
    <p:sldId id="280"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1" autoAdjust="0"/>
    <p:restoredTop sz="75336" autoAdjust="0"/>
  </p:normalViewPr>
  <p:slideViewPr>
    <p:cSldViewPr snapToGrid="0">
      <p:cViewPr varScale="1">
        <p:scale>
          <a:sx n="82" d="100"/>
          <a:sy n="82" d="100"/>
        </p:scale>
        <p:origin x="85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8/30/2021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the processes used to capture and the methods used to store data coming from a number of external and internal sources. It is the creation of a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all the routines that allow the user to manipulate the data so as to conduct the kind of analysis the individual desires. It is the collection of analytical tools to interpret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all the routines that allow the user to manipulate the data so as to conduct the kind of analysis the individual desires. It is the collection of analytical tools to interpret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67950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a:p>
            <a:pPr lvl="1"/>
            <a:r>
              <a:rPr lang="en-US" dirty="0"/>
              <a:t>Research Window 6.1: Target, Big Data and You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875928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use the 5-min snippet to demonstrate SNA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4276208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encountered simulation before, can you state some examples?</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153640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be the potential causes that a restaurant is having a gradual sales decline? Pick a specific method and consider the probable cause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
        <p:nvSpPr>
          <p:cNvPr id="5" name="Footer Placeholder 4">
            <a:extLst>
              <a:ext uri="{FF2B5EF4-FFF2-40B4-BE49-F238E27FC236}">
                <a16:creationId xmlns:a16="http://schemas.microsoft.com/office/drawing/2014/main" id="{12D7A73B-C46B-4D3E-AEFF-0CFB866A6E45}"/>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29339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8/30/2021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8/30/2021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3400">
                <a:latin typeface="Franklin Gothic Book" panose="020B0503020102020204" pitchFamily="34" charset="0"/>
                <a:cs typeface="Segoe UI" panose="020B0502040204020203" pitchFamily="34" charset="0"/>
              </a:rPr>
              <a:t>Information Systems, Dashboards, &amp; Data Analytics</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CFC6-41B8-46A4-ACF4-638F78EDAD92}"/>
              </a:ext>
            </a:extLst>
          </p:cNvPr>
          <p:cNvSpPr>
            <a:spLocks noGrp="1"/>
          </p:cNvSpPr>
          <p:nvPr>
            <p:ph type="title"/>
          </p:nvPr>
        </p:nvSpPr>
        <p:spPr/>
        <p:txBody>
          <a:bodyPr/>
          <a:lstStyle/>
          <a:p>
            <a:r>
              <a:rPr lang="en-US" dirty="0"/>
              <a:t>Traditional Types of Internal Secondary Data</a:t>
            </a:r>
          </a:p>
        </p:txBody>
      </p:sp>
      <p:sp>
        <p:nvSpPr>
          <p:cNvPr id="3" name="Content Placeholder 2">
            <a:extLst>
              <a:ext uri="{FF2B5EF4-FFF2-40B4-BE49-F238E27FC236}">
                <a16:creationId xmlns:a16="http://schemas.microsoft.com/office/drawing/2014/main" id="{88AAB052-70D2-4B13-B568-D06307D2FE73}"/>
              </a:ext>
            </a:extLst>
          </p:cNvPr>
          <p:cNvSpPr>
            <a:spLocks noGrp="1"/>
          </p:cNvSpPr>
          <p:nvPr>
            <p:ph idx="1"/>
          </p:nvPr>
        </p:nvSpPr>
        <p:spPr/>
        <p:txBody>
          <a:bodyPr/>
          <a:lstStyle/>
          <a:p>
            <a:r>
              <a:rPr lang="en-US" dirty="0"/>
              <a:t>Transaction Data </a:t>
            </a:r>
          </a:p>
          <a:p>
            <a:pPr lvl="1"/>
            <a:r>
              <a:rPr lang="en-US" dirty="0"/>
              <a:t>For example, </a:t>
            </a:r>
            <a:r>
              <a:rPr lang="en-US" dirty="0" err="1"/>
              <a:t>B2B</a:t>
            </a:r>
            <a:r>
              <a:rPr lang="en-US" dirty="0"/>
              <a:t> sales invoices, retail receipts, online transactions, shopping card data </a:t>
            </a:r>
          </a:p>
          <a:p>
            <a:r>
              <a:rPr lang="en-US" dirty="0"/>
              <a:t>Customer Communications</a:t>
            </a:r>
          </a:p>
          <a:p>
            <a:pPr lvl="1"/>
            <a:r>
              <a:rPr lang="en-US" dirty="0"/>
              <a:t>For example, inquiries, complaints via telephone, online, mail, in-person. </a:t>
            </a:r>
          </a:p>
          <a:p>
            <a:r>
              <a:rPr lang="en-US" dirty="0"/>
              <a:t>Marketing Research Tracking Studies</a:t>
            </a:r>
          </a:p>
          <a:p>
            <a:pPr lvl="1"/>
            <a:r>
              <a:rPr lang="en-US" dirty="0"/>
              <a:t>For example, satisfaction, awareness, image studies </a:t>
            </a:r>
          </a:p>
          <a:p>
            <a:r>
              <a:rPr lang="en-US" dirty="0"/>
              <a:t>Other Sources </a:t>
            </a:r>
          </a:p>
          <a:p>
            <a:pPr lvl="1"/>
            <a:r>
              <a:rPr lang="en-US" dirty="0"/>
              <a:t>For example, call reports, expense receipts, customer records, financial records, credit memos, warranty cards. </a:t>
            </a:r>
          </a:p>
        </p:txBody>
      </p:sp>
    </p:spTree>
    <p:extLst>
      <p:ext uri="{BB962C8B-B14F-4D97-AF65-F5344CB8AC3E}">
        <p14:creationId xmlns:p14="http://schemas.microsoft.com/office/powerpoint/2010/main" val="109980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7C8A-0A92-4E7C-B90F-BF1F81061E8D}"/>
              </a:ext>
            </a:extLst>
          </p:cNvPr>
          <p:cNvSpPr>
            <a:spLocks noGrp="1"/>
          </p:cNvSpPr>
          <p:nvPr>
            <p:ph type="title"/>
          </p:nvPr>
        </p:nvSpPr>
        <p:spPr/>
        <p:txBody>
          <a:bodyPr/>
          <a:lstStyle/>
          <a:p>
            <a:r>
              <a:rPr lang="en-US" dirty="0"/>
              <a:t>The Evolution &amp; Design of Information Systems</a:t>
            </a:r>
          </a:p>
        </p:txBody>
      </p:sp>
      <p:sp>
        <p:nvSpPr>
          <p:cNvPr id="3" name="Content Placeholder 2">
            <a:extLst>
              <a:ext uri="{FF2B5EF4-FFF2-40B4-BE49-F238E27FC236}">
                <a16:creationId xmlns:a16="http://schemas.microsoft.com/office/drawing/2014/main" id="{C2E265D7-3142-4C7E-BF4A-958FC65D8025}"/>
              </a:ext>
            </a:extLst>
          </p:cNvPr>
          <p:cNvSpPr>
            <a:spLocks noGrp="1"/>
          </p:cNvSpPr>
          <p:nvPr>
            <p:ph idx="1"/>
          </p:nvPr>
        </p:nvSpPr>
        <p:spPr/>
        <p:txBody>
          <a:bodyPr/>
          <a:lstStyle/>
          <a:p>
            <a:r>
              <a:rPr lang="en-US" dirty="0"/>
              <a:t>Marketing Information System (MIS)</a:t>
            </a:r>
          </a:p>
          <a:p>
            <a:pPr lvl="1"/>
            <a:r>
              <a:rPr lang="en-US" dirty="0"/>
              <a:t>A set of procedures and methods for the regular, planned collection, analysis, and presentation of information for use in making marketing decisions. </a:t>
            </a:r>
          </a:p>
          <a:p>
            <a:r>
              <a:rPr lang="en-US" dirty="0"/>
              <a:t>Decision Support System (DSS)</a:t>
            </a:r>
          </a:p>
          <a:p>
            <a:pPr lvl="1"/>
            <a:r>
              <a:rPr lang="en-US" dirty="0"/>
              <a:t>A system that combines data, models for guiding decision, and a user interface that allows users to interact with the system to produce customized info</a:t>
            </a:r>
          </a:p>
          <a:p>
            <a:r>
              <a:rPr lang="en-US" dirty="0"/>
              <a:t>Customer Relationship Management (CRM)</a:t>
            </a:r>
          </a:p>
          <a:p>
            <a:pPr lvl="1"/>
            <a:r>
              <a:rPr lang="en-US" dirty="0"/>
              <a:t>A system that gathers all relevant information about a company’s customers and makes it available to the employees that interact with the customers. </a:t>
            </a:r>
          </a:p>
        </p:txBody>
      </p:sp>
    </p:spTree>
    <p:extLst>
      <p:ext uri="{BB962C8B-B14F-4D97-AF65-F5344CB8AC3E}">
        <p14:creationId xmlns:p14="http://schemas.microsoft.com/office/powerpoint/2010/main" val="104565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6EE9-7F49-48C9-93A5-F4050FFEDF05}"/>
              </a:ext>
            </a:extLst>
          </p:cNvPr>
          <p:cNvSpPr>
            <a:spLocks noGrp="1"/>
          </p:cNvSpPr>
          <p:nvPr>
            <p:ph type="title"/>
          </p:nvPr>
        </p:nvSpPr>
        <p:spPr/>
        <p:txBody>
          <a:bodyPr/>
          <a:lstStyle/>
          <a:p>
            <a:r>
              <a:rPr lang="en-US" dirty="0"/>
              <a:t>Components of a Decision Support System </a:t>
            </a:r>
          </a:p>
        </p:txBody>
      </p:sp>
      <p:pic>
        <p:nvPicPr>
          <p:cNvPr id="4" name="Picture 2" descr="An illustration shows a flowchart with four text boxes.&#10;&#10;The first two text boxes lie one above the other. The first one reads, Data System. The second one reads, Model System. A double-headed arrow leads from each of these boxes to the third text box beside them, which reads, Dialog System. An arrow leads from the third text box to the fourth beside it, which reads, Information.">
            <a:extLst>
              <a:ext uri="{FF2B5EF4-FFF2-40B4-BE49-F238E27FC236}">
                <a16:creationId xmlns:a16="http://schemas.microsoft.com/office/drawing/2014/main" id="{A6287996-1705-458F-A400-8F8CFAFA95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623486"/>
            <a:ext cx="8229600" cy="2280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28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BA88-D305-4096-B45C-309EC0690673}"/>
              </a:ext>
            </a:extLst>
          </p:cNvPr>
          <p:cNvSpPr>
            <a:spLocks noGrp="1"/>
          </p:cNvSpPr>
          <p:nvPr>
            <p:ph type="title"/>
          </p:nvPr>
        </p:nvSpPr>
        <p:spPr/>
        <p:txBody>
          <a:bodyPr/>
          <a:lstStyle/>
          <a:p>
            <a:r>
              <a:rPr lang="en-US" dirty="0"/>
              <a:t>Limitations of the Systems Approach</a:t>
            </a:r>
          </a:p>
        </p:txBody>
      </p:sp>
      <p:sp>
        <p:nvSpPr>
          <p:cNvPr id="3" name="Content Placeholder 2">
            <a:extLst>
              <a:ext uri="{FF2B5EF4-FFF2-40B4-BE49-F238E27FC236}">
                <a16:creationId xmlns:a16="http://schemas.microsoft.com/office/drawing/2014/main" id="{BAC5F004-21D2-4B9C-9664-CE872873C2A6}"/>
              </a:ext>
            </a:extLst>
          </p:cNvPr>
          <p:cNvSpPr>
            <a:spLocks noGrp="1"/>
          </p:cNvSpPr>
          <p:nvPr>
            <p:ph idx="1"/>
          </p:nvPr>
        </p:nvSpPr>
        <p:spPr/>
        <p:txBody>
          <a:bodyPr/>
          <a:lstStyle/>
          <a:p>
            <a:r>
              <a:rPr lang="en-US" dirty="0"/>
              <a:t>Managers won’t always share decision-making processes </a:t>
            </a:r>
          </a:p>
          <a:p>
            <a:r>
              <a:rPr lang="en-US" dirty="0"/>
              <a:t>Differing data needs across mangers </a:t>
            </a:r>
          </a:p>
          <a:p>
            <a:r>
              <a:rPr lang="en-US" dirty="0"/>
              <a:t>Time costs </a:t>
            </a:r>
          </a:p>
          <a:p>
            <a:r>
              <a:rPr lang="en-US" dirty="0"/>
              <a:t>Monetary costs</a:t>
            </a:r>
          </a:p>
          <a:p>
            <a:r>
              <a:rPr lang="en-US" dirty="0"/>
              <a:t>Data availability – analysis is limited to the data that are in the system. </a:t>
            </a:r>
          </a:p>
        </p:txBody>
      </p:sp>
    </p:spTree>
    <p:extLst>
      <p:ext uri="{BB962C8B-B14F-4D97-AF65-F5344CB8AC3E}">
        <p14:creationId xmlns:p14="http://schemas.microsoft.com/office/powerpoint/2010/main" val="315588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CA49-D1DF-4495-BEBD-7BBB4D41F4B3}"/>
              </a:ext>
            </a:extLst>
          </p:cNvPr>
          <p:cNvSpPr>
            <a:spLocks noGrp="1"/>
          </p:cNvSpPr>
          <p:nvPr>
            <p:ph type="title"/>
          </p:nvPr>
        </p:nvSpPr>
        <p:spPr/>
        <p:txBody>
          <a:bodyPr>
            <a:normAutofit/>
          </a:bodyPr>
          <a:lstStyle/>
          <a:p>
            <a:r>
              <a:rPr lang="en-US" dirty="0"/>
              <a:t>Chapter 6: Decision Support Systems: Working with “Big Data”</a:t>
            </a:r>
          </a:p>
        </p:txBody>
      </p:sp>
      <p:sp>
        <p:nvSpPr>
          <p:cNvPr id="3" name="Content Placeholder 2">
            <a:extLst>
              <a:ext uri="{FF2B5EF4-FFF2-40B4-BE49-F238E27FC236}">
                <a16:creationId xmlns:a16="http://schemas.microsoft.com/office/drawing/2014/main" id="{322346AF-4A0D-45D7-A5D6-5973B59DAD98}"/>
              </a:ext>
            </a:extLst>
          </p:cNvPr>
          <p:cNvSpPr>
            <a:spLocks noGrp="1"/>
          </p:cNvSpPr>
          <p:nvPr>
            <p:ph idx="1"/>
          </p:nvPr>
        </p:nvSpPr>
        <p:spPr/>
        <p:txBody>
          <a:bodyPr/>
          <a:lstStyle/>
          <a:p>
            <a:pPr marL="514350" indent="-514350">
              <a:buFont typeface="+mj-lt"/>
              <a:buAutoNum type="arabicPeriod"/>
            </a:pPr>
            <a:r>
              <a:rPr lang="en-US" dirty="0"/>
              <a:t>Identify the four Versus of “big data” </a:t>
            </a:r>
          </a:p>
          <a:p>
            <a:pPr marL="514350" indent="-514350">
              <a:buFont typeface="+mj-lt"/>
              <a:buAutoNum type="arabicPeriod"/>
            </a:pPr>
            <a:r>
              <a:rPr lang="en-US" dirty="0"/>
              <a:t>Contrast structured and unstructured data </a:t>
            </a:r>
          </a:p>
          <a:p>
            <a:pPr marL="514350" indent="-514350">
              <a:buFont typeface="+mj-lt"/>
              <a:buAutoNum type="arabicPeriod"/>
            </a:pPr>
            <a:r>
              <a:rPr lang="en-US" dirty="0"/>
              <a:t>Describe the 3 sources of “big data” for marketers </a:t>
            </a:r>
          </a:p>
          <a:p>
            <a:pPr marL="514350" indent="-514350">
              <a:buFont typeface="+mj-lt"/>
              <a:buAutoNum type="arabicPeriod"/>
            </a:pPr>
            <a:r>
              <a:rPr lang="en-US" dirty="0"/>
              <a:t>Compare descriptive, predictive, and prescriptive analytical approach </a:t>
            </a:r>
          </a:p>
          <a:p>
            <a:pPr marL="514350" indent="-514350">
              <a:buFont typeface="+mj-lt"/>
              <a:buAutoNum type="arabicPeriod"/>
            </a:pPr>
            <a:r>
              <a:rPr lang="en-US" dirty="0"/>
              <a:t>List and discuss the key challenges of “big data” integration </a:t>
            </a:r>
          </a:p>
        </p:txBody>
      </p:sp>
    </p:spTree>
    <p:extLst>
      <p:ext uri="{BB962C8B-B14F-4D97-AF65-F5344CB8AC3E}">
        <p14:creationId xmlns:p14="http://schemas.microsoft.com/office/powerpoint/2010/main" val="193332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EAC3-1782-4407-8C0E-9D1D594AD8D2}"/>
              </a:ext>
            </a:extLst>
          </p:cNvPr>
          <p:cNvSpPr>
            <a:spLocks noGrp="1"/>
          </p:cNvSpPr>
          <p:nvPr>
            <p:ph type="title"/>
          </p:nvPr>
        </p:nvSpPr>
        <p:spPr/>
        <p:txBody>
          <a:bodyPr/>
          <a:lstStyle/>
          <a:p>
            <a:r>
              <a:rPr lang="en-US" dirty="0"/>
              <a:t>“Big Data” Definition </a:t>
            </a:r>
          </a:p>
        </p:txBody>
      </p:sp>
      <p:sp>
        <p:nvSpPr>
          <p:cNvPr id="3" name="Content Placeholder 2">
            <a:extLst>
              <a:ext uri="{FF2B5EF4-FFF2-40B4-BE49-F238E27FC236}">
                <a16:creationId xmlns:a16="http://schemas.microsoft.com/office/drawing/2014/main" id="{C6FC17CA-BA1C-4A21-ACE6-627571195F21}"/>
              </a:ext>
            </a:extLst>
          </p:cNvPr>
          <p:cNvSpPr>
            <a:spLocks noGrp="1"/>
          </p:cNvSpPr>
          <p:nvPr>
            <p:ph idx="1"/>
          </p:nvPr>
        </p:nvSpPr>
        <p:spPr/>
        <p:txBody>
          <a:bodyPr/>
          <a:lstStyle/>
          <a:p>
            <a:r>
              <a:rPr lang="en-US" dirty="0"/>
              <a:t>The process of capturing, merging, and analyzing large and varied data sets for the purpose of understanding current business practices and seeking new opportunities to enhance future performance. </a:t>
            </a:r>
          </a:p>
        </p:txBody>
      </p:sp>
    </p:spTree>
    <p:extLst>
      <p:ext uri="{BB962C8B-B14F-4D97-AF65-F5344CB8AC3E}">
        <p14:creationId xmlns:p14="http://schemas.microsoft.com/office/powerpoint/2010/main" val="324490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2738-E2FC-4EFD-97E7-F30928EBF3E4}"/>
              </a:ext>
            </a:extLst>
          </p:cNvPr>
          <p:cNvSpPr>
            <a:spLocks noGrp="1"/>
          </p:cNvSpPr>
          <p:nvPr>
            <p:ph type="title"/>
          </p:nvPr>
        </p:nvSpPr>
        <p:spPr/>
        <p:txBody>
          <a:bodyPr/>
          <a:lstStyle/>
          <a:p>
            <a:r>
              <a:rPr lang="en-US" dirty="0"/>
              <a:t>The Four V’s of Big Data</a:t>
            </a:r>
          </a:p>
        </p:txBody>
      </p:sp>
      <p:sp>
        <p:nvSpPr>
          <p:cNvPr id="3" name="Content Placeholder 2">
            <a:extLst>
              <a:ext uri="{FF2B5EF4-FFF2-40B4-BE49-F238E27FC236}">
                <a16:creationId xmlns:a16="http://schemas.microsoft.com/office/drawing/2014/main" id="{9614792B-69FE-427B-ADA4-C2B43D64999D}"/>
              </a:ext>
            </a:extLst>
          </p:cNvPr>
          <p:cNvSpPr>
            <a:spLocks noGrp="1"/>
          </p:cNvSpPr>
          <p:nvPr>
            <p:ph idx="1"/>
          </p:nvPr>
        </p:nvSpPr>
        <p:spPr/>
        <p:txBody>
          <a:bodyPr>
            <a:normAutofit fontScale="92500" lnSpcReduction="10000"/>
          </a:bodyPr>
          <a:lstStyle/>
          <a:p>
            <a:r>
              <a:rPr lang="en-US" dirty="0"/>
              <a:t>Volume: The sheer amount of data being collected in “big data” systems </a:t>
            </a:r>
          </a:p>
          <a:p>
            <a:r>
              <a:rPr lang="en-US" dirty="0"/>
              <a:t>Velocity: the pace of data flow both into and out of a firm </a:t>
            </a:r>
          </a:p>
          <a:p>
            <a:r>
              <a:rPr lang="en-US" dirty="0"/>
              <a:t>Variety: The combination of structured and unstructured data collected in “big data” systems. </a:t>
            </a:r>
          </a:p>
          <a:p>
            <a:r>
              <a:rPr lang="en-US" dirty="0"/>
              <a:t>Veracity: The accuracy and trustworthiness of data collected in “big data” systems. </a:t>
            </a:r>
          </a:p>
          <a:p>
            <a:r>
              <a:rPr lang="en-US" b="1" dirty="0"/>
              <a:t>Value</a:t>
            </a:r>
            <a:r>
              <a:rPr lang="en-US" dirty="0"/>
              <a:t>: </a:t>
            </a:r>
          </a:p>
          <a:p>
            <a:pPr lvl="1"/>
            <a:r>
              <a:rPr lang="en-US" dirty="0"/>
              <a:t>Improving customer retention rates </a:t>
            </a:r>
          </a:p>
          <a:p>
            <a:pPr lvl="1"/>
            <a:r>
              <a:rPr lang="en-US" dirty="0"/>
              <a:t>Dealing with Negative </a:t>
            </a:r>
            <a:r>
              <a:rPr lang="en-US" dirty="0" err="1"/>
              <a:t>WOM</a:t>
            </a:r>
            <a:r>
              <a:rPr lang="en-US" dirty="0"/>
              <a:t> </a:t>
            </a:r>
          </a:p>
          <a:p>
            <a:pPr lvl="1"/>
            <a:r>
              <a:rPr lang="en-US" dirty="0"/>
              <a:t>Enhancing Health Care</a:t>
            </a:r>
          </a:p>
          <a:p>
            <a:pPr lvl="1"/>
            <a:r>
              <a:rPr lang="en-US" dirty="0"/>
              <a:t>Creating Personalized Promotions</a:t>
            </a:r>
          </a:p>
        </p:txBody>
      </p:sp>
    </p:spTree>
    <p:extLst>
      <p:ext uri="{BB962C8B-B14F-4D97-AF65-F5344CB8AC3E}">
        <p14:creationId xmlns:p14="http://schemas.microsoft.com/office/powerpoint/2010/main" val="26122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6FDC-BC91-4192-A5CE-51950A71BCD3}"/>
              </a:ext>
            </a:extLst>
          </p:cNvPr>
          <p:cNvSpPr>
            <a:spLocks noGrp="1"/>
          </p:cNvSpPr>
          <p:nvPr>
            <p:ph type="title"/>
          </p:nvPr>
        </p:nvSpPr>
        <p:spPr/>
        <p:txBody>
          <a:bodyPr/>
          <a:lstStyle/>
          <a:p>
            <a:r>
              <a:rPr lang="en-US" dirty="0"/>
              <a:t>Example of Big Data from structural virality paper </a:t>
            </a:r>
          </a:p>
        </p:txBody>
      </p:sp>
      <p:sp>
        <p:nvSpPr>
          <p:cNvPr id="3" name="Content Placeholder 2">
            <a:extLst>
              <a:ext uri="{FF2B5EF4-FFF2-40B4-BE49-F238E27FC236}">
                <a16:creationId xmlns:a16="http://schemas.microsoft.com/office/drawing/2014/main" id="{CEE9A912-D427-4D24-86A5-86B246BBBE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7523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07B2-3913-4001-8A64-13AE949B0327}"/>
              </a:ext>
            </a:extLst>
          </p:cNvPr>
          <p:cNvSpPr>
            <a:spLocks noGrp="1"/>
          </p:cNvSpPr>
          <p:nvPr>
            <p:ph type="title"/>
          </p:nvPr>
        </p:nvSpPr>
        <p:spPr/>
        <p:txBody>
          <a:bodyPr/>
          <a:lstStyle/>
          <a:p>
            <a:r>
              <a:rPr lang="en-US" dirty="0"/>
              <a:t>Sources of “Big Data”</a:t>
            </a:r>
          </a:p>
        </p:txBody>
      </p:sp>
      <p:sp>
        <p:nvSpPr>
          <p:cNvPr id="3" name="Content Placeholder 2">
            <a:extLst>
              <a:ext uri="{FF2B5EF4-FFF2-40B4-BE49-F238E27FC236}">
                <a16:creationId xmlns:a16="http://schemas.microsoft.com/office/drawing/2014/main" id="{3DAA375A-FF2E-4025-BF53-8E1FD8DAF882}"/>
              </a:ext>
            </a:extLst>
          </p:cNvPr>
          <p:cNvSpPr>
            <a:spLocks noGrp="1"/>
          </p:cNvSpPr>
          <p:nvPr>
            <p:ph idx="1"/>
          </p:nvPr>
        </p:nvSpPr>
        <p:spPr/>
        <p:txBody>
          <a:bodyPr/>
          <a:lstStyle/>
          <a:p>
            <a:r>
              <a:rPr lang="en-US" dirty="0"/>
              <a:t>Structured Data: Data that can be written into rows on a spreadsheet or database based on standard column headings</a:t>
            </a:r>
          </a:p>
          <a:p>
            <a:pPr lvl="1"/>
            <a:r>
              <a:rPr lang="en-US" dirty="0"/>
              <a:t>Ex: transactional data, customer profile information obtained from registration materials or other sources. </a:t>
            </a:r>
          </a:p>
          <a:p>
            <a:r>
              <a:rPr lang="en-US" dirty="0"/>
              <a:t>Unstructured Data: Data that take the form of social media comments, blog posts, other text-based communication, phots, video, audio, or any other form that is not easily arranged in structured format. </a:t>
            </a:r>
          </a:p>
        </p:txBody>
      </p:sp>
    </p:spTree>
    <p:extLst>
      <p:ext uri="{BB962C8B-B14F-4D97-AF65-F5344CB8AC3E}">
        <p14:creationId xmlns:p14="http://schemas.microsoft.com/office/powerpoint/2010/main" val="207297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F138-8548-4938-AC1A-B90CA841706F}"/>
              </a:ext>
            </a:extLst>
          </p:cNvPr>
          <p:cNvSpPr>
            <a:spLocks noGrp="1"/>
          </p:cNvSpPr>
          <p:nvPr>
            <p:ph type="title"/>
          </p:nvPr>
        </p:nvSpPr>
        <p:spPr/>
        <p:txBody>
          <a:bodyPr/>
          <a:lstStyle/>
          <a:p>
            <a:r>
              <a:rPr lang="en-US" dirty="0"/>
              <a:t>Key Types of Unstructured Data: Social Data</a:t>
            </a:r>
          </a:p>
        </p:txBody>
      </p:sp>
      <p:sp>
        <p:nvSpPr>
          <p:cNvPr id="3" name="Content Placeholder 2">
            <a:extLst>
              <a:ext uri="{FF2B5EF4-FFF2-40B4-BE49-F238E27FC236}">
                <a16:creationId xmlns:a16="http://schemas.microsoft.com/office/drawing/2014/main" id="{69946629-8286-4F3D-9489-5885BA048CED}"/>
              </a:ext>
            </a:extLst>
          </p:cNvPr>
          <p:cNvSpPr>
            <a:spLocks noGrp="1"/>
          </p:cNvSpPr>
          <p:nvPr>
            <p:ph idx="1"/>
          </p:nvPr>
        </p:nvSpPr>
        <p:spPr/>
        <p:txBody>
          <a:bodyPr/>
          <a:lstStyle/>
          <a:p>
            <a:r>
              <a:rPr lang="en-US" dirty="0"/>
              <a:t>“Voice of the Customer” Data: unstructured posts on social media networks such as Facebook, Twitter, Google+, YouTube, Instagram, LinkedIn, Tumblr, Pinterest, etc. </a:t>
            </a:r>
          </a:p>
          <a:p>
            <a:r>
              <a:rPr lang="en-US" dirty="0"/>
              <a:t>Social Network Analysis: a popular tool for studying the social connections between people </a:t>
            </a:r>
          </a:p>
          <a:p>
            <a:r>
              <a:rPr lang="en-US" dirty="0"/>
              <a:t>Smartphone and Tablet Data: data from texting, phot sharing, in-store shopping </a:t>
            </a:r>
          </a:p>
          <a:p>
            <a:r>
              <a:rPr lang="en-US" dirty="0"/>
              <a:t>Location-based Services: geo-targeted text messages, mapping services, locating-sharing, location data from call records. </a:t>
            </a:r>
          </a:p>
        </p:txBody>
      </p:sp>
    </p:spTree>
    <p:extLst>
      <p:ext uri="{BB962C8B-B14F-4D97-AF65-F5344CB8AC3E}">
        <p14:creationId xmlns:p14="http://schemas.microsoft.com/office/powerpoint/2010/main" val="306085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F077-6750-47CA-922D-96CCB80B5B48}"/>
              </a:ext>
            </a:extLst>
          </p:cNvPr>
          <p:cNvSpPr>
            <a:spLocks noGrp="1"/>
          </p:cNvSpPr>
          <p:nvPr>
            <p:ph type="title"/>
          </p:nvPr>
        </p:nvSpPr>
        <p:spPr/>
        <p:txBody>
          <a:bodyPr/>
          <a:lstStyle/>
          <a:p>
            <a:r>
              <a:rPr lang="en-US" dirty="0"/>
              <a:t>Recap last class</a:t>
            </a:r>
          </a:p>
        </p:txBody>
      </p:sp>
      <p:sp>
        <p:nvSpPr>
          <p:cNvPr id="3" name="Content Placeholder 2">
            <a:extLst>
              <a:ext uri="{FF2B5EF4-FFF2-40B4-BE49-F238E27FC236}">
                <a16:creationId xmlns:a16="http://schemas.microsoft.com/office/drawing/2014/main" id="{971F0182-876E-4119-8B82-93034DF5BD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8017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FAD9-C448-47EC-8F4F-5741AA612E3B}"/>
              </a:ext>
            </a:extLst>
          </p:cNvPr>
          <p:cNvSpPr>
            <a:spLocks noGrp="1"/>
          </p:cNvSpPr>
          <p:nvPr>
            <p:ph type="title"/>
          </p:nvPr>
        </p:nvSpPr>
        <p:spPr/>
        <p:txBody>
          <a:bodyPr/>
          <a:lstStyle/>
          <a:p>
            <a:r>
              <a:rPr lang="en-US" dirty="0"/>
              <a:t>Key Types of Unstructured Data: Omni-channel Transactional Data</a:t>
            </a:r>
          </a:p>
        </p:txBody>
      </p:sp>
      <p:sp>
        <p:nvSpPr>
          <p:cNvPr id="3" name="Content Placeholder 2">
            <a:extLst>
              <a:ext uri="{FF2B5EF4-FFF2-40B4-BE49-F238E27FC236}">
                <a16:creationId xmlns:a16="http://schemas.microsoft.com/office/drawing/2014/main" id="{BE44E67E-1094-46A9-8BC3-BCCC4AC4CA1A}"/>
              </a:ext>
            </a:extLst>
          </p:cNvPr>
          <p:cNvSpPr>
            <a:spLocks noGrp="1"/>
          </p:cNvSpPr>
          <p:nvPr>
            <p:ph idx="1"/>
          </p:nvPr>
        </p:nvSpPr>
        <p:spPr/>
        <p:txBody>
          <a:bodyPr/>
          <a:lstStyle/>
          <a:p>
            <a:r>
              <a:rPr lang="en-US" dirty="0"/>
              <a:t>Data that are connected to particular purchaser across multiple purchasing channels. Data across different platforms in potentially different formats are collected and tied together. </a:t>
            </a:r>
          </a:p>
        </p:txBody>
      </p:sp>
    </p:spTree>
    <p:extLst>
      <p:ext uri="{BB962C8B-B14F-4D97-AF65-F5344CB8AC3E}">
        <p14:creationId xmlns:p14="http://schemas.microsoft.com/office/powerpoint/2010/main" val="1230627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9D37-229F-4B4D-A655-1744EB3BF0F3}"/>
              </a:ext>
            </a:extLst>
          </p:cNvPr>
          <p:cNvSpPr>
            <a:spLocks noGrp="1"/>
          </p:cNvSpPr>
          <p:nvPr>
            <p:ph type="title"/>
          </p:nvPr>
        </p:nvSpPr>
        <p:spPr/>
        <p:txBody>
          <a:bodyPr/>
          <a:lstStyle/>
          <a:p>
            <a:r>
              <a:rPr lang="en-US" dirty="0"/>
              <a:t>Types of “Big Data” Analyses</a:t>
            </a:r>
          </a:p>
        </p:txBody>
      </p:sp>
      <p:sp>
        <p:nvSpPr>
          <p:cNvPr id="3" name="Content Placeholder 2">
            <a:extLst>
              <a:ext uri="{FF2B5EF4-FFF2-40B4-BE49-F238E27FC236}">
                <a16:creationId xmlns:a16="http://schemas.microsoft.com/office/drawing/2014/main" id="{474F6554-E1FF-4D47-AC65-66150304A3A0}"/>
              </a:ext>
            </a:extLst>
          </p:cNvPr>
          <p:cNvSpPr>
            <a:spLocks noGrp="1"/>
          </p:cNvSpPr>
          <p:nvPr>
            <p:ph idx="1"/>
          </p:nvPr>
        </p:nvSpPr>
        <p:spPr/>
        <p:txBody>
          <a:bodyPr/>
          <a:lstStyle/>
          <a:p>
            <a:r>
              <a:rPr lang="en-US" dirty="0"/>
              <a:t>Descriptive Analysis: Designed to enhance understanding of available data to benefit firm performance. </a:t>
            </a:r>
          </a:p>
          <a:p>
            <a:pPr lvl="1"/>
            <a:r>
              <a:rPr lang="en-US" dirty="0"/>
              <a:t>Ex: data mining, data fusion, network network analysis, visualization.</a:t>
            </a:r>
          </a:p>
          <a:p>
            <a:r>
              <a:rPr lang="en-US" dirty="0"/>
              <a:t>Predictive Analysis: Designed to aid both explanatory and forecasting abilities for the betterment of the firm</a:t>
            </a:r>
          </a:p>
          <a:p>
            <a:pPr lvl="1"/>
            <a:r>
              <a:rPr lang="en-US" dirty="0"/>
              <a:t>Ex: regression analysis, time series analysis, simulation </a:t>
            </a:r>
          </a:p>
          <a:p>
            <a:r>
              <a:rPr lang="en-US" dirty="0"/>
              <a:t>Prescriptive Analysis: Designed to optimize the various course of action available to enhance firm performance </a:t>
            </a:r>
          </a:p>
          <a:p>
            <a:pPr lvl="1"/>
            <a:r>
              <a:rPr lang="en-US" dirty="0"/>
              <a:t>Ex: Optimization tools </a:t>
            </a:r>
          </a:p>
        </p:txBody>
      </p:sp>
    </p:spTree>
    <p:extLst>
      <p:ext uri="{BB962C8B-B14F-4D97-AF65-F5344CB8AC3E}">
        <p14:creationId xmlns:p14="http://schemas.microsoft.com/office/powerpoint/2010/main" val="254017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631-32F0-46A6-A511-23BCE2E20817}"/>
              </a:ext>
            </a:extLst>
          </p:cNvPr>
          <p:cNvSpPr>
            <a:spLocks noGrp="1"/>
          </p:cNvSpPr>
          <p:nvPr>
            <p:ph type="title"/>
          </p:nvPr>
        </p:nvSpPr>
        <p:spPr/>
        <p:txBody>
          <a:bodyPr/>
          <a:lstStyle/>
          <a:p>
            <a:r>
              <a:rPr lang="en-US" dirty="0"/>
              <a:t>Key Challenges of “Big Data” Integration</a:t>
            </a:r>
          </a:p>
        </p:txBody>
      </p:sp>
      <p:sp>
        <p:nvSpPr>
          <p:cNvPr id="3" name="Content Placeholder 2">
            <a:extLst>
              <a:ext uri="{FF2B5EF4-FFF2-40B4-BE49-F238E27FC236}">
                <a16:creationId xmlns:a16="http://schemas.microsoft.com/office/drawing/2014/main" id="{F8F8FCE6-4C19-4449-80B8-A2B678D58751}"/>
              </a:ext>
            </a:extLst>
          </p:cNvPr>
          <p:cNvSpPr>
            <a:spLocks noGrp="1"/>
          </p:cNvSpPr>
          <p:nvPr>
            <p:ph idx="1"/>
          </p:nvPr>
        </p:nvSpPr>
        <p:spPr/>
        <p:txBody>
          <a:bodyPr/>
          <a:lstStyle/>
          <a:p>
            <a:r>
              <a:rPr lang="en-US" dirty="0"/>
              <a:t>Access to and retrieval of data (including data integration)</a:t>
            </a:r>
          </a:p>
          <a:p>
            <a:r>
              <a:rPr lang="en-US" dirty="0"/>
              <a:t>Analytic skills </a:t>
            </a:r>
          </a:p>
          <a:p>
            <a:r>
              <a:rPr lang="en-US" dirty="0"/>
              <a:t>Firm integration of big data </a:t>
            </a:r>
          </a:p>
        </p:txBody>
      </p:sp>
    </p:spTree>
    <p:extLst>
      <p:ext uri="{BB962C8B-B14F-4D97-AF65-F5344CB8AC3E}">
        <p14:creationId xmlns:p14="http://schemas.microsoft.com/office/powerpoint/2010/main" val="401282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3B20-DD4F-4280-937C-172304E3E03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52C09C1B-256B-4295-AEB3-5B9919DE00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5655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85429-2B4F-42CA-A6D7-ABBD70E575FB}"/>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Discussion Case #2</a:t>
            </a:r>
          </a:p>
        </p:txBody>
      </p:sp>
      <p:grpSp>
        <p:nvGrpSpPr>
          <p:cNvPr id="27" name="Group 2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0E1D8A52-DBF7-4A82-94A4-6C0992A9A6EF}"/>
              </a:ext>
            </a:extLst>
          </p:cNvPr>
          <p:cNvSpPr>
            <a:spLocks noGrp="1"/>
          </p:cNvSpPr>
          <p:nvPr>
            <p:ph type="ftr" sz="quarter" idx="11"/>
          </p:nvPr>
        </p:nvSpPr>
        <p:spPr>
          <a:xfrm>
            <a:off x="7055897" y="405350"/>
            <a:ext cx="4776711"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sp>
        <p:nvSpPr>
          <p:cNvPr id="18" name="Google Shape;92;p2">
            <a:extLst>
              <a:ext uri="{FF2B5EF4-FFF2-40B4-BE49-F238E27FC236}">
                <a16:creationId xmlns:a16="http://schemas.microsoft.com/office/drawing/2014/main" id="{EC3CFE1F-BB10-4742-A5A8-7E473DA0E117}"/>
              </a:ext>
            </a:extLst>
          </p:cNvPr>
          <p:cNvSpPr txBox="1"/>
          <p:nvPr/>
        </p:nvSpPr>
        <p:spPr>
          <a:xfrm>
            <a:off x="767290" y="3383121"/>
            <a:ext cx="3582072" cy="2793251"/>
          </a:xfrm>
          <a:prstGeom prst="rect">
            <a:avLst/>
          </a:prstGeom>
        </p:spPr>
        <p:txBody>
          <a:bodyPr spcFirstLastPara="1" vert="horz" lIns="91440" tIns="45720" rIns="91440" bIns="45720" rtlCol="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228600">
              <a:lnSpc>
                <a:spcPct val="90000"/>
              </a:lnSpc>
              <a:spcBef>
                <a:spcPts val="0"/>
              </a:spcBef>
              <a:spcAft>
                <a:spcPts val="600"/>
              </a:spcAft>
              <a:buFont typeface="Arial" panose="020B0604020202020204" pitchFamily="34" charset="0"/>
              <a:buChar char="•"/>
            </a:pPr>
            <a:r>
              <a:rPr lang="en-US" sz="2000" b="1">
                <a:solidFill>
                  <a:schemeClr val="bg1"/>
                </a:solidFill>
                <a:latin typeface="+mn-lt"/>
                <a:ea typeface="+mn-ea"/>
                <a:cs typeface="+mn-cs"/>
                <a:sym typeface="Arial"/>
              </a:rPr>
              <a:t>iCliker</a:t>
            </a:r>
            <a:r>
              <a:rPr lang="en-US" sz="2000" b="1" dirty="0">
                <a:solidFill>
                  <a:schemeClr val="bg1"/>
                </a:solidFill>
                <a:latin typeface="+mn-lt"/>
                <a:ea typeface="+mn-ea"/>
                <a:cs typeface="+mn-cs"/>
              </a:rPr>
              <a:t> -  write your answer in 2-3 sentences on iClicker</a:t>
            </a:r>
          </a:p>
        </p:txBody>
      </p:sp>
      <p:pic>
        <p:nvPicPr>
          <p:cNvPr id="5" name="Google Shape;91;p2" descr="Text, letter&#10;&#10;Description automatically generated">
            <a:extLst>
              <a:ext uri="{FF2B5EF4-FFF2-40B4-BE49-F238E27FC236}">
                <a16:creationId xmlns:a16="http://schemas.microsoft.com/office/drawing/2014/main" id="{6104834E-D15D-4EC9-B244-9CC7F4501B79}"/>
              </a:ext>
            </a:extLst>
          </p:cNvPr>
          <p:cNvPicPr preferRelativeResize="0"/>
          <p:nvPr/>
        </p:nvPicPr>
        <p:blipFill rotWithShape="1">
          <a:blip r:embed="rId3"/>
          <a:stretch/>
        </p:blipFill>
        <p:spPr>
          <a:xfrm>
            <a:off x="5116652" y="1196943"/>
            <a:ext cx="6642532" cy="3885880"/>
          </a:xfrm>
          <a:prstGeom prst="rect">
            <a:avLst/>
          </a:prstGeom>
          <a:noFill/>
        </p:spPr>
      </p:pic>
      <p:sp>
        <p:nvSpPr>
          <p:cNvPr id="6" name="Slide Number Placeholder 5">
            <a:extLst>
              <a:ext uri="{FF2B5EF4-FFF2-40B4-BE49-F238E27FC236}">
                <a16:creationId xmlns:a16="http://schemas.microsoft.com/office/drawing/2014/main" id="{9E6819D4-422E-456D-B5CF-960A509F062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24</a:t>
            </a:fld>
            <a:endParaRPr lang="en-US">
              <a:solidFill>
                <a:schemeClr val="bg1"/>
              </a:solidFill>
            </a:endParaRPr>
          </a:p>
        </p:txBody>
      </p:sp>
    </p:spTree>
    <p:extLst>
      <p:ext uri="{BB962C8B-B14F-4D97-AF65-F5344CB8AC3E}">
        <p14:creationId xmlns:p14="http://schemas.microsoft.com/office/powerpoint/2010/main" val="367258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p:txBody>
          <a:bodyPr/>
          <a:lstStyle/>
          <a:p>
            <a:r>
              <a:rPr lang="en-US" dirty="0"/>
              <a:t>5-min snippet: Social Network Analysis</a:t>
            </a:r>
          </a:p>
        </p:txBody>
      </p:sp>
      <p:sp>
        <p:nvSpPr>
          <p:cNvPr id="3" name="Content Placeholder 2">
            <a:extLst>
              <a:ext uri="{FF2B5EF4-FFF2-40B4-BE49-F238E27FC236}">
                <a16:creationId xmlns:a16="http://schemas.microsoft.com/office/drawing/2014/main" id="{36501E18-313F-4B65-B84A-C6C04E12000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6941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79B2-F92D-4F07-981B-7DE89E765BB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1AAAE3-FFBB-471D-8BBC-B843493C3420}"/>
              </a:ext>
            </a:extLst>
          </p:cNvPr>
          <p:cNvSpPr>
            <a:spLocks noGrp="1"/>
          </p:cNvSpPr>
          <p:nvPr>
            <p:ph idx="1"/>
          </p:nvPr>
        </p:nvSpPr>
        <p:spPr/>
        <p:txBody>
          <a:bodyPr>
            <a:normAutofit lnSpcReduction="10000"/>
          </a:bodyPr>
          <a:lstStyle/>
          <a:p>
            <a:pPr marL="514350" indent="-514350">
              <a:buFont typeface="+mj-lt"/>
              <a:buAutoNum type="arabicPeriod"/>
            </a:pPr>
            <a:r>
              <a:rPr lang="en-US" dirty="0"/>
              <a:t>Define the difference between secondary data and primary data, </a:t>
            </a:r>
          </a:p>
          <a:p>
            <a:pPr marL="971550" lvl="1" indent="-514350">
              <a:buFont typeface="+mj-lt"/>
              <a:buAutoNum type="arabicPeriod"/>
            </a:pPr>
            <a:r>
              <a:rPr lang="en-US" dirty="0"/>
              <a:t>Secondary data are statistics not gathered for the immediate study, but for other purpose. </a:t>
            </a:r>
          </a:p>
          <a:p>
            <a:pPr marL="971550" lvl="1" indent="-514350">
              <a:buFont typeface="+mj-lt"/>
              <a:buAutoNum type="arabicPeriod"/>
            </a:pPr>
            <a:r>
              <a:rPr lang="en-US" dirty="0"/>
              <a:t>Primary data are originated by the researchers for the purpose of the investigation at hand. </a:t>
            </a:r>
          </a:p>
          <a:p>
            <a:pPr marL="514350" indent="-514350">
              <a:buFont typeface="+mj-lt"/>
              <a:buAutoNum type="arabicPeriod"/>
            </a:pPr>
            <a:r>
              <a:rPr lang="en-US" dirty="0"/>
              <a:t>List the advantages and disadvantages of working with secondary data </a:t>
            </a:r>
          </a:p>
          <a:p>
            <a:pPr marL="514350" indent="-514350">
              <a:buFont typeface="+mj-lt"/>
              <a:buAutoNum type="arabicPeriod"/>
            </a:pPr>
            <a:r>
              <a:rPr lang="en-US" dirty="0"/>
              <a:t>Define what is meant by a marketing information system (MIS) and decision support system (DSS)</a:t>
            </a:r>
          </a:p>
          <a:p>
            <a:pPr marL="514350" indent="-514350">
              <a:buFont typeface="+mj-lt"/>
              <a:buAutoNum type="arabicPeriod"/>
            </a:pPr>
            <a:r>
              <a:rPr lang="en-US" dirty="0"/>
              <a:t>Identify the components of a decision support system </a:t>
            </a:r>
          </a:p>
          <a:p>
            <a:pPr marL="514350" indent="-514350">
              <a:buFont typeface="+mj-lt"/>
              <a:buAutoNum type="arabicPeriod"/>
            </a:pPr>
            <a:r>
              <a:rPr lang="en-US" dirty="0"/>
              <a:t>Discuss knowledge management.  </a:t>
            </a:r>
          </a:p>
        </p:txBody>
      </p:sp>
    </p:spTree>
    <p:extLst>
      <p:ext uri="{BB962C8B-B14F-4D97-AF65-F5344CB8AC3E}">
        <p14:creationId xmlns:p14="http://schemas.microsoft.com/office/powerpoint/2010/main" val="280570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6EFE-3DF4-480C-86C1-3A94371C098A}"/>
              </a:ext>
            </a:extLst>
          </p:cNvPr>
          <p:cNvSpPr>
            <a:spLocks noGrp="1"/>
          </p:cNvSpPr>
          <p:nvPr>
            <p:ph type="title"/>
          </p:nvPr>
        </p:nvSpPr>
        <p:spPr/>
        <p:txBody>
          <a:bodyPr/>
          <a:lstStyle/>
          <a:p>
            <a:r>
              <a:rPr lang="en-US" dirty="0"/>
              <a:t>Marketing Research Process</a:t>
            </a:r>
          </a:p>
        </p:txBody>
      </p:sp>
      <p:sp>
        <p:nvSpPr>
          <p:cNvPr id="3" name="Content Placeholder 2">
            <a:extLst>
              <a:ext uri="{FF2B5EF4-FFF2-40B4-BE49-F238E27FC236}">
                <a16:creationId xmlns:a16="http://schemas.microsoft.com/office/drawing/2014/main" id="{BA9B871F-3023-4A94-ACAC-2F48CADA0740}"/>
              </a:ext>
            </a:extLst>
          </p:cNvPr>
          <p:cNvSpPr>
            <a:spLocks noGrp="1"/>
          </p:cNvSpPr>
          <p:nvPr>
            <p:ph idx="1"/>
          </p:nvPr>
        </p:nvSpPr>
        <p:spPr/>
        <p:txBody>
          <a:bodyPr/>
          <a:lstStyle/>
          <a:p>
            <a:r>
              <a:rPr lang="en-US" dirty="0"/>
              <a:t>Once the problem has been defined, the next step is to determine if the information need ed to solve the problem already exists</a:t>
            </a:r>
          </a:p>
        </p:txBody>
      </p:sp>
    </p:spTree>
    <p:extLst>
      <p:ext uri="{BB962C8B-B14F-4D97-AF65-F5344CB8AC3E}">
        <p14:creationId xmlns:p14="http://schemas.microsoft.com/office/powerpoint/2010/main" val="86962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54CE-72F8-4A80-9C44-42FCFBBA732E}"/>
              </a:ext>
            </a:extLst>
          </p:cNvPr>
          <p:cNvSpPr>
            <a:spLocks noGrp="1"/>
          </p:cNvSpPr>
          <p:nvPr>
            <p:ph type="title"/>
          </p:nvPr>
        </p:nvSpPr>
        <p:spPr/>
        <p:txBody>
          <a:bodyPr/>
          <a:lstStyle/>
          <a:p>
            <a:r>
              <a:rPr lang="en-US"/>
              <a:t>The Marketing Research Process </a:t>
            </a:r>
            <a:endParaRPr lang="en-US" dirty="0"/>
          </a:p>
        </p:txBody>
      </p:sp>
      <p:pic>
        <p:nvPicPr>
          <p:cNvPr id="4" name="Picture 2" descr="A flowchart shows the marketing research process.&#10;&#10;The flowchart shows two text boxes with an arrow leading from each to the other. Text beside these two boxes reads, Problem Definition. The first text box on the left reads, Define Information Need. The second text box on the right reads, Conduct Exploratory Research. A downward arrow leads from the text box on the left to the third text box that reads, Answer available via an existing internal resource? A downward arrow labeled as yes and an arrow pointing to the right labeled as no emerge from the third text box. The arrow labeled no leads to the fourth text box that reads, Answer available via an existing external resource? A downward arrow labeled as yes and an arrow pointing to the right labeled as no emerge from the fourth text box. The arrow labeled no leads to the fifth text box that reads, Generate Primary Data. The arrow labeled as yes, which emerges from the third text box, leads to the sixth text box below it, which reads, Retrieve Data from Decision Support System. Source: Internal Database and Resources. The arrow labeled as yes, which emerges from the fourth text box, leads to the seventh text box below it, which reads, Retrieve External Secondary Data. Source: Internal Database and Resources. A downward arrow from the fifth text box leads to the eighth text box below it, which reads, Conduct Exploratory, Descriptive, and/or Causal Research. Source: Individuals within Households or Firms. Text beside the sixth, seventh, and eight text boxes, which lie in the same level, reads, Data Collection. An arrow from each of these three boxes leads to a common ninth text box that reads, Analyze and Interpret Data. Text beside this box reads, Data Analysis. A downward arrow leads from the ninth text box to the tenth, which reads, Prepare Reports. Text beside this box reads, Information Reporting.">
            <a:extLst>
              <a:ext uri="{FF2B5EF4-FFF2-40B4-BE49-F238E27FC236}">
                <a16:creationId xmlns:a16="http://schemas.microsoft.com/office/drawing/2014/main" id="{82B5F5B7-68DA-482C-B147-8834EF9B5EB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44532" y="1431925"/>
            <a:ext cx="7254936"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50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AD35-5B0F-4A2B-A8DA-3F4A31FDE140}"/>
              </a:ext>
            </a:extLst>
          </p:cNvPr>
          <p:cNvSpPr>
            <a:spLocks noGrp="1"/>
          </p:cNvSpPr>
          <p:nvPr>
            <p:ph type="title"/>
          </p:nvPr>
        </p:nvSpPr>
        <p:spPr/>
        <p:txBody>
          <a:bodyPr/>
          <a:lstStyle/>
          <a:p>
            <a:r>
              <a:rPr lang="en-US" dirty="0"/>
              <a:t>Secondary Data</a:t>
            </a:r>
          </a:p>
        </p:txBody>
      </p:sp>
      <p:sp>
        <p:nvSpPr>
          <p:cNvPr id="3" name="Content Placeholder 2">
            <a:extLst>
              <a:ext uri="{FF2B5EF4-FFF2-40B4-BE49-F238E27FC236}">
                <a16:creationId xmlns:a16="http://schemas.microsoft.com/office/drawing/2014/main" id="{AA4E0BDF-2D5D-44C4-9F81-CA086BC2DA80}"/>
              </a:ext>
            </a:extLst>
          </p:cNvPr>
          <p:cNvSpPr>
            <a:spLocks noGrp="1"/>
          </p:cNvSpPr>
          <p:nvPr>
            <p:ph idx="1"/>
          </p:nvPr>
        </p:nvSpPr>
        <p:spPr/>
        <p:txBody>
          <a:bodyPr/>
          <a:lstStyle/>
          <a:p>
            <a:r>
              <a:rPr lang="en-US" dirty="0"/>
              <a:t>Data that have already been collected, often for some other purpose or by some other organization </a:t>
            </a:r>
          </a:p>
        </p:txBody>
      </p:sp>
    </p:spTree>
    <p:extLst>
      <p:ext uri="{BB962C8B-B14F-4D97-AF65-F5344CB8AC3E}">
        <p14:creationId xmlns:p14="http://schemas.microsoft.com/office/powerpoint/2010/main" val="361971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F06-F2CC-4903-A87E-E62476AE2D12}"/>
              </a:ext>
            </a:extLst>
          </p:cNvPr>
          <p:cNvSpPr>
            <a:spLocks noGrp="1"/>
          </p:cNvSpPr>
          <p:nvPr>
            <p:ph type="title"/>
          </p:nvPr>
        </p:nvSpPr>
        <p:spPr/>
        <p:txBody>
          <a:bodyPr/>
          <a:lstStyle/>
          <a:p>
            <a:r>
              <a:rPr lang="en-US" dirty="0"/>
              <a:t>Primary Data</a:t>
            </a:r>
          </a:p>
        </p:txBody>
      </p:sp>
      <p:sp>
        <p:nvSpPr>
          <p:cNvPr id="3" name="Content Placeholder 2">
            <a:extLst>
              <a:ext uri="{FF2B5EF4-FFF2-40B4-BE49-F238E27FC236}">
                <a16:creationId xmlns:a16="http://schemas.microsoft.com/office/drawing/2014/main" id="{8ECF9A32-6110-4AF7-AA47-52BFA6C08786}"/>
              </a:ext>
            </a:extLst>
          </p:cNvPr>
          <p:cNvSpPr>
            <a:spLocks noGrp="1"/>
          </p:cNvSpPr>
          <p:nvPr>
            <p:ph idx="1"/>
          </p:nvPr>
        </p:nvSpPr>
        <p:spPr/>
        <p:txBody>
          <a:bodyPr/>
          <a:lstStyle/>
          <a:p>
            <a:r>
              <a:rPr lang="en-US" dirty="0"/>
              <a:t>Information collected specially for the investigation at hand </a:t>
            </a:r>
          </a:p>
        </p:txBody>
      </p:sp>
    </p:spTree>
    <p:extLst>
      <p:ext uri="{BB962C8B-B14F-4D97-AF65-F5344CB8AC3E}">
        <p14:creationId xmlns:p14="http://schemas.microsoft.com/office/powerpoint/2010/main" val="42846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A6E4-FF8A-4C98-A46E-5B2AC90F7B16}"/>
              </a:ext>
            </a:extLst>
          </p:cNvPr>
          <p:cNvSpPr>
            <a:spLocks noGrp="1"/>
          </p:cNvSpPr>
          <p:nvPr>
            <p:ph type="title"/>
          </p:nvPr>
        </p:nvSpPr>
        <p:spPr/>
        <p:txBody>
          <a:bodyPr/>
          <a:lstStyle/>
          <a:p>
            <a:r>
              <a:rPr lang="en-US" dirty="0"/>
              <a:t>The Balancing Act with Secondary Data</a:t>
            </a:r>
          </a:p>
        </p:txBody>
      </p:sp>
      <p:pic>
        <p:nvPicPr>
          <p:cNvPr id="4" name="Picture 2" descr="An illustration shows a set of weighing scales that are equally balanced.&#10;&#10;The left side of the scale is labeled as advantages: time cost. The right side is labeled as disadvantages: fit accuracy.">
            <a:extLst>
              <a:ext uri="{FF2B5EF4-FFF2-40B4-BE49-F238E27FC236}">
                <a16:creationId xmlns:a16="http://schemas.microsoft.com/office/drawing/2014/main" id="{AA78670B-BBC5-42A2-8E4B-D3CE0BB9D5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3330"/>
            <a:ext cx="8229600" cy="418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6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EF3B-44DE-4ACC-A5C5-299B7D4CD1F7}"/>
              </a:ext>
            </a:extLst>
          </p:cNvPr>
          <p:cNvSpPr>
            <a:spLocks noGrp="1"/>
          </p:cNvSpPr>
          <p:nvPr>
            <p:ph type="title"/>
          </p:nvPr>
        </p:nvSpPr>
        <p:spPr/>
        <p:txBody>
          <a:bodyPr/>
          <a:lstStyle/>
          <a:p>
            <a:r>
              <a:rPr lang="en-US" dirty="0"/>
              <a:t>Assessing the Accuracy of Secondary Data</a:t>
            </a:r>
          </a:p>
        </p:txBody>
      </p:sp>
      <p:sp>
        <p:nvSpPr>
          <p:cNvPr id="3" name="Content Placeholder 2">
            <a:extLst>
              <a:ext uri="{FF2B5EF4-FFF2-40B4-BE49-F238E27FC236}">
                <a16:creationId xmlns:a16="http://schemas.microsoft.com/office/drawing/2014/main" id="{FA36ACE0-5132-4053-AD25-4848FEE546CF}"/>
              </a:ext>
            </a:extLst>
          </p:cNvPr>
          <p:cNvSpPr>
            <a:spLocks noGrp="1"/>
          </p:cNvSpPr>
          <p:nvPr>
            <p:ph idx="1"/>
          </p:nvPr>
        </p:nvSpPr>
        <p:spPr/>
        <p:txBody>
          <a:bodyPr>
            <a:normAutofit lnSpcReduction="10000"/>
          </a:bodyPr>
          <a:lstStyle/>
          <a:p>
            <a:pPr marL="514350" indent="-514350">
              <a:buFont typeface="+mj-lt"/>
              <a:buAutoNum type="arabicPeriod"/>
            </a:pPr>
            <a:r>
              <a:rPr lang="en-US" dirty="0"/>
              <a:t>Primacy of Source</a:t>
            </a:r>
          </a:p>
          <a:p>
            <a:pPr marL="971550" lvl="1" indent="-514350">
              <a:buFont typeface="+mj-lt"/>
              <a:buAutoNum type="arabicPeriod"/>
            </a:pPr>
            <a:r>
              <a:rPr lang="en-US" dirty="0"/>
              <a:t>Primary Source: the originating source of secondary data </a:t>
            </a:r>
          </a:p>
          <a:p>
            <a:pPr marL="971550" lvl="1" indent="-514350">
              <a:buFont typeface="+mj-lt"/>
              <a:buAutoNum type="arabicPeriod"/>
            </a:pPr>
            <a:r>
              <a:rPr lang="en-US" dirty="0"/>
              <a:t>Secondary Source: a source of secondary data that did not originate the data but rather secured them from another source. </a:t>
            </a:r>
          </a:p>
          <a:p>
            <a:pPr marL="514350" indent="-514350">
              <a:buFont typeface="+mj-lt"/>
              <a:buAutoNum type="arabicPeriod"/>
            </a:pPr>
            <a:r>
              <a:rPr lang="en-US" dirty="0"/>
              <a:t>Sponsor of the Research </a:t>
            </a:r>
          </a:p>
          <a:p>
            <a:pPr marL="971550" lvl="1" indent="-514350">
              <a:buFont typeface="+mj-lt"/>
              <a:buAutoNum type="arabicPeriod"/>
            </a:pPr>
            <a:r>
              <a:rPr lang="en-US" dirty="0"/>
              <a:t>Advocacy Research: research conducted to support a position rather than to find the truth about an issue</a:t>
            </a:r>
          </a:p>
          <a:p>
            <a:pPr marL="514350" indent="-514350">
              <a:buFont typeface="+mj-lt"/>
              <a:buAutoNum type="arabicPeriod"/>
            </a:pPr>
            <a:r>
              <a:rPr lang="en-US" dirty="0"/>
              <a:t>Evidence of Quality</a:t>
            </a:r>
          </a:p>
          <a:p>
            <a:pPr marL="971550" lvl="1" indent="-514350">
              <a:buFont typeface="+mj-lt"/>
              <a:buAutoNum type="arabicPeriod"/>
            </a:pPr>
            <a:r>
              <a:rPr lang="en-US" dirty="0"/>
              <a:t>Look for evidence that the researchers did a competent job. This usually means that they will have provided enough details about how the research was conducted. If they didn’t … be careful</a:t>
            </a:r>
          </a:p>
        </p:txBody>
      </p:sp>
    </p:spTree>
    <p:extLst>
      <p:ext uri="{BB962C8B-B14F-4D97-AF65-F5344CB8AC3E}">
        <p14:creationId xmlns:p14="http://schemas.microsoft.com/office/powerpoint/2010/main" val="2223433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1380</TotalTime>
  <Words>1195</Words>
  <Application>Microsoft Office PowerPoint</Application>
  <PresentationFormat>Widescreen</PresentationFormat>
  <Paragraphs>111</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Franklin Gothic Book</vt:lpstr>
      <vt:lpstr>Office Theme</vt:lpstr>
      <vt:lpstr>Information Systems, Dashboards, &amp; Data Analytics</vt:lpstr>
      <vt:lpstr>Recap last class</vt:lpstr>
      <vt:lpstr>Learning Objectives</vt:lpstr>
      <vt:lpstr>Marketing Research Process</vt:lpstr>
      <vt:lpstr>The Marketing Research Process </vt:lpstr>
      <vt:lpstr>Secondary Data</vt:lpstr>
      <vt:lpstr>Primary Data</vt:lpstr>
      <vt:lpstr>The Balancing Act with Secondary Data</vt:lpstr>
      <vt:lpstr>Assessing the Accuracy of Secondary Data</vt:lpstr>
      <vt:lpstr>Traditional Types of Internal Secondary Data</vt:lpstr>
      <vt:lpstr>The Evolution &amp; Design of Information Systems</vt:lpstr>
      <vt:lpstr>Components of a Decision Support System </vt:lpstr>
      <vt:lpstr>Limitations of the Systems Approach</vt:lpstr>
      <vt:lpstr>Chapter 6: Decision Support Systems: Working with “Big Data”</vt:lpstr>
      <vt:lpstr>“Big Data” Definition </vt:lpstr>
      <vt:lpstr>The Four V’s of Big Data</vt:lpstr>
      <vt:lpstr>Example of Big Data from structural virality paper </vt:lpstr>
      <vt:lpstr>Sources of “Big Data”</vt:lpstr>
      <vt:lpstr>Key Types of Unstructured Data: Social Data</vt:lpstr>
      <vt:lpstr>Key Types of Unstructured Data: Omni-channel Transactional Data</vt:lpstr>
      <vt:lpstr>Types of “Big Data” Analyses</vt:lpstr>
      <vt:lpstr>Key Challenges of “Big Data” Integration</vt:lpstr>
      <vt:lpstr>Recap</vt:lpstr>
      <vt:lpstr>Discussion Case #2</vt:lpstr>
      <vt:lpstr>5-min snippet: Social Network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Dashboards, &amp; Data Analytics</dc:title>
  <dc:creator>Nguyen, Mike (MU-Student)</dc:creator>
  <cp:lastModifiedBy>Nguyen, Mike (MU-Student)</cp:lastModifiedBy>
  <cp:revision>10</cp:revision>
  <dcterms:created xsi:type="dcterms:W3CDTF">2021-07-03T21:28:49Z</dcterms:created>
  <dcterms:modified xsi:type="dcterms:W3CDTF">2021-08-30T16:41:39Z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