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0"/>
  </p:notesMasterIdLst>
  <p:handoutMasterIdLst>
    <p:handoutMasterId r:id="rId41"/>
  </p:handoutMasterIdLst>
  <p:sldIdLst>
    <p:sldId id="293" r:id="rId5"/>
    <p:sldId id="256" r:id="rId6"/>
    <p:sldId id="281" r:id="rId7"/>
    <p:sldId id="282" r:id="rId8"/>
    <p:sldId id="283" r:id="rId9"/>
    <p:sldId id="285" r:id="rId10"/>
    <p:sldId id="257" r:id="rId11"/>
    <p:sldId id="260" r:id="rId12"/>
    <p:sldId id="261" r:id="rId13"/>
    <p:sldId id="262" r:id="rId14"/>
    <p:sldId id="263" r:id="rId15"/>
    <p:sldId id="264" r:id="rId16"/>
    <p:sldId id="265" r:id="rId17"/>
    <p:sldId id="266" r:id="rId18"/>
    <p:sldId id="267" r:id="rId19"/>
    <p:sldId id="268" r:id="rId20"/>
    <p:sldId id="270" r:id="rId21"/>
    <p:sldId id="271" r:id="rId22"/>
    <p:sldId id="272" r:id="rId23"/>
    <p:sldId id="273" r:id="rId24"/>
    <p:sldId id="274" r:id="rId25"/>
    <p:sldId id="275" r:id="rId26"/>
    <p:sldId id="278" r:id="rId27"/>
    <p:sldId id="292" r:id="rId28"/>
    <p:sldId id="295" r:id="rId29"/>
    <p:sldId id="288" r:id="rId30"/>
    <p:sldId id="289" r:id="rId31"/>
    <p:sldId id="290" r:id="rId32"/>
    <p:sldId id="294" r:id="rId33"/>
    <p:sldId id="291" r:id="rId34"/>
    <p:sldId id="287" r:id="rId35"/>
    <p:sldId id="286" r:id="rId36"/>
    <p:sldId id="296" r:id="rId37"/>
    <p:sldId id="279" r:id="rId38"/>
    <p:sldId id="280"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46" autoAdjust="0"/>
    <p:restoredTop sz="84352" autoAdjust="0"/>
  </p:normalViewPr>
  <p:slideViewPr>
    <p:cSldViewPr snapToGrid="0">
      <p:cViewPr varScale="1">
        <p:scale>
          <a:sx n="66" d="100"/>
          <a:sy n="66" d="100"/>
        </p:scale>
        <p:origin x="96" y="198"/>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77405E-89E8-412C-91C1-7E9DD4B59B2E}"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624753FC-40F9-4EBF-9063-7146EE2008DA}">
      <dgm:prSet/>
      <dgm:spPr/>
      <dgm:t>
        <a:bodyPr/>
        <a:lstStyle/>
        <a:p>
          <a:r>
            <a:rPr lang="en-US" dirty="0"/>
            <a:t>Types of data: primary vs. secondary (internal)</a:t>
          </a:r>
        </a:p>
      </dgm:t>
    </dgm:pt>
    <dgm:pt modelId="{D4D68AF1-FE80-47BD-90CD-99D11FE283BB}" type="parTrans" cxnId="{B55B2E36-10DF-4795-9515-2E3BC1A747F6}">
      <dgm:prSet/>
      <dgm:spPr/>
      <dgm:t>
        <a:bodyPr/>
        <a:lstStyle/>
        <a:p>
          <a:endParaRPr lang="en-US"/>
        </a:p>
      </dgm:t>
    </dgm:pt>
    <dgm:pt modelId="{FCCFB3B8-A0E3-494B-B648-4AD16EE3375E}" type="sibTrans" cxnId="{B55B2E36-10DF-4795-9515-2E3BC1A747F6}">
      <dgm:prSet/>
      <dgm:spPr/>
      <dgm:t>
        <a:bodyPr/>
        <a:lstStyle/>
        <a:p>
          <a:endParaRPr lang="en-US"/>
        </a:p>
      </dgm:t>
    </dgm:pt>
    <dgm:pt modelId="{561D40B4-350F-4CE3-9DC0-BEA72CE4FEC2}">
      <dgm:prSet/>
      <dgm:spPr/>
      <dgm:t>
        <a:bodyPr/>
        <a:lstStyle/>
        <a:p>
          <a:r>
            <a:rPr lang="en-US"/>
            <a:t>Big Data Introduction</a:t>
          </a:r>
        </a:p>
      </dgm:t>
    </dgm:pt>
    <dgm:pt modelId="{EABE67E5-A599-49F9-BCDE-9135A4C1B2D6}" type="parTrans" cxnId="{4BA4498F-F60B-45C4-9D6B-03D65C55E54A}">
      <dgm:prSet/>
      <dgm:spPr/>
      <dgm:t>
        <a:bodyPr/>
        <a:lstStyle/>
        <a:p>
          <a:endParaRPr lang="en-US"/>
        </a:p>
      </dgm:t>
    </dgm:pt>
    <dgm:pt modelId="{89AF4914-D531-4DD7-826E-2DE0F2514CAB}" type="sibTrans" cxnId="{4BA4498F-F60B-45C4-9D6B-03D65C55E54A}">
      <dgm:prSet/>
      <dgm:spPr/>
      <dgm:t>
        <a:bodyPr/>
        <a:lstStyle/>
        <a:p>
          <a:endParaRPr lang="en-US"/>
        </a:p>
      </dgm:t>
    </dgm:pt>
    <dgm:pt modelId="{38D13993-1CBC-4A72-AEDE-7383CA521A04}">
      <dgm:prSet/>
      <dgm:spPr/>
      <dgm:t>
        <a:bodyPr/>
        <a:lstStyle/>
        <a:p>
          <a:r>
            <a:rPr lang="en-US"/>
            <a:t>Types of “Big Data” Analyses</a:t>
          </a:r>
        </a:p>
      </dgm:t>
    </dgm:pt>
    <dgm:pt modelId="{D97E6F5D-4026-49BD-ADC9-AB777203143B}" type="parTrans" cxnId="{7AB924B4-3535-4642-860B-E3F46308128D}">
      <dgm:prSet/>
      <dgm:spPr/>
      <dgm:t>
        <a:bodyPr/>
        <a:lstStyle/>
        <a:p>
          <a:endParaRPr lang="en-US"/>
        </a:p>
      </dgm:t>
    </dgm:pt>
    <dgm:pt modelId="{FF591648-6090-469A-96E0-BFEAF7A14899}" type="sibTrans" cxnId="{7AB924B4-3535-4642-860B-E3F46308128D}">
      <dgm:prSet/>
      <dgm:spPr/>
      <dgm:t>
        <a:bodyPr/>
        <a:lstStyle/>
        <a:p>
          <a:endParaRPr lang="en-US"/>
        </a:p>
      </dgm:t>
    </dgm:pt>
    <dgm:pt modelId="{F75A2D67-F5A2-4923-A771-5AA9B30299B2}" type="pres">
      <dgm:prSet presAssocID="{9C77405E-89E8-412C-91C1-7E9DD4B59B2E}" presName="root" presStyleCnt="0">
        <dgm:presLayoutVars>
          <dgm:dir/>
          <dgm:resizeHandles val="exact"/>
        </dgm:presLayoutVars>
      </dgm:prSet>
      <dgm:spPr/>
    </dgm:pt>
    <dgm:pt modelId="{70D994A0-6BFE-4E6D-98DA-80B6E5FA32E4}" type="pres">
      <dgm:prSet presAssocID="{624753FC-40F9-4EBF-9063-7146EE2008DA}" presName="compNode" presStyleCnt="0"/>
      <dgm:spPr/>
    </dgm:pt>
    <dgm:pt modelId="{355E93E7-6F14-4CCC-9779-94DD51A0F26C}" type="pres">
      <dgm:prSet presAssocID="{624753FC-40F9-4EBF-9063-7146EE2008DA}" presName="bgRect" presStyleLbl="bgShp" presStyleIdx="0" presStyleCnt="3"/>
      <dgm:spPr/>
    </dgm:pt>
    <dgm:pt modelId="{ED6573E7-BC27-40B2-B7EE-3DDC958F6641}" type="pres">
      <dgm:prSet presAssocID="{624753FC-40F9-4EBF-9063-7146EE2008D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6A7AB29F-C5D4-415C-BDF9-643056BCF920}" type="pres">
      <dgm:prSet presAssocID="{624753FC-40F9-4EBF-9063-7146EE2008DA}" presName="spaceRect" presStyleCnt="0"/>
      <dgm:spPr/>
    </dgm:pt>
    <dgm:pt modelId="{C5AF510C-8FA6-466E-9DF6-26DA4B34F4A1}" type="pres">
      <dgm:prSet presAssocID="{624753FC-40F9-4EBF-9063-7146EE2008DA}" presName="parTx" presStyleLbl="revTx" presStyleIdx="0" presStyleCnt="3">
        <dgm:presLayoutVars>
          <dgm:chMax val="0"/>
          <dgm:chPref val="0"/>
        </dgm:presLayoutVars>
      </dgm:prSet>
      <dgm:spPr/>
    </dgm:pt>
    <dgm:pt modelId="{F59FE3DF-5B23-48C9-8679-92836E668FFD}" type="pres">
      <dgm:prSet presAssocID="{FCCFB3B8-A0E3-494B-B648-4AD16EE3375E}" presName="sibTrans" presStyleCnt="0"/>
      <dgm:spPr/>
    </dgm:pt>
    <dgm:pt modelId="{4EF215EF-89FE-4A02-BC55-32D3A798AF80}" type="pres">
      <dgm:prSet presAssocID="{561D40B4-350F-4CE3-9DC0-BEA72CE4FEC2}" presName="compNode" presStyleCnt="0"/>
      <dgm:spPr/>
    </dgm:pt>
    <dgm:pt modelId="{84C7A28A-6142-466F-A7CF-4BFF050D30B2}" type="pres">
      <dgm:prSet presAssocID="{561D40B4-350F-4CE3-9DC0-BEA72CE4FEC2}" presName="bgRect" presStyleLbl="bgShp" presStyleIdx="1" presStyleCnt="3"/>
      <dgm:spPr/>
    </dgm:pt>
    <dgm:pt modelId="{1395125D-0BAA-4C5D-8EF4-D081BE25C58D}" type="pres">
      <dgm:prSet presAssocID="{561D40B4-350F-4CE3-9DC0-BEA72CE4FEC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BA20EB2D-CA52-456C-A4A8-EB237DB3702B}" type="pres">
      <dgm:prSet presAssocID="{561D40B4-350F-4CE3-9DC0-BEA72CE4FEC2}" presName="spaceRect" presStyleCnt="0"/>
      <dgm:spPr/>
    </dgm:pt>
    <dgm:pt modelId="{86C3227F-2CF4-4E17-8C78-452F9384EEE4}" type="pres">
      <dgm:prSet presAssocID="{561D40B4-350F-4CE3-9DC0-BEA72CE4FEC2}" presName="parTx" presStyleLbl="revTx" presStyleIdx="1" presStyleCnt="3">
        <dgm:presLayoutVars>
          <dgm:chMax val="0"/>
          <dgm:chPref val="0"/>
        </dgm:presLayoutVars>
      </dgm:prSet>
      <dgm:spPr/>
    </dgm:pt>
    <dgm:pt modelId="{70F26E0E-FFA0-4D8C-81AD-5DDDBE50FB74}" type="pres">
      <dgm:prSet presAssocID="{89AF4914-D531-4DD7-826E-2DE0F2514CAB}" presName="sibTrans" presStyleCnt="0"/>
      <dgm:spPr/>
    </dgm:pt>
    <dgm:pt modelId="{1CABB29E-36D2-4F40-A31D-D065A89BA81F}" type="pres">
      <dgm:prSet presAssocID="{38D13993-1CBC-4A72-AEDE-7383CA521A04}" presName="compNode" presStyleCnt="0"/>
      <dgm:spPr/>
    </dgm:pt>
    <dgm:pt modelId="{27A85FB7-C4E3-4D3A-A755-4CD905967F9C}" type="pres">
      <dgm:prSet presAssocID="{38D13993-1CBC-4A72-AEDE-7383CA521A04}" presName="bgRect" presStyleLbl="bgShp" presStyleIdx="2" presStyleCnt="3"/>
      <dgm:spPr/>
    </dgm:pt>
    <dgm:pt modelId="{BF420CFB-5851-46F7-9C72-3510B4F03530}" type="pres">
      <dgm:prSet presAssocID="{38D13993-1CBC-4A72-AEDE-7383CA521A0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ie chart"/>
        </a:ext>
      </dgm:extLst>
    </dgm:pt>
    <dgm:pt modelId="{53255C61-4714-4005-88E6-C4F959F07293}" type="pres">
      <dgm:prSet presAssocID="{38D13993-1CBC-4A72-AEDE-7383CA521A04}" presName="spaceRect" presStyleCnt="0"/>
      <dgm:spPr/>
    </dgm:pt>
    <dgm:pt modelId="{45446E32-C73F-4A1C-B4F2-FD1F1198FC85}" type="pres">
      <dgm:prSet presAssocID="{38D13993-1CBC-4A72-AEDE-7383CA521A04}" presName="parTx" presStyleLbl="revTx" presStyleIdx="2" presStyleCnt="3">
        <dgm:presLayoutVars>
          <dgm:chMax val="0"/>
          <dgm:chPref val="0"/>
        </dgm:presLayoutVars>
      </dgm:prSet>
      <dgm:spPr/>
    </dgm:pt>
  </dgm:ptLst>
  <dgm:cxnLst>
    <dgm:cxn modelId="{B55B2E36-10DF-4795-9515-2E3BC1A747F6}" srcId="{9C77405E-89E8-412C-91C1-7E9DD4B59B2E}" destId="{624753FC-40F9-4EBF-9063-7146EE2008DA}" srcOrd="0" destOrd="0" parTransId="{D4D68AF1-FE80-47BD-90CD-99D11FE283BB}" sibTransId="{FCCFB3B8-A0E3-494B-B648-4AD16EE3375E}"/>
    <dgm:cxn modelId="{4FAD765C-4973-470E-8F9C-AED7A974ABF2}" type="presOf" srcId="{38D13993-1CBC-4A72-AEDE-7383CA521A04}" destId="{45446E32-C73F-4A1C-B4F2-FD1F1198FC85}" srcOrd="0" destOrd="0" presId="urn:microsoft.com/office/officeart/2018/2/layout/IconVerticalSolidList"/>
    <dgm:cxn modelId="{4BA4498F-F60B-45C4-9D6B-03D65C55E54A}" srcId="{9C77405E-89E8-412C-91C1-7E9DD4B59B2E}" destId="{561D40B4-350F-4CE3-9DC0-BEA72CE4FEC2}" srcOrd="1" destOrd="0" parTransId="{EABE67E5-A599-49F9-BCDE-9135A4C1B2D6}" sibTransId="{89AF4914-D531-4DD7-826E-2DE0F2514CAB}"/>
    <dgm:cxn modelId="{7AB924B4-3535-4642-860B-E3F46308128D}" srcId="{9C77405E-89E8-412C-91C1-7E9DD4B59B2E}" destId="{38D13993-1CBC-4A72-AEDE-7383CA521A04}" srcOrd="2" destOrd="0" parTransId="{D97E6F5D-4026-49BD-ADC9-AB777203143B}" sibTransId="{FF591648-6090-469A-96E0-BFEAF7A14899}"/>
    <dgm:cxn modelId="{B5E639C4-348A-47B8-B35C-C7AC222BB669}" type="presOf" srcId="{624753FC-40F9-4EBF-9063-7146EE2008DA}" destId="{C5AF510C-8FA6-466E-9DF6-26DA4B34F4A1}" srcOrd="0" destOrd="0" presId="urn:microsoft.com/office/officeart/2018/2/layout/IconVerticalSolidList"/>
    <dgm:cxn modelId="{DADFC2CA-FB84-47FE-8DEB-783B5E341025}" type="presOf" srcId="{561D40B4-350F-4CE3-9DC0-BEA72CE4FEC2}" destId="{86C3227F-2CF4-4E17-8C78-452F9384EEE4}" srcOrd="0" destOrd="0" presId="urn:microsoft.com/office/officeart/2018/2/layout/IconVerticalSolidList"/>
    <dgm:cxn modelId="{2D4181F4-5559-4A86-95BF-821B6E73CC76}" type="presOf" srcId="{9C77405E-89E8-412C-91C1-7E9DD4B59B2E}" destId="{F75A2D67-F5A2-4923-A771-5AA9B30299B2}" srcOrd="0" destOrd="0" presId="urn:microsoft.com/office/officeart/2018/2/layout/IconVerticalSolidList"/>
    <dgm:cxn modelId="{C0C46811-8721-4EAC-BE68-CDAF42AA1638}" type="presParOf" srcId="{F75A2D67-F5A2-4923-A771-5AA9B30299B2}" destId="{70D994A0-6BFE-4E6D-98DA-80B6E5FA32E4}" srcOrd="0" destOrd="0" presId="urn:microsoft.com/office/officeart/2018/2/layout/IconVerticalSolidList"/>
    <dgm:cxn modelId="{E44A432A-ED26-438B-8E44-21148C1285CB}" type="presParOf" srcId="{70D994A0-6BFE-4E6D-98DA-80B6E5FA32E4}" destId="{355E93E7-6F14-4CCC-9779-94DD51A0F26C}" srcOrd="0" destOrd="0" presId="urn:microsoft.com/office/officeart/2018/2/layout/IconVerticalSolidList"/>
    <dgm:cxn modelId="{3AC017C1-A79B-467E-AE6B-D036FD9730DF}" type="presParOf" srcId="{70D994A0-6BFE-4E6D-98DA-80B6E5FA32E4}" destId="{ED6573E7-BC27-40B2-B7EE-3DDC958F6641}" srcOrd="1" destOrd="0" presId="urn:microsoft.com/office/officeart/2018/2/layout/IconVerticalSolidList"/>
    <dgm:cxn modelId="{DFBA9697-B75E-46A9-BFBA-774B489D0AC8}" type="presParOf" srcId="{70D994A0-6BFE-4E6D-98DA-80B6E5FA32E4}" destId="{6A7AB29F-C5D4-415C-BDF9-643056BCF920}" srcOrd="2" destOrd="0" presId="urn:microsoft.com/office/officeart/2018/2/layout/IconVerticalSolidList"/>
    <dgm:cxn modelId="{E15CAA96-D543-45FD-AF5C-F97A6C1EB8F9}" type="presParOf" srcId="{70D994A0-6BFE-4E6D-98DA-80B6E5FA32E4}" destId="{C5AF510C-8FA6-466E-9DF6-26DA4B34F4A1}" srcOrd="3" destOrd="0" presId="urn:microsoft.com/office/officeart/2018/2/layout/IconVerticalSolidList"/>
    <dgm:cxn modelId="{52F9B0A3-3042-4C47-A887-FA2815C7CA0A}" type="presParOf" srcId="{F75A2D67-F5A2-4923-A771-5AA9B30299B2}" destId="{F59FE3DF-5B23-48C9-8679-92836E668FFD}" srcOrd="1" destOrd="0" presId="urn:microsoft.com/office/officeart/2018/2/layout/IconVerticalSolidList"/>
    <dgm:cxn modelId="{784D03BB-330B-4EC3-A5EF-700593CA078D}" type="presParOf" srcId="{F75A2D67-F5A2-4923-A771-5AA9B30299B2}" destId="{4EF215EF-89FE-4A02-BC55-32D3A798AF80}" srcOrd="2" destOrd="0" presId="urn:microsoft.com/office/officeart/2018/2/layout/IconVerticalSolidList"/>
    <dgm:cxn modelId="{9E64CE0F-825A-43B3-8B99-12119E42B7DA}" type="presParOf" srcId="{4EF215EF-89FE-4A02-BC55-32D3A798AF80}" destId="{84C7A28A-6142-466F-A7CF-4BFF050D30B2}" srcOrd="0" destOrd="0" presId="urn:microsoft.com/office/officeart/2018/2/layout/IconVerticalSolidList"/>
    <dgm:cxn modelId="{127718C7-EC3D-41CD-A527-C3312757C509}" type="presParOf" srcId="{4EF215EF-89FE-4A02-BC55-32D3A798AF80}" destId="{1395125D-0BAA-4C5D-8EF4-D081BE25C58D}" srcOrd="1" destOrd="0" presId="urn:microsoft.com/office/officeart/2018/2/layout/IconVerticalSolidList"/>
    <dgm:cxn modelId="{F2EBED0E-8CA2-4E47-9821-F67AC2850952}" type="presParOf" srcId="{4EF215EF-89FE-4A02-BC55-32D3A798AF80}" destId="{BA20EB2D-CA52-456C-A4A8-EB237DB3702B}" srcOrd="2" destOrd="0" presId="urn:microsoft.com/office/officeart/2018/2/layout/IconVerticalSolidList"/>
    <dgm:cxn modelId="{B9E7AA16-D5AB-44E1-9F98-00B311E402F4}" type="presParOf" srcId="{4EF215EF-89FE-4A02-BC55-32D3A798AF80}" destId="{86C3227F-2CF4-4E17-8C78-452F9384EEE4}" srcOrd="3" destOrd="0" presId="urn:microsoft.com/office/officeart/2018/2/layout/IconVerticalSolidList"/>
    <dgm:cxn modelId="{1BB623BF-94D0-4016-B3E5-BF6009EC9F82}" type="presParOf" srcId="{F75A2D67-F5A2-4923-A771-5AA9B30299B2}" destId="{70F26E0E-FFA0-4D8C-81AD-5DDDBE50FB74}" srcOrd="3" destOrd="0" presId="urn:microsoft.com/office/officeart/2018/2/layout/IconVerticalSolidList"/>
    <dgm:cxn modelId="{4C5612E7-90E4-400C-B446-F059B09E5BBC}" type="presParOf" srcId="{F75A2D67-F5A2-4923-A771-5AA9B30299B2}" destId="{1CABB29E-36D2-4F40-A31D-D065A89BA81F}" srcOrd="4" destOrd="0" presId="urn:microsoft.com/office/officeart/2018/2/layout/IconVerticalSolidList"/>
    <dgm:cxn modelId="{2DBB01AC-4099-4F64-B6D5-3B15A80E28B3}" type="presParOf" srcId="{1CABB29E-36D2-4F40-A31D-D065A89BA81F}" destId="{27A85FB7-C4E3-4D3A-A755-4CD905967F9C}" srcOrd="0" destOrd="0" presId="urn:microsoft.com/office/officeart/2018/2/layout/IconVerticalSolidList"/>
    <dgm:cxn modelId="{1CADD00C-3192-4B72-8196-DC443C27BFA0}" type="presParOf" srcId="{1CABB29E-36D2-4F40-A31D-D065A89BA81F}" destId="{BF420CFB-5851-46F7-9C72-3510B4F03530}" srcOrd="1" destOrd="0" presId="urn:microsoft.com/office/officeart/2018/2/layout/IconVerticalSolidList"/>
    <dgm:cxn modelId="{9D4141BA-A55E-4C3D-B659-96674BD88E1A}" type="presParOf" srcId="{1CABB29E-36D2-4F40-A31D-D065A89BA81F}" destId="{53255C61-4714-4005-88E6-C4F959F07293}" srcOrd="2" destOrd="0" presId="urn:microsoft.com/office/officeart/2018/2/layout/IconVerticalSolidList"/>
    <dgm:cxn modelId="{C781125E-CD0A-46C0-A6B2-E86669D63DB4}" type="presParOf" srcId="{1CABB29E-36D2-4F40-A31D-D065A89BA81F}" destId="{45446E32-C73F-4A1C-B4F2-FD1F1198FC8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28F07B-38E2-451B-A5DF-ED33887840BD}"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D2276A42-A420-41B1-8238-D3A498C46F3E}">
      <dgm:prSet/>
      <dgm:spPr/>
      <dgm:t>
        <a:bodyPr/>
        <a:lstStyle/>
        <a:p>
          <a:r>
            <a:rPr lang="en-US"/>
            <a:t>Television and Radio </a:t>
          </a:r>
        </a:p>
      </dgm:t>
    </dgm:pt>
    <dgm:pt modelId="{AE0A7BDC-6981-4A51-917E-99329618A092}" type="parTrans" cxnId="{5737C281-5298-41B0-928A-99BD000AE04D}">
      <dgm:prSet/>
      <dgm:spPr/>
      <dgm:t>
        <a:bodyPr/>
        <a:lstStyle/>
        <a:p>
          <a:endParaRPr lang="en-US"/>
        </a:p>
      </dgm:t>
    </dgm:pt>
    <dgm:pt modelId="{B703EBFC-739A-49E3-B496-75D184F727A7}" type="sibTrans" cxnId="{5737C281-5298-41B0-928A-99BD000AE04D}">
      <dgm:prSet/>
      <dgm:spPr/>
      <dgm:t>
        <a:bodyPr/>
        <a:lstStyle/>
        <a:p>
          <a:endParaRPr lang="en-US"/>
        </a:p>
      </dgm:t>
    </dgm:pt>
    <dgm:pt modelId="{C165528E-3478-4520-B801-2C4D1FBBBDEC}">
      <dgm:prSet/>
      <dgm:spPr/>
      <dgm:t>
        <a:bodyPr/>
        <a:lstStyle/>
        <a:p>
          <a:r>
            <a:rPr lang="en-US"/>
            <a:t>Nielson TV ratings </a:t>
          </a:r>
        </a:p>
      </dgm:t>
    </dgm:pt>
    <dgm:pt modelId="{A473C5AD-AC05-4181-B3D3-8545CF29FB61}" type="parTrans" cxnId="{023938BE-42E2-48B1-A6AF-7692AB89711D}">
      <dgm:prSet/>
      <dgm:spPr/>
      <dgm:t>
        <a:bodyPr/>
        <a:lstStyle/>
        <a:p>
          <a:endParaRPr lang="en-US"/>
        </a:p>
      </dgm:t>
    </dgm:pt>
    <dgm:pt modelId="{C384F48B-7827-4BA0-8549-8AD0FEC16AEB}" type="sibTrans" cxnId="{023938BE-42E2-48B1-A6AF-7692AB89711D}">
      <dgm:prSet/>
      <dgm:spPr/>
      <dgm:t>
        <a:bodyPr/>
        <a:lstStyle/>
        <a:p>
          <a:endParaRPr lang="en-US"/>
        </a:p>
      </dgm:t>
    </dgm:pt>
    <dgm:pt modelId="{51CF9021-D53E-424B-B67A-F7EB342D1529}">
      <dgm:prSet/>
      <dgm:spPr/>
      <dgm:t>
        <a:bodyPr/>
        <a:lstStyle/>
        <a:p>
          <a:r>
            <a:rPr lang="en-US"/>
            <a:t>Arbitron radio ratings </a:t>
          </a:r>
        </a:p>
      </dgm:t>
    </dgm:pt>
    <dgm:pt modelId="{4288EE42-E01B-4F0B-9559-00D6D7329931}" type="parTrans" cxnId="{F882BE77-D3B2-4D77-86FA-4306E9622D2A}">
      <dgm:prSet/>
      <dgm:spPr/>
      <dgm:t>
        <a:bodyPr/>
        <a:lstStyle/>
        <a:p>
          <a:endParaRPr lang="en-US"/>
        </a:p>
      </dgm:t>
    </dgm:pt>
    <dgm:pt modelId="{63756EC7-CA5C-495F-AABB-6439E5E71753}" type="sibTrans" cxnId="{F882BE77-D3B2-4D77-86FA-4306E9622D2A}">
      <dgm:prSet/>
      <dgm:spPr/>
      <dgm:t>
        <a:bodyPr/>
        <a:lstStyle/>
        <a:p>
          <a:endParaRPr lang="en-US"/>
        </a:p>
      </dgm:t>
    </dgm:pt>
    <dgm:pt modelId="{7B471043-E4E5-422E-B86E-37135F72CCED}">
      <dgm:prSet/>
      <dgm:spPr/>
      <dgm:t>
        <a:bodyPr/>
        <a:lstStyle/>
        <a:p>
          <a:r>
            <a:rPr lang="en-US"/>
            <a:t>Print Media </a:t>
          </a:r>
        </a:p>
      </dgm:t>
    </dgm:pt>
    <dgm:pt modelId="{93FC8CF8-C65D-4D81-BA6A-917B207596DD}" type="parTrans" cxnId="{6DB6ACD6-28D0-400A-A02D-63A2E74CF91A}">
      <dgm:prSet/>
      <dgm:spPr/>
      <dgm:t>
        <a:bodyPr/>
        <a:lstStyle/>
        <a:p>
          <a:endParaRPr lang="en-US"/>
        </a:p>
      </dgm:t>
    </dgm:pt>
    <dgm:pt modelId="{626D1165-85B6-4A20-BAC6-DDB3A1804276}" type="sibTrans" cxnId="{6DB6ACD6-28D0-400A-A02D-63A2E74CF91A}">
      <dgm:prSet/>
      <dgm:spPr/>
      <dgm:t>
        <a:bodyPr/>
        <a:lstStyle/>
        <a:p>
          <a:endParaRPr lang="en-US"/>
        </a:p>
      </dgm:t>
    </dgm:pt>
    <dgm:pt modelId="{A8378783-EA5C-4937-96A6-3A049F9B290C}">
      <dgm:prSet/>
      <dgm:spPr/>
      <dgm:t>
        <a:bodyPr/>
        <a:lstStyle/>
        <a:p>
          <a:r>
            <a:rPr lang="en-US"/>
            <a:t>Starch Ad Readership (magazine)</a:t>
          </a:r>
        </a:p>
      </dgm:t>
    </dgm:pt>
    <dgm:pt modelId="{297AC457-2956-49F7-951A-D19796AFD69A}" type="parTrans" cxnId="{F6F6C91F-8E37-41DC-96B2-846CF10F450A}">
      <dgm:prSet/>
      <dgm:spPr/>
      <dgm:t>
        <a:bodyPr/>
        <a:lstStyle/>
        <a:p>
          <a:endParaRPr lang="en-US"/>
        </a:p>
      </dgm:t>
    </dgm:pt>
    <dgm:pt modelId="{389E5B19-73F9-46DB-BCB6-B6E56E02C8DF}" type="sibTrans" cxnId="{F6F6C91F-8E37-41DC-96B2-846CF10F450A}">
      <dgm:prSet/>
      <dgm:spPr/>
      <dgm:t>
        <a:bodyPr/>
        <a:lstStyle/>
        <a:p>
          <a:endParaRPr lang="en-US"/>
        </a:p>
      </dgm:t>
    </dgm:pt>
    <dgm:pt modelId="{FAFC8F56-1C5C-4B5C-89B3-1BF0AF82A0EB}">
      <dgm:prSet/>
      <dgm:spPr/>
      <dgm:t>
        <a:bodyPr/>
        <a:lstStyle/>
        <a:p>
          <a:r>
            <a:rPr lang="en-US"/>
            <a:t>Internet</a:t>
          </a:r>
        </a:p>
      </dgm:t>
    </dgm:pt>
    <dgm:pt modelId="{913504CC-0C24-4975-A8D2-37A81F8DA909}" type="parTrans" cxnId="{310CA61C-6EA8-4DF9-B850-590A59EA10DC}">
      <dgm:prSet/>
      <dgm:spPr/>
      <dgm:t>
        <a:bodyPr/>
        <a:lstStyle/>
        <a:p>
          <a:endParaRPr lang="en-US"/>
        </a:p>
      </dgm:t>
    </dgm:pt>
    <dgm:pt modelId="{AC2CA3FA-BEA7-4590-9D42-ED41DEEBED9F}" type="sibTrans" cxnId="{310CA61C-6EA8-4DF9-B850-590A59EA10DC}">
      <dgm:prSet/>
      <dgm:spPr/>
      <dgm:t>
        <a:bodyPr/>
        <a:lstStyle/>
        <a:p>
          <a:endParaRPr lang="en-US"/>
        </a:p>
      </dgm:t>
    </dgm:pt>
    <dgm:pt modelId="{236DFE72-EE56-4052-BF60-1FA7CB5FBC1E}">
      <dgm:prSet/>
      <dgm:spPr/>
      <dgm:t>
        <a:bodyPr/>
        <a:lstStyle/>
        <a:p>
          <a:r>
            <a:rPr lang="en-US"/>
            <a:t>Nielson Digital Voice </a:t>
          </a:r>
        </a:p>
      </dgm:t>
    </dgm:pt>
    <dgm:pt modelId="{0BC44770-87F3-496A-8981-1EA6C20C8FB3}" type="parTrans" cxnId="{11914A75-E44E-4C56-B74A-CA31EE834189}">
      <dgm:prSet/>
      <dgm:spPr/>
      <dgm:t>
        <a:bodyPr/>
        <a:lstStyle/>
        <a:p>
          <a:endParaRPr lang="en-US"/>
        </a:p>
      </dgm:t>
    </dgm:pt>
    <dgm:pt modelId="{30CF59BE-C76F-4CED-B9CB-CBA7D1B8BBA1}" type="sibTrans" cxnId="{11914A75-E44E-4C56-B74A-CA31EE834189}">
      <dgm:prSet/>
      <dgm:spPr/>
      <dgm:t>
        <a:bodyPr/>
        <a:lstStyle/>
        <a:p>
          <a:endParaRPr lang="en-US"/>
        </a:p>
      </dgm:t>
    </dgm:pt>
    <dgm:pt modelId="{E275DFFB-FF71-4DAD-A368-0F1118C2F208}">
      <dgm:prSet/>
      <dgm:spPr/>
      <dgm:t>
        <a:bodyPr/>
        <a:lstStyle/>
        <a:p>
          <a:r>
            <a:rPr lang="en-US"/>
            <a:t>ComScore Mobile Metrix</a:t>
          </a:r>
        </a:p>
      </dgm:t>
    </dgm:pt>
    <dgm:pt modelId="{5A536D26-E092-449C-80F1-3A9C0B963899}" type="parTrans" cxnId="{A2710E0C-84F9-4739-8920-079967B40695}">
      <dgm:prSet/>
      <dgm:spPr/>
      <dgm:t>
        <a:bodyPr/>
        <a:lstStyle/>
        <a:p>
          <a:endParaRPr lang="en-US"/>
        </a:p>
      </dgm:t>
    </dgm:pt>
    <dgm:pt modelId="{69180B30-6B4C-42DD-A6A4-704F97416246}" type="sibTrans" cxnId="{A2710E0C-84F9-4739-8920-079967B40695}">
      <dgm:prSet/>
      <dgm:spPr/>
      <dgm:t>
        <a:bodyPr/>
        <a:lstStyle/>
        <a:p>
          <a:endParaRPr lang="en-US"/>
        </a:p>
      </dgm:t>
    </dgm:pt>
    <dgm:pt modelId="{9DABF7D2-E32F-4BDD-AF4F-F0EFB4EC457C}">
      <dgm:prSet/>
      <dgm:spPr/>
      <dgm:t>
        <a:bodyPr/>
        <a:lstStyle/>
        <a:p>
          <a:r>
            <a:rPr lang="en-US"/>
            <a:t>Cross-platform Services</a:t>
          </a:r>
        </a:p>
      </dgm:t>
    </dgm:pt>
    <dgm:pt modelId="{F2EC9A91-39A4-4385-AEDD-6A39E604826D}" type="parTrans" cxnId="{AE108693-5DDC-4C92-B54E-580D2AEFBFF5}">
      <dgm:prSet/>
      <dgm:spPr/>
      <dgm:t>
        <a:bodyPr/>
        <a:lstStyle/>
        <a:p>
          <a:endParaRPr lang="en-US"/>
        </a:p>
      </dgm:t>
    </dgm:pt>
    <dgm:pt modelId="{2570A9B6-AD15-4F3A-8E76-5B1F5E619865}" type="sibTrans" cxnId="{AE108693-5DDC-4C92-B54E-580D2AEFBFF5}">
      <dgm:prSet/>
      <dgm:spPr/>
      <dgm:t>
        <a:bodyPr/>
        <a:lstStyle/>
        <a:p>
          <a:endParaRPr lang="en-US"/>
        </a:p>
      </dgm:t>
    </dgm:pt>
    <dgm:pt modelId="{1A5B8347-6F97-4C52-BF11-B8603BA165EA}">
      <dgm:prSet/>
      <dgm:spPr/>
      <dgm:t>
        <a:bodyPr/>
        <a:lstStyle/>
        <a:p>
          <a:r>
            <a:rPr lang="en-US"/>
            <a:t>Simmons National Consumer Study </a:t>
          </a:r>
        </a:p>
      </dgm:t>
    </dgm:pt>
    <dgm:pt modelId="{7AE050A9-DF73-476E-AEA4-0E15DF276D55}" type="parTrans" cxnId="{8265E0C3-5635-4763-BD73-9A9D03D3EE92}">
      <dgm:prSet/>
      <dgm:spPr/>
      <dgm:t>
        <a:bodyPr/>
        <a:lstStyle/>
        <a:p>
          <a:endParaRPr lang="en-US"/>
        </a:p>
      </dgm:t>
    </dgm:pt>
    <dgm:pt modelId="{AF139748-1FBE-4801-9BB4-833A0FDB82EC}" type="sibTrans" cxnId="{8265E0C3-5635-4763-BD73-9A9D03D3EE92}">
      <dgm:prSet/>
      <dgm:spPr/>
      <dgm:t>
        <a:bodyPr/>
        <a:lstStyle/>
        <a:p>
          <a:endParaRPr lang="en-US"/>
        </a:p>
      </dgm:t>
    </dgm:pt>
    <dgm:pt modelId="{C2942182-9EF6-4987-A9FE-D198183C629B}">
      <dgm:prSet/>
      <dgm:spPr/>
      <dgm:t>
        <a:bodyPr/>
        <a:lstStyle/>
        <a:p>
          <a:r>
            <a:rPr lang="en-US"/>
            <a:t>Gfk MRI </a:t>
          </a:r>
        </a:p>
      </dgm:t>
    </dgm:pt>
    <dgm:pt modelId="{F2CD817B-432C-42D6-A2CF-A97094F91A03}" type="parTrans" cxnId="{37143CB1-8D59-4780-A012-909E72A99A4E}">
      <dgm:prSet/>
      <dgm:spPr/>
      <dgm:t>
        <a:bodyPr/>
        <a:lstStyle/>
        <a:p>
          <a:endParaRPr lang="en-US"/>
        </a:p>
      </dgm:t>
    </dgm:pt>
    <dgm:pt modelId="{194060BB-8580-461A-ACB2-B600B8EB260A}" type="sibTrans" cxnId="{37143CB1-8D59-4780-A012-909E72A99A4E}">
      <dgm:prSet/>
      <dgm:spPr/>
      <dgm:t>
        <a:bodyPr/>
        <a:lstStyle/>
        <a:p>
          <a:endParaRPr lang="en-US"/>
        </a:p>
      </dgm:t>
    </dgm:pt>
    <dgm:pt modelId="{39F9FD3B-30F7-4B71-8B66-6E38D71A13B7}">
      <dgm:prSet/>
      <dgm:spPr/>
      <dgm:t>
        <a:bodyPr/>
        <a:lstStyle/>
        <a:p>
          <a:r>
            <a:rPr lang="en-US"/>
            <a:t>comScore, WebTrends, Nielsen</a:t>
          </a:r>
        </a:p>
      </dgm:t>
    </dgm:pt>
    <dgm:pt modelId="{219B02BD-99AA-4E4A-BD4C-470F99435660}" type="parTrans" cxnId="{C5261CDF-0FA4-496B-AF1D-09B7AA93403B}">
      <dgm:prSet/>
      <dgm:spPr/>
      <dgm:t>
        <a:bodyPr/>
        <a:lstStyle/>
        <a:p>
          <a:endParaRPr lang="en-US"/>
        </a:p>
      </dgm:t>
    </dgm:pt>
    <dgm:pt modelId="{C5116C1A-1B3E-40C8-A4AF-74074DB74F8F}" type="sibTrans" cxnId="{C5261CDF-0FA4-496B-AF1D-09B7AA93403B}">
      <dgm:prSet/>
      <dgm:spPr/>
      <dgm:t>
        <a:bodyPr/>
        <a:lstStyle/>
        <a:p>
          <a:endParaRPr lang="en-US"/>
        </a:p>
      </dgm:t>
    </dgm:pt>
    <dgm:pt modelId="{CD016290-5EA7-4134-92D1-1875C6652FE1}" type="pres">
      <dgm:prSet presAssocID="{B928F07B-38E2-451B-A5DF-ED33887840BD}" presName="linear" presStyleCnt="0">
        <dgm:presLayoutVars>
          <dgm:dir/>
          <dgm:animLvl val="lvl"/>
          <dgm:resizeHandles val="exact"/>
        </dgm:presLayoutVars>
      </dgm:prSet>
      <dgm:spPr/>
    </dgm:pt>
    <dgm:pt modelId="{073788D6-8B50-4415-A934-A1ED7D2C5519}" type="pres">
      <dgm:prSet presAssocID="{D2276A42-A420-41B1-8238-D3A498C46F3E}" presName="parentLin" presStyleCnt="0"/>
      <dgm:spPr/>
    </dgm:pt>
    <dgm:pt modelId="{AE921C57-6000-4636-B46C-CDA7C35ED535}" type="pres">
      <dgm:prSet presAssocID="{D2276A42-A420-41B1-8238-D3A498C46F3E}" presName="parentLeftMargin" presStyleLbl="node1" presStyleIdx="0" presStyleCnt="4"/>
      <dgm:spPr/>
    </dgm:pt>
    <dgm:pt modelId="{3BD94CDA-67F5-4086-8412-DBC0DF00B1D5}" type="pres">
      <dgm:prSet presAssocID="{D2276A42-A420-41B1-8238-D3A498C46F3E}" presName="parentText" presStyleLbl="node1" presStyleIdx="0" presStyleCnt="4">
        <dgm:presLayoutVars>
          <dgm:chMax val="0"/>
          <dgm:bulletEnabled val="1"/>
        </dgm:presLayoutVars>
      </dgm:prSet>
      <dgm:spPr/>
    </dgm:pt>
    <dgm:pt modelId="{8B496E7F-C539-4F36-BDC5-7907A69C6E59}" type="pres">
      <dgm:prSet presAssocID="{D2276A42-A420-41B1-8238-D3A498C46F3E}" presName="negativeSpace" presStyleCnt="0"/>
      <dgm:spPr/>
    </dgm:pt>
    <dgm:pt modelId="{DC36FBC9-737A-45FB-8094-0F1686A7C2B4}" type="pres">
      <dgm:prSet presAssocID="{D2276A42-A420-41B1-8238-D3A498C46F3E}" presName="childText" presStyleLbl="conFgAcc1" presStyleIdx="0" presStyleCnt="4">
        <dgm:presLayoutVars>
          <dgm:bulletEnabled val="1"/>
        </dgm:presLayoutVars>
      </dgm:prSet>
      <dgm:spPr/>
    </dgm:pt>
    <dgm:pt modelId="{F1161528-DB84-4290-BADA-C2255EAB37D6}" type="pres">
      <dgm:prSet presAssocID="{B703EBFC-739A-49E3-B496-75D184F727A7}" presName="spaceBetweenRectangles" presStyleCnt="0"/>
      <dgm:spPr/>
    </dgm:pt>
    <dgm:pt modelId="{89339A34-A283-4C60-8268-28BF32C712FC}" type="pres">
      <dgm:prSet presAssocID="{7B471043-E4E5-422E-B86E-37135F72CCED}" presName="parentLin" presStyleCnt="0"/>
      <dgm:spPr/>
    </dgm:pt>
    <dgm:pt modelId="{73AFA4F1-D003-4E24-BC8A-3B209D238E00}" type="pres">
      <dgm:prSet presAssocID="{7B471043-E4E5-422E-B86E-37135F72CCED}" presName="parentLeftMargin" presStyleLbl="node1" presStyleIdx="0" presStyleCnt="4"/>
      <dgm:spPr/>
    </dgm:pt>
    <dgm:pt modelId="{AB69155C-B2B0-4D08-9FFD-F283526EC87A}" type="pres">
      <dgm:prSet presAssocID="{7B471043-E4E5-422E-B86E-37135F72CCED}" presName="parentText" presStyleLbl="node1" presStyleIdx="1" presStyleCnt="4">
        <dgm:presLayoutVars>
          <dgm:chMax val="0"/>
          <dgm:bulletEnabled val="1"/>
        </dgm:presLayoutVars>
      </dgm:prSet>
      <dgm:spPr/>
    </dgm:pt>
    <dgm:pt modelId="{87A3B7D6-0145-4C79-941B-D324488CF9E3}" type="pres">
      <dgm:prSet presAssocID="{7B471043-E4E5-422E-B86E-37135F72CCED}" presName="negativeSpace" presStyleCnt="0"/>
      <dgm:spPr/>
    </dgm:pt>
    <dgm:pt modelId="{4F84D87F-4D60-435C-84A6-E8581550F643}" type="pres">
      <dgm:prSet presAssocID="{7B471043-E4E5-422E-B86E-37135F72CCED}" presName="childText" presStyleLbl="conFgAcc1" presStyleIdx="1" presStyleCnt="4">
        <dgm:presLayoutVars>
          <dgm:bulletEnabled val="1"/>
        </dgm:presLayoutVars>
      </dgm:prSet>
      <dgm:spPr/>
    </dgm:pt>
    <dgm:pt modelId="{03514B8E-4934-4234-8854-EEC12784B67D}" type="pres">
      <dgm:prSet presAssocID="{626D1165-85B6-4A20-BAC6-DDB3A1804276}" presName="spaceBetweenRectangles" presStyleCnt="0"/>
      <dgm:spPr/>
    </dgm:pt>
    <dgm:pt modelId="{8FCB7A9D-9BCD-4751-80CD-8F7D98F94FE0}" type="pres">
      <dgm:prSet presAssocID="{FAFC8F56-1C5C-4B5C-89B3-1BF0AF82A0EB}" presName="parentLin" presStyleCnt="0"/>
      <dgm:spPr/>
    </dgm:pt>
    <dgm:pt modelId="{E6EA8945-4452-41E2-8C0B-264DB7C5B821}" type="pres">
      <dgm:prSet presAssocID="{FAFC8F56-1C5C-4B5C-89B3-1BF0AF82A0EB}" presName="parentLeftMargin" presStyleLbl="node1" presStyleIdx="1" presStyleCnt="4"/>
      <dgm:spPr/>
    </dgm:pt>
    <dgm:pt modelId="{8A294CDF-048B-43AA-BFB7-96943CA334F5}" type="pres">
      <dgm:prSet presAssocID="{FAFC8F56-1C5C-4B5C-89B3-1BF0AF82A0EB}" presName="parentText" presStyleLbl="node1" presStyleIdx="2" presStyleCnt="4">
        <dgm:presLayoutVars>
          <dgm:chMax val="0"/>
          <dgm:bulletEnabled val="1"/>
        </dgm:presLayoutVars>
      </dgm:prSet>
      <dgm:spPr/>
    </dgm:pt>
    <dgm:pt modelId="{F3BC7E39-4F35-4872-A1B5-7A2EA065DDD8}" type="pres">
      <dgm:prSet presAssocID="{FAFC8F56-1C5C-4B5C-89B3-1BF0AF82A0EB}" presName="negativeSpace" presStyleCnt="0"/>
      <dgm:spPr/>
    </dgm:pt>
    <dgm:pt modelId="{7523B58A-C525-4EEA-BA8F-0B6646B57EDB}" type="pres">
      <dgm:prSet presAssocID="{FAFC8F56-1C5C-4B5C-89B3-1BF0AF82A0EB}" presName="childText" presStyleLbl="conFgAcc1" presStyleIdx="2" presStyleCnt="4">
        <dgm:presLayoutVars>
          <dgm:bulletEnabled val="1"/>
        </dgm:presLayoutVars>
      </dgm:prSet>
      <dgm:spPr/>
    </dgm:pt>
    <dgm:pt modelId="{B1CE0A12-1385-498F-9522-389D173F09C4}" type="pres">
      <dgm:prSet presAssocID="{AC2CA3FA-BEA7-4590-9D42-ED41DEEBED9F}" presName="spaceBetweenRectangles" presStyleCnt="0"/>
      <dgm:spPr/>
    </dgm:pt>
    <dgm:pt modelId="{F13EB34B-859D-4715-9293-357E20AFBF57}" type="pres">
      <dgm:prSet presAssocID="{9DABF7D2-E32F-4BDD-AF4F-F0EFB4EC457C}" presName="parentLin" presStyleCnt="0"/>
      <dgm:spPr/>
    </dgm:pt>
    <dgm:pt modelId="{6B2A8AB7-32EC-443C-8892-16C51004E1F7}" type="pres">
      <dgm:prSet presAssocID="{9DABF7D2-E32F-4BDD-AF4F-F0EFB4EC457C}" presName="parentLeftMargin" presStyleLbl="node1" presStyleIdx="2" presStyleCnt="4"/>
      <dgm:spPr/>
    </dgm:pt>
    <dgm:pt modelId="{5F362304-8FF8-4C8F-9185-92FDF748447C}" type="pres">
      <dgm:prSet presAssocID="{9DABF7D2-E32F-4BDD-AF4F-F0EFB4EC457C}" presName="parentText" presStyleLbl="node1" presStyleIdx="3" presStyleCnt="4">
        <dgm:presLayoutVars>
          <dgm:chMax val="0"/>
          <dgm:bulletEnabled val="1"/>
        </dgm:presLayoutVars>
      </dgm:prSet>
      <dgm:spPr/>
    </dgm:pt>
    <dgm:pt modelId="{B022E324-D4F6-4D3E-8E82-9679EBA3C116}" type="pres">
      <dgm:prSet presAssocID="{9DABF7D2-E32F-4BDD-AF4F-F0EFB4EC457C}" presName="negativeSpace" presStyleCnt="0"/>
      <dgm:spPr/>
    </dgm:pt>
    <dgm:pt modelId="{3CCE517D-53DE-488C-8984-0DBFA6F90E94}" type="pres">
      <dgm:prSet presAssocID="{9DABF7D2-E32F-4BDD-AF4F-F0EFB4EC457C}" presName="childText" presStyleLbl="conFgAcc1" presStyleIdx="3" presStyleCnt="4">
        <dgm:presLayoutVars>
          <dgm:bulletEnabled val="1"/>
        </dgm:presLayoutVars>
      </dgm:prSet>
      <dgm:spPr/>
    </dgm:pt>
  </dgm:ptLst>
  <dgm:cxnLst>
    <dgm:cxn modelId="{A2710E0C-84F9-4739-8920-079967B40695}" srcId="{FAFC8F56-1C5C-4B5C-89B3-1BF0AF82A0EB}" destId="{E275DFFB-FF71-4DAD-A368-0F1118C2F208}" srcOrd="1" destOrd="0" parTransId="{5A536D26-E092-449C-80F1-3A9C0B963899}" sibTransId="{69180B30-6B4C-42DD-A6A4-704F97416246}"/>
    <dgm:cxn modelId="{E13D9614-61BD-4B9D-AA16-AAB16DF450F3}" type="presOf" srcId="{7B471043-E4E5-422E-B86E-37135F72CCED}" destId="{AB69155C-B2B0-4D08-9FFD-F283526EC87A}" srcOrd="1" destOrd="0" presId="urn:microsoft.com/office/officeart/2005/8/layout/list1"/>
    <dgm:cxn modelId="{310CA61C-6EA8-4DF9-B850-590A59EA10DC}" srcId="{B928F07B-38E2-451B-A5DF-ED33887840BD}" destId="{FAFC8F56-1C5C-4B5C-89B3-1BF0AF82A0EB}" srcOrd="2" destOrd="0" parTransId="{913504CC-0C24-4975-A8D2-37A81F8DA909}" sibTransId="{AC2CA3FA-BEA7-4590-9D42-ED41DEEBED9F}"/>
    <dgm:cxn modelId="{F6F6C91F-8E37-41DC-96B2-846CF10F450A}" srcId="{7B471043-E4E5-422E-B86E-37135F72CCED}" destId="{A8378783-EA5C-4937-96A6-3A049F9B290C}" srcOrd="0" destOrd="0" parTransId="{297AC457-2956-49F7-951A-D19796AFD69A}" sibTransId="{389E5B19-73F9-46DB-BCB6-B6E56E02C8DF}"/>
    <dgm:cxn modelId="{F494C929-9997-4F0C-9D59-CDC6609F070F}" type="presOf" srcId="{B928F07B-38E2-451B-A5DF-ED33887840BD}" destId="{CD016290-5EA7-4134-92D1-1875C6652FE1}" srcOrd="0" destOrd="0" presId="urn:microsoft.com/office/officeart/2005/8/layout/list1"/>
    <dgm:cxn modelId="{BEB0372E-F12F-4D70-BB49-84576FDABDA0}" type="presOf" srcId="{51CF9021-D53E-424B-B67A-F7EB342D1529}" destId="{DC36FBC9-737A-45FB-8094-0F1686A7C2B4}" srcOrd="0" destOrd="1" presId="urn:microsoft.com/office/officeart/2005/8/layout/list1"/>
    <dgm:cxn modelId="{97E63E33-E7B0-4A69-BDE9-9BABF9256F81}" type="presOf" srcId="{7B471043-E4E5-422E-B86E-37135F72CCED}" destId="{73AFA4F1-D003-4E24-BC8A-3B209D238E00}" srcOrd="0" destOrd="0" presId="urn:microsoft.com/office/officeart/2005/8/layout/list1"/>
    <dgm:cxn modelId="{4FCC9F3E-80B6-46BE-A90E-702E41C1B959}" type="presOf" srcId="{39F9FD3B-30F7-4B71-8B66-6E38D71A13B7}" destId="{3CCE517D-53DE-488C-8984-0DBFA6F90E94}" srcOrd="0" destOrd="2" presId="urn:microsoft.com/office/officeart/2005/8/layout/list1"/>
    <dgm:cxn modelId="{A1849161-F526-4544-A305-9064939C52B7}" type="presOf" srcId="{A8378783-EA5C-4937-96A6-3A049F9B290C}" destId="{4F84D87F-4D60-435C-84A6-E8581550F643}" srcOrd="0" destOrd="0" presId="urn:microsoft.com/office/officeart/2005/8/layout/list1"/>
    <dgm:cxn modelId="{73CFCE4E-B70D-4177-B384-C21371658FD1}" type="presOf" srcId="{1A5B8347-6F97-4C52-BF11-B8603BA165EA}" destId="{3CCE517D-53DE-488C-8984-0DBFA6F90E94}" srcOrd="0" destOrd="0" presId="urn:microsoft.com/office/officeart/2005/8/layout/list1"/>
    <dgm:cxn modelId="{C5B22772-2793-4E9A-9FF2-039F0B401BA4}" type="presOf" srcId="{9DABF7D2-E32F-4BDD-AF4F-F0EFB4EC457C}" destId="{5F362304-8FF8-4C8F-9185-92FDF748447C}" srcOrd="1" destOrd="0" presId="urn:microsoft.com/office/officeart/2005/8/layout/list1"/>
    <dgm:cxn modelId="{11914A75-E44E-4C56-B74A-CA31EE834189}" srcId="{FAFC8F56-1C5C-4B5C-89B3-1BF0AF82A0EB}" destId="{236DFE72-EE56-4052-BF60-1FA7CB5FBC1E}" srcOrd="0" destOrd="0" parTransId="{0BC44770-87F3-496A-8981-1EA6C20C8FB3}" sibTransId="{30CF59BE-C76F-4CED-B9CB-CBA7D1B8BBA1}"/>
    <dgm:cxn modelId="{F882BE77-D3B2-4D77-86FA-4306E9622D2A}" srcId="{D2276A42-A420-41B1-8238-D3A498C46F3E}" destId="{51CF9021-D53E-424B-B67A-F7EB342D1529}" srcOrd="1" destOrd="0" parTransId="{4288EE42-E01B-4F0B-9559-00D6D7329931}" sibTransId="{63756EC7-CA5C-495F-AABB-6439E5E71753}"/>
    <dgm:cxn modelId="{882A187E-62F1-45C1-B4F4-FC4F4C819E01}" type="presOf" srcId="{C165528E-3478-4520-B801-2C4D1FBBBDEC}" destId="{DC36FBC9-737A-45FB-8094-0F1686A7C2B4}" srcOrd="0" destOrd="0" presId="urn:microsoft.com/office/officeart/2005/8/layout/list1"/>
    <dgm:cxn modelId="{5737C281-5298-41B0-928A-99BD000AE04D}" srcId="{B928F07B-38E2-451B-A5DF-ED33887840BD}" destId="{D2276A42-A420-41B1-8238-D3A498C46F3E}" srcOrd="0" destOrd="0" parTransId="{AE0A7BDC-6981-4A51-917E-99329618A092}" sibTransId="{B703EBFC-739A-49E3-B496-75D184F727A7}"/>
    <dgm:cxn modelId="{AE108693-5DDC-4C92-B54E-580D2AEFBFF5}" srcId="{B928F07B-38E2-451B-A5DF-ED33887840BD}" destId="{9DABF7D2-E32F-4BDD-AF4F-F0EFB4EC457C}" srcOrd="3" destOrd="0" parTransId="{F2EC9A91-39A4-4385-AEDD-6A39E604826D}" sibTransId="{2570A9B6-AD15-4F3A-8E76-5B1F5E619865}"/>
    <dgm:cxn modelId="{B699DC98-0A93-453B-8DF3-2091F7FAB131}" type="presOf" srcId="{FAFC8F56-1C5C-4B5C-89B3-1BF0AF82A0EB}" destId="{E6EA8945-4452-41E2-8C0B-264DB7C5B821}" srcOrd="0" destOrd="0" presId="urn:microsoft.com/office/officeart/2005/8/layout/list1"/>
    <dgm:cxn modelId="{1DEB5EA2-465D-45B6-A19E-93F82D344C41}" type="presOf" srcId="{C2942182-9EF6-4987-A9FE-D198183C629B}" destId="{3CCE517D-53DE-488C-8984-0DBFA6F90E94}" srcOrd="0" destOrd="1" presId="urn:microsoft.com/office/officeart/2005/8/layout/list1"/>
    <dgm:cxn modelId="{4B377BA2-1487-4568-A311-B19F42727D7F}" type="presOf" srcId="{236DFE72-EE56-4052-BF60-1FA7CB5FBC1E}" destId="{7523B58A-C525-4EEA-BA8F-0B6646B57EDB}" srcOrd="0" destOrd="0" presId="urn:microsoft.com/office/officeart/2005/8/layout/list1"/>
    <dgm:cxn modelId="{46600DA4-2737-46BB-A59A-B75C9DE3C48B}" type="presOf" srcId="{E275DFFB-FF71-4DAD-A368-0F1118C2F208}" destId="{7523B58A-C525-4EEA-BA8F-0B6646B57EDB}" srcOrd="0" destOrd="1" presId="urn:microsoft.com/office/officeart/2005/8/layout/list1"/>
    <dgm:cxn modelId="{0DBD1DAC-31FD-4D9E-9F54-7BB9CD03AB94}" type="presOf" srcId="{D2276A42-A420-41B1-8238-D3A498C46F3E}" destId="{AE921C57-6000-4636-B46C-CDA7C35ED535}" srcOrd="0" destOrd="0" presId="urn:microsoft.com/office/officeart/2005/8/layout/list1"/>
    <dgm:cxn modelId="{37143CB1-8D59-4780-A012-909E72A99A4E}" srcId="{9DABF7D2-E32F-4BDD-AF4F-F0EFB4EC457C}" destId="{C2942182-9EF6-4987-A9FE-D198183C629B}" srcOrd="1" destOrd="0" parTransId="{F2CD817B-432C-42D6-A2CF-A97094F91A03}" sibTransId="{194060BB-8580-461A-ACB2-B600B8EB260A}"/>
    <dgm:cxn modelId="{023938BE-42E2-48B1-A6AF-7692AB89711D}" srcId="{D2276A42-A420-41B1-8238-D3A498C46F3E}" destId="{C165528E-3478-4520-B801-2C4D1FBBBDEC}" srcOrd="0" destOrd="0" parTransId="{A473C5AD-AC05-4181-B3D3-8545CF29FB61}" sibTransId="{C384F48B-7827-4BA0-8549-8AD0FEC16AEB}"/>
    <dgm:cxn modelId="{8265E0C3-5635-4763-BD73-9A9D03D3EE92}" srcId="{9DABF7D2-E32F-4BDD-AF4F-F0EFB4EC457C}" destId="{1A5B8347-6F97-4C52-BF11-B8603BA165EA}" srcOrd="0" destOrd="0" parTransId="{7AE050A9-DF73-476E-AEA4-0E15DF276D55}" sibTransId="{AF139748-1FBE-4801-9BB4-833A0FDB82EC}"/>
    <dgm:cxn modelId="{6DB6ACD6-28D0-400A-A02D-63A2E74CF91A}" srcId="{B928F07B-38E2-451B-A5DF-ED33887840BD}" destId="{7B471043-E4E5-422E-B86E-37135F72CCED}" srcOrd="1" destOrd="0" parTransId="{93FC8CF8-C65D-4D81-BA6A-917B207596DD}" sibTransId="{626D1165-85B6-4A20-BAC6-DDB3A1804276}"/>
    <dgm:cxn modelId="{6B7288D9-B881-4067-B40A-B326CE94A8BA}" type="presOf" srcId="{D2276A42-A420-41B1-8238-D3A498C46F3E}" destId="{3BD94CDA-67F5-4086-8412-DBC0DF00B1D5}" srcOrd="1" destOrd="0" presId="urn:microsoft.com/office/officeart/2005/8/layout/list1"/>
    <dgm:cxn modelId="{C5261CDF-0FA4-496B-AF1D-09B7AA93403B}" srcId="{9DABF7D2-E32F-4BDD-AF4F-F0EFB4EC457C}" destId="{39F9FD3B-30F7-4B71-8B66-6E38D71A13B7}" srcOrd="2" destOrd="0" parTransId="{219B02BD-99AA-4E4A-BD4C-470F99435660}" sibTransId="{C5116C1A-1B3E-40C8-A4AF-74074DB74F8F}"/>
    <dgm:cxn modelId="{DDFD97E9-64E0-4CAF-9ED4-330C912AACE3}" type="presOf" srcId="{9DABF7D2-E32F-4BDD-AF4F-F0EFB4EC457C}" destId="{6B2A8AB7-32EC-443C-8892-16C51004E1F7}" srcOrd="0" destOrd="0" presId="urn:microsoft.com/office/officeart/2005/8/layout/list1"/>
    <dgm:cxn modelId="{0AB46EF1-53C1-49F7-B114-D3C5CBA0850C}" type="presOf" srcId="{FAFC8F56-1C5C-4B5C-89B3-1BF0AF82A0EB}" destId="{8A294CDF-048B-43AA-BFB7-96943CA334F5}" srcOrd="1" destOrd="0" presId="urn:microsoft.com/office/officeart/2005/8/layout/list1"/>
    <dgm:cxn modelId="{E36B87AB-A05F-4396-8872-2F4323EE8D9A}" type="presParOf" srcId="{CD016290-5EA7-4134-92D1-1875C6652FE1}" destId="{073788D6-8B50-4415-A934-A1ED7D2C5519}" srcOrd="0" destOrd="0" presId="urn:microsoft.com/office/officeart/2005/8/layout/list1"/>
    <dgm:cxn modelId="{4E3A6CF2-E22F-4606-B208-90BBAE108996}" type="presParOf" srcId="{073788D6-8B50-4415-A934-A1ED7D2C5519}" destId="{AE921C57-6000-4636-B46C-CDA7C35ED535}" srcOrd="0" destOrd="0" presId="urn:microsoft.com/office/officeart/2005/8/layout/list1"/>
    <dgm:cxn modelId="{F07B08FD-EA7E-473D-8A86-F9AC61EEFB77}" type="presParOf" srcId="{073788D6-8B50-4415-A934-A1ED7D2C5519}" destId="{3BD94CDA-67F5-4086-8412-DBC0DF00B1D5}" srcOrd="1" destOrd="0" presId="urn:microsoft.com/office/officeart/2005/8/layout/list1"/>
    <dgm:cxn modelId="{0418AC5F-682F-4207-A696-57EEA60768B5}" type="presParOf" srcId="{CD016290-5EA7-4134-92D1-1875C6652FE1}" destId="{8B496E7F-C539-4F36-BDC5-7907A69C6E59}" srcOrd="1" destOrd="0" presId="urn:microsoft.com/office/officeart/2005/8/layout/list1"/>
    <dgm:cxn modelId="{39740476-3BAD-41B6-A2F6-D16AAAA0A24D}" type="presParOf" srcId="{CD016290-5EA7-4134-92D1-1875C6652FE1}" destId="{DC36FBC9-737A-45FB-8094-0F1686A7C2B4}" srcOrd="2" destOrd="0" presId="urn:microsoft.com/office/officeart/2005/8/layout/list1"/>
    <dgm:cxn modelId="{1F0C1D7F-BCF1-4384-8380-D7060A848BBF}" type="presParOf" srcId="{CD016290-5EA7-4134-92D1-1875C6652FE1}" destId="{F1161528-DB84-4290-BADA-C2255EAB37D6}" srcOrd="3" destOrd="0" presId="urn:microsoft.com/office/officeart/2005/8/layout/list1"/>
    <dgm:cxn modelId="{3697F111-AA75-4732-BB98-895FC63F1EAE}" type="presParOf" srcId="{CD016290-5EA7-4134-92D1-1875C6652FE1}" destId="{89339A34-A283-4C60-8268-28BF32C712FC}" srcOrd="4" destOrd="0" presId="urn:microsoft.com/office/officeart/2005/8/layout/list1"/>
    <dgm:cxn modelId="{6F071D9D-1744-47EF-B8C3-645C65B89815}" type="presParOf" srcId="{89339A34-A283-4C60-8268-28BF32C712FC}" destId="{73AFA4F1-D003-4E24-BC8A-3B209D238E00}" srcOrd="0" destOrd="0" presId="urn:microsoft.com/office/officeart/2005/8/layout/list1"/>
    <dgm:cxn modelId="{2845989D-5AF4-4641-B48F-B2DB2D41C672}" type="presParOf" srcId="{89339A34-A283-4C60-8268-28BF32C712FC}" destId="{AB69155C-B2B0-4D08-9FFD-F283526EC87A}" srcOrd="1" destOrd="0" presId="urn:microsoft.com/office/officeart/2005/8/layout/list1"/>
    <dgm:cxn modelId="{21EB5032-6215-4A02-8601-A99662585F30}" type="presParOf" srcId="{CD016290-5EA7-4134-92D1-1875C6652FE1}" destId="{87A3B7D6-0145-4C79-941B-D324488CF9E3}" srcOrd="5" destOrd="0" presId="urn:microsoft.com/office/officeart/2005/8/layout/list1"/>
    <dgm:cxn modelId="{2F51F1B0-B2F6-4A43-AA17-019E05AC0B73}" type="presParOf" srcId="{CD016290-5EA7-4134-92D1-1875C6652FE1}" destId="{4F84D87F-4D60-435C-84A6-E8581550F643}" srcOrd="6" destOrd="0" presId="urn:microsoft.com/office/officeart/2005/8/layout/list1"/>
    <dgm:cxn modelId="{4F308FA1-3DBA-45ED-9B52-E360A96AC94C}" type="presParOf" srcId="{CD016290-5EA7-4134-92D1-1875C6652FE1}" destId="{03514B8E-4934-4234-8854-EEC12784B67D}" srcOrd="7" destOrd="0" presId="urn:microsoft.com/office/officeart/2005/8/layout/list1"/>
    <dgm:cxn modelId="{04BD7BF1-0166-46C9-9950-B6AC23FCF9A6}" type="presParOf" srcId="{CD016290-5EA7-4134-92D1-1875C6652FE1}" destId="{8FCB7A9D-9BCD-4751-80CD-8F7D98F94FE0}" srcOrd="8" destOrd="0" presId="urn:microsoft.com/office/officeart/2005/8/layout/list1"/>
    <dgm:cxn modelId="{C9AF2ECD-466B-46FD-9EE1-2676F8F24ECC}" type="presParOf" srcId="{8FCB7A9D-9BCD-4751-80CD-8F7D98F94FE0}" destId="{E6EA8945-4452-41E2-8C0B-264DB7C5B821}" srcOrd="0" destOrd="0" presId="urn:microsoft.com/office/officeart/2005/8/layout/list1"/>
    <dgm:cxn modelId="{2793F63F-1804-44FA-A768-8129A69C2DC5}" type="presParOf" srcId="{8FCB7A9D-9BCD-4751-80CD-8F7D98F94FE0}" destId="{8A294CDF-048B-43AA-BFB7-96943CA334F5}" srcOrd="1" destOrd="0" presId="urn:microsoft.com/office/officeart/2005/8/layout/list1"/>
    <dgm:cxn modelId="{56FADD72-A710-48D7-B4D5-BE3CD63CE93C}" type="presParOf" srcId="{CD016290-5EA7-4134-92D1-1875C6652FE1}" destId="{F3BC7E39-4F35-4872-A1B5-7A2EA065DDD8}" srcOrd="9" destOrd="0" presId="urn:microsoft.com/office/officeart/2005/8/layout/list1"/>
    <dgm:cxn modelId="{69E24A7D-53A6-4F36-BF6B-747A298BEB07}" type="presParOf" srcId="{CD016290-5EA7-4134-92D1-1875C6652FE1}" destId="{7523B58A-C525-4EEA-BA8F-0B6646B57EDB}" srcOrd="10" destOrd="0" presId="urn:microsoft.com/office/officeart/2005/8/layout/list1"/>
    <dgm:cxn modelId="{AE5E329E-5F24-4C30-B4CD-F4AD1B9C485C}" type="presParOf" srcId="{CD016290-5EA7-4134-92D1-1875C6652FE1}" destId="{B1CE0A12-1385-498F-9522-389D173F09C4}" srcOrd="11" destOrd="0" presId="urn:microsoft.com/office/officeart/2005/8/layout/list1"/>
    <dgm:cxn modelId="{16674287-BD86-47C7-92B4-C8C6C3FB993D}" type="presParOf" srcId="{CD016290-5EA7-4134-92D1-1875C6652FE1}" destId="{F13EB34B-859D-4715-9293-357E20AFBF57}" srcOrd="12" destOrd="0" presId="urn:microsoft.com/office/officeart/2005/8/layout/list1"/>
    <dgm:cxn modelId="{01A77131-2DF0-498F-AC24-327CE393A0A9}" type="presParOf" srcId="{F13EB34B-859D-4715-9293-357E20AFBF57}" destId="{6B2A8AB7-32EC-443C-8892-16C51004E1F7}" srcOrd="0" destOrd="0" presId="urn:microsoft.com/office/officeart/2005/8/layout/list1"/>
    <dgm:cxn modelId="{30FAAF86-5088-4F7D-AB0F-3F840EE671B8}" type="presParOf" srcId="{F13EB34B-859D-4715-9293-357E20AFBF57}" destId="{5F362304-8FF8-4C8F-9185-92FDF748447C}" srcOrd="1" destOrd="0" presId="urn:microsoft.com/office/officeart/2005/8/layout/list1"/>
    <dgm:cxn modelId="{8ACEA579-CD87-44E6-B551-CF4496212818}" type="presParOf" srcId="{CD016290-5EA7-4134-92D1-1875C6652FE1}" destId="{B022E324-D4F6-4D3E-8E82-9679EBA3C116}" srcOrd="13" destOrd="0" presId="urn:microsoft.com/office/officeart/2005/8/layout/list1"/>
    <dgm:cxn modelId="{ED5A6E00-97C4-4ABE-9F23-F76CDC71A926}" type="presParOf" srcId="{CD016290-5EA7-4134-92D1-1875C6652FE1}" destId="{3CCE517D-53DE-488C-8984-0DBFA6F90E94}"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F92AFB-4B74-40B5-B73A-1A240A24B94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D8982C3-F985-4FE5-8556-577729B9AEE0}">
      <dgm:prSet/>
      <dgm:spPr/>
      <dgm:t>
        <a:bodyPr/>
        <a:lstStyle/>
        <a:p>
          <a:r>
            <a:rPr lang="en-US" dirty="0"/>
            <a:t>4 ads, what is the “best” ad?</a:t>
          </a:r>
        </a:p>
      </dgm:t>
    </dgm:pt>
    <dgm:pt modelId="{2F930304-57B8-40D5-AF7C-3729E037135F}" type="parTrans" cxnId="{82A2C9D2-DBB3-4847-B5E7-DC9854D58976}">
      <dgm:prSet/>
      <dgm:spPr/>
      <dgm:t>
        <a:bodyPr/>
        <a:lstStyle/>
        <a:p>
          <a:endParaRPr lang="en-US"/>
        </a:p>
      </dgm:t>
    </dgm:pt>
    <dgm:pt modelId="{10874FD6-C364-4080-9936-58BBF1C5675B}" type="sibTrans" cxnId="{82A2C9D2-DBB3-4847-B5E7-DC9854D58976}">
      <dgm:prSet/>
      <dgm:spPr/>
      <dgm:t>
        <a:bodyPr/>
        <a:lstStyle/>
        <a:p>
          <a:endParaRPr lang="en-US"/>
        </a:p>
      </dgm:t>
    </dgm:pt>
    <dgm:pt modelId="{3B3A5245-4556-4C45-BBB7-EF8014BBD531}">
      <dgm:prSet/>
      <dgm:spPr/>
      <dgm:t>
        <a:bodyPr/>
        <a:lstStyle/>
        <a:p>
          <a:r>
            <a:rPr lang="en-US"/>
            <a:t>What info we need to determine the best ad?</a:t>
          </a:r>
        </a:p>
      </dgm:t>
    </dgm:pt>
    <dgm:pt modelId="{D554A5F3-38CE-4333-93F8-A615F1AA7404}" type="parTrans" cxnId="{BEE136D7-48F1-494E-B988-D99B3001E97B}">
      <dgm:prSet/>
      <dgm:spPr/>
      <dgm:t>
        <a:bodyPr/>
        <a:lstStyle/>
        <a:p>
          <a:endParaRPr lang="en-US"/>
        </a:p>
      </dgm:t>
    </dgm:pt>
    <dgm:pt modelId="{DE2ABDD6-0777-4F69-BF85-F647E8D5D407}" type="sibTrans" cxnId="{BEE136D7-48F1-494E-B988-D99B3001E97B}">
      <dgm:prSet/>
      <dgm:spPr/>
      <dgm:t>
        <a:bodyPr/>
        <a:lstStyle/>
        <a:p>
          <a:endParaRPr lang="en-US"/>
        </a:p>
      </dgm:t>
    </dgm:pt>
    <dgm:pt modelId="{38B88F71-ED90-4353-84BD-DA268962063B}">
      <dgm:prSet/>
      <dgm:spPr/>
      <dgm:t>
        <a:bodyPr/>
        <a:lstStyle/>
        <a:p>
          <a:r>
            <a:rPr lang="en-US"/>
            <a:t>Memorable? </a:t>
          </a:r>
        </a:p>
      </dgm:t>
    </dgm:pt>
    <dgm:pt modelId="{3267E570-5BC2-4C9A-A4AF-1EAE9073226A}" type="parTrans" cxnId="{A37AA3B3-AAFE-4486-AD54-233142D385BD}">
      <dgm:prSet/>
      <dgm:spPr/>
      <dgm:t>
        <a:bodyPr/>
        <a:lstStyle/>
        <a:p>
          <a:endParaRPr lang="en-US"/>
        </a:p>
      </dgm:t>
    </dgm:pt>
    <dgm:pt modelId="{6E44B12F-341D-4EB4-A35E-AF68BB064DAB}" type="sibTrans" cxnId="{A37AA3B3-AAFE-4486-AD54-233142D385BD}">
      <dgm:prSet/>
      <dgm:spPr/>
      <dgm:t>
        <a:bodyPr/>
        <a:lstStyle/>
        <a:p>
          <a:endParaRPr lang="en-US"/>
        </a:p>
      </dgm:t>
    </dgm:pt>
    <dgm:pt modelId="{3009812E-3566-47D8-BB6F-19569AB6DC01}">
      <dgm:prSet/>
      <dgm:spPr/>
      <dgm:t>
        <a:bodyPr/>
        <a:lstStyle/>
        <a:p>
          <a:r>
            <a:rPr lang="en-US"/>
            <a:t>Relevant? </a:t>
          </a:r>
        </a:p>
      </dgm:t>
    </dgm:pt>
    <dgm:pt modelId="{AF26C7CD-10F5-4263-AC39-5033045055EF}" type="parTrans" cxnId="{F36B1F27-8861-486A-8A98-ED65D5072245}">
      <dgm:prSet/>
      <dgm:spPr/>
      <dgm:t>
        <a:bodyPr/>
        <a:lstStyle/>
        <a:p>
          <a:endParaRPr lang="en-US"/>
        </a:p>
      </dgm:t>
    </dgm:pt>
    <dgm:pt modelId="{41D82981-8C66-4BDE-8A81-332AC6759F0D}" type="sibTrans" cxnId="{F36B1F27-8861-486A-8A98-ED65D5072245}">
      <dgm:prSet/>
      <dgm:spPr/>
      <dgm:t>
        <a:bodyPr/>
        <a:lstStyle/>
        <a:p>
          <a:endParaRPr lang="en-US"/>
        </a:p>
      </dgm:t>
    </dgm:pt>
    <dgm:pt modelId="{98F4F8A0-3EA9-4E2B-B3B2-32AB6ACDF779}">
      <dgm:prSet/>
      <dgm:spPr/>
      <dgm:t>
        <a:bodyPr/>
        <a:lstStyle/>
        <a:p>
          <a:r>
            <a:rPr lang="en-US"/>
            <a:t>Most believable? </a:t>
          </a:r>
        </a:p>
      </dgm:t>
    </dgm:pt>
    <dgm:pt modelId="{66D1810C-36D8-474A-83C5-E624F368F198}" type="parTrans" cxnId="{6E6FCEF8-8AEE-4330-BABD-10E33B4102A3}">
      <dgm:prSet/>
      <dgm:spPr/>
      <dgm:t>
        <a:bodyPr/>
        <a:lstStyle/>
        <a:p>
          <a:endParaRPr lang="en-US"/>
        </a:p>
      </dgm:t>
    </dgm:pt>
    <dgm:pt modelId="{53838036-26EC-423C-B4DB-D23F239888AB}" type="sibTrans" cxnId="{6E6FCEF8-8AEE-4330-BABD-10E33B4102A3}">
      <dgm:prSet/>
      <dgm:spPr/>
      <dgm:t>
        <a:bodyPr/>
        <a:lstStyle/>
        <a:p>
          <a:endParaRPr lang="en-US"/>
        </a:p>
      </dgm:t>
    </dgm:pt>
    <dgm:pt modelId="{B9C31D85-F700-4CFA-B190-C007CC421918}">
      <dgm:prSet/>
      <dgm:spPr/>
      <dgm:t>
        <a:bodyPr/>
        <a:lstStyle/>
        <a:p>
          <a:r>
            <a:rPr lang="en-US"/>
            <a:t>Least likely to be misinterpreted? </a:t>
          </a:r>
        </a:p>
      </dgm:t>
    </dgm:pt>
    <dgm:pt modelId="{2F673642-23EF-4DAB-B7E1-8A520A65FE74}" type="parTrans" cxnId="{D568C595-4FC4-4E2C-9ACC-6A1BF6051622}">
      <dgm:prSet/>
      <dgm:spPr/>
      <dgm:t>
        <a:bodyPr/>
        <a:lstStyle/>
        <a:p>
          <a:endParaRPr lang="en-US"/>
        </a:p>
      </dgm:t>
    </dgm:pt>
    <dgm:pt modelId="{344D93BF-4479-44E9-84C0-CD026C38C79A}" type="sibTrans" cxnId="{D568C595-4FC4-4E2C-9ACC-6A1BF6051622}">
      <dgm:prSet/>
      <dgm:spPr/>
      <dgm:t>
        <a:bodyPr/>
        <a:lstStyle/>
        <a:p>
          <a:endParaRPr lang="en-US"/>
        </a:p>
      </dgm:t>
    </dgm:pt>
    <dgm:pt modelId="{ED8E0E96-F6DB-4963-A11E-D5B7BEE2B321}">
      <dgm:prSet/>
      <dgm:spPr/>
      <dgm:t>
        <a:bodyPr/>
        <a:lstStyle/>
        <a:p>
          <a:r>
            <a:rPr lang="en-US"/>
            <a:t>Most likeable? </a:t>
          </a:r>
        </a:p>
      </dgm:t>
    </dgm:pt>
    <dgm:pt modelId="{F6DAD1BB-D90C-4F9E-9121-BFAD538B530D}" type="parTrans" cxnId="{4FB7743D-A3FE-4A73-9834-453DE5A35302}">
      <dgm:prSet/>
      <dgm:spPr/>
      <dgm:t>
        <a:bodyPr/>
        <a:lstStyle/>
        <a:p>
          <a:endParaRPr lang="en-US"/>
        </a:p>
      </dgm:t>
    </dgm:pt>
    <dgm:pt modelId="{99BBD6B2-4AC3-4595-909F-B8F26D1FE22E}" type="sibTrans" cxnId="{4FB7743D-A3FE-4A73-9834-453DE5A35302}">
      <dgm:prSet/>
      <dgm:spPr/>
      <dgm:t>
        <a:bodyPr/>
        <a:lstStyle/>
        <a:p>
          <a:endParaRPr lang="en-US"/>
        </a:p>
      </dgm:t>
    </dgm:pt>
    <dgm:pt modelId="{88A01988-85AC-483A-8728-DA2DBD2D542E}">
      <dgm:prSet/>
      <dgm:spPr/>
      <dgm:t>
        <a:bodyPr/>
        <a:lstStyle/>
        <a:p>
          <a:r>
            <a:rPr lang="en-US"/>
            <a:t>Most likely to produce a favorable attitude? </a:t>
          </a:r>
        </a:p>
      </dgm:t>
    </dgm:pt>
    <dgm:pt modelId="{9517165E-0B1B-4A69-BF31-2EA2B085B161}" type="parTrans" cxnId="{A7520767-F988-48B6-B684-55A1AC31D35B}">
      <dgm:prSet/>
      <dgm:spPr/>
      <dgm:t>
        <a:bodyPr/>
        <a:lstStyle/>
        <a:p>
          <a:endParaRPr lang="en-US"/>
        </a:p>
      </dgm:t>
    </dgm:pt>
    <dgm:pt modelId="{42F60439-0604-43F0-9B37-C88D413EA0A1}" type="sibTrans" cxnId="{A7520767-F988-48B6-B684-55A1AC31D35B}">
      <dgm:prSet/>
      <dgm:spPr/>
      <dgm:t>
        <a:bodyPr/>
        <a:lstStyle/>
        <a:p>
          <a:endParaRPr lang="en-US"/>
        </a:p>
      </dgm:t>
    </dgm:pt>
    <dgm:pt modelId="{1B66A39E-48E8-4AB6-97A2-1DA7B0B9040E}">
      <dgm:prSet/>
      <dgm:spPr/>
      <dgm:t>
        <a:bodyPr/>
        <a:lstStyle/>
        <a:p>
          <a:r>
            <a:rPr lang="en-US"/>
            <a:t>Mostly likely to produce an intention to buy the advertised product?</a:t>
          </a:r>
        </a:p>
      </dgm:t>
    </dgm:pt>
    <dgm:pt modelId="{EC44F961-AEFC-4A7B-9EAF-5166D84BEFB3}" type="parTrans" cxnId="{E01EE809-EBE2-4DD3-BBF8-70EFA6FADED3}">
      <dgm:prSet/>
      <dgm:spPr/>
      <dgm:t>
        <a:bodyPr/>
        <a:lstStyle/>
        <a:p>
          <a:endParaRPr lang="en-US"/>
        </a:p>
      </dgm:t>
    </dgm:pt>
    <dgm:pt modelId="{8C172DED-F1F2-4209-A675-02EFFC09908B}" type="sibTrans" cxnId="{E01EE809-EBE2-4DD3-BBF8-70EFA6FADED3}">
      <dgm:prSet/>
      <dgm:spPr/>
      <dgm:t>
        <a:bodyPr/>
        <a:lstStyle/>
        <a:p>
          <a:endParaRPr lang="en-US"/>
        </a:p>
      </dgm:t>
    </dgm:pt>
    <dgm:pt modelId="{8693326E-5269-4AE2-B6AA-C3D7FC44B076}">
      <dgm:prSet/>
      <dgm:spPr/>
      <dgm:t>
        <a:bodyPr/>
        <a:lstStyle/>
        <a:p>
          <a:r>
            <a:rPr lang="en-US"/>
            <a:t>These questions represent the different constructs</a:t>
          </a:r>
        </a:p>
      </dgm:t>
    </dgm:pt>
    <dgm:pt modelId="{DF0AF482-D273-47B2-8A21-4066D9DAD7C7}" type="parTrans" cxnId="{84B95A9D-A3FB-47D2-8553-C1E3D38FF639}">
      <dgm:prSet/>
      <dgm:spPr/>
      <dgm:t>
        <a:bodyPr/>
        <a:lstStyle/>
        <a:p>
          <a:endParaRPr lang="en-US"/>
        </a:p>
      </dgm:t>
    </dgm:pt>
    <dgm:pt modelId="{319AA3AB-CECA-4BDC-AA84-7A282C7F2D9F}" type="sibTrans" cxnId="{84B95A9D-A3FB-47D2-8553-C1E3D38FF639}">
      <dgm:prSet/>
      <dgm:spPr/>
      <dgm:t>
        <a:bodyPr/>
        <a:lstStyle/>
        <a:p>
          <a:endParaRPr lang="en-US"/>
        </a:p>
      </dgm:t>
    </dgm:pt>
    <dgm:pt modelId="{B945788A-0F17-4112-BE28-38AA03D5DE6D}" type="pres">
      <dgm:prSet presAssocID="{60F92AFB-4B74-40B5-B73A-1A240A24B94A}" presName="linear" presStyleCnt="0">
        <dgm:presLayoutVars>
          <dgm:animLvl val="lvl"/>
          <dgm:resizeHandles val="exact"/>
        </dgm:presLayoutVars>
      </dgm:prSet>
      <dgm:spPr/>
    </dgm:pt>
    <dgm:pt modelId="{4A44C6DB-5B3C-46E4-8E3B-680B161BB022}" type="pres">
      <dgm:prSet presAssocID="{8D8982C3-F985-4FE5-8556-577729B9AEE0}" presName="parentText" presStyleLbl="node1" presStyleIdx="0" presStyleCnt="3">
        <dgm:presLayoutVars>
          <dgm:chMax val="0"/>
          <dgm:bulletEnabled val="1"/>
        </dgm:presLayoutVars>
      </dgm:prSet>
      <dgm:spPr/>
    </dgm:pt>
    <dgm:pt modelId="{51EF1BBB-E821-4D2B-88DA-460CF970F9A4}" type="pres">
      <dgm:prSet presAssocID="{10874FD6-C364-4080-9936-58BBF1C5675B}" presName="spacer" presStyleCnt="0"/>
      <dgm:spPr/>
    </dgm:pt>
    <dgm:pt modelId="{8836A84C-267F-47EC-9C9C-15447232FB2B}" type="pres">
      <dgm:prSet presAssocID="{3B3A5245-4556-4C45-BBB7-EF8014BBD531}" presName="parentText" presStyleLbl="node1" presStyleIdx="1" presStyleCnt="3">
        <dgm:presLayoutVars>
          <dgm:chMax val="0"/>
          <dgm:bulletEnabled val="1"/>
        </dgm:presLayoutVars>
      </dgm:prSet>
      <dgm:spPr/>
    </dgm:pt>
    <dgm:pt modelId="{59E6019C-233D-4DD0-9CF4-55EDDB36478F}" type="pres">
      <dgm:prSet presAssocID="{3B3A5245-4556-4C45-BBB7-EF8014BBD531}" presName="childText" presStyleLbl="revTx" presStyleIdx="0" presStyleCnt="1">
        <dgm:presLayoutVars>
          <dgm:bulletEnabled val="1"/>
        </dgm:presLayoutVars>
      </dgm:prSet>
      <dgm:spPr/>
    </dgm:pt>
    <dgm:pt modelId="{741958CB-B788-449A-8031-331187CA1582}" type="pres">
      <dgm:prSet presAssocID="{8693326E-5269-4AE2-B6AA-C3D7FC44B076}" presName="parentText" presStyleLbl="node1" presStyleIdx="2" presStyleCnt="3">
        <dgm:presLayoutVars>
          <dgm:chMax val="0"/>
          <dgm:bulletEnabled val="1"/>
        </dgm:presLayoutVars>
      </dgm:prSet>
      <dgm:spPr/>
    </dgm:pt>
  </dgm:ptLst>
  <dgm:cxnLst>
    <dgm:cxn modelId="{E01EE809-EBE2-4DD3-BBF8-70EFA6FADED3}" srcId="{3B3A5245-4556-4C45-BBB7-EF8014BBD531}" destId="{1B66A39E-48E8-4AB6-97A2-1DA7B0B9040E}" srcOrd="6" destOrd="0" parTransId="{EC44F961-AEFC-4A7B-9EAF-5166D84BEFB3}" sibTransId="{8C172DED-F1F2-4209-A675-02EFFC09908B}"/>
    <dgm:cxn modelId="{F36B1F27-8861-486A-8A98-ED65D5072245}" srcId="{3B3A5245-4556-4C45-BBB7-EF8014BBD531}" destId="{3009812E-3566-47D8-BB6F-19569AB6DC01}" srcOrd="1" destOrd="0" parTransId="{AF26C7CD-10F5-4263-AC39-5033045055EF}" sibTransId="{41D82981-8C66-4BDE-8A81-332AC6759F0D}"/>
    <dgm:cxn modelId="{F099C339-0188-49AA-BF60-0E4E07773AAA}" type="presOf" srcId="{38B88F71-ED90-4353-84BD-DA268962063B}" destId="{59E6019C-233D-4DD0-9CF4-55EDDB36478F}" srcOrd="0" destOrd="0" presId="urn:microsoft.com/office/officeart/2005/8/layout/vList2"/>
    <dgm:cxn modelId="{4FB7743D-A3FE-4A73-9834-453DE5A35302}" srcId="{3B3A5245-4556-4C45-BBB7-EF8014BBD531}" destId="{ED8E0E96-F6DB-4963-A11E-D5B7BEE2B321}" srcOrd="4" destOrd="0" parTransId="{F6DAD1BB-D90C-4F9E-9121-BFAD538B530D}" sibTransId="{99BBD6B2-4AC3-4595-909F-B8F26D1FE22E}"/>
    <dgm:cxn modelId="{A7520767-F988-48B6-B684-55A1AC31D35B}" srcId="{3B3A5245-4556-4C45-BBB7-EF8014BBD531}" destId="{88A01988-85AC-483A-8728-DA2DBD2D542E}" srcOrd="5" destOrd="0" parTransId="{9517165E-0B1B-4A69-BF31-2EA2B085B161}" sibTransId="{42F60439-0604-43F0-9B37-C88D413EA0A1}"/>
    <dgm:cxn modelId="{A64A0A6E-633F-4B42-A657-814E52C6F6F7}" type="presOf" srcId="{8693326E-5269-4AE2-B6AA-C3D7FC44B076}" destId="{741958CB-B788-449A-8031-331187CA1582}" srcOrd="0" destOrd="0" presId="urn:microsoft.com/office/officeart/2005/8/layout/vList2"/>
    <dgm:cxn modelId="{F8004E4F-1BB6-44F7-A433-44D4356F97F6}" type="presOf" srcId="{1B66A39E-48E8-4AB6-97A2-1DA7B0B9040E}" destId="{59E6019C-233D-4DD0-9CF4-55EDDB36478F}" srcOrd="0" destOrd="6" presId="urn:microsoft.com/office/officeart/2005/8/layout/vList2"/>
    <dgm:cxn modelId="{E4E6DC50-921A-40BC-99C6-C7A549FA4B1F}" type="presOf" srcId="{88A01988-85AC-483A-8728-DA2DBD2D542E}" destId="{59E6019C-233D-4DD0-9CF4-55EDDB36478F}" srcOrd="0" destOrd="5" presId="urn:microsoft.com/office/officeart/2005/8/layout/vList2"/>
    <dgm:cxn modelId="{4C551879-0BAE-4144-AA1D-57696DC23891}" type="presOf" srcId="{98F4F8A0-3EA9-4E2B-B3B2-32AB6ACDF779}" destId="{59E6019C-233D-4DD0-9CF4-55EDDB36478F}" srcOrd="0" destOrd="2" presId="urn:microsoft.com/office/officeart/2005/8/layout/vList2"/>
    <dgm:cxn modelId="{D568C595-4FC4-4E2C-9ACC-6A1BF6051622}" srcId="{3B3A5245-4556-4C45-BBB7-EF8014BBD531}" destId="{B9C31D85-F700-4CFA-B190-C007CC421918}" srcOrd="3" destOrd="0" parTransId="{2F673642-23EF-4DAB-B7E1-8A520A65FE74}" sibTransId="{344D93BF-4479-44E9-84C0-CD026C38C79A}"/>
    <dgm:cxn modelId="{84B95A9D-A3FB-47D2-8553-C1E3D38FF639}" srcId="{60F92AFB-4B74-40B5-B73A-1A240A24B94A}" destId="{8693326E-5269-4AE2-B6AA-C3D7FC44B076}" srcOrd="2" destOrd="0" parTransId="{DF0AF482-D273-47B2-8A21-4066D9DAD7C7}" sibTransId="{319AA3AB-CECA-4BDC-AA84-7A282C7F2D9F}"/>
    <dgm:cxn modelId="{A37AA3B3-AAFE-4486-AD54-233142D385BD}" srcId="{3B3A5245-4556-4C45-BBB7-EF8014BBD531}" destId="{38B88F71-ED90-4353-84BD-DA268962063B}" srcOrd="0" destOrd="0" parTransId="{3267E570-5BC2-4C9A-A4AF-1EAE9073226A}" sibTransId="{6E44B12F-341D-4EB4-A35E-AF68BB064DAB}"/>
    <dgm:cxn modelId="{C9CEBAC5-0F76-4783-80BF-E56E70AB0100}" type="presOf" srcId="{ED8E0E96-F6DB-4963-A11E-D5B7BEE2B321}" destId="{59E6019C-233D-4DD0-9CF4-55EDDB36478F}" srcOrd="0" destOrd="4" presId="urn:microsoft.com/office/officeart/2005/8/layout/vList2"/>
    <dgm:cxn modelId="{100303C7-15C2-4813-A8D9-64CD232FB420}" type="presOf" srcId="{3B3A5245-4556-4C45-BBB7-EF8014BBD531}" destId="{8836A84C-267F-47EC-9C9C-15447232FB2B}" srcOrd="0" destOrd="0" presId="urn:microsoft.com/office/officeart/2005/8/layout/vList2"/>
    <dgm:cxn modelId="{7B7606C9-19BD-430C-8BB3-987762DEB425}" type="presOf" srcId="{8D8982C3-F985-4FE5-8556-577729B9AEE0}" destId="{4A44C6DB-5B3C-46E4-8E3B-680B161BB022}" srcOrd="0" destOrd="0" presId="urn:microsoft.com/office/officeart/2005/8/layout/vList2"/>
    <dgm:cxn modelId="{82A2C9D2-DBB3-4847-B5E7-DC9854D58976}" srcId="{60F92AFB-4B74-40B5-B73A-1A240A24B94A}" destId="{8D8982C3-F985-4FE5-8556-577729B9AEE0}" srcOrd="0" destOrd="0" parTransId="{2F930304-57B8-40D5-AF7C-3729E037135F}" sibTransId="{10874FD6-C364-4080-9936-58BBF1C5675B}"/>
    <dgm:cxn modelId="{BEE136D7-48F1-494E-B988-D99B3001E97B}" srcId="{60F92AFB-4B74-40B5-B73A-1A240A24B94A}" destId="{3B3A5245-4556-4C45-BBB7-EF8014BBD531}" srcOrd="1" destOrd="0" parTransId="{D554A5F3-38CE-4333-93F8-A615F1AA7404}" sibTransId="{DE2ABDD6-0777-4F69-BF85-F647E8D5D407}"/>
    <dgm:cxn modelId="{C05F77E8-2938-4260-83B2-F60A16B169E7}" type="presOf" srcId="{B9C31D85-F700-4CFA-B190-C007CC421918}" destId="{59E6019C-233D-4DD0-9CF4-55EDDB36478F}" srcOrd="0" destOrd="3" presId="urn:microsoft.com/office/officeart/2005/8/layout/vList2"/>
    <dgm:cxn modelId="{E289B7F8-1386-44D3-87D9-25011763044E}" type="presOf" srcId="{3009812E-3566-47D8-BB6F-19569AB6DC01}" destId="{59E6019C-233D-4DD0-9CF4-55EDDB36478F}" srcOrd="0" destOrd="1" presId="urn:microsoft.com/office/officeart/2005/8/layout/vList2"/>
    <dgm:cxn modelId="{6E6FCEF8-8AEE-4330-BABD-10E33B4102A3}" srcId="{3B3A5245-4556-4C45-BBB7-EF8014BBD531}" destId="{98F4F8A0-3EA9-4E2B-B3B2-32AB6ACDF779}" srcOrd="2" destOrd="0" parTransId="{66D1810C-36D8-474A-83C5-E624F368F198}" sibTransId="{53838036-26EC-423C-B4DB-D23F239888AB}"/>
    <dgm:cxn modelId="{4C7F79FB-3B81-45C7-BAD0-89F2AF1F6581}" type="presOf" srcId="{60F92AFB-4B74-40B5-B73A-1A240A24B94A}" destId="{B945788A-0F17-4112-BE28-38AA03D5DE6D}" srcOrd="0" destOrd="0" presId="urn:microsoft.com/office/officeart/2005/8/layout/vList2"/>
    <dgm:cxn modelId="{C5658860-7290-4440-B09B-BB99A9293912}" type="presParOf" srcId="{B945788A-0F17-4112-BE28-38AA03D5DE6D}" destId="{4A44C6DB-5B3C-46E4-8E3B-680B161BB022}" srcOrd="0" destOrd="0" presId="urn:microsoft.com/office/officeart/2005/8/layout/vList2"/>
    <dgm:cxn modelId="{BFB360ED-81AE-481C-B9A9-89E71D6E2EE3}" type="presParOf" srcId="{B945788A-0F17-4112-BE28-38AA03D5DE6D}" destId="{51EF1BBB-E821-4D2B-88DA-460CF970F9A4}" srcOrd="1" destOrd="0" presId="urn:microsoft.com/office/officeart/2005/8/layout/vList2"/>
    <dgm:cxn modelId="{A667316B-E96A-43E7-8FD5-8504CB1186FC}" type="presParOf" srcId="{B945788A-0F17-4112-BE28-38AA03D5DE6D}" destId="{8836A84C-267F-47EC-9C9C-15447232FB2B}" srcOrd="2" destOrd="0" presId="urn:microsoft.com/office/officeart/2005/8/layout/vList2"/>
    <dgm:cxn modelId="{63733C8B-B964-4038-8A17-661EC8D312BB}" type="presParOf" srcId="{B945788A-0F17-4112-BE28-38AA03D5DE6D}" destId="{59E6019C-233D-4DD0-9CF4-55EDDB36478F}" srcOrd="3" destOrd="0" presId="urn:microsoft.com/office/officeart/2005/8/layout/vList2"/>
    <dgm:cxn modelId="{0BBC50AE-C9D4-4020-8EAE-F3D32D166034}" type="presParOf" srcId="{B945788A-0F17-4112-BE28-38AA03D5DE6D}" destId="{741958CB-B788-449A-8031-331187CA1582}"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AA9ACC4-CB69-4145-A060-2FB9BDDBCC1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523BDEE-E853-4A38-BC22-4C1E4E2D5C0C}">
      <dgm:prSet/>
      <dgm:spPr/>
      <dgm:t>
        <a:bodyPr/>
        <a:lstStyle/>
        <a:p>
          <a:r>
            <a:rPr lang="en-US"/>
            <a:t>New Customers: Raise Awareness</a:t>
          </a:r>
        </a:p>
      </dgm:t>
    </dgm:pt>
    <dgm:pt modelId="{65A85E7A-7423-4A1A-9582-60A0EB6F153E}" type="parTrans" cxnId="{45BAA423-3710-4347-8BF0-6D95489FDB6A}">
      <dgm:prSet/>
      <dgm:spPr/>
      <dgm:t>
        <a:bodyPr/>
        <a:lstStyle/>
        <a:p>
          <a:endParaRPr lang="en-US"/>
        </a:p>
      </dgm:t>
    </dgm:pt>
    <dgm:pt modelId="{8321DA78-459F-4236-9428-2DAE6AE21792}" type="sibTrans" cxnId="{45BAA423-3710-4347-8BF0-6D95489FDB6A}">
      <dgm:prSet/>
      <dgm:spPr/>
      <dgm:t>
        <a:bodyPr/>
        <a:lstStyle/>
        <a:p>
          <a:endParaRPr lang="en-US"/>
        </a:p>
      </dgm:t>
    </dgm:pt>
    <dgm:pt modelId="{7ED59301-86F8-41EE-BBA2-3BBE50F18949}">
      <dgm:prSet/>
      <dgm:spPr/>
      <dgm:t>
        <a:bodyPr/>
        <a:lstStyle/>
        <a:p>
          <a:r>
            <a:rPr lang="en-US"/>
            <a:t>Existing Customers: Raise Satisfaction</a:t>
          </a:r>
        </a:p>
      </dgm:t>
    </dgm:pt>
    <dgm:pt modelId="{4E21A886-9DEA-4B8A-8751-8B62CC2F92C9}" type="parTrans" cxnId="{C59ECBE5-1A16-4E78-89E5-4A43E4257F9D}">
      <dgm:prSet/>
      <dgm:spPr/>
      <dgm:t>
        <a:bodyPr/>
        <a:lstStyle/>
        <a:p>
          <a:endParaRPr lang="en-US"/>
        </a:p>
      </dgm:t>
    </dgm:pt>
    <dgm:pt modelId="{A0DF3EDF-77D5-49E6-ADF6-EE0FD528C434}" type="sibTrans" cxnId="{C59ECBE5-1A16-4E78-89E5-4A43E4257F9D}">
      <dgm:prSet/>
      <dgm:spPr/>
      <dgm:t>
        <a:bodyPr/>
        <a:lstStyle/>
        <a:p>
          <a:endParaRPr lang="en-US"/>
        </a:p>
      </dgm:t>
    </dgm:pt>
    <dgm:pt modelId="{95D11BBC-A90A-42CB-8072-311A0B5E056B}" type="pres">
      <dgm:prSet presAssocID="{2AA9ACC4-CB69-4145-A060-2FB9BDDBCC13}" presName="root" presStyleCnt="0">
        <dgm:presLayoutVars>
          <dgm:dir/>
          <dgm:resizeHandles val="exact"/>
        </dgm:presLayoutVars>
      </dgm:prSet>
      <dgm:spPr/>
    </dgm:pt>
    <dgm:pt modelId="{6EF11C07-CA67-4BA9-92EE-44FF8E58603E}" type="pres">
      <dgm:prSet presAssocID="{8523BDEE-E853-4A38-BC22-4C1E4E2D5C0C}" presName="compNode" presStyleCnt="0"/>
      <dgm:spPr/>
    </dgm:pt>
    <dgm:pt modelId="{0FFA13B4-37CC-4059-BD6D-F0B23DB1D0DF}" type="pres">
      <dgm:prSet presAssocID="{8523BDEE-E853-4A38-BC22-4C1E4E2D5C0C}" presName="bgRect" presStyleLbl="bgShp" presStyleIdx="0" presStyleCnt="2"/>
      <dgm:spPr/>
    </dgm:pt>
    <dgm:pt modelId="{C2149C29-D6CC-4A8D-997F-FB5079F84F9C}" type="pres">
      <dgm:prSet presAssocID="{8523BDEE-E853-4A38-BC22-4C1E4E2D5C0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gaphone"/>
        </a:ext>
      </dgm:extLst>
    </dgm:pt>
    <dgm:pt modelId="{523A5854-3544-44B9-B0C7-73C4811B4758}" type="pres">
      <dgm:prSet presAssocID="{8523BDEE-E853-4A38-BC22-4C1E4E2D5C0C}" presName="spaceRect" presStyleCnt="0"/>
      <dgm:spPr/>
    </dgm:pt>
    <dgm:pt modelId="{F32042FD-9E95-4228-BFA9-0F577229FA96}" type="pres">
      <dgm:prSet presAssocID="{8523BDEE-E853-4A38-BC22-4C1E4E2D5C0C}" presName="parTx" presStyleLbl="revTx" presStyleIdx="0" presStyleCnt="2">
        <dgm:presLayoutVars>
          <dgm:chMax val="0"/>
          <dgm:chPref val="0"/>
        </dgm:presLayoutVars>
      </dgm:prSet>
      <dgm:spPr/>
    </dgm:pt>
    <dgm:pt modelId="{FB3DF144-E069-4D9A-A19D-9F89FF8D0BFC}" type="pres">
      <dgm:prSet presAssocID="{8321DA78-459F-4236-9428-2DAE6AE21792}" presName="sibTrans" presStyleCnt="0"/>
      <dgm:spPr/>
    </dgm:pt>
    <dgm:pt modelId="{289FEBB4-4CE3-4B88-9C4F-24AB53AFFC12}" type="pres">
      <dgm:prSet presAssocID="{7ED59301-86F8-41EE-BBA2-3BBE50F18949}" presName="compNode" presStyleCnt="0"/>
      <dgm:spPr/>
    </dgm:pt>
    <dgm:pt modelId="{B8318C02-46A6-4B9F-AD3F-909D70AF2967}" type="pres">
      <dgm:prSet presAssocID="{7ED59301-86F8-41EE-BBA2-3BBE50F18949}" presName="bgRect" presStyleLbl="bgShp" presStyleIdx="1" presStyleCnt="2"/>
      <dgm:spPr/>
    </dgm:pt>
    <dgm:pt modelId="{99968C3D-1671-40A4-9952-0EDBDAB72CB6}" type="pres">
      <dgm:prSet presAssocID="{7ED59301-86F8-41EE-BBA2-3BBE50F1894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ll center"/>
        </a:ext>
      </dgm:extLst>
    </dgm:pt>
    <dgm:pt modelId="{0D1E988B-E36D-4543-827F-4EE11A642D51}" type="pres">
      <dgm:prSet presAssocID="{7ED59301-86F8-41EE-BBA2-3BBE50F18949}" presName="spaceRect" presStyleCnt="0"/>
      <dgm:spPr/>
    </dgm:pt>
    <dgm:pt modelId="{21275CE8-D5AC-435C-9B4D-A56B17DF62A4}" type="pres">
      <dgm:prSet presAssocID="{7ED59301-86F8-41EE-BBA2-3BBE50F18949}" presName="parTx" presStyleLbl="revTx" presStyleIdx="1" presStyleCnt="2">
        <dgm:presLayoutVars>
          <dgm:chMax val="0"/>
          <dgm:chPref val="0"/>
        </dgm:presLayoutVars>
      </dgm:prSet>
      <dgm:spPr/>
    </dgm:pt>
  </dgm:ptLst>
  <dgm:cxnLst>
    <dgm:cxn modelId="{45BAA423-3710-4347-8BF0-6D95489FDB6A}" srcId="{2AA9ACC4-CB69-4145-A060-2FB9BDDBCC13}" destId="{8523BDEE-E853-4A38-BC22-4C1E4E2D5C0C}" srcOrd="0" destOrd="0" parTransId="{65A85E7A-7423-4A1A-9582-60A0EB6F153E}" sibTransId="{8321DA78-459F-4236-9428-2DAE6AE21792}"/>
    <dgm:cxn modelId="{2A060555-9215-443E-904F-EF2C88036A4D}" type="presOf" srcId="{7ED59301-86F8-41EE-BBA2-3BBE50F18949}" destId="{21275CE8-D5AC-435C-9B4D-A56B17DF62A4}" srcOrd="0" destOrd="0" presId="urn:microsoft.com/office/officeart/2018/2/layout/IconVerticalSolidList"/>
    <dgm:cxn modelId="{C3F1559E-1808-4CC8-BC04-08D4C382B0AA}" type="presOf" srcId="{8523BDEE-E853-4A38-BC22-4C1E4E2D5C0C}" destId="{F32042FD-9E95-4228-BFA9-0F577229FA96}" srcOrd="0" destOrd="0" presId="urn:microsoft.com/office/officeart/2018/2/layout/IconVerticalSolidList"/>
    <dgm:cxn modelId="{69B1A0DD-D02B-4C6E-84E4-391639299527}" type="presOf" srcId="{2AA9ACC4-CB69-4145-A060-2FB9BDDBCC13}" destId="{95D11BBC-A90A-42CB-8072-311A0B5E056B}" srcOrd="0" destOrd="0" presId="urn:microsoft.com/office/officeart/2018/2/layout/IconVerticalSolidList"/>
    <dgm:cxn modelId="{C59ECBE5-1A16-4E78-89E5-4A43E4257F9D}" srcId="{2AA9ACC4-CB69-4145-A060-2FB9BDDBCC13}" destId="{7ED59301-86F8-41EE-BBA2-3BBE50F18949}" srcOrd="1" destOrd="0" parTransId="{4E21A886-9DEA-4B8A-8751-8B62CC2F92C9}" sibTransId="{A0DF3EDF-77D5-49E6-ADF6-EE0FD528C434}"/>
    <dgm:cxn modelId="{DD2E44DA-28C6-4A1E-BC38-49A5786F9BCC}" type="presParOf" srcId="{95D11BBC-A90A-42CB-8072-311A0B5E056B}" destId="{6EF11C07-CA67-4BA9-92EE-44FF8E58603E}" srcOrd="0" destOrd="0" presId="urn:microsoft.com/office/officeart/2018/2/layout/IconVerticalSolidList"/>
    <dgm:cxn modelId="{BAF6DF3D-A98A-437E-A84F-25DE37265BC5}" type="presParOf" srcId="{6EF11C07-CA67-4BA9-92EE-44FF8E58603E}" destId="{0FFA13B4-37CC-4059-BD6D-F0B23DB1D0DF}" srcOrd="0" destOrd="0" presId="urn:microsoft.com/office/officeart/2018/2/layout/IconVerticalSolidList"/>
    <dgm:cxn modelId="{45582CBA-E6EB-4658-988D-A27361161FA0}" type="presParOf" srcId="{6EF11C07-CA67-4BA9-92EE-44FF8E58603E}" destId="{C2149C29-D6CC-4A8D-997F-FB5079F84F9C}" srcOrd="1" destOrd="0" presId="urn:microsoft.com/office/officeart/2018/2/layout/IconVerticalSolidList"/>
    <dgm:cxn modelId="{F256B4BC-4C85-4B9B-8D62-10ACEC3B2E5A}" type="presParOf" srcId="{6EF11C07-CA67-4BA9-92EE-44FF8E58603E}" destId="{523A5854-3544-44B9-B0C7-73C4811B4758}" srcOrd="2" destOrd="0" presId="urn:microsoft.com/office/officeart/2018/2/layout/IconVerticalSolidList"/>
    <dgm:cxn modelId="{2E5D6B24-66B1-4DD4-8D70-93AC8802F614}" type="presParOf" srcId="{6EF11C07-CA67-4BA9-92EE-44FF8E58603E}" destId="{F32042FD-9E95-4228-BFA9-0F577229FA96}" srcOrd="3" destOrd="0" presId="urn:microsoft.com/office/officeart/2018/2/layout/IconVerticalSolidList"/>
    <dgm:cxn modelId="{691604F8-68C3-407A-88D2-9F63EFEE9A3D}" type="presParOf" srcId="{95D11BBC-A90A-42CB-8072-311A0B5E056B}" destId="{FB3DF144-E069-4D9A-A19D-9F89FF8D0BFC}" srcOrd="1" destOrd="0" presId="urn:microsoft.com/office/officeart/2018/2/layout/IconVerticalSolidList"/>
    <dgm:cxn modelId="{770562F9-E78A-48B9-8B59-6B688BA5B548}" type="presParOf" srcId="{95D11BBC-A90A-42CB-8072-311A0B5E056B}" destId="{289FEBB4-4CE3-4B88-9C4F-24AB53AFFC12}" srcOrd="2" destOrd="0" presId="urn:microsoft.com/office/officeart/2018/2/layout/IconVerticalSolidList"/>
    <dgm:cxn modelId="{78985F19-736B-4B5E-AF88-A81BFD3BDBFC}" type="presParOf" srcId="{289FEBB4-4CE3-4B88-9C4F-24AB53AFFC12}" destId="{B8318C02-46A6-4B9F-AD3F-909D70AF2967}" srcOrd="0" destOrd="0" presId="urn:microsoft.com/office/officeart/2018/2/layout/IconVerticalSolidList"/>
    <dgm:cxn modelId="{012DCEEE-99D0-4C98-A773-D303C5539FB6}" type="presParOf" srcId="{289FEBB4-4CE3-4B88-9C4F-24AB53AFFC12}" destId="{99968C3D-1671-40A4-9952-0EDBDAB72CB6}" srcOrd="1" destOrd="0" presId="urn:microsoft.com/office/officeart/2018/2/layout/IconVerticalSolidList"/>
    <dgm:cxn modelId="{AED6FD37-CEEE-4321-A206-32950343615F}" type="presParOf" srcId="{289FEBB4-4CE3-4B88-9C4F-24AB53AFFC12}" destId="{0D1E988B-E36D-4543-827F-4EE11A642D51}" srcOrd="2" destOrd="0" presId="urn:microsoft.com/office/officeart/2018/2/layout/IconVerticalSolidList"/>
    <dgm:cxn modelId="{8D4CF8DC-D15A-4E78-9982-2F5C0A8A8FEC}" type="presParOf" srcId="{289FEBB4-4CE3-4B88-9C4F-24AB53AFFC12}" destId="{21275CE8-D5AC-435C-9B4D-A56B17DF62A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F0A6992-2B1E-4589-A218-6522AAA69B62}"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472591C0-647F-4E45-81B0-678DEBB5498A}">
      <dgm:prSet/>
      <dgm:spPr/>
      <dgm:t>
        <a:bodyPr/>
        <a:lstStyle/>
        <a:p>
          <a:r>
            <a:rPr lang="en-US"/>
            <a:t>Reminder: Evidence of Causality</a:t>
          </a:r>
        </a:p>
      </dgm:t>
    </dgm:pt>
    <dgm:pt modelId="{812D4426-0212-4A49-9E91-A7DB5B8DDC8A}" type="parTrans" cxnId="{F2A00026-64CD-4D34-923F-DD0FD5170926}">
      <dgm:prSet/>
      <dgm:spPr/>
      <dgm:t>
        <a:bodyPr/>
        <a:lstStyle/>
        <a:p>
          <a:endParaRPr lang="en-US"/>
        </a:p>
      </dgm:t>
    </dgm:pt>
    <dgm:pt modelId="{5AF9E383-045E-40D9-90CA-3299D2599B4E}" type="sibTrans" cxnId="{F2A00026-64CD-4D34-923F-DD0FD5170926}">
      <dgm:prSet/>
      <dgm:spPr/>
      <dgm:t>
        <a:bodyPr/>
        <a:lstStyle/>
        <a:p>
          <a:endParaRPr lang="en-US"/>
        </a:p>
      </dgm:t>
    </dgm:pt>
    <dgm:pt modelId="{EFDD5DD3-2E5F-4FF5-94FF-3217889A5154}">
      <dgm:prSet/>
      <dgm:spPr/>
      <dgm:t>
        <a:bodyPr/>
        <a:lstStyle/>
        <a:p>
          <a:r>
            <a:rPr lang="en-US"/>
            <a:t>Constructs vs. Variables</a:t>
          </a:r>
        </a:p>
      </dgm:t>
    </dgm:pt>
    <dgm:pt modelId="{D4451FCD-78F3-4ACA-80E4-A64334344603}" type="parTrans" cxnId="{19FF0F51-8812-4CBA-94ED-07186A7AFF76}">
      <dgm:prSet/>
      <dgm:spPr/>
      <dgm:t>
        <a:bodyPr/>
        <a:lstStyle/>
        <a:p>
          <a:endParaRPr lang="en-US"/>
        </a:p>
      </dgm:t>
    </dgm:pt>
    <dgm:pt modelId="{EE8852C4-1D28-4409-AB8A-2707C589C9D1}" type="sibTrans" cxnId="{19FF0F51-8812-4CBA-94ED-07186A7AFF76}">
      <dgm:prSet/>
      <dgm:spPr/>
      <dgm:t>
        <a:bodyPr/>
        <a:lstStyle/>
        <a:p>
          <a:endParaRPr lang="en-US"/>
        </a:p>
      </dgm:t>
    </dgm:pt>
    <dgm:pt modelId="{57519285-3111-4AE3-9C25-F10D37BF35DF}">
      <dgm:prSet/>
      <dgm:spPr/>
      <dgm:t>
        <a:bodyPr/>
        <a:lstStyle/>
        <a:p>
          <a:r>
            <a:rPr lang="en-US"/>
            <a:t>Analyses: </a:t>
          </a:r>
        </a:p>
      </dgm:t>
    </dgm:pt>
    <dgm:pt modelId="{72A21CC5-BF13-4ECE-8535-16C0E32CB1CA}" type="parTrans" cxnId="{56A3FF2F-49D0-4B4A-9049-2D986AA2C89B}">
      <dgm:prSet/>
      <dgm:spPr/>
      <dgm:t>
        <a:bodyPr/>
        <a:lstStyle/>
        <a:p>
          <a:endParaRPr lang="en-US"/>
        </a:p>
      </dgm:t>
    </dgm:pt>
    <dgm:pt modelId="{C815D103-7C59-4351-B2A1-FC6A8CC30B7A}" type="sibTrans" cxnId="{56A3FF2F-49D0-4B4A-9049-2D986AA2C89B}">
      <dgm:prSet/>
      <dgm:spPr/>
      <dgm:t>
        <a:bodyPr/>
        <a:lstStyle/>
        <a:p>
          <a:endParaRPr lang="en-US"/>
        </a:p>
      </dgm:t>
    </dgm:pt>
    <dgm:pt modelId="{732427EB-7E5B-4183-9F3D-EE628CC51217}">
      <dgm:prSet/>
      <dgm:spPr/>
      <dgm:t>
        <a:bodyPr/>
        <a:lstStyle/>
        <a:p>
          <a:r>
            <a:rPr lang="en-US"/>
            <a:t>Descriptive </a:t>
          </a:r>
        </a:p>
      </dgm:t>
    </dgm:pt>
    <dgm:pt modelId="{BACA1E18-BA50-4CDE-A900-6A5AD88CD8FB}" type="parTrans" cxnId="{32C2BB38-5D3D-481B-A563-1FBA952061F6}">
      <dgm:prSet/>
      <dgm:spPr/>
      <dgm:t>
        <a:bodyPr/>
        <a:lstStyle/>
        <a:p>
          <a:endParaRPr lang="en-US"/>
        </a:p>
      </dgm:t>
    </dgm:pt>
    <dgm:pt modelId="{C767398D-B233-4EBE-A61D-985CDEDB3A3B}" type="sibTrans" cxnId="{32C2BB38-5D3D-481B-A563-1FBA952061F6}">
      <dgm:prSet/>
      <dgm:spPr/>
      <dgm:t>
        <a:bodyPr/>
        <a:lstStyle/>
        <a:p>
          <a:endParaRPr lang="en-US"/>
        </a:p>
      </dgm:t>
    </dgm:pt>
    <dgm:pt modelId="{822F3C5F-786A-4307-925D-563790BEA2EA}">
      <dgm:prSet/>
      <dgm:spPr/>
      <dgm:t>
        <a:bodyPr/>
        <a:lstStyle/>
        <a:p>
          <a:r>
            <a:rPr lang="en-US"/>
            <a:t>Difference </a:t>
          </a:r>
        </a:p>
      </dgm:t>
    </dgm:pt>
    <dgm:pt modelId="{35C24215-DC5A-4A68-8BE4-F37FE7070B07}" type="parTrans" cxnId="{5EE76F66-7C1B-4D48-B766-3356F82A7963}">
      <dgm:prSet/>
      <dgm:spPr/>
      <dgm:t>
        <a:bodyPr/>
        <a:lstStyle/>
        <a:p>
          <a:endParaRPr lang="en-US"/>
        </a:p>
      </dgm:t>
    </dgm:pt>
    <dgm:pt modelId="{EDB46755-09D5-4A8E-B57F-20F4479A2789}" type="sibTrans" cxnId="{5EE76F66-7C1B-4D48-B766-3356F82A7963}">
      <dgm:prSet/>
      <dgm:spPr/>
      <dgm:t>
        <a:bodyPr/>
        <a:lstStyle/>
        <a:p>
          <a:endParaRPr lang="en-US"/>
        </a:p>
      </dgm:t>
    </dgm:pt>
    <dgm:pt modelId="{F00CFAAE-AEB4-48E7-934D-DAEE4E48F2BA}">
      <dgm:prSet/>
      <dgm:spPr/>
      <dgm:t>
        <a:bodyPr/>
        <a:lstStyle/>
        <a:p>
          <a:r>
            <a:rPr lang="en-US"/>
            <a:t>Association</a:t>
          </a:r>
        </a:p>
      </dgm:t>
    </dgm:pt>
    <dgm:pt modelId="{885545E9-6802-488E-8CED-5EE0FE6109FF}" type="parTrans" cxnId="{77E1F572-A758-42A1-9CE0-D37042548CCA}">
      <dgm:prSet/>
      <dgm:spPr/>
      <dgm:t>
        <a:bodyPr/>
        <a:lstStyle/>
        <a:p>
          <a:endParaRPr lang="en-US"/>
        </a:p>
      </dgm:t>
    </dgm:pt>
    <dgm:pt modelId="{11C7332E-E1DE-4220-AB5A-98E052189421}" type="sibTrans" cxnId="{77E1F572-A758-42A1-9CE0-D37042548CCA}">
      <dgm:prSet/>
      <dgm:spPr/>
      <dgm:t>
        <a:bodyPr/>
        <a:lstStyle/>
        <a:p>
          <a:endParaRPr lang="en-US"/>
        </a:p>
      </dgm:t>
    </dgm:pt>
    <dgm:pt modelId="{69446555-EB44-43AA-9768-1DE0833BDEB6}" type="pres">
      <dgm:prSet presAssocID="{BF0A6992-2B1E-4589-A218-6522AAA69B62}" presName="linear" presStyleCnt="0">
        <dgm:presLayoutVars>
          <dgm:dir/>
          <dgm:animLvl val="lvl"/>
          <dgm:resizeHandles val="exact"/>
        </dgm:presLayoutVars>
      </dgm:prSet>
      <dgm:spPr/>
    </dgm:pt>
    <dgm:pt modelId="{2C732A9E-C0F4-487A-87E8-8A8D8C3F609B}" type="pres">
      <dgm:prSet presAssocID="{472591C0-647F-4E45-81B0-678DEBB5498A}" presName="parentLin" presStyleCnt="0"/>
      <dgm:spPr/>
    </dgm:pt>
    <dgm:pt modelId="{B15F43B8-F671-4F1A-A417-100D2CE31B41}" type="pres">
      <dgm:prSet presAssocID="{472591C0-647F-4E45-81B0-678DEBB5498A}" presName="parentLeftMargin" presStyleLbl="node1" presStyleIdx="0" presStyleCnt="3"/>
      <dgm:spPr/>
    </dgm:pt>
    <dgm:pt modelId="{B056772D-C6F4-48AC-993A-B1EEDADF244B}" type="pres">
      <dgm:prSet presAssocID="{472591C0-647F-4E45-81B0-678DEBB5498A}" presName="parentText" presStyleLbl="node1" presStyleIdx="0" presStyleCnt="3">
        <dgm:presLayoutVars>
          <dgm:chMax val="0"/>
          <dgm:bulletEnabled val="1"/>
        </dgm:presLayoutVars>
      </dgm:prSet>
      <dgm:spPr/>
    </dgm:pt>
    <dgm:pt modelId="{CED18D79-10FF-4465-BDD4-407D20D6817A}" type="pres">
      <dgm:prSet presAssocID="{472591C0-647F-4E45-81B0-678DEBB5498A}" presName="negativeSpace" presStyleCnt="0"/>
      <dgm:spPr/>
    </dgm:pt>
    <dgm:pt modelId="{88C03720-0949-4F54-84EE-98EF4E9AD25F}" type="pres">
      <dgm:prSet presAssocID="{472591C0-647F-4E45-81B0-678DEBB5498A}" presName="childText" presStyleLbl="conFgAcc1" presStyleIdx="0" presStyleCnt="3">
        <dgm:presLayoutVars>
          <dgm:bulletEnabled val="1"/>
        </dgm:presLayoutVars>
      </dgm:prSet>
      <dgm:spPr/>
    </dgm:pt>
    <dgm:pt modelId="{7DD5065C-E5D4-4911-82A6-CA4E8761BA66}" type="pres">
      <dgm:prSet presAssocID="{5AF9E383-045E-40D9-90CA-3299D2599B4E}" presName="spaceBetweenRectangles" presStyleCnt="0"/>
      <dgm:spPr/>
    </dgm:pt>
    <dgm:pt modelId="{C66B1109-075E-4D64-ACFE-8DC1D2F16CF1}" type="pres">
      <dgm:prSet presAssocID="{EFDD5DD3-2E5F-4FF5-94FF-3217889A5154}" presName="parentLin" presStyleCnt="0"/>
      <dgm:spPr/>
    </dgm:pt>
    <dgm:pt modelId="{0B3EA857-89CB-4152-9F5D-6BB0EFCE3A73}" type="pres">
      <dgm:prSet presAssocID="{EFDD5DD3-2E5F-4FF5-94FF-3217889A5154}" presName="parentLeftMargin" presStyleLbl="node1" presStyleIdx="0" presStyleCnt="3"/>
      <dgm:spPr/>
    </dgm:pt>
    <dgm:pt modelId="{AA369593-DC1F-41C7-9E12-36AD50EAC9F4}" type="pres">
      <dgm:prSet presAssocID="{EFDD5DD3-2E5F-4FF5-94FF-3217889A5154}" presName="parentText" presStyleLbl="node1" presStyleIdx="1" presStyleCnt="3">
        <dgm:presLayoutVars>
          <dgm:chMax val="0"/>
          <dgm:bulletEnabled val="1"/>
        </dgm:presLayoutVars>
      </dgm:prSet>
      <dgm:spPr/>
    </dgm:pt>
    <dgm:pt modelId="{4C0BC7E2-3F8F-46CC-AC58-69D79A3F2CAD}" type="pres">
      <dgm:prSet presAssocID="{EFDD5DD3-2E5F-4FF5-94FF-3217889A5154}" presName="negativeSpace" presStyleCnt="0"/>
      <dgm:spPr/>
    </dgm:pt>
    <dgm:pt modelId="{67E8A38B-D28C-403C-9987-32180160DAA1}" type="pres">
      <dgm:prSet presAssocID="{EFDD5DD3-2E5F-4FF5-94FF-3217889A5154}" presName="childText" presStyleLbl="conFgAcc1" presStyleIdx="1" presStyleCnt="3">
        <dgm:presLayoutVars>
          <dgm:bulletEnabled val="1"/>
        </dgm:presLayoutVars>
      </dgm:prSet>
      <dgm:spPr/>
    </dgm:pt>
    <dgm:pt modelId="{DBE3484B-C018-4599-90A3-AC6AAE115EDB}" type="pres">
      <dgm:prSet presAssocID="{EE8852C4-1D28-4409-AB8A-2707C589C9D1}" presName="spaceBetweenRectangles" presStyleCnt="0"/>
      <dgm:spPr/>
    </dgm:pt>
    <dgm:pt modelId="{3582C904-FB3D-492B-860A-A67690AF4583}" type="pres">
      <dgm:prSet presAssocID="{57519285-3111-4AE3-9C25-F10D37BF35DF}" presName="parentLin" presStyleCnt="0"/>
      <dgm:spPr/>
    </dgm:pt>
    <dgm:pt modelId="{057736EB-AE82-45D4-BB0D-1961C3F70EB9}" type="pres">
      <dgm:prSet presAssocID="{57519285-3111-4AE3-9C25-F10D37BF35DF}" presName="parentLeftMargin" presStyleLbl="node1" presStyleIdx="1" presStyleCnt="3"/>
      <dgm:spPr/>
    </dgm:pt>
    <dgm:pt modelId="{0DA59285-8752-44B6-A8C3-6AFB0AC2EECA}" type="pres">
      <dgm:prSet presAssocID="{57519285-3111-4AE3-9C25-F10D37BF35DF}" presName="parentText" presStyleLbl="node1" presStyleIdx="2" presStyleCnt="3">
        <dgm:presLayoutVars>
          <dgm:chMax val="0"/>
          <dgm:bulletEnabled val="1"/>
        </dgm:presLayoutVars>
      </dgm:prSet>
      <dgm:spPr/>
    </dgm:pt>
    <dgm:pt modelId="{1C4CC7A9-B56C-4BD2-9E44-D95BE48753CA}" type="pres">
      <dgm:prSet presAssocID="{57519285-3111-4AE3-9C25-F10D37BF35DF}" presName="negativeSpace" presStyleCnt="0"/>
      <dgm:spPr/>
    </dgm:pt>
    <dgm:pt modelId="{DF9EDCF0-AC8D-470B-927C-CFE335547DF0}" type="pres">
      <dgm:prSet presAssocID="{57519285-3111-4AE3-9C25-F10D37BF35DF}" presName="childText" presStyleLbl="conFgAcc1" presStyleIdx="2" presStyleCnt="3">
        <dgm:presLayoutVars>
          <dgm:bulletEnabled val="1"/>
        </dgm:presLayoutVars>
      </dgm:prSet>
      <dgm:spPr/>
    </dgm:pt>
  </dgm:ptLst>
  <dgm:cxnLst>
    <dgm:cxn modelId="{7479DA0E-B813-41B8-910C-6319970F8B3C}" type="presOf" srcId="{57519285-3111-4AE3-9C25-F10D37BF35DF}" destId="{057736EB-AE82-45D4-BB0D-1961C3F70EB9}" srcOrd="0" destOrd="0" presId="urn:microsoft.com/office/officeart/2005/8/layout/list1"/>
    <dgm:cxn modelId="{F2A00026-64CD-4D34-923F-DD0FD5170926}" srcId="{BF0A6992-2B1E-4589-A218-6522AAA69B62}" destId="{472591C0-647F-4E45-81B0-678DEBB5498A}" srcOrd="0" destOrd="0" parTransId="{812D4426-0212-4A49-9E91-A7DB5B8DDC8A}" sibTransId="{5AF9E383-045E-40D9-90CA-3299D2599B4E}"/>
    <dgm:cxn modelId="{56A3FF2F-49D0-4B4A-9049-2D986AA2C89B}" srcId="{BF0A6992-2B1E-4589-A218-6522AAA69B62}" destId="{57519285-3111-4AE3-9C25-F10D37BF35DF}" srcOrd="2" destOrd="0" parTransId="{72A21CC5-BF13-4ECE-8535-16C0E32CB1CA}" sibTransId="{C815D103-7C59-4351-B2A1-FC6A8CC30B7A}"/>
    <dgm:cxn modelId="{32C2BB38-5D3D-481B-A563-1FBA952061F6}" srcId="{57519285-3111-4AE3-9C25-F10D37BF35DF}" destId="{732427EB-7E5B-4183-9F3D-EE628CC51217}" srcOrd="0" destOrd="0" parTransId="{BACA1E18-BA50-4CDE-A900-6A5AD88CD8FB}" sibTransId="{C767398D-B233-4EBE-A61D-985CDEDB3A3B}"/>
    <dgm:cxn modelId="{48FDE45E-1B01-458C-A8BA-3859A393106E}" type="presOf" srcId="{EFDD5DD3-2E5F-4FF5-94FF-3217889A5154}" destId="{AA369593-DC1F-41C7-9E12-36AD50EAC9F4}" srcOrd="1" destOrd="0" presId="urn:microsoft.com/office/officeart/2005/8/layout/list1"/>
    <dgm:cxn modelId="{5EE76F66-7C1B-4D48-B766-3356F82A7963}" srcId="{57519285-3111-4AE3-9C25-F10D37BF35DF}" destId="{822F3C5F-786A-4307-925D-563790BEA2EA}" srcOrd="1" destOrd="0" parTransId="{35C24215-DC5A-4A68-8BE4-F37FE7070B07}" sibTransId="{EDB46755-09D5-4A8E-B57F-20F4479A2789}"/>
    <dgm:cxn modelId="{53921F67-2C88-4722-ADD8-089C28F714C1}" type="presOf" srcId="{472591C0-647F-4E45-81B0-678DEBB5498A}" destId="{B15F43B8-F671-4F1A-A417-100D2CE31B41}" srcOrd="0" destOrd="0" presId="urn:microsoft.com/office/officeart/2005/8/layout/list1"/>
    <dgm:cxn modelId="{06A6444D-51EC-4CE6-95A0-A03E6782363F}" type="presOf" srcId="{EFDD5DD3-2E5F-4FF5-94FF-3217889A5154}" destId="{0B3EA857-89CB-4152-9F5D-6BB0EFCE3A73}" srcOrd="0" destOrd="0" presId="urn:microsoft.com/office/officeart/2005/8/layout/list1"/>
    <dgm:cxn modelId="{19FF0F51-8812-4CBA-94ED-07186A7AFF76}" srcId="{BF0A6992-2B1E-4589-A218-6522AAA69B62}" destId="{EFDD5DD3-2E5F-4FF5-94FF-3217889A5154}" srcOrd="1" destOrd="0" parTransId="{D4451FCD-78F3-4ACA-80E4-A64334344603}" sibTransId="{EE8852C4-1D28-4409-AB8A-2707C589C9D1}"/>
    <dgm:cxn modelId="{77E1F572-A758-42A1-9CE0-D37042548CCA}" srcId="{57519285-3111-4AE3-9C25-F10D37BF35DF}" destId="{F00CFAAE-AEB4-48E7-934D-DAEE4E48F2BA}" srcOrd="2" destOrd="0" parTransId="{885545E9-6802-488E-8CED-5EE0FE6109FF}" sibTransId="{11C7332E-E1DE-4220-AB5A-98E052189421}"/>
    <dgm:cxn modelId="{187B678D-48CF-461C-82A1-8284443B4350}" type="presOf" srcId="{57519285-3111-4AE3-9C25-F10D37BF35DF}" destId="{0DA59285-8752-44B6-A8C3-6AFB0AC2EECA}" srcOrd="1" destOrd="0" presId="urn:microsoft.com/office/officeart/2005/8/layout/list1"/>
    <dgm:cxn modelId="{938FAB96-4637-4C53-85A0-AF18FA015EEC}" type="presOf" srcId="{BF0A6992-2B1E-4589-A218-6522AAA69B62}" destId="{69446555-EB44-43AA-9768-1DE0833BDEB6}" srcOrd="0" destOrd="0" presId="urn:microsoft.com/office/officeart/2005/8/layout/list1"/>
    <dgm:cxn modelId="{5CF5E6E6-B12A-4B5B-A6A7-CA418AB43CEF}" type="presOf" srcId="{472591C0-647F-4E45-81B0-678DEBB5498A}" destId="{B056772D-C6F4-48AC-993A-B1EEDADF244B}" srcOrd="1" destOrd="0" presId="urn:microsoft.com/office/officeart/2005/8/layout/list1"/>
    <dgm:cxn modelId="{77611AEA-C1AA-4D1C-8C71-CF269543E0DC}" type="presOf" srcId="{F00CFAAE-AEB4-48E7-934D-DAEE4E48F2BA}" destId="{DF9EDCF0-AC8D-470B-927C-CFE335547DF0}" srcOrd="0" destOrd="2" presId="urn:microsoft.com/office/officeart/2005/8/layout/list1"/>
    <dgm:cxn modelId="{C73E90EC-7ED9-4958-B0DB-23F9B13071AE}" type="presOf" srcId="{732427EB-7E5B-4183-9F3D-EE628CC51217}" destId="{DF9EDCF0-AC8D-470B-927C-CFE335547DF0}" srcOrd="0" destOrd="0" presId="urn:microsoft.com/office/officeart/2005/8/layout/list1"/>
    <dgm:cxn modelId="{AE04F7FF-E2CB-4539-852B-D1D02AFC60F6}" type="presOf" srcId="{822F3C5F-786A-4307-925D-563790BEA2EA}" destId="{DF9EDCF0-AC8D-470B-927C-CFE335547DF0}" srcOrd="0" destOrd="1" presId="urn:microsoft.com/office/officeart/2005/8/layout/list1"/>
    <dgm:cxn modelId="{EE67CB7D-1FE8-4E8E-9A3E-7A17EDC283E5}" type="presParOf" srcId="{69446555-EB44-43AA-9768-1DE0833BDEB6}" destId="{2C732A9E-C0F4-487A-87E8-8A8D8C3F609B}" srcOrd="0" destOrd="0" presId="urn:microsoft.com/office/officeart/2005/8/layout/list1"/>
    <dgm:cxn modelId="{ECD7EC77-3E93-4B22-A2F9-236C9DE03019}" type="presParOf" srcId="{2C732A9E-C0F4-487A-87E8-8A8D8C3F609B}" destId="{B15F43B8-F671-4F1A-A417-100D2CE31B41}" srcOrd="0" destOrd="0" presId="urn:microsoft.com/office/officeart/2005/8/layout/list1"/>
    <dgm:cxn modelId="{FF411F2D-7742-40CF-8397-B558B6844510}" type="presParOf" srcId="{2C732A9E-C0F4-487A-87E8-8A8D8C3F609B}" destId="{B056772D-C6F4-48AC-993A-B1EEDADF244B}" srcOrd="1" destOrd="0" presId="urn:microsoft.com/office/officeart/2005/8/layout/list1"/>
    <dgm:cxn modelId="{F1D82D9B-2D33-4055-A3BE-E63782A280BA}" type="presParOf" srcId="{69446555-EB44-43AA-9768-1DE0833BDEB6}" destId="{CED18D79-10FF-4465-BDD4-407D20D6817A}" srcOrd="1" destOrd="0" presId="urn:microsoft.com/office/officeart/2005/8/layout/list1"/>
    <dgm:cxn modelId="{DE5A8BB7-FEA1-4A06-87DE-DDC03A215D4D}" type="presParOf" srcId="{69446555-EB44-43AA-9768-1DE0833BDEB6}" destId="{88C03720-0949-4F54-84EE-98EF4E9AD25F}" srcOrd="2" destOrd="0" presId="urn:microsoft.com/office/officeart/2005/8/layout/list1"/>
    <dgm:cxn modelId="{CE8F94F6-E26E-46E3-A231-F6F30FF287AF}" type="presParOf" srcId="{69446555-EB44-43AA-9768-1DE0833BDEB6}" destId="{7DD5065C-E5D4-4911-82A6-CA4E8761BA66}" srcOrd="3" destOrd="0" presId="urn:microsoft.com/office/officeart/2005/8/layout/list1"/>
    <dgm:cxn modelId="{250D8828-8F46-4625-8766-81BC14E3F4ED}" type="presParOf" srcId="{69446555-EB44-43AA-9768-1DE0833BDEB6}" destId="{C66B1109-075E-4D64-ACFE-8DC1D2F16CF1}" srcOrd="4" destOrd="0" presId="urn:microsoft.com/office/officeart/2005/8/layout/list1"/>
    <dgm:cxn modelId="{1D99A88A-C1A3-4A0C-B30C-EEA067E6D244}" type="presParOf" srcId="{C66B1109-075E-4D64-ACFE-8DC1D2F16CF1}" destId="{0B3EA857-89CB-4152-9F5D-6BB0EFCE3A73}" srcOrd="0" destOrd="0" presId="urn:microsoft.com/office/officeart/2005/8/layout/list1"/>
    <dgm:cxn modelId="{F033EB6F-EB53-4B82-9AF2-9FAB3258B045}" type="presParOf" srcId="{C66B1109-075E-4D64-ACFE-8DC1D2F16CF1}" destId="{AA369593-DC1F-41C7-9E12-36AD50EAC9F4}" srcOrd="1" destOrd="0" presId="urn:microsoft.com/office/officeart/2005/8/layout/list1"/>
    <dgm:cxn modelId="{8C994F52-7F03-4FEE-9E40-AACF3747DC0E}" type="presParOf" srcId="{69446555-EB44-43AA-9768-1DE0833BDEB6}" destId="{4C0BC7E2-3F8F-46CC-AC58-69D79A3F2CAD}" srcOrd="5" destOrd="0" presId="urn:microsoft.com/office/officeart/2005/8/layout/list1"/>
    <dgm:cxn modelId="{F8A83564-913F-45F5-9C01-700F3E0EDEEF}" type="presParOf" srcId="{69446555-EB44-43AA-9768-1DE0833BDEB6}" destId="{67E8A38B-D28C-403C-9987-32180160DAA1}" srcOrd="6" destOrd="0" presId="urn:microsoft.com/office/officeart/2005/8/layout/list1"/>
    <dgm:cxn modelId="{CA993B1A-EAD3-4C10-8DDE-42F33FFB639D}" type="presParOf" srcId="{69446555-EB44-43AA-9768-1DE0833BDEB6}" destId="{DBE3484B-C018-4599-90A3-AC6AAE115EDB}" srcOrd="7" destOrd="0" presId="urn:microsoft.com/office/officeart/2005/8/layout/list1"/>
    <dgm:cxn modelId="{8635220E-C9A5-466C-B253-F3592FA662CC}" type="presParOf" srcId="{69446555-EB44-43AA-9768-1DE0833BDEB6}" destId="{3582C904-FB3D-492B-860A-A67690AF4583}" srcOrd="8" destOrd="0" presId="urn:microsoft.com/office/officeart/2005/8/layout/list1"/>
    <dgm:cxn modelId="{A6EB9392-5FDA-4373-AA75-031A7AE2FAA6}" type="presParOf" srcId="{3582C904-FB3D-492B-860A-A67690AF4583}" destId="{057736EB-AE82-45D4-BB0D-1961C3F70EB9}" srcOrd="0" destOrd="0" presId="urn:microsoft.com/office/officeart/2005/8/layout/list1"/>
    <dgm:cxn modelId="{67654940-0E2C-489A-A2E2-8E9965C297EF}" type="presParOf" srcId="{3582C904-FB3D-492B-860A-A67690AF4583}" destId="{0DA59285-8752-44B6-A8C3-6AFB0AC2EECA}" srcOrd="1" destOrd="0" presId="urn:microsoft.com/office/officeart/2005/8/layout/list1"/>
    <dgm:cxn modelId="{CEECC1B6-4CC1-4922-BDD8-F871E976009F}" type="presParOf" srcId="{69446555-EB44-43AA-9768-1DE0833BDEB6}" destId="{1C4CC7A9-B56C-4BD2-9E44-D95BE48753CA}" srcOrd="9" destOrd="0" presId="urn:microsoft.com/office/officeart/2005/8/layout/list1"/>
    <dgm:cxn modelId="{BBD9DFE1-E0B5-4125-8930-B08788F1C1B6}" type="presParOf" srcId="{69446555-EB44-43AA-9768-1DE0833BDEB6}" destId="{DF9EDCF0-AC8D-470B-927C-CFE335547DF0}"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A366CBB-059F-429C-9BAF-686D80BD93A0}" type="doc">
      <dgm:prSet loTypeId="urn:microsoft.com/office/officeart/2005/8/layout/cycle6" loCatId="cycle" qsTypeId="urn:microsoft.com/office/officeart/2005/8/quickstyle/simple1" qsCatId="simple" csTypeId="urn:microsoft.com/office/officeart/2005/8/colors/colorful1" csCatId="colorful"/>
      <dgm:spPr/>
      <dgm:t>
        <a:bodyPr/>
        <a:lstStyle/>
        <a:p>
          <a:endParaRPr lang="en-US"/>
        </a:p>
      </dgm:t>
    </dgm:pt>
    <dgm:pt modelId="{C1045A6D-B44F-4E07-AF5D-4A56840A2A0B}">
      <dgm:prSet/>
      <dgm:spPr/>
      <dgm:t>
        <a:bodyPr/>
        <a:lstStyle/>
        <a:p>
          <a:r>
            <a:rPr lang="en-US"/>
            <a:t>Sales Funnel </a:t>
          </a:r>
        </a:p>
      </dgm:t>
    </dgm:pt>
    <dgm:pt modelId="{3AA45C3E-BDA1-4B89-9251-7848904D7922}" type="parTrans" cxnId="{08116374-E68E-41E5-964E-14155385F34A}">
      <dgm:prSet/>
      <dgm:spPr/>
      <dgm:t>
        <a:bodyPr/>
        <a:lstStyle/>
        <a:p>
          <a:endParaRPr lang="en-US"/>
        </a:p>
      </dgm:t>
    </dgm:pt>
    <dgm:pt modelId="{7A1ECC07-77BD-4F87-954E-5EDD123B2B8E}" type="sibTrans" cxnId="{08116374-E68E-41E5-964E-14155385F34A}">
      <dgm:prSet/>
      <dgm:spPr/>
      <dgm:t>
        <a:bodyPr/>
        <a:lstStyle/>
        <a:p>
          <a:endParaRPr lang="en-US"/>
        </a:p>
      </dgm:t>
    </dgm:pt>
    <dgm:pt modelId="{127A4504-334D-4CD1-BD37-A32D01D7A921}">
      <dgm:prSet/>
      <dgm:spPr/>
      <dgm:t>
        <a:bodyPr/>
        <a:lstStyle/>
        <a:p>
          <a:r>
            <a:rPr lang="en-US"/>
            <a:t>Customer Segmentation</a:t>
          </a:r>
        </a:p>
      </dgm:t>
    </dgm:pt>
    <dgm:pt modelId="{89264F3E-EFCB-407F-83A8-799BB71D4022}" type="parTrans" cxnId="{5192A8D4-DB31-47D6-8A19-AD22D40067FB}">
      <dgm:prSet/>
      <dgm:spPr/>
      <dgm:t>
        <a:bodyPr/>
        <a:lstStyle/>
        <a:p>
          <a:endParaRPr lang="en-US"/>
        </a:p>
      </dgm:t>
    </dgm:pt>
    <dgm:pt modelId="{7FEC0A13-5E12-436C-8864-40DD44D97704}" type="sibTrans" cxnId="{5192A8D4-DB31-47D6-8A19-AD22D40067FB}">
      <dgm:prSet/>
      <dgm:spPr/>
      <dgm:t>
        <a:bodyPr/>
        <a:lstStyle/>
        <a:p>
          <a:endParaRPr lang="en-US"/>
        </a:p>
      </dgm:t>
    </dgm:pt>
    <dgm:pt modelId="{D58F109D-19C5-42A4-9404-4134E1DA850B}" type="pres">
      <dgm:prSet presAssocID="{6A366CBB-059F-429C-9BAF-686D80BD93A0}" presName="cycle" presStyleCnt="0">
        <dgm:presLayoutVars>
          <dgm:dir/>
          <dgm:resizeHandles val="exact"/>
        </dgm:presLayoutVars>
      </dgm:prSet>
      <dgm:spPr/>
    </dgm:pt>
    <dgm:pt modelId="{41413F25-6586-4196-889B-6DFF7392D44D}" type="pres">
      <dgm:prSet presAssocID="{C1045A6D-B44F-4E07-AF5D-4A56840A2A0B}" presName="node" presStyleLbl="node1" presStyleIdx="0" presStyleCnt="2">
        <dgm:presLayoutVars>
          <dgm:bulletEnabled val="1"/>
        </dgm:presLayoutVars>
      </dgm:prSet>
      <dgm:spPr/>
    </dgm:pt>
    <dgm:pt modelId="{FEA68BE2-0A4E-4D4F-A897-F89FA01FEB6F}" type="pres">
      <dgm:prSet presAssocID="{C1045A6D-B44F-4E07-AF5D-4A56840A2A0B}" presName="spNode" presStyleCnt="0"/>
      <dgm:spPr/>
    </dgm:pt>
    <dgm:pt modelId="{8FB408B6-F325-4881-AFEC-BD211F98656D}" type="pres">
      <dgm:prSet presAssocID="{7A1ECC07-77BD-4F87-954E-5EDD123B2B8E}" presName="sibTrans" presStyleLbl="sibTrans1D1" presStyleIdx="0" presStyleCnt="2"/>
      <dgm:spPr/>
    </dgm:pt>
    <dgm:pt modelId="{790C9C6D-BDE3-4632-9953-47E9CBB97DD8}" type="pres">
      <dgm:prSet presAssocID="{127A4504-334D-4CD1-BD37-A32D01D7A921}" presName="node" presStyleLbl="node1" presStyleIdx="1" presStyleCnt="2">
        <dgm:presLayoutVars>
          <dgm:bulletEnabled val="1"/>
        </dgm:presLayoutVars>
      </dgm:prSet>
      <dgm:spPr/>
    </dgm:pt>
    <dgm:pt modelId="{A286B7C0-BEAE-4ACB-8CDB-058E27D07264}" type="pres">
      <dgm:prSet presAssocID="{127A4504-334D-4CD1-BD37-A32D01D7A921}" presName="spNode" presStyleCnt="0"/>
      <dgm:spPr/>
    </dgm:pt>
    <dgm:pt modelId="{2BBECFEC-0B05-455B-9506-C43104A995AA}" type="pres">
      <dgm:prSet presAssocID="{7FEC0A13-5E12-436C-8864-40DD44D97704}" presName="sibTrans" presStyleLbl="sibTrans1D1" presStyleIdx="1" presStyleCnt="2"/>
      <dgm:spPr/>
    </dgm:pt>
  </dgm:ptLst>
  <dgm:cxnLst>
    <dgm:cxn modelId="{4D170403-0185-4711-A1D9-3DCCB6148A80}" type="presOf" srcId="{C1045A6D-B44F-4E07-AF5D-4A56840A2A0B}" destId="{41413F25-6586-4196-889B-6DFF7392D44D}" srcOrd="0" destOrd="0" presId="urn:microsoft.com/office/officeart/2005/8/layout/cycle6"/>
    <dgm:cxn modelId="{2DF6B10B-E15B-4913-86E9-91AAA401A007}" type="presOf" srcId="{7FEC0A13-5E12-436C-8864-40DD44D97704}" destId="{2BBECFEC-0B05-455B-9506-C43104A995AA}" srcOrd="0" destOrd="0" presId="urn:microsoft.com/office/officeart/2005/8/layout/cycle6"/>
    <dgm:cxn modelId="{F4785D67-E176-4C0C-AB1C-D4C2BF08F7EF}" type="presOf" srcId="{7A1ECC07-77BD-4F87-954E-5EDD123B2B8E}" destId="{8FB408B6-F325-4881-AFEC-BD211F98656D}" srcOrd="0" destOrd="0" presId="urn:microsoft.com/office/officeart/2005/8/layout/cycle6"/>
    <dgm:cxn modelId="{08116374-E68E-41E5-964E-14155385F34A}" srcId="{6A366CBB-059F-429C-9BAF-686D80BD93A0}" destId="{C1045A6D-B44F-4E07-AF5D-4A56840A2A0B}" srcOrd="0" destOrd="0" parTransId="{3AA45C3E-BDA1-4B89-9251-7848904D7922}" sibTransId="{7A1ECC07-77BD-4F87-954E-5EDD123B2B8E}"/>
    <dgm:cxn modelId="{9C893E99-1923-4C3D-99D9-BCD12FF41A2A}" type="presOf" srcId="{6A366CBB-059F-429C-9BAF-686D80BD93A0}" destId="{D58F109D-19C5-42A4-9404-4134E1DA850B}" srcOrd="0" destOrd="0" presId="urn:microsoft.com/office/officeart/2005/8/layout/cycle6"/>
    <dgm:cxn modelId="{4613DA99-3A7A-455A-AF2D-C247716CCC4A}" type="presOf" srcId="{127A4504-334D-4CD1-BD37-A32D01D7A921}" destId="{790C9C6D-BDE3-4632-9953-47E9CBB97DD8}" srcOrd="0" destOrd="0" presId="urn:microsoft.com/office/officeart/2005/8/layout/cycle6"/>
    <dgm:cxn modelId="{5192A8D4-DB31-47D6-8A19-AD22D40067FB}" srcId="{6A366CBB-059F-429C-9BAF-686D80BD93A0}" destId="{127A4504-334D-4CD1-BD37-A32D01D7A921}" srcOrd="1" destOrd="0" parTransId="{89264F3E-EFCB-407F-83A8-799BB71D4022}" sibTransId="{7FEC0A13-5E12-436C-8864-40DD44D97704}"/>
    <dgm:cxn modelId="{32984EB9-2A43-448F-8347-20BC2E92B3B7}" type="presParOf" srcId="{D58F109D-19C5-42A4-9404-4134E1DA850B}" destId="{41413F25-6586-4196-889B-6DFF7392D44D}" srcOrd="0" destOrd="0" presId="urn:microsoft.com/office/officeart/2005/8/layout/cycle6"/>
    <dgm:cxn modelId="{C933C643-4A15-482A-9C47-26582F55BE0E}" type="presParOf" srcId="{D58F109D-19C5-42A4-9404-4134E1DA850B}" destId="{FEA68BE2-0A4E-4D4F-A897-F89FA01FEB6F}" srcOrd="1" destOrd="0" presId="urn:microsoft.com/office/officeart/2005/8/layout/cycle6"/>
    <dgm:cxn modelId="{14A3E59A-00BA-43CB-89B5-CD6EAACFE8F2}" type="presParOf" srcId="{D58F109D-19C5-42A4-9404-4134E1DA850B}" destId="{8FB408B6-F325-4881-AFEC-BD211F98656D}" srcOrd="2" destOrd="0" presId="urn:microsoft.com/office/officeart/2005/8/layout/cycle6"/>
    <dgm:cxn modelId="{E2876348-D7E6-41FC-9D95-D9868ED2D9BE}" type="presParOf" srcId="{D58F109D-19C5-42A4-9404-4134E1DA850B}" destId="{790C9C6D-BDE3-4632-9953-47E9CBB97DD8}" srcOrd="3" destOrd="0" presId="urn:microsoft.com/office/officeart/2005/8/layout/cycle6"/>
    <dgm:cxn modelId="{799408D3-DFF2-4200-B108-EC1936B00AD8}" type="presParOf" srcId="{D58F109D-19C5-42A4-9404-4134E1DA850B}" destId="{A286B7C0-BEAE-4ACB-8CDB-058E27D07264}" srcOrd="4" destOrd="0" presId="urn:microsoft.com/office/officeart/2005/8/layout/cycle6"/>
    <dgm:cxn modelId="{B7AABA79-94A7-4E23-AC86-644F3E402AF3}" type="presParOf" srcId="{D58F109D-19C5-42A4-9404-4134E1DA850B}" destId="{2BBECFEC-0B05-455B-9506-C43104A995AA}" srcOrd="5" destOrd="0" presId="urn:microsoft.com/office/officeart/2005/8/layout/cycle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5E93E7-6F14-4CCC-9779-94DD51A0F26C}">
      <dsp:nvSpPr>
        <dsp:cNvPr id="0" name=""/>
        <dsp:cNvSpPr/>
      </dsp:nvSpPr>
      <dsp:spPr>
        <a:xfrm>
          <a:off x="0" y="719"/>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6573E7-BC27-40B2-B7EE-3DDC958F6641}">
      <dsp:nvSpPr>
        <dsp:cNvPr id="0" name=""/>
        <dsp:cNvSpPr/>
      </dsp:nvSpPr>
      <dsp:spPr>
        <a:xfrm>
          <a:off x="509522" y="379703"/>
          <a:ext cx="926404" cy="9264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AF510C-8FA6-466E-9DF6-26DA4B34F4A1}">
      <dsp:nvSpPr>
        <dsp:cNvPr id="0" name=""/>
        <dsp:cNvSpPr/>
      </dsp:nvSpPr>
      <dsp:spPr>
        <a:xfrm>
          <a:off x="1945450" y="719"/>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1111250">
            <a:lnSpc>
              <a:spcPct val="90000"/>
            </a:lnSpc>
            <a:spcBef>
              <a:spcPct val="0"/>
            </a:spcBef>
            <a:spcAft>
              <a:spcPct val="35000"/>
            </a:spcAft>
            <a:buNone/>
          </a:pPr>
          <a:r>
            <a:rPr lang="en-US" sz="2500" kern="1200" dirty="0"/>
            <a:t>Types of data: primary vs. secondary (internal)</a:t>
          </a:r>
        </a:p>
      </dsp:txBody>
      <dsp:txXfrm>
        <a:off x="1945450" y="719"/>
        <a:ext cx="4643240" cy="1684372"/>
      </dsp:txXfrm>
    </dsp:sp>
    <dsp:sp modelId="{84C7A28A-6142-466F-A7CF-4BFF050D30B2}">
      <dsp:nvSpPr>
        <dsp:cNvPr id="0" name=""/>
        <dsp:cNvSpPr/>
      </dsp:nvSpPr>
      <dsp:spPr>
        <a:xfrm>
          <a:off x="0" y="2106185"/>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95125D-0BAA-4C5D-8EF4-D081BE25C58D}">
      <dsp:nvSpPr>
        <dsp:cNvPr id="0" name=""/>
        <dsp:cNvSpPr/>
      </dsp:nvSpPr>
      <dsp:spPr>
        <a:xfrm>
          <a:off x="509522" y="2485169"/>
          <a:ext cx="926404" cy="9264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C3227F-2CF4-4E17-8C78-452F9384EEE4}">
      <dsp:nvSpPr>
        <dsp:cNvPr id="0" name=""/>
        <dsp:cNvSpPr/>
      </dsp:nvSpPr>
      <dsp:spPr>
        <a:xfrm>
          <a:off x="1945450" y="2106185"/>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1111250">
            <a:lnSpc>
              <a:spcPct val="90000"/>
            </a:lnSpc>
            <a:spcBef>
              <a:spcPct val="0"/>
            </a:spcBef>
            <a:spcAft>
              <a:spcPct val="35000"/>
            </a:spcAft>
            <a:buNone/>
          </a:pPr>
          <a:r>
            <a:rPr lang="en-US" sz="2500" kern="1200"/>
            <a:t>Big Data Introduction</a:t>
          </a:r>
        </a:p>
      </dsp:txBody>
      <dsp:txXfrm>
        <a:off x="1945450" y="2106185"/>
        <a:ext cx="4643240" cy="1684372"/>
      </dsp:txXfrm>
    </dsp:sp>
    <dsp:sp modelId="{27A85FB7-C4E3-4D3A-A755-4CD905967F9C}">
      <dsp:nvSpPr>
        <dsp:cNvPr id="0" name=""/>
        <dsp:cNvSpPr/>
      </dsp:nvSpPr>
      <dsp:spPr>
        <a:xfrm>
          <a:off x="0" y="4211650"/>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420CFB-5851-46F7-9C72-3510B4F03530}">
      <dsp:nvSpPr>
        <dsp:cNvPr id="0" name=""/>
        <dsp:cNvSpPr/>
      </dsp:nvSpPr>
      <dsp:spPr>
        <a:xfrm>
          <a:off x="509522" y="4590634"/>
          <a:ext cx="926404" cy="9264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446E32-C73F-4A1C-B4F2-FD1F1198FC85}">
      <dsp:nvSpPr>
        <dsp:cNvPr id="0" name=""/>
        <dsp:cNvSpPr/>
      </dsp:nvSpPr>
      <dsp:spPr>
        <a:xfrm>
          <a:off x="1945450" y="4211650"/>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1111250">
            <a:lnSpc>
              <a:spcPct val="90000"/>
            </a:lnSpc>
            <a:spcBef>
              <a:spcPct val="0"/>
            </a:spcBef>
            <a:spcAft>
              <a:spcPct val="35000"/>
            </a:spcAft>
            <a:buNone/>
          </a:pPr>
          <a:r>
            <a:rPr lang="en-US" sz="2500" kern="1200"/>
            <a:t>Types of “Big Data” Analyses</a:t>
          </a:r>
        </a:p>
      </dsp:txBody>
      <dsp:txXfrm>
        <a:off x="1945450" y="4211650"/>
        <a:ext cx="4643240" cy="16843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36FBC9-737A-45FB-8094-0F1686A7C2B4}">
      <dsp:nvSpPr>
        <dsp:cNvPr id="0" name=""/>
        <dsp:cNvSpPr/>
      </dsp:nvSpPr>
      <dsp:spPr>
        <a:xfrm>
          <a:off x="0" y="343602"/>
          <a:ext cx="6666833" cy="990675"/>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54076" rIns="517420"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Nielson TV ratings </a:t>
          </a:r>
        </a:p>
        <a:p>
          <a:pPr marL="171450" lvl="1" indent="-171450" algn="l" defTabSz="755650">
            <a:lnSpc>
              <a:spcPct val="90000"/>
            </a:lnSpc>
            <a:spcBef>
              <a:spcPct val="0"/>
            </a:spcBef>
            <a:spcAft>
              <a:spcPct val="15000"/>
            </a:spcAft>
            <a:buChar char="•"/>
          </a:pPr>
          <a:r>
            <a:rPr lang="en-US" sz="1700" kern="1200"/>
            <a:t>Arbitron radio ratings </a:t>
          </a:r>
        </a:p>
      </dsp:txBody>
      <dsp:txXfrm>
        <a:off x="0" y="343602"/>
        <a:ext cx="6666833" cy="990675"/>
      </dsp:txXfrm>
    </dsp:sp>
    <dsp:sp modelId="{3BD94CDA-67F5-4086-8412-DBC0DF00B1D5}">
      <dsp:nvSpPr>
        <dsp:cNvPr id="0" name=""/>
        <dsp:cNvSpPr/>
      </dsp:nvSpPr>
      <dsp:spPr>
        <a:xfrm>
          <a:off x="333341" y="92682"/>
          <a:ext cx="4666783" cy="50184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755650">
            <a:lnSpc>
              <a:spcPct val="90000"/>
            </a:lnSpc>
            <a:spcBef>
              <a:spcPct val="0"/>
            </a:spcBef>
            <a:spcAft>
              <a:spcPct val="35000"/>
            </a:spcAft>
            <a:buNone/>
          </a:pPr>
          <a:r>
            <a:rPr lang="en-US" sz="1700" kern="1200"/>
            <a:t>Television and Radio </a:t>
          </a:r>
        </a:p>
      </dsp:txBody>
      <dsp:txXfrm>
        <a:off x="357839" y="117180"/>
        <a:ext cx="4617787" cy="452844"/>
      </dsp:txXfrm>
    </dsp:sp>
    <dsp:sp modelId="{4F84D87F-4D60-435C-84A6-E8581550F643}">
      <dsp:nvSpPr>
        <dsp:cNvPr id="0" name=""/>
        <dsp:cNvSpPr/>
      </dsp:nvSpPr>
      <dsp:spPr>
        <a:xfrm>
          <a:off x="0" y="1676997"/>
          <a:ext cx="6666833" cy="722925"/>
        </a:xfrm>
        <a:prstGeom prst="rect">
          <a:avLst/>
        </a:prstGeom>
        <a:solidFill>
          <a:schemeClr val="lt1">
            <a:alpha val="90000"/>
            <a:hueOff val="0"/>
            <a:satOff val="0"/>
            <a:lumOff val="0"/>
            <a:alphaOff val="0"/>
          </a:schemeClr>
        </a:solidFill>
        <a:ln w="6350" cap="flat" cmpd="sng" algn="ctr">
          <a:solidFill>
            <a:schemeClr val="accent2">
              <a:hueOff val="-485121"/>
              <a:satOff val="-27976"/>
              <a:lumOff val="2876"/>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54076" rIns="517420"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Starch Ad Readership (magazine)</a:t>
          </a:r>
        </a:p>
      </dsp:txBody>
      <dsp:txXfrm>
        <a:off x="0" y="1676997"/>
        <a:ext cx="6666833" cy="722925"/>
      </dsp:txXfrm>
    </dsp:sp>
    <dsp:sp modelId="{AB69155C-B2B0-4D08-9FFD-F283526EC87A}">
      <dsp:nvSpPr>
        <dsp:cNvPr id="0" name=""/>
        <dsp:cNvSpPr/>
      </dsp:nvSpPr>
      <dsp:spPr>
        <a:xfrm>
          <a:off x="333341" y="1426077"/>
          <a:ext cx="4666783" cy="501840"/>
        </a:xfrm>
        <a:prstGeom prst="roundRect">
          <a:avLst/>
        </a:prstGeom>
        <a:gradFill rotWithShape="0">
          <a:gsLst>
            <a:gs pos="0">
              <a:schemeClr val="accent2">
                <a:hueOff val="-485121"/>
                <a:satOff val="-27976"/>
                <a:lumOff val="2876"/>
                <a:alphaOff val="0"/>
                <a:satMod val="103000"/>
                <a:lumMod val="102000"/>
                <a:tint val="94000"/>
              </a:schemeClr>
            </a:gs>
            <a:gs pos="50000">
              <a:schemeClr val="accent2">
                <a:hueOff val="-485121"/>
                <a:satOff val="-27976"/>
                <a:lumOff val="2876"/>
                <a:alphaOff val="0"/>
                <a:satMod val="110000"/>
                <a:lumMod val="100000"/>
                <a:shade val="100000"/>
              </a:schemeClr>
            </a:gs>
            <a:gs pos="100000">
              <a:schemeClr val="accent2">
                <a:hueOff val="-485121"/>
                <a:satOff val="-27976"/>
                <a:lumOff val="287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755650">
            <a:lnSpc>
              <a:spcPct val="90000"/>
            </a:lnSpc>
            <a:spcBef>
              <a:spcPct val="0"/>
            </a:spcBef>
            <a:spcAft>
              <a:spcPct val="35000"/>
            </a:spcAft>
            <a:buNone/>
          </a:pPr>
          <a:r>
            <a:rPr lang="en-US" sz="1700" kern="1200"/>
            <a:t>Print Media </a:t>
          </a:r>
        </a:p>
      </dsp:txBody>
      <dsp:txXfrm>
        <a:off x="357839" y="1450575"/>
        <a:ext cx="4617787" cy="452844"/>
      </dsp:txXfrm>
    </dsp:sp>
    <dsp:sp modelId="{7523B58A-C525-4EEA-BA8F-0B6646B57EDB}">
      <dsp:nvSpPr>
        <dsp:cNvPr id="0" name=""/>
        <dsp:cNvSpPr/>
      </dsp:nvSpPr>
      <dsp:spPr>
        <a:xfrm>
          <a:off x="0" y="2742642"/>
          <a:ext cx="6666833" cy="990675"/>
        </a:xfrm>
        <a:prstGeom prst="rect">
          <a:avLst/>
        </a:prstGeom>
        <a:solidFill>
          <a:schemeClr val="lt1">
            <a:alpha val="90000"/>
            <a:hueOff val="0"/>
            <a:satOff val="0"/>
            <a:lumOff val="0"/>
            <a:alphaOff val="0"/>
          </a:schemeClr>
        </a:solidFill>
        <a:ln w="6350" cap="flat" cmpd="sng" algn="ctr">
          <a:solidFill>
            <a:schemeClr val="accent2">
              <a:hueOff val="-970242"/>
              <a:satOff val="-55952"/>
              <a:lumOff val="5752"/>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54076" rIns="517420"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Nielson Digital Voice </a:t>
          </a:r>
        </a:p>
        <a:p>
          <a:pPr marL="171450" lvl="1" indent="-171450" algn="l" defTabSz="755650">
            <a:lnSpc>
              <a:spcPct val="90000"/>
            </a:lnSpc>
            <a:spcBef>
              <a:spcPct val="0"/>
            </a:spcBef>
            <a:spcAft>
              <a:spcPct val="15000"/>
            </a:spcAft>
            <a:buChar char="•"/>
          </a:pPr>
          <a:r>
            <a:rPr lang="en-US" sz="1700" kern="1200"/>
            <a:t>ComScore Mobile Metrix</a:t>
          </a:r>
        </a:p>
      </dsp:txBody>
      <dsp:txXfrm>
        <a:off x="0" y="2742642"/>
        <a:ext cx="6666833" cy="990675"/>
      </dsp:txXfrm>
    </dsp:sp>
    <dsp:sp modelId="{8A294CDF-048B-43AA-BFB7-96943CA334F5}">
      <dsp:nvSpPr>
        <dsp:cNvPr id="0" name=""/>
        <dsp:cNvSpPr/>
      </dsp:nvSpPr>
      <dsp:spPr>
        <a:xfrm>
          <a:off x="333341" y="2491722"/>
          <a:ext cx="4666783" cy="501840"/>
        </a:xfrm>
        <a:prstGeom prst="roundRect">
          <a:avLst/>
        </a:prstGeom>
        <a:gradFill rotWithShape="0">
          <a:gsLst>
            <a:gs pos="0">
              <a:schemeClr val="accent2">
                <a:hueOff val="-970242"/>
                <a:satOff val="-55952"/>
                <a:lumOff val="5752"/>
                <a:alphaOff val="0"/>
                <a:satMod val="103000"/>
                <a:lumMod val="102000"/>
                <a:tint val="94000"/>
              </a:schemeClr>
            </a:gs>
            <a:gs pos="50000">
              <a:schemeClr val="accent2">
                <a:hueOff val="-970242"/>
                <a:satOff val="-55952"/>
                <a:lumOff val="5752"/>
                <a:alphaOff val="0"/>
                <a:satMod val="110000"/>
                <a:lumMod val="100000"/>
                <a:shade val="100000"/>
              </a:schemeClr>
            </a:gs>
            <a:gs pos="100000">
              <a:schemeClr val="accent2">
                <a:hueOff val="-970242"/>
                <a:satOff val="-55952"/>
                <a:lumOff val="575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755650">
            <a:lnSpc>
              <a:spcPct val="90000"/>
            </a:lnSpc>
            <a:spcBef>
              <a:spcPct val="0"/>
            </a:spcBef>
            <a:spcAft>
              <a:spcPct val="35000"/>
            </a:spcAft>
            <a:buNone/>
          </a:pPr>
          <a:r>
            <a:rPr lang="en-US" sz="1700" kern="1200"/>
            <a:t>Internet</a:t>
          </a:r>
        </a:p>
      </dsp:txBody>
      <dsp:txXfrm>
        <a:off x="357839" y="2516220"/>
        <a:ext cx="4617787" cy="452844"/>
      </dsp:txXfrm>
    </dsp:sp>
    <dsp:sp modelId="{3CCE517D-53DE-488C-8984-0DBFA6F90E94}">
      <dsp:nvSpPr>
        <dsp:cNvPr id="0" name=""/>
        <dsp:cNvSpPr/>
      </dsp:nvSpPr>
      <dsp:spPr>
        <a:xfrm>
          <a:off x="0" y="4076037"/>
          <a:ext cx="6666833" cy="1285200"/>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54076" rIns="517420"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Simmons National Consumer Study </a:t>
          </a:r>
        </a:p>
        <a:p>
          <a:pPr marL="171450" lvl="1" indent="-171450" algn="l" defTabSz="755650">
            <a:lnSpc>
              <a:spcPct val="90000"/>
            </a:lnSpc>
            <a:spcBef>
              <a:spcPct val="0"/>
            </a:spcBef>
            <a:spcAft>
              <a:spcPct val="15000"/>
            </a:spcAft>
            <a:buChar char="•"/>
          </a:pPr>
          <a:r>
            <a:rPr lang="en-US" sz="1700" kern="1200"/>
            <a:t>Gfk MRI </a:t>
          </a:r>
        </a:p>
        <a:p>
          <a:pPr marL="171450" lvl="1" indent="-171450" algn="l" defTabSz="755650">
            <a:lnSpc>
              <a:spcPct val="90000"/>
            </a:lnSpc>
            <a:spcBef>
              <a:spcPct val="0"/>
            </a:spcBef>
            <a:spcAft>
              <a:spcPct val="15000"/>
            </a:spcAft>
            <a:buChar char="•"/>
          </a:pPr>
          <a:r>
            <a:rPr lang="en-US" sz="1700" kern="1200"/>
            <a:t>comScore, WebTrends, Nielsen</a:t>
          </a:r>
        </a:p>
      </dsp:txBody>
      <dsp:txXfrm>
        <a:off x="0" y="4076037"/>
        <a:ext cx="6666833" cy="1285200"/>
      </dsp:txXfrm>
    </dsp:sp>
    <dsp:sp modelId="{5F362304-8FF8-4C8F-9185-92FDF748447C}">
      <dsp:nvSpPr>
        <dsp:cNvPr id="0" name=""/>
        <dsp:cNvSpPr/>
      </dsp:nvSpPr>
      <dsp:spPr>
        <a:xfrm>
          <a:off x="333341" y="3825117"/>
          <a:ext cx="4666783" cy="50184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755650">
            <a:lnSpc>
              <a:spcPct val="90000"/>
            </a:lnSpc>
            <a:spcBef>
              <a:spcPct val="0"/>
            </a:spcBef>
            <a:spcAft>
              <a:spcPct val="35000"/>
            </a:spcAft>
            <a:buNone/>
          </a:pPr>
          <a:r>
            <a:rPr lang="en-US" sz="1700" kern="1200"/>
            <a:t>Cross-platform Services</a:t>
          </a:r>
        </a:p>
      </dsp:txBody>
      <dsp:txXfrm>
        <a:off x="357839" y="3849615"/>
        <a:ext cx="4617787" cy="4528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44C6DB-5B3C-46E4-8E3B-680B161BB022}">
      <dsp:nvSpPr>
        <dsp:cNvPr id="0" name=""/>
        <dsp:cNvSpPr/>
      </dsp:nvSpPr>
      <dsp:spPr>
        <a:xfrm>
          <a:off x="0" y="101011"/>
          <a:ext cx="6856562"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4 ads, what is the “best” ad?</a:t>
          </a:r>
        </a:p>
      </dsp:txBody>
      <dsp:txXfrm>
        <a:off x="26930" y="127941"/>
        <a:ext cx="6802702" cy="497795"/>
      </dsp:txXfrm>
    </dsp:sp>
    <dsp:sp modelId="{8836A84C-267F-47EC-9C9C-15447232FB2B}">
      <dsp:nvSpPr>
        <dsp:cNvPr id="0" name=""/>
        <dsp:cNvSpPr/>
      </dsp:nvSpPr>
      <dsp:spPr>
        <a:xfrm>
          <a:off x="0" y="718906"/>
          <a:ext cx="6856562"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What info we need to determine the best ad?</a:t>
          </a:r>
        </a:p>
      </dsp:txBody>
      <dsp:txXfrm>
        <a:off x="26930" y="745836"/>
        <a:ext cx="6802702" cy="497795"/>
      </dsp:txXfrm>
    </dsp:sp>
    <dsp:sp modelId="{59E6019C-233D-4DD0-9CF4-55EDDB36478F}">
      <dsp:nvSpPr>
        <dsp:cNvPr id="0" name=""/>
        <dsp:cNvSpPr/>
      </dsp:nvSpPr>
      <dsp:spPr>
        <a:xfrm>
          <a:off x="0" y="1270561"/>
          <a:ext cx="6856562" cy="2428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696"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Memorable? </a:t>
          </a:r>
        </a:p>
        <a:p>
          <a:pPr marL="171450" lvl="1" indent="-171450" algn="l" defTabSz="800100">
            <a:lnSpc>
              <a:spcPct val="90000"/>
            </a:lnSpc>
            <a:spcBef>
              <a:spcPct val="0"/>
            </a:spcBef>
            <a:spcAft>
              <a:spcPct val="20000"/>
            </a:spcAft>
            <a:buChar char="•"/>
          </a:pPr>
          <a:r>
            <a:rPr lang="en-US" sz="1800" kern="1200"/>
            <a:t>Relevant? </a:t>
          </a:r>
        </a:p>
        <a:p>
          <a:pPr marL="171450" lvl="1" indent="-171450" algn="l" defTabSz="800100">
            <a:lnSpc>
              <a:spcPct val="90000"/>
            </a:lnSpc>
            <a:spcBef>
              <a:spcPct val="0"/>
            </a:spcBef>
            <a:spcAft>
              <a:spcPct val="20000"/>
            </a:spcAft>
            <a:buChar char="•"/>
          </a:pPr>
          <a:r>
            <a:rPr lang="en-US" sz="1800" kern="1200"/>
            <a:t>Most believable? </a:t>
          </a:r>
        </a:p>
        <a:p>
          <a:pPr marL="171450" lvl="1" indent="-171450" algn="l" defTabSz="800100">
            <a:lnSpc>
              <a:spcPct val="90000"/>
            </a:lnSpc>
            <a:spcBef>
              <a:spcPct val="0"/>
            </a:spcBef>
            <a:spcAft>
              <a:spcPct val="20000"/>
            </a:spcAft>
            <a:buChar char="•"/>
          </a:pPr>
          <a:r>
            <a:rPr lang="en-US" sz="1800" kern="1200"/>
            <a:t>Least likely to be misinterpreted? </a:t>
          </a:r>
        </a:p>
        <a:p>
          <a:pPr marL="171450" lvl="1" indent="-171450" algn="l" defTabSz="800100">
            <a:lnSpc>
              <a:spcPct val="90000"/>
            </a:lnSpc>
            <a:spcBef>
              <a:spcPct val="0"/>
            </a:spcBef>
            <a:spcAft>
              <a:spcPct val="20000"/>
            </a:spcAft>
            <a:buChar char="•"/>
          </a:pPr>
          <a:r>
            <a:rPr lang="en-US" sz="1800" kern="1200"/>
            <a:t>Most likeable? </a:t>
          </a:r>
        </a:p>
        <a:p>
          <a:pPr marL="171450" lvl="1" indent="-171450" algn="l" defTabSz="800100">
            <a:lnSpc>
              <a:spcPct val="90000"/>
            </a:lnSpc>
            <a:spcBef>
              <a:spcPct val="0"/>
            </a:spcBef>
            <a:spcAft>
              <a:spcPct val="20000"/>
            </a:spcAft>
            <a:buChar char="•"/>
          </a:pPr>
          <a:r>
            <a:rPr lang="en-US" sz="1800" kern="1200"/>
            <a:t>Most likely to produce a favorable attitude? </a:t>
          </a:r>
        </a:p>
        <a:p>
          <a:pPr marL="171450" lvl="1" indent="-171450" algn="l" defTabSz="800100">
            <a:lnSpc>
              <a:spcPct val="90000"/>
            </a:lnSpc>
            <a:spcBef>
              <a:spcPct val="0"/>
            </a:spcBef>
            <a:spcAft>
              <a:spcPct val="20000"/>
            </a:spcAft>
            <a:buChar char="•"/>
          </a:pPr>
          <a:r>
            <a:rPr lang="en-US" sz="1800" kern="1200"/>
            <a:t>Mostly likely to produce an intention to buy the advertised product?</a:t>
          </a:r>
        </a:p>
      </dsp:txBody>
      <dsp:txXfrm>
        <a:off x="0" y="1270561"/>
        <a:ext cx="6856562" cy="2428110"/>
      </dsp:txXfrm>
    </dsp:sp>
    <dsp:sp modelId="{741958CB-B788-449A-8031-331187CA1582}">
      <dsp:nvSpPr>
        <dsp:cNvPr id="0" name=""/>
        <dsp:cNvSpPr/>
      </dsp:nvSpPr>
      <dsp:spPr>
        <a:xfrm>
          <a:off x="0" y="3698671"/>
          <a:ext cx="6856562"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These questions represent the different constructs</a:t>
          </a:r>
        </a:p>
      </dsp:txBody>
      <dsp:txXfrm>
        <a:off x="26930" y="3725601"/>
        <a:ext cx="6802702" cy="4977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FA13B4-37CC-4059-BD6D-F0B23DB1D0DF}">
      <dsp:nvSpPr>
        <dsp:cNvPr id="0" name=""/>
        <dsp:cNvSpPr/>
      </dsp:nvSpPr>
      <dsp:spPr>
        <a:xfrm>
          <a:off x="0" y="956381"/>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149C29-D6CC-4A8D-997F-FB5079F84F9C}">
      <dsp:nvSpPr>
        <dsp:cNvPr id="0" name=""/>
        <dsp:cNvSpPr/>
      </dsp:nvSpPr>
      <dsp:spPr>
        <a:xfrm>
          <a:off x="534102" y="1353647"/>
          <a:ext cx="971095" cy="971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2042FD-9E95-4228-BFA9-0F577229FA96}">
      <dsp:nvSpPr>
        <dsp:cNvPr id="0" name=""/>
        <dsp:cNvSpPr/>
      </dsp:nvSpPr>
      <dsp:spPr>
        <a:xfrm>
          <a:off x="2039300" y="956381"/>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111250">
            <a:lnSpc>
              <a:spcPct val="90000"/>
            </a:lnSpc>
            <a:spcBef>
              <a:spcPct val="0"/>
            </a:spcBef>
            <a:spcAft>
              <a:spcPct val="35000"/>
            </a:spcAft>
            <a:buNone/>
          </a:pPr>
          <a:r>
            <a:rPr lang="en-US" sz="2500" kern="1200"/>
            <a:t>New Customers: Raise Awareness</a:t>
          </a:r>
        </a:p>
      </dsp:txBody>
      <dsp:txXfrm>
        <a:off x="2039300" y="956381"/>
        <a:ext cx="4474303" cy="1765627"/>
      </dsp:txXfrm>
    </dsp:sp>
    <dsp:sp modelId="{B8318C02-46A6-4B9F-AD3F-909D70AF2967}">
      <dsp:nvSpPr>
        <dsp:cNvPr id="0" name=""/>
        <dsp:cNvSpPr/>
      </dsp:nvSpPr>
      <dsp:spPr>
        <a:xfrm>
          <a:off x="0" y="3163416"/>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968C3D-1671-40A4-9952-0EDBDAB72CB6}">
      <dsp:nvSpPr>
        <dsp:cNvPr id="0" name=""/>
        <dsp:cNvSpPr/>
      </dsp:nvSpPr>
      <dsp:spPr>
        <a:xfrm>
          <a:off x="534102" y="3560682"/>
          <a:ext cx="971095" cy="9710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275CE8-D5AC-435C-9B4D-A56B17DF62A4}">
      <dsp:nvSpPr>
        <dsp:cNvPr id="0" name=""/>
        <dsp:cNvSpPr/>
      </dsp:nvSpPr>
      <dsp:spPr>
        <a:xfrm>
          <a:off x="2039300" y="3163416"/>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111250">
            <a:lnSpc>
              <a:spcPct val="90000"/>
            </a:lnSpc>
            <a:spcBef>
              <a:spcPct val="0"/>
            </a:spcBef>
            <a:spcAft>
              <a:spcPct val="35000"/>
            </a:spcAft>
            <a:buNone/>
          </a:pPr>
          <a:r>
            <a:rPr lang="en-US" sz="2500" kern="1200"/>
            <a:t>Existing Customers: Raise Satisfaction</a:t>
          </a:r>
        </a:p>
      </dsp:txBody>
      <dsp:txXfrm>
        <a:off x="2039300" y="3163416"/>
        <a:ext cx="4474303" cy="176562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C03720-0949-4F54-84EE-98EF4E9AD25F}">
      <dsp:nvSpPr>
        <dsp:cNvPr id="0" name=""/>
        <dsp:cNvSpPr/>
      </dsp:nvSpPr>
      <dsp:spPr>
        <a:xfrm>
          <a:off x="0" y="356949"/>
          <a:ext cx="10515600"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056772D-C6F4-48AC-993A-B1EEDADF244B}">
      <dsp:nvSpPr>
        <dsp:cNvPr id="0" name=""/>
        <dsp:cNvSpPr/>
      </dsp:nvSpPr>
      <dsp:spPr>
        <a:xfrm>
          <a:off x="525780" y="2709"/>
          <a:ext cx="7360920"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66800">
            <a:lnSpc>
              <a:spcPct val="90000"/>
            </a:lnSpc>
            <a:spcBef>
              <a:spcPct val="0"/>
            </a:spcBef>
            <a:spcAft>
              <a:spcPct val="35000"/>
            </a:spcAft>
            <a:buNone/>
          </a:pPr>
          <a:r>
            <a:rPr lang="en-US" sz="2400" kern="1200"/>
            <a:t>Reminder: Evidence of Causality</a:t>
          </a:r>
        </a:p>
      </dsp:txBody>
      <dsp:txXfrm>
        <a:off x="560365" y="37294"/>
        <a:ext cx="7291750" cy="639310"/>
      </dsp:txXfrm>
    </dsp:sp>
    <dsp:sp modelId="{67E8A38B-D28C-403C-9987-32180160DAA1}">
      <dsp:nvSpPr>
        <dsp:cNvPr id="0" name=""/>
        <dsp:cNvSpPr/>
      </dsp:nvSpPr>
      <dsp:spPr>
        <a:xfrm>
          <a:off x="0" y="1445589"/>
          <a:ext cx="10515600"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A369593-DC1F-41C7-9E12-36AD50EAC9F4}">
      <dsp:nvSpPr>
        <dsp:cNvPr id="0" name=""/>
        <dsp:cNvSpPr/>
      </dsp:nvSpPr>
      <dsp:spPr>
        <a:xfrm>
          <a:off x="525780" y="1091349"/>
          <a:ext cx="7360920"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66800">
            <a:lnSpc>
              <a:spcPct val="90000"/>
            </a:lnSpc>
            <a:spcBef>
              <a:spcPct val="0"/>
            </a:spcBef>
            <a:spcAft>
              <a:spcPct val="35000"/>
            </a:spcAft>
            <a:buNone/>
          </a:pPr>
          <a:r>
            <a:rPr lang="en-US" sz="2400" kern="1200"/>
            <a:t>Constructs vs. Variables</a:t>
          </a:r>
        </a:p>
      </dsp:txBody>
      <dsp:txXfrm>
        <a:off x="560365" y="1125934"/>
        <a:ext cx="7291750" cy="639310"/>
      </dsp:txXfrm>
    </dsp:sp>
    <dsp:sp modelId="{DF9EDCF0-AC8D-470B-927C-CFE335547DF0}">
      <dsp:nvSpPr>
        <dsp:cNvPr id="0" name=""/>
        <dsp:cNvSpPr/>
      </dsp:nvSpPr>
      <dsp:spPr>
        <a:xfrm>
          <a:off x="0" y="2534229"/>
          <a:ext cx="10515600" cy="1814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499872" rIns="816127"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Descriptive </a:t>
          </a:r>
        </a:p>
        <a:p>
          <a:pPr marL="228600" lvl="1" indent="-228600" algn="l" defTabSz="1066800">
            <a:lnSpc>
              <a:spcPct val="90000"/>
            </a:lnSpc>
            <a:spcBef>
              <a:spcPct val="0"/>
            </a:spcBef>
            <a:spcAft>
              <a:spcPct val="15000"/>
            </a:spcAft>
            <a:buChar char="•"/>
          </a:pPr>
          <a:r>
            <a:rPr lang="en-US" sz="2400" kern="1200"/>
            <a:t>Difference </a:t>
          </a:r>
        </a:p>
        <a:p>
          <a:pPr marL="228600" lvl="1" indent="-228600" algn="l" defTabSz="1066800">
            <a:lnSpc>
              <a:spcPct val="90000"/>
            </a:lnSpc>
            <a:spcBef>
              <a:spcPct val="0"/>
            </a:spcBef>
            <a:spcAft>
              <a:spcPct val="15000"/>
            </a:spcAft>
            <a:buChar char="•"/>
          </a:pPr>
          <a:r>
            <a:rPr lang="en-US" sz="2400" kern="1200"/>
            <a:t>Association</a:t>
          </a:r>
        </a:p>
      </dsp:txBody>
      <dsp:txXfrm>
        <a:off x="0" y="2534229"/>
        <a:ext cx="10515600" cy="1814400"/>
      </dsp:txXfrm>
    </dsp:sp>
    <dsp:sp modelId="{0DA59285-8752-44B6-A8C3-6AFB0AC2EECA}">
      <dsp:nvSpPr>
        <dsp:cNvPr id="0" name=""/>
        <dsp:cNvSpPr/>
      </dsp:nvSpPr>
      <dsp:spPr>
        <a:xfrm>
          <a:off x="525780" y="2179989"/>
          <a:ext cx="7360920"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66800">
            <a:lnSpc>
              <a:spcPct val="90000"/>
            </a:lnSpc>
            <a:spcBef>
              <a:spcPct val="0"/>
            </a:spcBef>
            <a:spcAft>
              <a:spcPct val="35000"/>
            </a:spcAft>
            <a:buNone/>
          </a:pPr>
          <a:r>
            <a:rPr lang="en-US" sz="2400" kern="1200"/>
            <a:t>Analyses: </a:t>
          </a:r>
        </a:p>
      </dsp:txBody>
      <dsp:txXfrm>
        <a:off x="560365" y="2214574"/>
        <a:ext cx="7291750" cy="63931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413F25-6586-4196-889B-6DFF7392D44D}">
      <dsp:nvSpPr>
        <dsp:cNvPr id="0" name=""/>
        <dsp:cNvSpPr/>
      </dsp:nvSpPr>
      <dsp:spPr>
        <a:xfrm>
          <a:off x="558" y="1475208"/>
          <a:ext cx="2732091" cy="177585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Sales Funnel </a:t>
          </a:r>
        </a:p>
      </dsp:txBody>
      <dsp:txXfrm>
        <a:off x="87248" y="1561898"/>
        <a:ext cx="2558711" cy="1602479"/>
      </dsp:txXfrm>
    </dsp:sp>
    <dsp:sp modelId="{8FB408B6-F325-4881-AFEC-BD211F98656D}">
      <dsp:nvSpPr>
        <dsp:cNvPr id="0" name=""/>
        <dsp:cNvSpPr/>
      </dsp:nvSpPr>
      <dsp:spPr>
        <a:xfrm>
          <a:off x="1366604" y="857399"/>
          <a:ext cx="3011476" cy="3011476"/>
        </a:xfrm>
        <a:custGeom>
          <a:avLst/>
          <a:gdLst/>
          <a:ahLst/>
          <a:cxnLst/>
          <a:rect l="0" t="0" r="0" b="0"/>
          <a:pathLst>
            <a:path>
              <a:moveTo>
                <a:pt x="304167" y="598282"/>
              </a:moveTo>
              <a:arcTo wR="1505738" hR="1505738" stAng="13023660" swAng="6352680"/>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90C9C6D-BDE3-4632-9953-47E9CBB97DD8}">
      <dsp:nvSpPr>
        <dsp:cNvPr id="0" name=""/>
        <dsp:cNvSpPr/>
      </dsp:nvSpPr>
      <dsp:spPr>
        <a:xfrm>
          <a:off x="3012035" y="1475208"/>
          <a:ext cx="2732091" cy="177585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Customer Segmentation</a:t>
          </a:r>
        </a:p>
      </dsp:txBody>
      <dsp:txXfrm>
        <a:off x="3098725" y="1561898"/>
        <a:ext cx="2558711" cy="1602479"/>
      </dsp:txXfrm>
    </dsp:sp>
    <dsp:sp modelId="{2BBECFEC-0B05-455B-9506-C43104A995AA}">
      <dsp:nvSpPr>
        <dsp:cNvPr id="0" name=""/>
        <dsp:cNvSpPr/>
      </dsp:nvSpPr>
      <dsp:spPr>
        <a:xfrm>
          <a:off x="1366604" y="857399"/>
          <a:ext cx="3011476" cy="3011476"/>
        </a:xfrm>
        <a:custGeom>
          <a:avLst/>
          <a:gdLst/>
          <a:ahLst/>
          <a:cxnLst/>
          <a:rect l="0" t="0" r="0" b="0"/>
          <a:pathLst>
            <a:path>
              <a:moveTo>
                <a:pt x="2707308" y="2413193"/>
              </a:moveTo>
              <a:arcTo wR="1505738" hR="1505738" stAng="2223660" swAng="6352680"/>
            </a:path>
          </a:pathLst>
        </a:cu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9/11/2021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9/11/2021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Chapter 7</a:t>
            </a:r>
          </a:p>
        </p:txBody>
      </p:sp>
      <p:sp>
        <p:nvSpPr>
          <p:cNvPr id="4" name="Slide Number Placeholder 3"/>
          <p:cNvSpPr>
            <a:spLocks noGrp="1"/>
          </p:cNvSpPr>
          <p:nvPr>
            <p:ph type="sldNum" sz="quarter" idx="5"/>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2341909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a:t>
            </a:r>
          </a:p>
          <a:p>
            <a:r>
              <a:rPr lang="en-US" dirty="0"/>
              <a:t>You can review this slide before taking the quiz</a:t>
            </a:r>
          </a:p>
        </p:txBody>
      </p:sp>
      <p:sp>
        <p:nvSpPr>
          <p:cNvPr id="4" name="Slide Number Placeholder 3"/>
          <p:cNvSpPr>
            <a:spLocks noGrp="1"/>
          </p:cNvSpPr>
          <p:nvPr>
            <p:ph type="sldNum" sz="quarter" idx="5"/>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3628140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only new slide that helps you visualize the relationship among types of research design. </a:t>
            </a:r>
          </a:p>
          <a:p>
            <a:r>
              <a:rPr lang="en-US" dirty="0"/>
              <a:t>As you can see, all types of research are interconnected. </a:t>
            </a:r>
          </a:p>
          <a:p>
            <a:r>
              <a:rPr lang="en-US" dirty="0"/>
              <a:t>I will give you an example of why we conduct causal research after descriptive research </a:t>
            </a:r>
          </a:p>
          <a:p>
            <a:r>
              <a:rPr lang="en-US" dirty="0"/>
              <a:t>Then can you tell me why after we do causal research, we do descriptive research again?</a:t>
            </a:r>
          </a:p>
        </p:txBody>
      </p:sp>
      <p:sp>
        <p:nvSpPr>
          <p:cNvPr id="4" name="Slide Number Placeholder 3"/>
          <p:cNvSpPr>
            <a:spLocks noGrp="1"/>
          </p:cNvSpPr>
          <p:nvPr>
            <p:ph type="sldNum" sz="quarter" idx="5"/>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1761874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b="1" dirty="0"/>
              <a:t>condition X causes event Y</a:t>
            </a:r>
          </a:p>
          <a:p>
            <a:endParaRPr lang="en-US" dirty="0"/>
          </a:p>
          <a:p>
            <a:r>
              <a:rPr lang="en-US" dirty="0"/>
              <a:t>A review of causality</a:t>
            </a:r>
          </a:p>
        </p:txBody>
      </p:sp>
      <p:sp>
        <p:nvSpPr>
          <p:cNvPr id="4" name="Slide Number Placeholder 3"/>
          <p:cNvSpPr>
            <a:spLocks noGrp="1"/>
          </p:cNvSpPr>
          <p:nvPr>
            <p:ph type="sldNum" sz="quarter" idx="5"/>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539714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Correlation does not mean causation. </a:t>
            </a:r>
          </a:p>
          <a:p>
            <a:r>
              <a:rPr lang="en-US" dirty="0"/>
              <a:t>Even though you can satisfy the first condition, you have to satisfy the other conditions as well in order to establish causal relationship. Hence, many people thought they can </a:t>
            </a:r>
          </a:p>
          <a:p>
            <a:endParaRPr lang="en-US" dirty="0"/>
          </a:p>
          <a:p>
            <a:r>
              <a:rPr lang="en-US" dirty="0"/>
              <a:t>Because we can never know for certain that we have eliminated all other possible causes of an effect, we can never state with certainty that X caused Y. </a:t>
            </a:r>
          </a:p>
        </p:txBody>
      </p:sp>
      <p:sp>
        <p:nvSpPr>
          <p:cNvPr id="4" name="Slide Number Placeholder 3"/>
          <p:cNvSpPr>
            <a:spLocks noGrp="1"/>
          </p:cNvSpPr>
          <p:nvPr>
            <p:ph type="sldNum" sz="quarter" idx="5"/>
          </p:nvPr>
        </p:nvSpPr>
        <p:spPr/>
        <p:txBody>
          <a:bodyPr/>
          <a:lstStyle/>
          <a:p>
            <a:fld id="{BC849E9A-41F7-4779-A581-48A7C374A227}" type="slidenum">
              <a:rPr lang="en-US" smtClean="0"/>
              <a:t>22</a:t>
            </a:fld>
            <a:endParaRPr lang="en-US" dirty="0"/>
          </a:p>
        </p:txBody>
      </p:sp>
    </p:spTree>
    <p:extLst>
      <p:ext uri="{BB962C8B-B14F-4D97-AF65-F5344CB8AC3E}">
        <p14:creationId xmlns:p14="http://schemas.microsoft.com/office/powerpoint/2010/main" val="4593056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Construct is “an abstract idea or concept composed of a set of attitudes or behaviors that are thought be related.”</a:t>
            </a:r>
          </a:p>
          <a:p>
            <a:r>
              <a:rPr lang="en-US" dirty="0"/>
              <a:t>Variables are ”elements of a construct that can be measured or quantified” </a:t>
            </a:r>
          </a:p>
          <a:p>
            <a:r>
              <a:rPr lang="en-US" dirty="0"/>
              <a:t>They are called variables because they can take on different values, that is, they can vary </a:t>
            </a:r>
          </a:p>
        </p:txBody>
      </p:sp>
      <p:sp>
        <p:nvSpPr>
          <p:cNvPr id="4" name="Slide Number Placeholder 3"/>
          <p:cNvSpPr>
            <a:spLocks noGrp="1"/>
          </p:cNvSpPr>
          <p:nvPr>
            <p:ph type="sldNum" sz="quarter" idx="5"/>
          </p:nvPr>
        </p:nvSpPr>
        <p:spPr/>
        <p:txBody>
          <a:bodyPr/>
          <a:lstStyle/>
          <a:p>
            <a:fld id="{BC849E9A-41F7-4779-A581-48A7C374A227}" type="slidenum">
              <a:rPr lang="en-US" smtClean="0"/>
              <a:t>24</a:t>
            </a:fld>
            <a:endParaRPr lang="en-US" dirty="0"/>
          </a:p>
        </p:txBody>
      </p:sp>
    </p:spTree>
    <p:extLst>
      <p:ext uri="{BB962C8B-B14F-4D97-AF65-F5344CB8AC3E}">
        <p14:creationId xmlns:p14="http://schemas.microsoft.com/office/powerpoint/2010/main" val="577857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ads, what is the “best” ad?</a:t>
            </a:r>
          </a:p>
          <a:p>
            <a:r>
              <a:rPr lang="en-US" dirty="0"/>
              <a:t>What info we need to determine the best ad?</a:t>
            </a:r>
          </a:p>
          <a:p>
            <a:pPr marL="171450" indent="-171450">
              <a:buFont typeface="Arial" panose="020B0604020202020204" pitchFamily="34" charset="0"/>
              <a:buChar char="•"/>
            </a:pPr>
            <a:r>
              <a:rPr lang="en-US" dirty="0"/>
              <a:t>Memory: Memorable? </a:t>
            </a:r>
          </a:p>
          <a:p>
            <a:pPr marL="171450" indent="-171450">
              <a:buFont typeface="Arial" panose="020B0604020202020204" pitchFamily="34" charset="0"/>
              <a:buChar char="•"/>
            </a:pPr>
            <a:r>
              <a:rPr lang="en-US" dirty="0"/>
              <a:t>Relevance: Relevant? </a:t>
            </a:r>
          </a:p>
          <a:p>
            <a:pPr marL="171450" indent="-171450">
              <a:buFont typeface="Arial" panose="020B0604020202020204" pitchFamily="34" charset="0"/>
              <a:buChar char="•"/>
            </a:pPr>
            <a:r>
              <a:rPr lang="en-US" dirty="0"/>
              <a:t>Believability: Most believable? </a:t>
            </a:r>
          </a:p>
          <a:p>
            <a:pPr marL="171450" indent="-171450">
              <a:buFont typeface="Arial" panose="020B0604020202020204" pitchFamily="34" charset="0"/>
              <a:buChar char="•"/>
            </a:pPr>
            <a:r>
              <a:rPr lang="en-US" dirty="0"/>
              <a:t>Understandability: Least likely to be misinterpreted? </a:t>
            </a:r>
          </a:p>
          <a:p>
            <a:pPr marL="171450" indent="-171450">
              <a:buFont typeface="Arial" panose="020B0604020202020204" pitchFamily="34" charset="0"/>
              <a:buChar char="•"/>
            </a:pPr>
            <a:r>
              <a:rPr lang="en-US" dirty="0"/>
              <a:t>Likeability: Most likeable? </a:t>
            </a:r>
          </a:p>
          <a:p>
            <a:pPr marL="171450" indent="-171450">
              <a:buFont typeface="Arial" panose="020B0604020202020204" pitchFamily="34" charset="0"/>
              <a:buChar char="•"/>
            </a:pPr>
            <a:r>
              <a:rPr lang="en-US" dirty="0"/>
              <a:t>Attitude: Most likely to produce a favorable attitude? </a:t>
            </a:r>
          </a:p>
          <a:p>
            <a:pPr marL="171450" indent="-171450">
              <a:buFont typeface="Arial" panose="020B0604020202020204" pitchFamily="34" charset="0"/>
              <a:buChar char="•"/>
            </a:pPr>
            <a:r>
              <a:rPr lang="en-US" dirty="0"/>
              <a:t>Purchase Intention: Mostly likely to produce an intention to buy the advertised product? </a:t>
            </a:r>
          </a:p>
          <a:p>
            <a:pPr marL="0" indent="0">
              <a:buFont typeface="Arial" panose="020B0604020202020204" pitchFamily="34" charset="0"/>
              <a:buNone/>
            </a:pPr>
            <a:r>
              <a:rPr lang="en-US" dirty="0"/>
              <a:t>These questions represent the different types of info we could collect. </a:t>
            </a:r>
          </a:p>
          <a:p>
            <a:pPr marL="0" indent="0">
              <a:buFont typeface="Arial" panose="020B0604020202020204" pitchFamily="34" charset="0"/>
              <a:buNone/>
            </a:pPr>
            <a:r>
              <a:rPr lang="en-US" dirty="0"/>
              <a:t>Each is a separate construct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Ask students if they want to see examples first or conceptual slide first. </a:t>
            </a:r>
          </a:p>
        </p:txBody>
      </p:sp>
      <p:sp>
        <p:nvSpPr>
          <p:cNvPr id="4" name="Slide Number Placeholder 3"/>
          <p:cNvSpPr>
            <a:spLocks noGrp="1"/>
          </p:cNvSpPr>
          <p:nvPr>
            <p:ph type="sldNum" sz="quarter" idx="5"/>
          </p:nvPr>
        </p:nvSpPr>
        <p:spPr/>
        <p:txBody>
          <a:bodyPr/>
          <a:lstStyle/>
          <a:p>
            <a:fld id="{BC849E9A-41F7-4779-A581-48A7C374A227}" type="slidenum">
              <a:rPr lang="en-US" smtClean="0"/>
              <a:t>25</a:t>
            </a:fld>
            <a:endParaRPr lang="en-US" dirty="0"/>
          </a:p>
        </p:txBody>
      </p:sp>
    </p:spTree>
    <p:extLst>
      <p:ext uri="{BB962C8B-B14F-4D97-AF65-F5344CB8AC3E}">
        <p14:creationId xmlns:p14="http://schemas.microsoft.com/office/powerpoint/2010/main" val="36817301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rial" panose="020B0604020202020204" pitchFamily="34" charset="0"/>
                <a:ea typeface="Arial" panose="020B0604020202020204" pitchFamily="34" charset="0"/>
              </a:rPr>
              <a:t>Most research questions in your project will be this type. You will simply describe some characteristics of your respondents such as how often they eat out at a restaurant, where they usually shop for groceries, how much they would pay for a Valentine’s Day bouquet, or which of several promotional packages they prefer</a:t>
            </a: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26</a:t>
            </a:fld>
            <a:endParaRPr lang="en-US" dirty="0"/>
          </a:p>
        </p:txBody>
      </p:sp>
    </p:spTree>
    <p:extLst>
      <p:ext uri="{BB962C8B-B14F-4D97-AF65-F5344CB8AC3E}">
        <p14:creationId xmlns:p14="http://schemas.microsoft.com/office/powerpoint/2010/main" val="2165489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rial" panose="020B0604020202020204" pitchFamily="34" charset="0"/>
                <a:ea typeface="Arial" panose="020B0604020202020204" pitchFamily="34" charset="0"/>
              </a:rPr>
              <a:t>In this type of research question, you are examining whether subgroups of your sample differ on some characteristics. For example, you might want to know if on- and off-campus students differ in how often they want pizza delivered. A differences analysis </a:t>
            </a:r>
            <a:r>
              <a:rPr lang="en-US" sz="1800" dirty="0" err="1">
                <a:effectLst/>
                <a:latin typeface="Arial" panose="020B0604020202020204" pitchFamily="34" charset="0"/>
                <a:ea typeface="Arial" panose="020B0604020202020204" pitchFamily="34" charset="0"/>
              </a:rPr>
              <a:t>RQ</a:t>
            </a:r>
            <a:r>
              <a:rPr lang="en-US" sz="1800" dirty="0">
                <a:effectLst/>
                <a:latin typeface="Arial" panose="020B0604020202020204" pitchFamily="34" charset="0"/>
                <a:ea typeface="Arial" panose="020B0604020202020204" pitchFamily="34" charset="0"/>
              </a:rPr>
              <a:t> has both a grouping variable and a comparison variable</a:t>
            </a:r>
          </a:p>
          <a:p>
            <a:endParaRPr lang="en-US"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rial" panose="020B0604020202020204" pitchFamily="34" charset="0"/>
                <a:ea typeface="Arial" panose="020B0604020202020204" pitchFamily="34" charset="0"/>
              </a:rPr>
              <a:t>The </a:t>
            </a:r>
            <a:r>
              <a:rPr lang="en-US" sz="1800" u="sng" dirty="0">
                <a:effectLst/>
                <a:latin typeface="Arial" panose="020B0604020202020204" pitchFamily="34" charset="0"/>
                <a:ea typeface="Arial" panose="020B0604020202020204" pitchFamily="34" charset="0"/>
              </a:rPr>
              <a:t>anal</a:t>
            </a:r>
            <a:r>
              <a:rPr lang="en-US" sz="1800" dirty="0">
                <a:effectLst/>
                <a:latin typeface="Arial" panose="020B0604020202020204" pitchFamily="34" charset="0"/>
                <a:ea typeface="Arial" panose="020B0604020202020204" pitchFamily="34" charset="0"/>
              </a:rPr>
              <a:t>ysis vari</a:t>
            </a:r>
            <a:r>
              <a:rPr lang="en-US" sz="1800" u="sng" dirty="0">
                <a:effectLst/>
                <a:latin typeface="Arial" panose="020B0604020202020204" pitchFamily="34" charset="0"/>
                <a:ea typeface="Arial" panose="020B0604020202020204" pitchFamily="34" charset="0"/>
              </a:rPr>
              <a:t>able </a:t>
            </a:r>
            <a:r>
              <a:rPr lang="en-US" sz="1800" dirty="0">
                <a:effectLst/>
                <a:latin typeface="Arial" panose="020B0604020202020204" pitchFamily="34" charset="0"/>
                <a:ea typeface="Arial" panose="020B0604020202020204" pitchFamily="34" charset="0"/>
              </a:rPr>
              <a:t>is what you compare your subgroups on. </a:t>
            </a:r>
          </a:p>
          <a:p>
            <a:endParaRPr lang="en-US" dirty="0"/>
          </a:p>
          <a:p>
            <a:endParaRPr lang="en-US" dirty="0"/>
          </a:p>
          <a:p>
            <a:pPr marL="0" marR="0">
              <a:lnSpc>
                <a:spcPct val="115000"/>
              </a:lnSpc>
              <a:spcBef>
                <a:spcPts val="1475"/>
              </a:spcBef>
              <a:spcAft>
                <a:spcPts val="0"/>
              </a:spcAft>
            </a:pPr>
            <a:r>
              <a:rPr lang="en-US" sz="1800" dirty="0" err="1">
                <a:effectLst/>
                <a:latin typeface="Arial" panose="020B0604020202020204" pitchFamily="34" charset="0"/>
                <a:ea typeface="Arial" panose="020B0604020202020204" pitchFamily="34" charset="0"/>
              </a:rPr>
              <a:t>RQ</a:t>
            </a:r>
            <a:r>
              <a:rPr lang="en-US" sz="1800" dirty="0">
                <a:effectLst/>
                <a:latin typeface="Arial" panose="020B0604020202020204" pitchFamily="34" charset="0"/>
                <a:ea typeface="Arial" panose="020B0604020202020204" pitchFamily="34" charset="0"/>
              </a:rPr>
              <a:t> 1: Do Greek and non-Greek students differ in their favorite place to buy clothes in Columbia? The grouping variable is Greek vs. non-Greek; the analysis variable is the favorite place to buy clothes. </a:t>
            </a:r>
          </a:p>
          <a:p>
            <a:pPr marL="0" marR="0">
              <a:lnSpc>
                <a:spcPct val="115000"/>
              </a:lnSpc>
              <a:spcBef>
                <a:spcPts val="1325"/>
              </a:spcBef>
              <a:spcAft>
                <a:spcPts val="0"/>
              </a:spcAft>
            </a:pPr>
            <a:r>
              <a:rPr lang="en-US" sz="1800" dirty="0" err="1">
                <a:effectLst/>
                <a:latin typeface="Arial" panose="020B0604020202020204" pitchFamily="34" charset="0"/>
                <a:ea typeface="Arial" panose="020B0604020202020204" pitchFamily="34" charset="0"/>
              </a:rPr>
              <a:t>RQ</a:t>
            </a:r>
            <a:r>
              <a:rPr lang="en-US" sz="1800" dirty="0">
                <a:effectLst/>
                <a:latin typeface="Arial" panose="020B0604020202020204" pitchFamily="34" charset="0"/>
                <a:ea typeface="Arial" panose="020B0604020202020204" pitchFamily="34" charset="0"/>
              </a:rPr>
              <a:t> 2: Do residents of the three main zip codes in Columbia differ in the frequency with which they shop in downtown Columbia? The grouping variable is zip code of residence; the analysis variable is the frequency of shopping in downtown Columbia.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27</a:t>
            </a:fld>
            <a:endParaRPr lang="en-US" dirty="0"/>
          </a:p>
        </p:txBody>
      </p:sp>
    </p:spTree>
    <p:extLst>
      <p:ext uri="{BB962C8B-B14F-4D97-AF65-F5344CB8AC3E}">
        <p14:creationId xmlns:p14="http://schemas.microsoft.com/office/powerpoint/2010/main" val="41457481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frequency of eating out can be infrequent, medium frequent, and frequent.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Then you can say if family size increases, the frequency of eating out decreases or vice versa.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Thus, association analysis is a special case of difference analysis.</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29</a:t>
            </a:fld>
            <a:endParaRPr lang="en-US" dirty="0"/>
          </a:p>
        </p:txBody>
      </p:sp>
    </p:spTree>
    <p:extLst>
      <p:ext uri="{BB962C8B-B14F-4D97-AF65-F5344CB8AC3E}">
        <p14:creationId xmlns:p14="http://schemas.microsoft.com/office/powerpoint/2010/main" val="41800249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2 research question </a:t>
            </a:r>
          </a:p>
          <a:p>
            <a:endParaRPr lang="en-US" dirty="0"/>
          </a:p>
          <a:p>
            <a:r>
              <a:rPr lang="en-US" dirty="0"/>
              <a:t>Depends on time, might continue or cut it down</a:t>
            </a:r>
          </a:p>
        </p:txBody>
      </p:sp>
      <p:sp>
        <p:nvSpPr>
          <p:cNvPr id="4" name="Slide Number Placeholder 3"/>
          <p:cNvSpPr>
            <a:spLocks noGrp="1"/>
          </p:cNvSpPr>
          <p:nvPr>
            <p:ph type="sldNum" sz="quarter" idx="5"/>
          </p:nvPr>
        </p:nvSpPr>
        <p:spPr/>
        <p:txBody>
          <a:bodyPr/>
          <a:lstStyle/>
          <a:p>
            <a:fld id="{BC849E9A-41F7-4779-A581-48A7C374A227}" type="slidenum">
              <a:rPr lang="en-US" smtClean="0"/>
              <a:t>31</a:t>
            </a:fld>
            <a:endParaRPr lang="en-US" dirty="0"/>
          </a:p>
        </p:txBody>
      </p:sp>
    </p:spTree>
    <p:extLst>
      <p:ext uri="{BB962C8B-B14F-4D97-AF65-F5344CB8AC3E}">
        <p14:creationId xmlns:p14="http://schemas.microsoft.com/office/powerpoint/2010/main" val="408315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Gephi</a:t>
            </a:r>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28935998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Might be 10 mins</a:t>
            </a:r>
          </a:p>
        </p:txBody>
      </p:sp>
      <p:sp>
        <p:nvSpPr>
          <p:cNvPr id="4" name="Slide Number Placeholder 3"/>
          <p:cNvSpPr>
            <a:spLocks noGrp="1"/>
          </p:cNvSpPr>
          <p:nvPr>
            <p:ph type="sldNum" sz="quarter" idx="5"/>
          </p:nvPr>
        </p:nvSpPr>
        <p:spPr/>
        <p:txBody>
          <a:bodyPr/>
          <a:lstStyle/>
          <a:p>
            <a:fld id="{BC849E9A-41F7-4779-A581-48A7C374A227}" type="slidenum">
              <a:rPr lang="en-US" smtClean="0"/>
              <a:t>32</a:t>
            </a:fld>
            <a:endParaRPr lang="en-US" dirty="0"/>
          </a:p>
        </p:txBody>
      </p:sp>
    </p:spTree>
    <p:extLst>
      <p:ext uri="{BB962C8B-B14F-4D97-AF65-F5344CB8AC3E}">
        <p14:creationId xmlns:p14="http://schemas.microsoft.com/office/powerpoint/2010/main" val="25099875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be consistent. You can’t target new customers, then all your questions are for existing customers. This inconsistency will cost you points. </a:t>
            </a:r>
          </a:p>
        </p:txBody>
      </p:sp>
      <p:sp>
        <p:nvSpPr>
          <p:cNvPr id="4" name="Slide Number Placeholder 3"/>
          <p:cNvSpPr>
            <a:spLocks noGrp="1"/>
          </p:cNvSpPr>
          <p:nvPr>
            <p:ph type="sldNum" sz="quarter" idx="5"/>
          </p:nvPr>
        </p:nvSpPr>
        <p:spPr/>
        <p:txBody>
          <a:bodyPr/>
          <a:lstStyle/>
          <a:p>
            <a:fld id="{BC849E9A-41F7-4779-A581-48A7C374A227}" type="slidenum">
              <a:rPr lang="en-US" smtClean="0"/>
              <a:t>33</a:t>
            </a:fld>
            <a:endParaRPr lang="en-US" dirty="0"/>
          </a:p>
        </p:txBody>
      </p:sp>
    </p:spTree>
    <p:extLst>
      <p:ext uri="{BB962C8B-B14F-4D97-AF65-F5344CB8AC3E}">
        <p14:creationId xmlns:p14="http://schemas.microsoft.com/office/powerpoint/2010/main" val="30551740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https://bookdown.org/mike/marketing_research/empirical-models.html#sales-funnel</a:t>
            </a:r>
          </a:p>
        </p:txBody>
      </p:sp>
      <p:sp>
        <p:nvSpPr>
          <p:cNvPr id="4" name="Slide Number Placeholder 3"/>
          <p:cNvSpPr>
            <a:spLocks noGrp="1"/>
          </p:cNvSpPr>
          <p:nvPr>
            <p:ph type="sldNum" sz="quarter" idx="5"/>
          </p:nvPr>
        </p:nvSpPr>
        <p:spPr/>
        <p:txBody>
          <a:bodyPr/>
          <a:lstStyle/>
          <a:p>
            <a:fld id="{BC849E9A-41F7-4779-A581-48A7C374A227}" type="slidenum">
              <a:rPr lang="en-US" smtClean="0"/>
              <a:t>35</a:t>
            </a:fld>
            <a:endParaRPr lang="en-US" dirty="0"/>
          </a:p>
        </p:txBody>
      </p:sp>
    </p:spTree>
    <p:extLst>
      <p:ext uri="{BB962C8B-B14F-4D97-AF65-F5344CB8AC3E}">
        <p14:creationId xmlns:p14="http://schemas.microsoft.com/office/powerpoint/2010/main" val="4188803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overview of how to search for published sources of secondary data </a:t>
            </a:r>
          </a:p>
          <a:p>
            <a:pPr marL="228600" indent="-228600">
              <a:buAutoNum type="arabicPeriod"/>
            </a:pPr>
            <a:r>
              <a:rPr lang="en-US" dirty="0"/>
              <a:t>After identifying what you want to know and what you already know about the topic </a:t>
            </a:r>
          </a:p>
          <a:p>
            <a:pPr marL="228600" indent="-228600">
              <a:buAutoNum type="arabicPeriod"/>
            </a:pPr>
            <a:r>
              <a:rPr lang="en-US" dirty="0"/>
              <a:t>Then you can develop a list of key terms and names </a:t>
            </a:r>
          </a:p>
          <a:p>
            <a:pPr marL="228600" indent="-228600">
              <a:buAutoNum type="arabicPeriod"/>
            </a:pPr>
            <a:r>
              <a:rPr lang="en-US" dirty="0"/>
              <a:t>Conduct an online search of relevant databases and websites</a:t>
            </a:r>
          </a:p>
          <a:p>
            <a:pPr marL="228600" indent="-228600">
              <a:buAutoNum type="arabicPeriod"/>
            </a:pPr>
            <a:r>
              <a:rPr lang="en-US" dirty="0"/>
              <a:t> </a:t>
            </a:r>
          </a:p>
          <a:p>
            <a:pPr marL="228600" indent="-228600">
              <a:buAutoNum type="arabicPeriod"/>
            </a:pPr>
            <a:endParaRPr lang="en-US" dirty="0"/>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1772790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are standardized so that they can be used by multiple companies rather than customized for  a specific company </a:t>
            </a:r>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1612487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to https://bookdown.org/mike/marketing_research/empirical-models.html#geodemographic-classification</a:t>
            </a:r>
          </a:p>
          <a:p>
            <a:endParaRPr lang="en-US" dirty="0"/>
          </a:p>
          <a:p>
            <a:r>
              <a:rPr lang="en-US" dirty="0"/>
              <a:t>After having data, we can have some visualization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447151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Historically, these are companies that measure advertising exposure and effectiveness </a:t>
            </a:r>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2769509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might ask, why couldn’t we have a single-source data</a:t>
            </a:r>
          </a:p>
          <a:p>
            <a:r>
              <a:rPr lang="en-US" dirty="0"/>
              <a:t>It only exists a perfect world. </a:t>
            </a:r>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830195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Chapter 8</a:t>
            </a:r>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481358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reminder of the three types of primary data research</a:t>
            </a:r>
          </a:p>
        </p:txBody>
      </p:sp>
      <p:sp>
        <p:nvSpPr>
          <p:cNvPr id="4" name="Slide Number Placeholder 3"/>
          <p:cNvSpPr>
            <a:spLocks noGrp="1"/>
          </p:cNvSpPr>
          <p:nvPr>
            <p:ph type="sldNum" sz="quarter" idx="5"/>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705224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C3E42B97-32D9-4793-897A-9BC66F7EB753}" type="datetime1">
              <a:rPr lang="en-US" smtClean="0"/>
              <a:t>9/11/2021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9817AB96-7354-4F00-8428-CBC1E27BFA74}" type="datetime1">
              <a:rPr lang="en-US" smtClean="0"/>
              <a:t>9/11/2021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CBCFE11F-0634-4716-B448-438B60059361}" type="datetime1">
              <a:rPr lang="en-US" smtClean="0"/>
              <a:t>9/11/2021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967285CB-6C42-4833-BB47-ABCB18A3AC73}" type="datetime1">
              <a:rPr lang="en-US" smtClean="0"/>
              <a:t>9/11/2021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79284254-E52E-46F1-A775-032947BE31CE}" type="datetime1">
              <a:rPr lang="en-US" smtClean="0"/>
              <a:t>9/11/2021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D74BABA-F978-4483-ABA8-934D8791C851}" type="datetime1">
              <a:rPr lang="en-US" smtClean="0"/>
              <a:t>9/11/2021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0E94DB0D-00D3-45D2-A2DE-62396F1D73BF}" type="datetime1">
              <a:rPr lang="en-US" smtClean="0"/>
              <a:t>9/11/2021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a:t>Mike Nguyen</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53883F22-8FF9-4ABE-A942-CEB1742E73C6}" type="datetime1">
              <a:rPr lang="en-US" smtClean="0"/>
              <a:t>9/11/2021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49D8025B-3FFE-4303-8D40-4CE8398E2D95}" type="datetime1">
              <a:rPr lang="en-US" smtClean="0"/>
              <a:t>9/11/2021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B3F4ED31-5ACB-4E86-9B7D-EF3BB65C4CFC}" type="datetime1">
              <a:rPr lang="en-US" smtClean="0"/>
              <a:t>9/11/2021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4C117DD1-8C6E-4C28-93E9-E016B1CA4BB5}" type="datetime1">
              <a:rPr lang="en-US" smtClean="0"/>
              <a:t>9/11/2021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4B3266-E6ED-4411-AB6D-EF0A43ECE452}" type="datetime1">
              <a:rPr lang="en-US" smtClean="0"/>
              <a:t>9/11/2021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Mike Nguyen</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7.svg"/><Relationship Id="rId4" Type="http://schemas.openxmlformats.org/officeDocument/2006/relationships/image" Target="../media/image5.svg"/><Relationship Id="rId9"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tylervigen.com/spurious-correlation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5.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31.jpeg"/><Relationship Id="rId7" Type="http://schemas.openxmlformats.org/officeDocument/2006/relationships/diagramColors" Target="../diagrams/colors6.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pacificrisa.org/projects/social-network-analysis/" TargetMode="External"/><Relationship Id="rId5" Type="http://schemas.openxmlformats.org/officeDocument/2006/relationships/image" Target="../media/image14.jpg"/><Relationship Id="rId4" Type="http://schemas.openxmlformats.org/officeDocument/2006/relationships/hyperlink" Target="https://usaidlearninglab.org/lab-notes/demystifying-social-network-analysis-development-five-key-design-considerations" TargetMode="Externa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C2D6F2-6E89-462E-991D-23F8CC7BCA04}"/>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kern="1200">
                <a:solidFill>
                  <a:schemeClr val="tx1"/>
                </a:solidFill>
                <a:latin typeface="+mj-lt"/>
                <a:ea typeface="+mj-ea"/>
                <a:cs typeface="+mj-cs"/>
              </a:rPr>
              <a:t>Happy Wednesday</a:t>
            </a:r>
          </a:p>
        </p:txBody>
      </p:sp>
      <p:grpSp>
        <p:nvGrpSpPr>
          <p:cNvPr id="73" name="Group 72">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74" name="Rectangle 73">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80 Really Funny Wednesday Memes to Make Brighten Your Hump day - Dreams  Quote">
            <a:extLst>
              <a:ext uri="{FF2B5EF4-FFF2-40B4-BE49-F238E27FC236}">
                <a16:creationId xmlns:a16="http://schemas.microsoft.com/office/drawing/2014/main" id="{3D221487-F39C-445F-8C9B-165F59E819B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22492" y="1475863"/>
            <a:ext cx="5536001" cy="384752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54DD91D7-9BDA-4F4F-8D26-FF58A07DF2C4}"/>
              </a:ext>
            </a:extLst>
          </p:cNvPr>
          <p:cNvSpPr>
            <a:spLocks noGrp="1"/>
          </p:cNvSpPr>
          <p:nvPr>
            <p:ph type="ftr" sz="quarter" idx="11"/>
          </p:nvPr>
        </p:nvSpPr>
        <p:spPr>
          <a:xfrm>
            <a:off x="1113809" y="6492240"/>
            <a:ext cx="3765762" cy="365125"/>
          </a:xfrm>
        </p:spPr>
        <p:txBody>
          <a:bodyPr vert="horz" lIns="91440" tIns="45720" rIns="91440" bIns="45720" rtlCol="0" anchor="ctr">
            <a:normAutofit/>
          </a:bodyPr>
          <a:lstStyle/>
          <a:p>
            <a:pPr algn="l">
              <a:spcAft>
                <a:spcPts val="600"/>
              </a:spcAft>
            </a:pPr>
            <a:r>
              <a:rPr lang="en-US" kern="1200">
                <a:solidFill>
                  <a:schemeClr val="tx1">
                    <a:tint val="75000"/>
                  </a:schemeClr>
                </a:solidFill>
                <a:latin typeface="+mn-lt"/>
                <a:ea typeface="+mn-ea"/>
                <a:cs typeface="+mn-cs"/>
              </a:rPr>
              <a:t>Mike Nguyen</a:t>
            </a:r>
          </a:p>
        </p:txBody>
      </p:sp>
    </p:spTree>
    <p:extLst>
      <p:ext uri="{BB962C8B-B14F-4D97-AF65-F5344CB8AC3E}">
        <p14:creationId xmlns:p14="http://schemas.microsoft.com/office/powerpoint/2010/main" val="203695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E708407-D01D-4E57-8998-FF799DBC3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26A5AB-EC77-4650-9CC8-F8CFFE84421C}"/>
              </a:ext>
            </a:extLst>
          </p:cNvPr>
          <p:cNvSpPr>
            <a:spLocks noGrp="1"/>
          </p:cNvSpPr>
          <p:nvPr>
            <p:ph type="title"/>
          </p:nvPr>
        </p:nvSpPr>
        <p:spPr>
          <a:xfrm>
            <a:off x="699723" y="1622066"/>
            <a:ext cx="3554226" cy="2663688"/>
          </a:xfrm>
        </p:spPr>
        <p:txBody>
          <a:bodyPr vert="horz" lIns="91440" tIns="45720" rIns="91440" bIns="45720" rtlCol="0" anchor="b">
            <a:normAutofit/>
          </a:bodyPr>
          <a:lstStyle/>
          <a:p>
            <a:r>
              <a:rPr lang="en-US" kern="1200">
                <a:solidFill>
                  <a:schemeClr val="bg1"/>
                </a:solidFill>
                <a:latin typeface="+mj-lt"/>
                <a:ea typeface="+mj-ea"/>
                <a:cs typeface="+mj-cs"/>
              </a:rPr>
              <a:t>Marketing Research Process</a:t>
            </a:r>
          </a:p>
        </p:txBody>
      </p:sp>
      <p:grpSp>
        <p:nvGrpSpPr>
          <p:cNvPr id="26" name="Group 25">
            <a:extLst>
              <a:ext uri="{FF2B5EF4-FFF2-40B4-BE49-F238E27FC236}">
                <a16:creationId xmlns:a16="http://schemas.microsoft.com/office/drawing/2014/main" id="{7F963B07-5C9E-478C-A53E-B6F5B4A789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27"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8"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Footer Placeholder 2">
            <a:extLst>
              <a:ext uri="{FF2B5EF4-FFF2-40B4-BE49-F238E27FC236}">
                <a16:creationId xmlns:a16="http://schemas.microsoft.com/office/drawing/2014/main" id="{4CE8A43F-9BF3-45F5-88CD-FBEA0476ED6E}"/>
              </a:ext>
            </a:extLst>
          </p:cNvPr>
          <p:cNvSpPr>
            <a:spLocks noGrp="1"/>
          </p:cNvSpPr>
          <p:nvPr>
            <p:ph type="ftr" sz="quarter" idx="11"/>
          </p:nvPr>
        </p:nvSpPr>
        <p:spPr>
          <a:xfrm>
            <a:off x="7872984" y="384048"/>
            <a:ext cx="3877056" cy="365125"/>
          </a:xfrm>
        </p:spPr>
        <p:txBody>
          <a:bodyPr vert="horz" lIns="91440" tIns="45720" rIns="91440" bIns="45720" rtlCol="0" anchor="ctr">
            <a:normAutofit/>
          </a:bodyPr>
          <a:lstStyle/>
          <a:p>
            <a:pPr algn="r">
              <a:spcAft>
                <a:spcPts val="600"/>
              </a:spcAft>
            </a:pPr>
            <a:r>
              <a:rPr lang="en-US" sz="1100" kern="1200">
                <a:solidFill>
                  <a:schemeClr val="tx1">
                    <a:alpha val="80000"/>
                  </a:schemeClr>
                </a:solidFill>
                <a:latin typeface="+mn-lt"/>
                <a:ea typeface="+mn-ea"/>
                <a:cs typeface="+mn-cs"/>
              </a:rPr>
              <a:t>Mike Nguyen</a:t>
            </a:r>
          </a:p>
        </p:txBody>
      </p:sp>
      <p:pic>
        <p:nvPicPr>
          <p:cNvPr id="4" name="Picture 2" descr="An illustration shows the steps of how to begin to search published sources of secondary data. The steps are as follows:&#10;1. Identify what you want to know and what you already know about the topic.&#10;2. Develop a list of key terms and names.&#10;3. Conduct an online search of relevant databases and Web sites.&#10;4. Compile the information you have found; rework the list of key words and authors if necessary.&#10;5. Consult a reference librarian inside your firm, at a public library, or at a university library.&#10;6. Identify authorities in the subject matter and consult with them.">
            <a:extLst>
              <a:ext uri="{FF2B5EF4-FFF2-40B4-BE49-F238E27FC236}">
                <a16:creationId xmlns:a16="http://schemas.microsoft.com/office/drawing/2014/main" id="{EEAD44D1-BBFB-409C-ACD2-CD9F5AB8C55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08104" y="992104"/>
            <a:ext cx="6472362" cy="428793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0149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A59A8D-69A5-44E0-B719-22DC39DC2883}"/>
              </a:ext>
            </a:extLst>
          </p:cNvPr>
          <p:cNvSpPr>
            <a:spLocks noGrp="1"/>
          </p:cNvSpPr>
          <p:nvPr>
            <p:ph type="title"/>
          </p:nvPr>
        </p:nvSpPr>
        <p:spPr>
          <a:xfrm>
            <a:off x="1171074" y="1396686"/>
            <a:ext cx="3240506" cy="4064628"/>
          </a:xfrm>
        </p:spPr>
        <p:txBody>
          <a:bodyPr>
            <a:normAutofit/>
          </a:bodyPr>
          <a:lstStyle/>
          <a:p>
            <a:r>
              <a:rPr lang="en-US">
                <a:solidFill>
                  <a:srgbClr val="FFFFFF"/>
                </a:solidFill>
              </a:rPr>
              <a:t>Standardized Marketing Information</a:t>
            </a:r>
          </a:p>
        </p:txBody>
      </p:sp>
      <p:sp>
        <p:nvSpPr>
          <p:cNvPr id="13" name="Arc 12">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30F3823-5A0C-4A7B-BF72-4CDEADA80F53}"/>
              </a:ext>
            </a:extLst>
          </p:cNvPr>
          <p:cNvSpPr>
            <a:spLocks noGrp="1"/>
          </p:cNvSpPr>
          <p:nvPr>
            <p:ph idx="1"/>
          </p:nvPr>
        </p:nvSpPr>
        <p:spPr>
          <a:xfrm>
            <a:off x="5370153" y="1526033"/>
            <a:ext cx="5536397" cy="3935281"/>
          </a:xfrm>
        </p:spPr>
        <p:txBody>
          <a:bodyPr>
            <a:normAutofit/>
          </a:bodyPr>
          <a:lstStyle/>
          <a:p>
            <a:r>
              <a:rPr lang="en-US" dirty="0"/>
              <a:t>Secondary data collected by companies that sell the data to multiple companies, allowing the costs of collecting, editing, coding, and analyzing them to be shared. </a:t>
            </a:r>
          </a:p>
        </p:txBody>
      </p:sp>
      <p:sp>
        <p:nvSpPr>
          <p:cNvPr id="4" name="Footer Placeholder 3">
            <a:extLst>
              <a:ext uri="{FF2B5EF4-FFF2-40B4-BE49-F238E27FC236}">
                <a16:creationId xmlns:a16="http://schemas.microsoft.com/office/drawing/2014/main" id="{69F81DAE-DFD1-4E6D-919C-3E2673014BD7}"/>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Tree>
    <p:extLst>
      <p:ext uri="{BB962C8B-B14F-4D97-AF65-F5344CB8AC3E}">
        <p14:creationId xmlns:p14="http://schemas.microsoft.com/office/powerpoint/2010/main" val="3814066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1">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E8F0EB-4ED3-4943-B36E-E52A3016279C}"/>
              </a:ext>
            </a:extLst>
          </p:cNvPr>
          <p:cNvSpPr>
            <a:spLocks noGrp="1"/>
          </p:cNvSpPr>
          <p:nvPr>
            <p:ph type="title"/>
          </p:nvPr>
        </p:nvSpPr>
        <p:spPr>
          <a:xfrm>
            <a:off x="767290" y="1780661"/>
            <a:ext cx="3582073" cy="1463472"/>
          </a:xfrm>
        </p:spPr>
        <p:txBody>
          <a:bodyPr anchor="t">
            <a:normAutofit/>
          </a:bodyPr>
          <a:lstStyle/>
          <a:p>
            <a:r>
              <a:rPr lang="en-US" sz="4800">
                <a:solidFill>
                  <a:schemeClr val="bg1"/>
                </a:solidFill>
              </a:rPr>
              <a:t>Profiling Customers</a:t>
            </a:r>
          </a:p>
        </p:txBody>
      </p:sp>
      <p:grpSp>
        <p:nvGrpSpPr>
          <p:cNvPr id="14" name="Group 13">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5"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6"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5" name="Footer Placeholder 4">
            <a:extLst>
              <a:ext uri="{FF2B5EF4-FFF2-40B4-BE49-F238E27FC236}">
                <a16:creationId xmlns:a16="http://schemas.microsoft.com/office/drawing/2014/main" id="{4845E843-D9FC-45C8-8818-AF45791D5F0F}"/>
              </a:ext>
            </a:extLst>
          </p:cNvPr>
          <p:cNvSpPr>
            <a:spLocks noGrp="1"/>
          </p:cNvSpPr>
          <p:nvPr>
            <p:ph type="ftr" sz="quarter" idx="11"/>
          </p:nvPr>
        </p:nvSpPr>
        <p:spPr>
          <a:xfrm>
            <a:off x="7055897" y="405350"/>
            <a:ext cx="4776711" cy="365125"/>
          </a:xfrm>
        </p:spPr>
        <p:txBody>
          <a:bodyPr>
            <a:normAutofit/>
          </a:bodyPr>
          <a:lstStyle/>
          <a:p>
            <a:pPr algn="r">
              <a:spcAft>
                <a:spcPts val="600"/>
              </a:spcAft>
            </a:pPr>
            <a:r>
              <a:rPr lang="en-US" sz="1100">
                <a:solidFill>
                  <a:schemeClr val="tx1">
                    <a:alpha val="80000"/>
                  </a:schemeClr>
                </a:solidFill>
              </a:rPr>
              <a:t>Mike Nguyen</a:t>
            </a:r>
          </a:p>
        </p:txBody>
      </p:sp>
      <p:sp>
        <p:nvSpPr>
          <p:cNvPr id="3" name="Content Placeholder 2">
            <a:extLst>
              <a:ext uri="{FF2B5EF4-FFF2-40B4-BE49-F238E27FC236}">
                <a16:creationId xmlns:a16="http://schemas.microsoft.com/office/drawing/2014/main" id="{0917C829-BB09-4E3F-B1DB-E7856781B442}"/>
              </a:ext>
            </a:extLst>
          </p:cNvPr>
          <p:cNvSpPr>
            <a:spLocks noGrp="1"/>
          </p:cNvSpPr>
          <p:nvPr>
            <p:ph idx="1"/>
          </p:nvPr>
        </p:nvSpPr>
        <p:spPr>
          <a:xfrm>
            <a:off x="767290" y="3383121"/>
            <a:ext cx="3582072" cy="2793251"/>
          </a:xfrm>
        </p:spPr>
        <p:txBody>
          <a:bodyPr anchor="t">
            <a:normAutofit/>
          </a:bodyPr>
          <a:lstStyle/>
          <a:p>
            <a:r>
              <a:rPr lang="en-US" sz="2000">
                <a:solidFill>
                  <a:schemeClr val="bg1"/>
                </a:solidFill>
              </a:rPr>
              <a:t>Geodemography: the availability of demographic, consumer behavior, and lifestyle data by arbitrary geographic boundaries that are typically quite small. </a:t>
            </a:r>
          </a:p>
        </p:txBody>
      </p:sp>
      <p:pic>
        <p:nvPicPr>
          <p:cNvPr id="4" name="Picture 2" descr="An illustration shows a model geodemographic map of Birmingham, AL. It comprises of two panels. The left panel consists of a list. The right panel is split up into two: the top panel displays an area map, while the bottom panel displays a bar graph.">
            <a:extLst>
              <a:ext uri="{FF2B5EF4-FFF2-40B4-BE49-F238E27FC236}">
                <a16:creationId xmlns:a16="http://schemas.microsoft.com/office/drawing/2014/main" id="{3238AA01-80C2-4016-ACFC-34083822428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16652" y="1064093"/>
            <a:ext cx="6642532" cy="415158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4617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1409C9A-AE58-4258-B3A6-CBF36EF41F6C}"/>
              </a:ext>
            </a:extLst>
          </p:cNvPr>
          <p:cNvSpPr>
            <a:spLocks noGrp="1"/>
          </p:cNvSpPr>
          <p:nvPr>
            <p:ph type="title"/>
          </p:nvPr>
        </p:nvSpPr>
        <p:spPr>
          <a:xfrm>
            <a:off x="1870997" y="1607809"/>
            <a:ext cx="9236026" cy="2876680"/>
          </a:xfrm>
        </p:spPr>
        <p:txBody>
          <a:bodyPr vert="horz" lIns="91440" tIns="45720" rIns="91440" bIns="45720" rtlCol="0" anchor="b">
            <a:normAutofit/>
          </a:bodyPr>
          <a:lstStyle/>
          <a:p>
            <a:r>
              <a:rPr lang="en-US" sz="6600" kern="1200">
                <a:solidFill>
                  <a:srgbClr val="FFFFFF"/>
                </a:solidFill>
                <a:latin typeface="+mj-lt"/>
                <a:ea typeface="+mj-ea"/>
                <a:cs typeface="+mj-cs"/>
              </a:rPr>
              <a:t>Measuring Product Sales Market Share</a:t>
            </a:r>
          </a:p>
        </p:txBody>
      </p:sp>
      <p:sp>
        <p:nvSpPr>
          <p:cNvPr id="3" name="Content Placeholder 2">
            <a:extLst>
              <a:ext uri="{FF2B5EF4-FFF2-40B4-BE49-F238E27FC236}">
                <a16:creationId xmlns:a16="http://schemas.microsoft.com/office/drawing/2014/main" id="{F05FF56A-09A1-4AAD-A734-D5E0A2076F61}"/>
              </a:ext>
            </a:extLst>
          </p:cNvPr>
          <p:cNvSpPr>
            <a:spLocks noGrp="1"/>
          </p:cNvSpPr>
          <p:nvPr>
            <p:ph idx="1"/>
          </p:nvPr>
        </p:nvSpPr>
        <p:spPr>
          <a:xfrm>
            <a:off x="1987499" y="4810308"/>
            <a:ext cx="9003022" cy="1076551"/>
          </a:xfrm>
        </p:spPr>
        <p:txBody>
          <a:bodyPr vert="horz" lIns="91440" tIns="45720" rIns="91440" bIns="45720" rtlCol="0">
            <a:normAutofit/>
          </a:bodyPr>
          <a:lstStyle/>
          <a:p>
            <a:pPr marL="0" indent="0">
              <a:buNone/>
            </a:pPr>
            <a:r>
              <a:rPr lang="en-US" sz="2400" kern="1200">
                <a:solidFill>
                  <a:schemeClr val="tx1"/>
                </a:solidFill>
                <a:latin typeface="+mn-lt"/>
                <a:ea typeface="+mn-ea"/>
                <a:cs typeface="+mn-cs"/>
              </a:rPr>
              <a:t>(Online) Diary Panels Scanners</a:t>
            </a:r>
          </a:p>
        </p:txBody>
      </p:sp>
      <p:sp>
        <p:nvSpPr>
          <p:cNvPr id="4" name="Footer Placeholder 3">
            <a:extLst>
              <a:ext uri="{FF2B5EF4-FFF2-40B4-BE49-F238E27FC236}">
                <a16:creationId xmlns:a16="http://schemas.microsoft.com/office/drawing/2014/main" id="{D2492A7D-7137-450D-A579-A222D5F3342F}"/>
              </a:ext>
            </a:extLst>
          </p:cNvPr>
          <p:cNvSpPr>
            <a:spLocks noGrp="1"/>
          </p:cNvSpPr>
          <p:nvPr>
            <p:ph type="ftr" sz="quarter" idx="11"/>
          </p:nvPr>
        </p:nvSpPr>
        <p:spPr>
          <a:xfrm>
            <a:off x="795528" y="6382512"/>
            <a:ext cx="6757416" cy="320040"/>
          </a:xfrm>
        </p:spPr>
        <p:txBody>
          <a:bodyPr vert="horz" lIns="91440" tIns="45720" rIns="91440" bIns="45720" rtlCol="0" anchor="ctr">
            <a:normAutofit/>
          </a:bodyPr>
          <a:lstStyle/>
          <a:p>
            <a:pPr algn="l">
              <a:spcAft>
                <a:spcPts val="600"/>
              </a:spcAft>
            </a:pPr>
            <a:r>
              <a:rPr lang="en-US" sz="1000" kern="1200">
                <a:solidFill>
                  <a:schemeClr val="tx1">
                    <a:tint val="75000"/>
                  </a:schemeClr>
                </a:solidFill>
                <a:latin typeface="+mn-lt"/>
                <a:ea typeface="+mn-ea"/>
                <a:cs typeface="+mn-cs"/>
              </a:rPr>
              <a:t>Mike Nguyen</a:t>
            </a:r>
          </a:p>
        </p:txBody>
      </p:sp>
    </p:spTree>
    <p:extLst>
      <p:ext uri="{BB962C8B-B14F-4D97-AF65-F5344CB8AC3E}">
        <p14:creationId xmlns:p14="http://schemas.microsoft.com/office/powerpoint/2010/main" val="1359783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F3DF8D-25CC-453D-82B2-5FCDD384EEDE}"/>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Measuring Advertising Exposure and Effectiveness</a:t>
            </a:r>
          </a:p>
        </p:txBody>
      </p:sp>
      <p:sp>
        <p:nvSpPr>
          <p:cNvPr id="4" name="Footer Placeholder 3">
            <a:extLst>
              <a:ext uri="{FF2B5EF4-FFF2-40B4-BE49-F238E27FC236}">
                <a16:creationId xmlns:a16="http://schemas.microsoft.com/office/drawing/2014/main" id="{2E2648D0-1267-480D-9709-B87DCE6F3F34}"/>
              </a:ext>
            </a:extLst>
          </p:cNvPr>
          <p:cNvSpPr>
            <a:spLocks noGrp="1"/>
          </p:cNvSpPr>
          <p:nvPr>
            <p:ph type="ftr" sz="quarter" idx="11"/>
          </p:nvPr>
        </p:nvSpPr>
        <p:spPr>
          <a:xfrm rot="5400000">
            <a:off x="-1828800" y="1984248"/>
            <a:ext cx="4114800" cy="365125"/>
          </a:xfrm>
        </p:spPr>
        <p:txBody>
          <a:bodyPr>
            <a:normAutofit/>
          </a:bodyPr>
          <a:lstStyle/>
          <a:p>
            <a:pPr algn="l">
              <a:spcAft>
                <a:spcPts val="600"/>
              </a:spcAft>
            </a:pPr>
            <a:r>
              <a:rPr lang="en-US" sz="1100">
                <a:solidFill>
                  <a:srgbClr val="FFFFFF"/>
                </a:solidFill>
              </a:rPr>
              <a:t>Mike Nguyen</a:t>
            </a:r>
          </a:p>
        </p:txBody>
      </p:sp>
      <p:graphicFrame>
        <p:nvGraphicFramePr>
          <p:cNvPr id="6" name="Content Placeholder 2">
            <a:extLst>
              <a:ext uri="{FF2B5EF4-FFF2-40B4-BE49-F238E27FC236}">
                <a16:creationId xmlns:a16="http://schemas.microsoft.com/office/drawing/2014/main" id="{2E610605-1BC3-4F67-863A-18FA455DEB63}"/>
              </a:ext>
            </a:extLst>
          </p:cNvPr>
          <p:cNvGraphicFramePr>
            <a:graphicFrameLocks noGrp="1"/>
          </p:cNvGraphicFramePr>
          <p:nvPr>
            <p:ph idx="1"/>
            <p:extLst>
              <p:ext uri="{D42A27DB-BD31-4B8C-83A1-F6EECF244321}">
                <p14:modId xmlns:p14="http://schemas.microsoft.com/office/powerpoint/2010/main" val="3685888137"/>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87667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EC9A9E-D2C9-4653-979D-873004000748}"/>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Single-Source Data in a Perfect World</a:t>
            </a:r>
          </a:p>
        </p:txBody>
      </p:sp>
      <p:pic>
        <p:nvPicPr>
          <p:cNvPr id="4" name="Picture 2" descr="An illustration depicts how a single-source datum operates in a perfect world. It shows a triangle of three connected nodes. The first node reads, “Consumer Behavior: Media Attention and Consumption, Information Search, Purchase, Consumption, and Post-purchase Reactions.” The second node reads, “Consumer Exposure to Marketing Actions: Advertising, Sales Promotion, Price, Product Design, Package Design, Brand Name, and Distribution Channel.” The third node reads, “Consumer Characteristics: Demographics and Sociographics, Personally and Lifestyle, Attitudes, Awareness and Knowledge, Intentions, Needs and Motivations.”">
            <a:extLst>
              <a:ext uri="{FF2B5EF4-FFF2-40B4-BE49-F238E27FC236}">
                <a16:creationId xmlns:a16="http://schemas.microsoft.com/office/drawing/2014/main" id="{488CB1F4-851A-4D92-AC24-AE811D6EB62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38600" y="1693152"/>
            <a:ext cx="7188199" cy="346830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a:extLst>
              <a:ext uri="{FF2B5EF4-FFF2-40B4-BE49-F238E27FC236}">
                <a16:creationId xmlns:a16="http://schemas.microsoft.com/office/drawing/2014/main" id="{32F1E634-43EF-4497-9EB9-DF05C3E16557}"/>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Mike Nguyen</a:t>
            </a:r>
          </a:p>
        </p:txBody>
      </p:sp>
    </p:spTree>
    <p:extLst>
      <p:ext uri="{BB962C8B-B14F-4D97-AF65-F5344CB8AC3E}">
        <p14:creationId xmlns:p14="http://schemas.microsoft.com/office/powerpoint/2010/main" val="2499181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56859" y="982364"/>
            <a:ext cx="2648371" cy="2648371"/>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a:solidFill>
                  <a:srgbClr val="FFFFFF"/>
                </a:solidFill>
                <a:latin typeface="Franklin Gothic Book" panose="020B0503020102020204" pitchFamily="34" charset="0"/>
                <a:cs typeface="Segoe UI" panose="020B0502040204020203" pitchFamily="34" charset="0"/>
              </a:rPr>
              <a:t>Conducting Causal Research</a:t>
            </a: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0041" y="976813"/>
            <a:ext cx="2659472" cy="2659472"/>
          </a:xfrm>
          <a:prstGeom prst="rect">
            <a:avLst/>
          </a:prstGeom>
        </p:spPr>
      </p:pic>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46A9393B-763A-4D12-80A2-3771FF1377D7}"/>
              </a:ext>
            </a:extLst>
          </p:cNvPr>
          <p:cNvSpPr>
            <a:spLocks noGrp="1"/>
          </p:cNvSpPr>
          <p:nvPr>
            <p:ph type="ftr" sz="quarter" idx="11"/>
          </p:nvPr>
        </p:nvSpPr>
        <p:spPr>
          <a:xfrm>
            <a:off x="4038600" y="6522430"/>
            <a:ext cx="4114800" cy="347472"/>
          </a:xfrm>
        </p:spPr>
        <p:txBody>
          <a:bodyPr>
            <a:normAutofit/>
          </a:bodyPr>
          <a:lstStyle/>
          <a:p>
            <a:pPr>
              <a:spcAft>
                <a:spcPts val="600"/>
              </a:spcAft>
            </a:pPr>
            <a:r>
              <a:rPr lang="en-US"/>
              <a:t>Mike Nguyen</a:t>
            </a:r>
          </a:p>
        </p:txBody>
      </p:sp>
    </p:spTree>
    <p:extLst>
      <p:ext uri="{BB962C8B-B14F-4D97-AF65-F5344CB8AC3E}">
        <p14:creationId xmlns:p14="http://schemas.microsoft.com/office/powerpoint/2010/main" val="2104692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E4F624-E1C0-44D7-AEF0-01B080C23075}"/>
              </a:ext>
            </a:extLst>
          </p:cNvPr>
          <p:cNvSpPr>
            <a:spLocks noGrp="1"/>
          </p:cNvSpPr>
          <p:nvPr>
            <p:ph type="title"/>
          </p:nvPr>
        </p:nvSpPr>
        <p:spPr>
          <a:xfrm>
            <a:off x="686834" y="1153572"/>
            <a:ext cx="3200400" cy="4461163"/>
          </a:xfrm>
        </p:spPr>
        <p:txBody>
          <a:bodyPr>
            <a:normAutofit/>
          </a:bodyPr>
          <a:lstStyle/>
          <a:p>
            <a:r>
              <a:rPr lang="en-US">
                <a:solidFill>
                  <a:srgbClr val="FFFFFF"/>
                </a:solidFill>
              </a:rPr>
              <a:t>Learning Objectives</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FB41830-492D-46A3-AB9A-32DDF3440001}"/>
              </a:ext>
            </a:extLst>
          </p:cNvPr>
          <p:cNvSpPr>
            <a:spLocks noGrp="1"/>
          </p:cNvSpPr>
          <p:nvPr>
            <p:ph idx="1"/>
          </p:nvPr>
        </p:nvSpPr>
        <p:spPr>
          <a:xfrm>
            <a:off x="4447308" y="591344"/>
            <a:ext cx="6906491" cy="5585619"/>
          </a:xfrm>
        </p:spPr>
        <p:txBody>
          <a:bodyPr anchor="ctr">
            <a:normAutofit/>
          </a:bodyPr>
          <a:lstStyle/>
          <a:p>
            <a:pPr marL="514350" indent="-514350">
              <a:buFont typeface="+mj-lt"/>
              <a:buAutoNum type="arabicPeriod"/>
            </a:pPr>
            <a:r>
              <a:rPr lang="en-US" sz="2600"/>
              <a:t>Discuss the three general types of primary data research </a:t>
            </a:r>
          </a:p>
          <a:p>
            <a:pPr marL="514350" indent="-514350">
              <a:buFont typeface="+mj-lt"/>
              <a:buAutoNum type="arabicPeriod"/>
            </a:pPr>
            <a:r>
              <a:rPr lang="en-US" sz="2600"/>
              <a:t>Clarify the difference between lab experiments and field experiments. </a:t>
            </a:r>
          </a:p>
          <a:p>
            <a:pPr marL="514350" indent="-514350">
              <a:buFont typeface="+mj-lt"/>
              <a:buAutoNum type="arabicPeriod"/>
            </a:pPr>
            <a:r>
              <a:rPr lang="en-US" sz="2600"/>
              <a:t>Explain which of the two types of experiments has greater internal validity and which as greater external validity </a:t>
            </a:r>
          </a:p>
          <a:p>
            <a:pPr marL="514350" indent="-514350">
              <a:buFont typeface="+mj-lt"/>
              <a:buAutoNum type="arabicPeriod"/>
            </a:pPr>
            <a:r>
              <a:rPr lang="en-US" sz="2600"/>
              <a:t>List the 3 major considerations in test marketing. </a:t>
            </a:r>
          </a:p>
          <a:p>
            <a:pPr marL="514350" indent="-514350">
              <a:buFont typeface="+mj-lt"/>
              <a:buAutoNum type="arabicPeriod"/>
            </a:pPr>
            <a:r>
              <a:rPr lang="en-US" sz="2600"/>
              <a:t>Distinguish between a standard test market and a controlled test market </a:t>
            </a:r>
          </a:p>
          <a:p>
            <a:pPr marL="514350" indent="-514350">
              <a:buFont typeface="+mj-lt"/>
              <a:buAutoNum type="arabicPeriod"/>
            </a:pPr>
            <a:r>
              <a:rPr lang="en-US" sz="2600"/>
              <a:t>Discuss the advantages and disadvantages of simulated test marketing</a:t>
            </a:r>
          </a:p>
        </p:txBody>
      </p:sp>
      <p:sp>
        <p:nvSpPr>
          <p:cNvPr id="4" name="Footer Placeholder 3">
            <a:extLst>
              <a:ext uri="{FF2B5EF4-FFF2-40B4-BE49-F238E27FC236}">
                <a16:creationId xmlns:a16="http://schemas.microsoft.com/office/drawing/2014/main" id="{D67909A4-081B-4490-9409-DB056764666A}"/>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Tree>
    <p:extLst>
      <p:ext uri="{BB962C8B-B14F-4D97-AF65-F5344CB8AC3E}">
        <p14:creationId xmlns:p14="http://schemas.microsoft.com/office/powerpoint/2010/main" val="2877001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C72D7D-3BBC-4DD5-8511-402F077962DD}"/>
              </a:ext>
            </a:extLst>
          </p:cNvPr>
          <p:cNvSpPr>
            <a:spLocks noGrp="1"/>
          </p:cNvSpPr>
          <p:nvPr>
            <p:ph type="title"/>
          </p:nvPr>
        </p:nvSpPr>
        <p:spPr>
          <a:xfrm>
            <a:off x="6513788" y="365125"/>
            <a:ext cx="4840010" cy="1807305"/>
          </a:xfrm>
        </p:spPr>
        <p:txBody>
          <a:bodyPr vert="horz" lIns="91440" tIns="45720" rIns="91440" bIns="45720" rtlCol="0" anchor="ctr">
            <a:normAutofit/>
          </a:bodyPr>
          <a:lstStyle/>
          <a:p>
            <a:r>
              <a:rPr lang="en-US" sz="4100"/>
              <a:t>Three types of Primary Data Research</a:t>
            </a:r>
          </a:p>
        </p:txBody>
      </p:sp>
      <p:pic>
        <p:nvPicPr>
          <p:cNvPr id="15" name="Picture 14" descr="Graph">
            <a:extLst>
              <a:ext uri="{FF2B5EF4-FFF2-40B4-BE49-F238E27FC236}">
                <a16:creationId xmlns:a16="http://schemas.microsoft.com/office/drawing/2014/main" id="{F96097E2-D9C5-4DAE-A889-E4A1A03DAEF6}"/>
              </a:ext>
            </a:extLst>
          </p:cNvPr>
          <p:cNvPicPr>
            <a:picLocks noChangeAspect="1"/>
          </p:cNvPicPr>
          <p:nvPr/>
        </p:nvPicPr>
        <p:blipFill rotWithShape="1">
          <a:blip r:embed="rId3"/>
          <a:srcRect l="16496" r="27762"/>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4" name="Content Placeholder 2">
            <a:extLst>
              <a:ext uri="{FF2B5EF4-FFF2-40B4-BE49-F238E27FC236}">
                <a16:creationId xmlns:a16="http://schemas.microsoft.com/office/drawing/2014/main" id="{FF32A3D5-D196-41BC-A810-39902C085BDB}"/>
              </a:ext>
            </a:extLst>
          </p:cNvPr>
          <p:cNvSpPr>
            <a:spLocks noGrp="1"/>
          </p:cNvSpPr>
          <p:nvPr/>
        </p:nvSpPr>
        <p:spPr bwMode="auto">
          <a:xfrm>
            <a:off x="6513788" y="2333297"/>
            <a:ext cx="4840010" cy="3843666"/>
          </a:xfrm>
          <a:prstGeom prst="roundRect">
            <a:avLst/>
          </a:prstGeom>
        </p:spPr>
        <p:txBody>
          <a:bodyPr vert="horz" lIns="91440" tIns="45720" rIns="91440" bIns="45720" numCol="1" rtlCol="0" anchorCtr="0" compatLnSpc="1">
            <a:prstTxWarp prst="textNoShape">
              <a:avLst/>
            </a:prstTxWarp>
            <a:normAutofit/>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228600">
              <a:lnSpc>
                <a:spcPct val="90000"/>
              </a:lnSpc>
              <a:buFont typeface="Arial" panose="020B0604020202020204" pitchFamily="34" charset="0"/>
              <a:buChar char="•"/>
            </a:pPr>
            <a:r>
              <a:rPr lang="en-US" sz="2000" b="1">
                <a:latin typeface="+mn-lt"/>
                <a:ea typeface="+mn-ea"/>
                <a:cs typeface="+mn-cs"/>
              </a:rPr>
              <a:t>Exploratory Research </a:t>
            </a:r>
            <a:r>
              <a:rPr lang="en-US" sz="2000">
                <a:latin typeface="+mn-lt"/>
                <a:ea typeface="+mn-ea"/>
                <a:cs typeface="+mn-cs"/>
              </a:rPr>
              <a:t>(</a:t>
            </a:r>
            <a:r>
              <a:rPr lang="en-US" sz="2000" i="1">
                <a:latin typeface="+mn-lt"/>
                <a:ea typeface="+mn-ea"/>
                <a:cs typeface="+mn-cs"/>
              </a:rPr>
              <a:t>explore</a:t>
            </a:r>
            <a:r>
              <a:rPr lang="en-US" sz="2000">
                <a:latin typeface="+mn-lt"/>
                <a:ea typeface="+mn-ea"/>
                <a:cs typeface="+mn-cs"/>
              </a:rPr>
              <a:t>)</a:t>
            </a:r>
          </a:p>
          <a:p>
            <a:pPr marL="0" indent="-228600">
              <a:lnSpc>
                <a:spcPct val="90000"/>
              </a:lnSpc>
              <a:buFont typeface="Arial" panose="020B0604020202020204" pitchFamily="34" charset="0"/>
              <a:buChar char="•"/>
            </a:pPr>
            <a:r>
              <a:rPr lang="en-US" sz="2000" b="1">
                <a:latin typeface="+mn-lt"/>
                <a:ea typeface="+mn-ea"/>
                <a:cs typeface="+mn-cs"/>
              </a:rPr>
              <a:t>Descriptive Research </a:t>
            </a:r>
            <a:r>
              <a:rPr lang="en-US" sz="2000">
                <a:latin typeface="+mn-lt"/>
                <a:ea typeface="+mn-ea"/>
                <a:cs typeface="+mn-cs"/>
              </a:rPr>
              <a:t>(</a:t>
            </a:r>
            <a:r>
              <a:rPr lang="en-US" sz="2000" i="1">
                <a:latin typeface="+mn-lt"/>
                <a:ea typeface="+mn-ea"/>
                <a:cs typeface="+mn-cs"/>
              </a:rPr>
              <a:t>describe</a:t>
            </a:r>
            <a:r>
              <a:rPr lang="en-US" sz="2000">
                <a:latin typeface="+mn-lt"/>
                <a:ea typeface="+mn-ea"/>
                <a:cs typeface="+mn-cs"/>
              </a:rPr>
              <a:t>)</a:t>
            </a:r>
          </a:p>
          <a:p>
            <a:pPr marL="0" indent="-228600">
              <a:lnSpc>
                <a:spcPct val="90000"/>
              </a:lnSpc>
              <a:buFont typeface="Arial" panose="020B0604020202020204" pitchFamily="34" charset="0"/>
              <a:buChar char="•"/>
            </a:pPr>
            <a:r>
              <a:rPr lang="en-US" sz="2000" b="1">
                <a:latin typeface="+mn-lt"/>
                <a:ea typeface="+mn-ea"/>
                <a:cs typeface="+mn-cs"/>
              </a:rPr>
              <a:t>Causal Research </a:t>
            </a:r>
            <a:r>
              <a:rPr lang="en-US" sz="2000">
                <a:latin typeface="+mn-lt"/>
                <a:ea typeface="+mn-ea"/>
                <a:cs typeface="+mn-cs"/>
              </a:rPr>
              <a:t>(</a:t>
            </a:r>
            <a:r>
              <a:rPr lang="en-US" sz="2000" i="1">
                <a:latin typeface="+mn-lt"/>
                <a:ea typeface="+mn-ea"/>
                <a:cs typeface="+mn-cs"/>
              </a:rPr>
              <a:t>establish cause and effect</a:t>
            </a:r>
            <a:r>
              <a:rPr lang="en-US" sz="2000">
                <a:latin typeface="+mn-lt"/>
                <a:ea typeface="+mn-ea"/>
                <a:cs typeface="+mn-cs"/>
              </a:rPr>
              <a:t>)</a:t>
            </a:r>
          </a:p>
        </p:txBody>
      </p:sp>
      <p:sp>
        <p:nvSpPr>
          <p:cNvPr id="3" name="Footer Placeholder 2">
            <a:extLst>
              <a:ext uri="{FF2B5EF4-FFF2-40B4-BE49-F238E27FC236}">
                <a16:creationId xmlns:a16="http://schemas.microsoft.com/office/drawing/2014/main" id="{8D3EFE2C-7836-49B1-86C1-E354F4CE2A45}"/>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defRPr/>
            </a:pPr>
            <a:r>
              <a:rPr lang="en-US" kern="1200">
                <a:solidFill>
                  <a:prstClr val="black">
                    <a:tint val="75000"/>
                  </a:prstClr>
                </a:solidFill>
                <a:latin typeface="Calibri" panose="020F0502020204030204"/>
                <a:ea typeface="+mn-ea"/>
                <a:cs typeface="+mn-cs"/>
              </a:rPr>
              <a:t>Mike Nguyen</a:t>
            </a:r>
          </a:p>
        </p:txBody>
      </p:sp>
    </p:spTree>
    <p:extLst>
      <p:ext uri="{BB962C8B-B14F-4D97-AF65-F5344CB8AC3E}">
        <p14:creationId xmlns:p14="http://schemas.microsoft.com/office/powerpoint/2010/main" val="3140288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E79CF1-880D-43DD-9356-7B7802DBE85D}"/>
              </a:ext>
            </a:extLst>
          </p:cNvPr>
          <p:cNvSpPr>
            <a:spLocks noGrp="1"/>
          </p:cNvSpPr>
          <p:nvPr>
            <p:ph type="title"/>
          </p:nvPr>
        </p:nvSpPr>
        <p:spPr>
          <a:xfrm>
            <a:off x="686834" y="1153572"/>
            <a:ext cx="3200400" cy="4461163"/>
          </a:xfrm>
        </p:spPr>
        <p:txBody>
          <a:bodyPr>
            <a:normAutofit/>
          </a:bodyPr>
          <a:lstStyle/>
          <a:p>
            <a:r>
              <a:rPr lang="en-US">
                <a:solidFill>
                  <a:srgbClr val="FFFFFF"/>
                </a:solidFill>
              </a:rPr>
              <a:t>Three Types of Primary Data Research</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59DFD23-DE60-4245-A7F3-75EF03125FC7}"/>
              </a:ext>
            </a:extLst>
          </p:cNvPr>
          <p:cNvSpPr>
            <a:spLocks noGrp="1"/>
          </p:cNvSpPr>
          <p:nvPr>
            <p:ph idx="1"/>
          </p:nvPr>
        </p:nvSpPr>
        <p:spPr>
          <a:xfrm>
            <a:off x="4447308" y="591344"/>
            <a:ext cx="6906491" cy="5585619"/>
          </a:xfrm>
        </p:spPr>
        <p:txBody>
          <a:bodyPr anchor="ctr">
            <a:normAutofit/>
          </a:bodyPr>
          <a:lstStyle/>
          <a:p>
            <a:r>
              <a:rPr lang="en-US" dirty="0"/>
              <a:t>Exploratory Research: Research conducted to gain ideas and insights to better define the problem or opportunity confronting a manager. </a:t>
            </a:r>
          </a:p>
          <a:p>
            <a:r>
              <a:rPr lang="en-US" dirty="0"/>
              <a:t>Descriptive Research: Research in which the major emphasis is on describing characteristics of a group or the extent to which variables are related </a:t>
            </a:r>
          </a:p>
          <a:p>
            <a:r>
              <a:rPr lang="en-US" dirty="0"/>
              <a:t>Causal Research: Type of research in which the major emphasis is on determining cause-and-effect relationships </a:t>
            </a:r>
          </a:p>
          <a:p>
            <a:endParaRPr lang="en-US" dirty="0"/>
          </a:p>
        </p:txBody>
      </p:sp>
      <p:sp>
        <p:nvSpPr>
          <p:cNvPr id="4" name="Footer Placeholder 3">
            <a:extLst>
              <a:ext uri="{FF2B5EF4-FFF2-40B4-BE49-F238E27FC236}">
                <a16:creationId xmlns:a16="http://schemas.microsoft.com/office/drawing/2014/main" id="{D4F9BFA7-8221-474D-9298-AB832DADED06}"/>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Tree>
    <p:extLst>
      <p:ext uri="{BB962C8B-B14F-4D97-AF65-F5344CB8AC3E}">
        <p14:creationId xmlns:p14="http://schemas.microsoft.com/office/powerpoint/2010/main" val="2075877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a:latin typeface="Franklin Gothic Book" panose="020B0503020102020204" pitchFamily="34" charset="0"/>
                <a:cs typeface="Segoe UI" panose="020B0502040204020203" pitchFamily="34" charset="0"/>
              </a:rPr>
              <a:t>Using External Secondary Data</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25024" y="327889"/>
            <a:ext cx="2260711" cy="2260711"/>
          </a:xfrm>
          <a:prstGeom prst="rect">
            <a:avLst/>
          </a:prstGeom>
        </p:spPr>
      </p:pic>
      <p:sp>
        <p:nvSpPr>
          <p:cNvPr id="3" name="Footer Placeholder 2">
            <a:extLst>
              <a:ext uri="{FF2B5EF4-FFF2-40B4-BE49-F238E27FC236}">
                <a16:creationId xmlns:a16="http://schemas.microsoft.com/office/drawing/2014/main" id="{7B7E3F3C-6289-4276-9B28-D54596104263}"/>
              </a:ext>
            </a:extLst>
          </p:cNvPr>
          <p:cNvSpPr>
            <a:spLocks noGrp="1"/>
          </p:cNvSpPr>
          <p:nvPr>
            <p:ph type="ftr" sz="quarter" idx="11"/>
          </p:nvPr>
        </p:nvSpPr>
        <p:spPr/>
        <p:txBody>
          <a:bodyPr/>
          <a:lstStyle/>
          <a:p>
            <a:r>
              <a:rPr lang="en-US"/>
              <a:t>Mike Nguyen</a:t>
            </a:r>
            <a:endParaRPr lang="en-US" dirty="0"/>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46FAC-A8EC-42C4-9234-114776E29203}"/>
              </a:ext>
            </a:extLst>
          </p:cNvPr>
          <p:cNvSpPr>
            <a:spLocks noGrp="1"/>
          </p:cNvSpPr>
          <p:nvPr>
            <p:ph type="title"/>
          </p:nvPr>
        </p:nvSpPr>
        <p:spPr/>
        <p:txBody>
          <a:bodyPr/>
          <a:lstStyle/>
          <a:p>
            <a:r>
              <a:rPr lang="en-US" dirty="0"/>
              <a:t>Three Types Primary Data Research</a:t>
            </a:r>
          </a:p>
        </p:txBody>
      </p:sp>
      <p:pic>
        <p:nvPicPr>
          <p:cNvPr id="4" name="Picture 3" descr="A flowchart depicts the relationship among the types of Primary Data Research. It begins with “Exploratory Research”, which is connected to “Descriptive Research” and “Causal Research” by two individual arrows. Two flow lines, one from “Descriptive Research” and other from “Casual Research” flow back to “Exploratory Research.” “Descriptive Research” and “Casual Research” are connected by means of a two-way flow line.">
            <a:extLst>
              <a:ext uri="{FF2B5EF4-FFF2-40B4-BE49-F238E27FC236}">
                <a16:creationId xmlns:a16="http://schemas.microsoft.com/office/drawing/2014/main" id="{72717DF5-F0C6-4EBD-A797-CABAF9E6093A}"/>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652860"/>
            <a:ext cx="8229600" cy="3552281"/>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a:extLst>
              <a:ext uri="{FF2B5EF4-FFF2-40B4-BE49-F238E27FC236}">
                <a16:creationId xmlns:a16="http://schemas.microsoft.com/office/drawing/2014/main" id="{97ABAA5D-5FD6-45BF-BADD-B705AE12FC2E}"/>
              </a:ext>
            </a:extLst>
          </p:cNvPr>
          <p:cNvSpPr>
            <a:spLocks noGrp="1"/>
          </p:cNvSpPr>
          <p:nvPr>
            <p:ph type="ftr" sz="quarter" idx="11"/>
          </p:nvPr>
        </p:nvSpPr>
        <p:spPr/>
        <p:txBody>
          <a:bodyPr/>
          <a:lstStyle/>
          <a:p>
            <a:r>
              <a:rPr lang="en-US"/>
              <a:t>Mike Nguyen</a:t>
            </a:r>
            <a:endParaRPr lang="en-US" dirty="0"/>
          </a:p>
        </p:txBody>
      </p:sp>
    </p:spTree>
    <p:extLst>
      <p:ext uri="{BB962C8B-B14F-4D97-AF65-F5344CB8AC3E}">
        <p14:creationId xmlns:p14="http://schemas.microsoft.com/office/powerpoint/2010/main" val="701568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14E451-3146-4195-BDB3-BA06A5146BD7}"/>
              </a:ext>
            </a:extLst>
          </p:cNvPr>
          <p:cNvSpPr>
            <a:spLocks noGrp="1"/>
          </p:cNvSpPr>
          <p:nvPr>
            <p:ph type="title"/>
          </p:nvPr>
        </p:nvSpPr>
        <p:spPr>
          <a:xfrm>
            <a:off x="1289305" y="3415754"/>
            <a:ext cx="9471956" cy="1137111"/>
          </a:xfrm>
        </p:spPr>
        <p:txBody>
          <a:bodyPr>
            <a:normAutofit/>
          </a:bodyPr>
          <a:lstStyle/>
          <a:p>
            <a:r>
              <a:rPr lang="en-US" sz="5400"/>
              <a:t>Causal Research</a:t>
            </a:r>
          </a:p>
        </p:txBody>
      </p:sp>
      <p:sp>
        <p:nvSpPr>
          <p:cNvPr id="6" name="Footer Placeholder 5">
            <a:extLst>
              <a:ext uri="{FF2B5EF4-FFF2-40B4-BE49-F238E27FC236}">
                <a16:creationId xmlns:a16="http://schemas.microsoft.com/office/drawing/2014/main" id="{FC973242-C7E8-4B78-B7ED-184ADA8E1620}"/>
              </a:ext>
            </a:extLst>
          </p:cNvPr>
          <p:cNvSpPr>
            <a:spLocks noGrp="1"/>
          </p:cNvSpPr>
          <p:nvPr>
            <p:ph type="ftr" sz="quarter" idx="11"/>
          </p:nvPr>
        </p:nvSpPr>
        <p:spPr>
          <a:xfrm rot="5400000">
            <a:off x="-2374833" y="3246436"/>
            <a:ext cx="5607882" cy="365125"/>
          </a:xfrm>
        </p:spPr>
        <p:txBody>
          <a:bodyPr anchor="t">
            <a:normAutofit/>
          </a:bodyPr>
          <a:lstStyle/>
          <a:p>
            <a:pPr algn="l">
              <a:spcAft>
                <a:spcPts val="600"/>
              </a:spcAft>
            </a:pPr>
            <a:r>
              <a:rPr lang="en-US" sz="1150">
                <a:solidFill>
                  <a:schemeClr val="tx1">
                    <a:lumMod val="85000"/>
                    <a:lumOff val="15000"/>
                  </a:schemeClr>
                </a:solidFill>
              </a:rPr>
              <a:t>Mike Nguyen</a:t>
            </a:r>
          </a:p>
        </p:txBody>
      </p:sp>
      <p:pic>
        <p:nvPicPr>
          <p:cNvPr id="5" name="Picture 4" descr="An illustration shows the letters X and Y, with an arrow leading from X to Y.">
            <a:extLst>
              <a:ext uri="{FF2B5EF4-FFF2-40B4-BE49-F238E27FC236}">
                <a16:creationId xmlns:a16="http://schemas.microsoft.com/office/drawing/2014/main" id="{79180F85-E87D-4F51-88E3-069CF8387F86}"/>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89304" y="1437009"/>
            <a:ext cx="7745969" cy="153938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1E5FFA4-0482-47BB-A6BF-E1FEF3589266}"/>
              </a:ext>
            </a:extLst>
          </p:cNvPr>
          <p:cNvSpPr>
            <a:spLocks noGrp="1"/>
          </p:cNvSpPr>
          <p:nvPr>
            <p:ph idx="1"/>
          </p:nvPr>
        </p:nvSpPr>
        <p:spPr>
          <a:xfrm>
            <a:off x="1289304" y="4612943"/>
            <a:ext cx="7745969" cy="1408222"/>
          </a:xfrm>
        </p:spPr>
        <p:txBody>
          <a:bodyPr anchor="t">
            <a:normAutofit/>
          </a:bodyPr>
          <a:lstStyle/>
          <a:p>
            <a:r>
              <a:rPr lang="en-US" sz="2000"/>
              <a:t>The purpose of causal research is to test cause and effect relationships </a:t>
            </a:r>
          </a:p>
          <a:p>
            <a:pPr marL="0" indent="0">
              <a:buNone/>
            </a:pPr>
            <a:endParaRPr lang="en-US" sz="2000"/>
          </a:p>
        </p:txBody>
      </p:sp>
    </p:spTree>
    <p:extLst>
      <p:ext uri="{BB962C8B-B14F-4D97-AF65-F5344CB8AC3E}">
        <p14:creationId xmlns:p14="http://schemas.microsoft.com/office/powerpoint/2010/main" val="4087395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B5DFCDA-694D-4637-8E9B-038575194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9952075" cy="6858000"/>
          </a:xfrm>
          <a:custGeom>
            <a:avLst/>
            <a:gdLst>
              <a:gd name="connsiteX0" fmla="*/ 9952075 w 9952075"/>
              <a:gd name="connsiteY0" fmla="*/ 6858000 h 6858000"/>
              <a:gd name="connsiteX1" fmla="*/ 108694 w 9952075"/>
              <a:gd name="connsiteY1" fmla="*/ 6858000 h 6858000"/>
              <a:gd name="connsiteX2" fmla="*/ 79127 w 9952075"/>
              <a:gd name="connsiteY2" fmla="*/ 6681235 h 6858000"/>
              <a:gd name="connsiteX3" fmla="*/ 0 w 9952075"/>
              <a:gd name="connsiteY3" fmla="*/ 5565888 h 6858000"/>
              <a:gd name="connsiteX4" fmla="*/ 2190696 w 9952075"/>
              <a:gd name="connsiteY4" fmla="*/ 145339 h 6858000"/>
              <a:gd name="connsiteX5" fmla="*/ 2339431 w 9952075"/>
              <a:gd name="connsiteY5" fmla="*/ 0 h 6858000"/>
              <a:gd name="connsiteX6" fmla="*/ 9952075 w 9952075"/>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52075" h="6858000">
                <a:moveTo>
                  <a:pt x="9952075"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9952075"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E4DB276E-BFF1-43F5-AB90-7ABA4B9A9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9652017" cy="6858000"/>
          </a:xfrm>
          <a:custGeom>
            <a:avLst/>
            <a:gdLst>
              <a:gd name="connsiteX0" fmla="*/ 9652017 w 9652017"/>
              <a:gd name="connsiteY0" fmla="*/ 6858000 h 6858000"/>
              <a:gd name="connsiteX1" fmla="*/ 112827 w 9652017"/>
              <a:gd name="connsiteY1" fmla="*/ 6858000 h 6858000"/>
              <a:gd name="connsiteX2" fmla="*/ 76084 w 9652017"/>
              <a:gd name="connsiteY2" fmla="*/ 6638337 h 6858000"/>
              <a:gd name="connsiteX3" fmla="*/ 0 w 9652017"/>
              <a:gd name="connsiteY3" fmla="*/ 5565888 h 6858000"/>
              <a:gd name="connsiteX4" fmla="*/ 2157501 w 9652017"/>
              <a:gd name="connsiteY4" fmla="*/ 301488 h 6858000"/>
              <a:gd name="connsiteX5" fmla="*/ 2472310 w 9652017"/>
              <a:gd name="connsiteY5" fmla="*/ 0 h 6858000"/>
              <a:gd name="connsiteX6" fmla="*/ 9652017 w 9652017"/>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52017" h="6858000">
                <a:moveTo>
                  <a:pt x="9652017" y="6858000"/>
                </a:moveTo>
                <a:lnTo>
                  <a:pt x="112827" y="6858000"/>
                </a:lnTo>
                <a:lnTo>
                  <a:pt x="76084" y="6638337"/>
                </a:lnTo>
                <a:cubicBezTo>
                  <a:pt x="25944" y="6288079"/>
                  <a:pt x="0" y="5930014"/>
                  <a:pt x="0" y="5565888"/>
                </a:cubicBezTo>
                <a:cubicBezTo>
                  <a:pt x="0" y="3514654"/>
                  <a:pt x="823309" y="1655711"/>
                  <a:pt x="2157501" y="301488"/>
                </a:cubicBezTo>
                <a:lnTo>
                  <a:pt x="2472310" y="0"/>
                </a:lnTo>
                <a:lnTo>
                  <a:pt x="9652017" y="0"/>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24577B7-DFFE-4097-A838-095ED9159E29}"/>
              </a:ext>
            </a:extLst>
          </p:cNvPr>
          <p:cNvSpPr>
            <a:spLocks noGrp="1"/>
          </p:cNvSpPr>
          <p:nvPr>
            <p:ph type="title"/>
          </p:nvPr>
        </p:nvSpPr>
        <p:spPr>
          <a:xfrm>
            <a:off x="838200" y="365126"/>
            <a:ext cx="7757694" cy="1288238"/>
          </a:xfrm>
        </p:spPr>
        <p:txBody>
          <a:bodyPr anchor="b">
            <a:normAutofit/>
          </a:bodyPr>
          <a:lstStyle/>
          <a:p>
            <a:r>
              <a:rPr lang="en-US"/>
              <a:t>Evidence of Causality</a:t>
            </a:r>
            <a:endParaRPr lang="en-US" dirty="0"/>
          </a:p>
        </p:txBody>
      </p:sp>
      <p:sp>
        <p:nvSpPr>
          <p:cNvPr id="3" name="Content Placeholder 2">
            <a:extLst>
              <a:ext uri="{FF2B5EF4-FFF2-40B4-BE49-F238E27FC236}">
                <a16:creationId xmlns:a16="http://schemas.microsoft.com/office/drawing/2014/main" id="{1ED987CD-4EE2-44E2-95BA-C7B8243014D7}"/>
              </a:ext>
            </a:extLst>
          </p:cNvPr>
          <p:cNvSpPr>
            <a:spLocks noGrp="1"/>
          </p:cNvSpPr>
          <p:nvPr>
            <p:ph idx="1"/>
          </p:nvPr>
        </p:nvSpPr>
        <p:spPr>
          <a:xfrm>
            <a:off x="838198" y="1956390"/>
            <a:ext cx="7322290" cy="3907465"/>
          </a:xfrm>
        </p:spPr>
        <p:txBody>
          <a:bodyPr anchor="t">
            <a:normAutofit/>
          </a:bodyPr>
          <a:lstStyle/>
          <a:p>
            <a:pPr marL="514350" indent="-514350">
              <a:buFont typeface="+mj-lt"/>
              <a:buAutoNum type="arabicPeriod"/>
            </a:pPr>
            <a:r>
              <a:rPr lang="en-US" sz="2400" b="1"/>
              <a:t>Consistent variation </a:t>
            </a:r>
            <a:r>
              <a:rPr lang="en-US" sz="2400"/>
              <a:t>– evidence of the extent to which X and Y occur together or vary together in they way predicted by the hypothesis (Correlation condition) </a:t>
            </a:r>
            <a:r>
              <a:rPr lang="en-US" sz="2400">
                <a:hlinkClick r:id="rId3"/>
              </a:rPr>
              <a:t>spurious correlation </a:t>
            </a:r>
            <a:endParaRPr lang="en-US" sz="2400"/>
          </a:p>
          <a:p>
            <a:pPr marL="514350" indent="-514350">
              <a:buFont typeface="+mj-lt"/>
              <a:buAutoNum type="arabicPeriod"/>
            </a:pPr>
            <a:r>
              <a:rPr lang="en-US" sz="2400" b="1"/>
              <a:t>Time order </a:t>
            </a:r>
            <a:r>
              <a:rPr lang="en-US" sz="2400"/>
              <a:t>– evidence that shows X occurs before Y </a:t>
            </a:r>
          </a:p>
          <a:p>
            <a:pPr marL="514350" indent="-514350">
              <a:buFont typeface="+mj-lt"/>
              <a:buAutoNum type="arabicPeriod"/>
            </a:pPr>
            <a:r>
              <a:rPr lang="en-US" sz="2400" b="1"/>
              <a:t>Elimination of other explanations </a:t>
            </a:r>
            <a:r>
              <a:rPr lang="en-US" sz="2400"/>
              <a:t>– evidence that allows the elimination of factors other than X as the cause of Y </a:t>
            </a:r>
          </a:p>
          <a:p>
            <a:pPr marL="971550" lvl="1" indent="-514350">
              <a:buFont typeface="+mj-lt"/>
              <a:buAutoNum type="arabicPeriod"/>
            </a:pPr>
            <a:r>
              <a:rPr lang="en-US"/>
              <a:t>X </a:t>
            </a:r>
            <a:r>
              <a:rPr lang="en-US" dirty="0"/>
              <a:t>– the cause </a:t>
            </a:r>
          </a:p>
          <a:p>
            <a:pPr marL="971550" lvl="1" indent="-514350">
              <a:buFont typeface="+mj-lt"/>
              <a:buAutoNum type="arabicPeriod"/>
            </a:pPr>
            <a:r>
              <a:rPr lang="en-US" dirty="0"/>
              <a:t>Y – the effect </a:t>
            </a:r>
          </a:p>
        </p:txBody>
      </p:sp>
      <p:sp>
        <p:nvSpPr>
          <p:cNvPr id="4" name="Footer Placeholder 3">
            <a:extLst>
              <a:ext uri="{FF2B5EF4-FFF2-40B4-BE49-F238E27FC236}">
                <a16:creationId xmlns:a16="http://schemas.microsoft.com/office/drawing/2014/main" id="{3781D87E-D706-4905-B5F5-C2F3AC5BBC1A}"/>
              </a:ext>
            </a:extLst>
          </p:cNvPr>
          <p:cNvSpPr>
            <a:spLocks noGrp="1"/>
          </p:cNvSpPr>
          <p:nvPr>
            <p:ph type="ftr" sz="quarter" idx="11"/>
          </p:nvPr>
        </p:nvSpPr>
        <p:spPr>
          <a:xfrm>
            <a:off x="804671" y="6199632"/>
            <a:ext cx="4325537" cy="365125"/>
          </a:xfrm>
        </p:spPr>
        <p:txBody>
          <a:bodyPr>
            <a:normAutofit/>
          </a:bodyPr>
          <a:lstStyle/>
          <a:p>
            <a:pPr algn="l">
              <a:spcAft>
                <a:spcPts val="600"/>
              </a:spcAft>
            </a:pPr>
            <a:r>
              <a:rPr lang="en-US">
                <a:solidFill>
                  <a:schemeClr val="tx1">
                    <a:alpha val="80000"/>
                  </a:schemeClr>
                </a:solidFill>
              </a:rPr>
              <a:t>Mike Nguyen</a:t>
            </a:r>
          </a:p>
        </p:txBody>
      </p:sp>
    </p:spTree>
    <p:extLst>
      <p:ext uri="{BB962C8B-B14F-4D97-AF65-F5344CB8AC3E}">
        <p14:creationId xmlns:p14="http://schemas.microsoft.com/office/powerpoint/2010/main" val="3127320414"/>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C9B87478-998B-4CFA-A095-F97E3E00FA17}"/>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rPr>
              <a:t>Types of Test Markets</a:t>
            </a:r>
          </a:p>
        </p:txBody>
      </p:sp>
      <p:sp>
        <p:nvSpPr>
          <p:cNvPr id="4" name="Footer Placeholder 3">
            <a:extLst>
              <a:ext uri="{FF2B5EF4-FFF2-40B4-BE49-F238E27FC236}">
                <a16:creationId xmlns:a16="http://schemas.microsoft.com/office/drawing/2014/main" id="{279C9F88-9815-4F91-BED7-827FDA0DC78D}"/>
              </a:ext>
            </a:extLst>
          </p:cNvPr>
          <p:cNvSpPr>
            <a:spLocks noGrp="1"/>
          </p:cNvSpPr>
          <p:nvPr>
            <p:ph type="ftr" sz="quarter" idx="11"/>
          </p:nvPr>
        </p:nvSpPr>
        <p:spPr>
          <a:xfrm>
            <a:off x="7055897" y="405350"/>
            <a:ext cx="4776711" cy="365125"/>
          </a:xfrm>
        </p:spPr>
        <p:txBody>
          <a:bodyPr>
            <a:normAutofit/>
          </a:bodyPr>
          <a:lstStyle/>
          <a:p>
            <a:pPr algn="r">
              <a:spcAft>
                <a:spcPts val="600"/>
              </a:spcAft>
            </a:pPr>
            <a:r>
              <a:rPr lang="en-US" sz="1100">
                <a:solidFill>
                  <a:schemeClr val="tx1">
                    <a:alpha val="80000"/>
                  </a:schemeClr>
                </a:solidFill>
              </a:rPr>
              <a:t>Mike Nguyen</a:t>
            </a:r>
          </a:p>
        </p:txBody>
      </p:sp>
      <p:sp>
        <p:nvSpPr>
          <p:cNvPr id="3" name="Content Placeholder 2">
            <a:extLst>
              <a:ext uri="{FF2B5EF4-FFF2-40B4-BE49-F238E27FC236}">
                <a16:creationId xmlns:a16="http://schemas.microsoft.com/office/drawing/2014/main" id="{B89B38CC-5F59-4AE1-8ACA-C30CE64D7724}"/>
              </a:ext>
            </a:extLst>
          </p:cNvPr>
          <p:cNvSpPr>
            <a:spLocks noGrp="1"/>
          </p:cNvSpPr>
          <p:nvPr>
            <p:ph idx="1"/>
          </p:nvPr>
        </p:nvSpPr>
        <p:spPr>
          <a:xfrm>
            <a:off x="5573864" y="1166933"/>
            <a:ext cx="5716988" cy="4279709"/>
          </a:xfrm>
        </p:spPr>
        <p:txBody>
          <a:bodyPr anchor="ctr">
            <a:normAutofit/>
          </a:bodyPr>
          <a:lstStyle/>
          <a:p>
            <a:r>
              <a:rPr lang="en-US" sz="1900"/>
              <a:t>Market Testing:  A controlled experiment done in a limited but carefully selected sector of the marketplace </a:t>
            </a:r>
          </a:p>
          <a:p>
            <a:r>
              <a:rPr lang="en-US" sz="1900"/>
              <a:t>Standard Test Market: A test market in which the company sells the product through its normal distribution channels. </a:t>
            </a:r>
          </a:p>
          <a:p>
            <a:r>
              <a:rPr lang="en-US" sz="1900"/>
              <a:t>Controlled Test Market: An entire test program conducted by an outside service in a market in which it can guarantee distribution </a:t>
            </a:r>
          </a:p>
          <a:p>
            <a:r>
              <a:rPr lang="en-US" sz="1900"/>
              <a:t>Simulated Test Market: A study in which consumer ratings are obtained along with likely or actual purchase data often obtained in a simulated store environment; the data are fed into computer models to produce sales and market share predictions. </a:t>
            </a:r>
          </a:p>
        </p:txBody>
      </p:sp>
    </p:spTree>
    <p:extLst>
      <p:ext uri="{BB962C8B-B14F-4D97-AF65-F5344CB8AC3E}">
        <p14:creationId xmlns:p14="http://schemas.microsoft.com/office/powerpoint/2010/main" val="34834977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38D3E-2ADA-4EAF-9B74-FEE7E2C3FEAD}"/>
              </a:ext>
            </a:extLst>
          </p:cNvPr>
          <p:cNvSpPr>
            <a:spLocks noGrp="1"/>
          </p:cNvSpPr>
          <p:nvPr>
            <p:ph type="title"/>
          </p:nvPr>
        </p:nvSpPr>
        <p:spPr/>
        <p:txBody>
          <a:bodyPr/>
          <a:lstStyle/>
          <a:p>
            <a:r>
              <a:rPr lang="en-US" dirty="0"/>
              <a:t>Construct and Variables</a:t>
            </a:r>
          </a:p>
        </p:txBody>
      </p:sp>
      <p:sp>
        <p:nvSpPr>
          <p:cNvPr id="4" name="Footer Placeholder 3">
            <a:extLst>
              <a:ext uri="{FF2B5EF4-FFF2-40B4-BE49-F238E27FC236}">
                <a16:creationId xmlns:a16="http://schemas.microsoft.com/office/drawing/2014/main" id="{04960402-FE8F-4569-9DDA-B9FF3E499109}"/>
              </a:ext>
            </a:extLst>
          </p:cNvPr>
          <p:cNvSpPr>
            <a:spLocks noGrp="1"/>
          </p:cNvSpPr>
          <p:nvPr>
            <p:ph type="ftr" sz="quarter" idx="11"/>
          </p:nvPr>
        </p:nvSpPr>
        <p:spPr/>
        <p:txBody>
          <a:bodyPr/>
          <a:lstStyle/>
          <a:p>
            <a:r>
              <a:rPr lang="en-US"/>
              <a:t>Mike Nguyen</a:t>
            </a:r>
            <a:endParaRPr lang="en-US" dirty="0"/>
          </a:p>
        </p:txBody>
      </p:sp>
      <p:sp>
        <p:nvSpPr>
          <p:cNvPr id="5" name="Oval 4">
            <a:extLst>
              <a:ext uri="{FF2B5EF4-FFF2-40B4-BE49-F238E27FC236}">
                <a16:creationId xmlns:a16="http://schemas.microsoft.com/office/drawing/2014/main" id="{63198C8E-9D7B-43EA-95D6-DFD41F931C02}"/>
              </a:ext>
            </a:extLst>
          </p:cNvPr>
          <p:cNvSpPr/>
          <p:nvPr/>
        </p:nvSpPr>
        <p:spPr>
          <a:xfrm>
            <a:off x="2309446" y="1946031"/>
            <a:ext cx="2121877" cy="107852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Construct A</a:t>
            </a:r>
          </a:p>
        </p:txBody>
      </p:sp>
      <p:sp>
        <p:nvSpPr>
          <p:cNvPr id="6" name="Oval 5">
            <a:extLst>
              <a:ext uri="{FF2B5EF4-FFF2-40B4-BE49-F238E27FC236}">
                <a16:creationId xmlns:a16="http://schemas.microsoft.com/office/drawing/2014/main" id="{66F932F7-780A-4A41-B376-4BA37189D87C}"/>
              </a:ext>
            </a:extLst>
          </p:cNvPr>
          <p:cNvSpPr/>
          <p:nvPr/>
        </p:nvSpPr>
        <p:spPr>
          <a:xfrm>
            <a:off x="7268308" y="1946030"/>
            <a:ext cx="2121877" cy="107852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Construct B</a:t>
            </a:r>
          </a:p>
        </p:txBody>
      </p:sp>
      <p:sp>
        <p:nvSpPr>
          <p:cNvPr id="8" name="Rectangle 7">
            <a:extLst>
              <a:ext uri="{FF2B5EF4-FFF2-40B4-BE49-F238E27FC236}">
                <a16:creationId xmlns:a16="http://schemas.microsoft.com/office/drawing/2014/main" id="{7680231A-D70E-4465-BB32-F318F11B50E3}"/>
              </a:ext>
            </a:extLst>
          </p:cNvPr>
          <p:cNvSpPr/>
          <p:nvPr/>
        </p:nvSpPr>
        <p:spPr>
          <a:xfrm>
            <a:off x="2309446" y="4407877"/>
            <a:ext cx="2121877" cy="10785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Variable X</a:t>
            </a:r>
          </a:p>
        </p:txBody>
      </p:sp>
      <p:sp>
        <p:nvSpPr>
          <p:cNvPr id="9" name="Rectangle 8">
            <a:extLst>
              <a:ext uri="{FF2B5EF4-FFF2-40B4-BE49-F238E27FC236}">
                <a16:creationId xmlns:a16="http://schemas.microsoft.com/office/drawing/2014/main" id="{A209170C-FE81-42B9-91E8-53844DF6130D}"/>
              </a:ext>
            </a:extLst>
          </p:cNvPr>
          <p:cNvSpPr/>
          <p:nvPr/>
        </p:nvSpPr>
        <p:spPr>
          <a:xfrm>
            <a:off x="7268308" y="4407877"/>
            <a:ext cx="2121877" cy="10785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Variable Y</a:t>
            </a:r>
          </a:p>
        </p:txBody>
      </p:sp>
      <p:cxnSp>
        <p:nvCxnSpPr>
          <p:cNvPr id="11" name="Straight Arrow Connector 10">
            <a:extLst>
              <a:ext uri="{FF2B5EF4-FFF2-40B4-BE49-F238E27FC236}">
                <a16:creationId xmlns:a16="http://schemas.microsoft.com/office/drawing/2014/main" id="{A6FDA662-186D-476C-98EF-D1E592C9D171}"/>
              </a:ext>
            </a:extLst>
          </p:cNvPr>
          <p:cNvCxnSpPr>
            <a:stCxn id="5" idx="6"/>
            <a:endCxn id="6" idx="2"/>
          </p:cNvCxnSpPr>
          <p:nvPr/>
        </p:nvCxnSpPr>
        <p:spPr>
          <a:xfrm flipV="1">
            <a:off x="4431323" y="2485291"/>
            <a:ext cx="2836985"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D45898F3-D3DF-420C-9CB1-DFC6AF6500CA}"/>
              </a:ext>
            </a:extLst>
          </p:cNvPr>
          <p:cNvCxnSpPr>
            <a:stCxn id="5" idx="4"/>
            <a:endCxn id="8" idx="0"/>
          </p:cNvCxnSpPr>
          <p:nvPr/>
        </p:nvCxnSpPr>
        <p:spPr>
          <a:xfrm>
            <a:off x="3370385" y="3024554"/>
            <a:ext cx="0" cy="13833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93DA8EB3-B654-47B5-A8D4-BF0067A919EB}"/>
              </a:ext>
            </a:extLst>
          </p:cNvPr>
          <p:cNvCxnSpPr>
            <a:stCxn id="6" idx="4"/>
            <a:endCxn id="9" idx="0"/>
          </p:cNvCxnSpPr>
          <p:nvPr/>
        </p:nvCxnSpPr>
        <p:spPr>
          <a:xfrm>
            <a:off x="8329247" y="3024553"/>
            <a:ext cx="0" cy="13833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7D32C10F-963B-4FA9-8B6B-86DCCCC3C81D}"/>
              </a:ext>
            </a:extLst>
          </p:cNvPr>
          <p:cNvCxnSpPr>
            <a:stCxn id="8" idx="3"/>
            <a:endCxn id="9" idx="1"/>
          </p:cNvCxnSpPr>
          <p:nvPr/>
        </p:nvCxnSpPr>
        <p:spPr>
          <a:xfrm>
            <a:off x="4431323" y="4947139"/>
            <a:ext cx="28369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84406424-9E0A-4B87-A976-74CFBD024FFF}"/>
              </a:ext>
            </a:extLst>
          </p:cNvPr>
          <p:cNvSpPr/>
          <p:nvPr/>
        </p:nvSpPr>
        <p:spPr>
          <a:xfrm>
            <a:off x="1301262" y="4103076"/>
            <a:ext cx="9108831" cy="215946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TextBox 18">
            <a:extLst>
              <a:ext uri="{FF2B5EF4-FFF2-40B4-BE49-F238E27FC236}">
                <a16:creationId xmlns:a16="http://schemas.microsoft.com/office/drawing/2014/main" id="{33630388-BEB0-490B-833D-A72FA3688AEA}"/>
              </a:ext>
            </a:extLst>
          </p:cNvPr>
          <p:cNvSpPr txBox="1"/>
          <p:nvPr/>
        </p:nvSpPr>
        <p:spPr>
          <a:xfrm>
            <a:off x="4923692" y="5486400"/>
            <a:ext cx="1828800" cy="369332"/>
          </a:xfrm>
          <a:prstGeom prst="rect">
            <a:avLst/>
          </a:prstGeom>
          <a:noFill/>
        </p:spPr>
        <p:txBody>
          <a:bodyPr wrap="square" rtlCol="0">
            <a:spAutoFit/>
          </a:bodyPr>
          <a:lstStyle/>
          <a:p>
            <a:r>
              <a:rPr lang="en-US" dirty="0"/>
              <a:t>Real world</a:t>
            </a:r>
          </a:p>
        </p:txBody>
      </p:sp>
      <p:sp>
        <p:nvSpPr>
          <p:cNvPr id="20" name="Oval 19">
            <a:extLst>
              <a:ext uri="{FF2B5EF4-FFF2-40B4-BE49-F238E27FC236}">
                <a16:creationId xmlns:a16="http://schemas.microsoft.com/office/drawing/2014/main" id="{27E87939-7F7F-47ED-A5FD-AF748739661C}"/>
              </a:ext>
            </a:extLst>
          </p:cNvPr>
          <p:cNvSpPr/>
          <p:nvPr/>
        </p:nvSpPr>
        <p:spPr>
          <a:xfrm>
            <a:off x="1301262" y="1455019"/>
            <a:ext cx="9108831" cy="2159464"/>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TextBox 20">
            <a:extLst>
              <a:ext uri="{FF2B5EF4-FFF2-40B4-BE49-F238E27FC236}">
                <a16:creationId xmlns:a16="http://schemas.microsoft.com/office/drawing/2014/main" id="{439AE70A-1182-453E-8D56-53854CEBC8E3}"/>
              </a:ext>
            </a:extLst>
          </p:cNvPr>
          <p:cNvSpPr txBox="1"/>
          <p:nvPr/>
        </p:nvSpPr>
        <p:spPr>
          <a:xfrm>
            <a:off x="4152900" y="1626157"/>
            <a:ext cx="3393832" cy="369332"/>
          </a:xfrm>
          <a:prstGeom prst="rect">
            <a:avLst/>
          </a:prstGeom>
          <a:noFill/>
        </p:spPr>
        <p:txBody>
          <a:bodyPr wrap="square" rtlCol="0">
            <a:spAutoFit/>
          </a:bodyPr>
          <a:lstStyle/>
          <a:p>
            <a:r>
              <a:rPr lang="en-US" dirty="0"/>
              <a:t>Conceptual/Theoretical Domain</a:t>
            </a:r>
          </a:p>
        </p:txBody>
      </p:sp>
    </p:spTree>
    <p:extLst>
      <p:ext uri="{BB962C8B-B14F-4D97-AF65-F5344CB8AC3E}">
        <p14:creationId xmlns:p14="http://schemas.microsoft.com/office/powerpoint/2010/main" val="15733215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1A0EF-ECCE-4925-8A46-C73B461EAADB}"/>
              </a:ext>
            </a:extLst>
          </p:cNvPr>
          <p:cNvSpPr>
            <a:spLocks noGrp="1"/>
          </p:cNvSpPr>
          <p:nvPr>
            <p:ph type="title"/>
          </p:nvPr>
        </p:nvSpPr>
        <p:spPr/>
        <p:txBody>
          <a:bodyPr/>
          <a:lstStyle/>
          <a:p>
            <a:r>
              <a:rPr lang="en-US"/>
              <a:t>Example</a:t>
            </a:r>
            <a:endParaRPr lang="en-US" dirty="0"/>
          </a:p>
        </p:txBody>
      </p:sp>
      <p:graphicFrame>
        <p:nvGraphicFramePr>
          <p:cNvPr id="12" name="Content Placeholder 2">
            <a:extLst>
              <a:ext uri="{FF2B5EF4-FFF2-40B4-BE49-F238E27FC236}">
                <a16:creationId xmlns:a16="http://schemas.microsoft.com/office/drawing/2014/main" id="{D58F19FF-95D6-4E10-B094-A6B608AB5E53}"/>
              </a:ext>
            </a:extLst>
          </p:cNvPr>
          <p:cNvGraphicFramePr>
            <a:graphicFrameLocks noGrp="1"/>
          </p:cNvGraphicFramePr>
          <p:nvPr>
            <p:ph idx="1"/>
          </p:nvPr>
        </p:nvGraphicFramePr>
        <p:xfrm>
          <a:off x="838200" y="1825625"/>
          <a:ext cx="6856562"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D6B3D6D5-6C27-4A8E-8F16-2CC732141308}"/>
              </a:ext>
            </a:extLst>
          </p:cNvPr>
          <p:cNvSpPr>
            <a:spLocks noGrp="1"/>
          </p:cNvSpPr>
          <p:nvPr>
            <p:ph type="ftr" sz="quarter" idx="11"/>
          </p:nvPr>
        </p:nvSpPr>
        <p:spPr/>
        <p:txBody>
          <a:bodyPr/>
          <a:lstStyle/>
          <a:p>
            <a:r>
              <a:rPr lang="en-US"/>
              <a:t>Mike Nguyen</a:t>
            </a:r>
            <a:endParaRPr lang="en-US" dirty="0"/>
          </a:p>
        </p:txBody>
      </p:sp>
      <p:sp>
        <p:nvSpPr>
          <p:cNvPr id="10" name="Content Placeholder 2">
            <a:extLst>
              <a:ext uri="{FF2B5EF4-FFF2-40B4-BE49-F238E27FC236}">
                <a16:creationId xmlns:a16="http://schemas.microsoft.com/office/drawing/2014/main" id="{2177AA1E-6EAE-4338-8F93-EBC240D4B0D9}"/>
              </a:ext>
            </a:extLst>
          </p:cNvPr>
          <p:cNvSpPr txBox="1">
            <a:spLocks/>
          </p:cNvSpPr>
          <p:nvPr/>
        </p:nvSpPr>
        <p:spPr>
          <a:xfrm>
            <a:off x="7694762" y="3140014"/>
            <a:ext cx="3858164" cy="2260121"/>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Memory</a:t>
            </a:r>
          </a:p>
          <a:p>
            <a:r>
              <a:rPr lang="en-US" dirty="0"/>
              <a:t>Relevance</a:t>
            </a:r>
          </a:p>
          <a:p>
            <a:r>
              <a:rPr lang="en-US" dirty="0"/>
              <a:t>Believability</a:t>
            </a:r>
          </a:p>
          <a:p>
            <a:r>
              <a:rPr lang="en-US" dirty="0"/>
              <a:t>Understandability</a:t>
            </a:r>
          </a:p>
          <a:p>
            <a:r>
              <a:rPr lang="en-US" dirty="0"/>
              <a:t>Likeability</a:t>
            </a:r>
          </a:p>
          <a:p>
            <a:r>
              <a:rPr lang="en-US" dirty="0"/>
              <a:t>Attitude</a:t>
            </a:r>
          </a:p>
          <a:p>
            <a:r>
              <a:rPr lang="en-US" dirty="0"/>
              <a:t>Purchase Intention</a:t>
            </a:r>
          </a:p>
          <a:p>
            <a:endParaRPr lang="en-US" dirty="0"/>
          </a:p>
        </p:txBody>
      </p:sp>
    </p:spTree>
    <p:extLst>
      <p:ext uri="{BB962C8B-B14F-4D97-AF65-F5344CB8AC3E}">
        <p14:creationId xmlns:p14="http://schemas.microsoft.com/office/powerpoint/2010/main" val="2375210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40" name="Rectangle 3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Rectangle 43">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2EBB08-7C2D-4D49-BC72-6832CE3FB7B3}"/>
              </a:ext>
            </a:extLst>
          </p:cNvPr>
          <p:cNvSpPr>
            <a:spLocks noGrp="1"/>
          </p:cNvSpPr>
          <p:nvPr>
            <p:ph type="title"/>
          </p:nvPr>
        </p:nvSpPr>
        <p:spPr>
          <a:xfrm>
            <a:off x="1043631" y="809898"/>
            <a:ext cx="9942716" cy="1554480"/>
          </a:xfrm>
        </p:spPr>
        <p:txBody>
          <a:bodyPr anchor="ctr">
            <a:normAutofit/>
          </a:bodyPr>
          <a:lstStyle/>
          <a:p>
            <a:r>
              <a:rPr lang="en-US" sz="4800"/>
              <a:t>Descriptive Analysis</a:t>
            </a:r>
          </a:p>
        </p:txBody>
      </p:sp>
      <p:sp>
        <p:nvSpPr>
          <p:cNvPr id="3" name="Content Placeholder 2">
            <a:extLst>
              <a:ext uri="{FF2B5EF4-FFF2-40B4-BE49-F238E27FC236}">
                <a16:creationId xmlns:a16="http://schemas.microsoft.com/office/drawing/2014/main" id="{5A8FB4CD-02E5-4672-A010-8DAF3537CFAB}"/>
              </a:ext>
            </a:extLst>
          </p:cNvPr>
          <p:cNvSpPr>
            <a:spLocks noGrp="1"/>
          </p:cNvSpPr>
          <p:nvPr>
            <p:ph idx="1"/>
          </p:nvPr>
        </p:nvSpPr>
        <p:spPr>
          <a:xfrm>
            <a:off x="1045028" y="3017522"/>
            <a:ext cx="9941319" cy="3124658"/>
          </a:xfrm>
        </p:spPr>
        <p:txBody>
          <a:bodyPr anchor="ctr">
            <a:normAutofit/>
          </a:bodyPr>
          <a:lstStyle/>
          <a:p>
            <a:pPr marL="0" indent="0">
              <a:buNone/>
            </a:pPr>
            <a:r>
              <a:rPr lang="en-US" sz="2400"/>
              <a:t>Describe some characteristics of your respondents </a:t>
            </a:r>
          </a:p>
          <a:p>
            <a:pPr lvl="1"/>
            <a:r>
              <a:rPr lang="en-US" dirty="0"/>
              <a:t>How often do they eat out at a restaurant?</a:t>
            </a:r>
          </a:p>
          <a:p>
            <a:pPr lvl="1"/>
            <a:r>
              <a:rPr lang="en-US" dirty="0"/>
              <a:t>Where do they usually shop for groceries?</a:t>
            </a:r>
          </a:p>
          <a:p>
            <a:pPr lvl="1"/>
            <a:r>
              <a:rPr lang="en-US" dirty="0"/>
              <a:t>How much do they pay for a Valentine’s Day bouquet?</a:t>
            </a:r>
          </a:p>
          <a:p>
            <a:pPr lvl="1"/>
            <a:r>
              <a:rPr lang="en-US" dirty="0"/>
              <a:t>Which of several promotional packages do you prefer?</a:t>
            </a:r>
          </a:p>
          <a:p>
            <a:pPr lvl="1"/>
            <a:endParaRPr lang="en-US" dirty="0"/>
          </a:p>
        </p:txBody>
      </p:sp>
      <p:cxnSp>
        <p:nvCxnSpPr>
          <p:cNvPr id="46" name="Straight Connector 45">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AD98F321-A3B2-49C5-A23E-1DA4958A95DC}"/>
              </a:ext>
            </a:extLst>
          </p:cNvPr>
          <p:cNvSpPr>
            <a:spLocks noGrp="1"/>
          </p:cNvSpPr>
          <p:nvPr>
            <p:ph type="ftr" sz="quarter" idx="11"/>
          </p:nvPr>
        </p:nvSpPr>
        <p:spPr>
          <a:xfrm>
            <a:off x="4038600" y="6492240"/>
            <a:ext cx="4114800" cy="365125"/>
          </a:xfrm>
        </p:spPr>
        <p:txBody>
          <a:bodyPr>
            <a:normAutofit/>
          </a:bodyPr>
          <a:lstStyle/>
          <a:p>
            <a:pPr>
              <a:spcAft>
                <a:spcPts val="600"/>
              </a:spcAft>
            </a:pPr>
            <a:r>
              <a:rPr lang="en-US"/>
              <a:t>Mike Nguyen</a:t>
            </a:r>
          </a:p>
        </p:txBody>
      </p:sp>
    </p:spTree>
    <p:extLst>
      <p:ext uri="{BB962C8B-B14F-4D97-AF65-F5344CB8AC3E}">
        <p14:creationId xmlns:p14="http://schemas.microsoft.com/office/powerpoint/2010/main" val="41116757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438B8C-67D7-41A6-8AC6-6B3421C2B125}"/>
              </a:ext>
            </a:extLst>
          </p:cNvPr>
          <p:cNvSpPr>
            <a:spLocks noGrp="1"/>
          </p:cNvSpPr>
          <p:nvPr>
            <p:ph type="title"/>
          </p:nvPr>
        </p:nvSpPr>
        <p:spPr>
          <a:xfrm>
            <a:off x="808638" y="386930"/>
            <a:ext cx="9236700" cy="1188950"/>
          </a:xfrm>
        </p:spPr>
        <p:txBody>
          <a:bodyPr anchor="b">
            <a:normAutofit/>
          </a:bodyPr>
          <a:lstStyle/>
          <a:p>
            <a:r>
              <a:rPr lang="en-US" sz="5400"/>
              <a:t>Difference Analysis</a:t>
            </a:r>
          </a:p>
        </p:txBody>
      </p:sp>
      <p:grpSp>
        <p:nvGrpSpPr>
          <p:cNvPr id="16" name="Group 10">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2" name="Rectangle 11">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BE77C35-ABCF-481A-9801-BD04209E2734}"/>
              </a:ext>
            </a:extLst>
          </p:cNvPr>
          <p:cNvSpPr>
            <a:spLocks noGrp="1"/>
          </p:cNvSpPr>
          <p:nvPr>
            <p:ph idx="1"/>
          </p:nvPr>
        </p:nvSpPr>
        <p:spPr>
          <a:xfrm>
            <a:off x="793660" y="2599509"/>
            <a:ext cx="10143668" cy="3435531"/>
          </a:xfrm>
        </p:spPr>
        <p:txBody>
          <a:bodyPr anchor="ctr">
            <a:normAutofit/>
          </a:bodyPr>
          <a:lstStyle/>
          <a:p>
            <a:pPr marL="0" indent="0">
              <a:buNone/>
            </a:pPr>
            <a:r>
              <a:rPr lang="en-US" sz="2200"/>
              <a:t>Whether subgroups of your sample differ on some characteristics.</a:t>
            </a:r>
          </a:p>
          <a:p>
            <a:pPr marL="0" indent="0">
              <a:buNone/>
            </a:pPr>
            <a:r>
              <a:rPr lang="en-US" sz="2200"/>
              <a:t>A difference analysis RA has both a </a:t>
            </a:r>
            <a:r>
              <a:rPr lang="en-US" sz="2200" b="1"/>
              <a:t>grouping variable </a:t>
            </a:r>
            <a:r>
              <a:rPr lang="en-US" sz="2200"/>
              <a:t>and a </a:t>
            </a:r>
            <a:r>
              <a:rPr lang="en-US" sz="2200" b="1"/>
              <a:t>comparison/analysis variable</a:t>
            </a:r>
            <a:r>
              <a:rPr lang="en-US" sz="2200"/>
              <a:t>. </a:t>
            </a:r>
          </a:p>
          <a:p>
            <a:r>
              <a:rPr lang="en-US" sz="2200"/>
              <a:t>Is there a difference between </a:t>
            </a:r>
            <a:r>
              <a:rPr lang="en-US" sz="2200" b="1"/>
              <a:t>on and off-campus students </a:t>
            </a:r>
            <a:r>
              <a:rPr lang="en-US" sz="2200"/>
              <a:t>regarding </a:t>
            </a:r>
            <a:r>
              <a:rPr lang="en-US" sz="2200" b="1"/>
              <a:t>how often they want pizza delivered</a:t>
            </a:r>
            <a:r>
              <a:rPr lang="en-US" sz="2200"/>
              <a:t>?</a:t>
            </a:r>
          </a:p>
          <a:p>
            <a:r>
              <a:rPr lang="en-US" sz="2200">
                <a:effectLst/>
                <a:latin typeface="Arial" panose="020B0604020202020204" pitchFamily="34" charset="0"/>
                <a:ea typeface="Arial" panose="020B0604020202020204" pitchFamily="34" charset="0"/>
              </a:rPr>
              <a:t>Do Greek and non-Greek students differ in their favorite place to buy clothes in Columbia? </a:t>
            </a:r>
          </a:p>
          <a:p>
            <a:r>
              <a:rPr lang="en-US" sz="2200">
                <a:effectLst/>
                <a:latin typeface="Arial" panose="020B0604020202020204" pitchFamily="34" charset="0"/>
                <a:ea typeface="Arial" panose="020B0604020202020204" pitchFamily="34" charset="0"/>
              </a:rPr>
              <a:t>Do residents of the three main zip codes in Columbia differ in the frequency with which they shop in downtown Columbia? </a:t>
            </a:r>
            <a:endParaRPr lang="en-US" sz="2200"/>
          </a:p>
        </p:txBody>
      </p:sp>
      <p:sp>
        <p:nvSpPr>
          <p:cNvPr id="4" name="Footer Placeholder 3">
            <a:extLst>
              <a:ext uri="{FF2B5EF4-FFF2-40B4-BE49-F238E27FC236}">
                <a16:creationId xmlns:a16="http://schemas.microsoft.com/office/drawing/2014/main" id="{1DA1FF91-E1A6-43E9-B17A-B42AB82E3E29}"/>
              </a:ext>
            </a:extLst>
          </p:cNvPr>
          <p:cNvSpPr>
            <a:spLocks noGrp="1"/>
          </p:cNvSpPr>
          <p:nvPr>
            <p:ph type="ftr" sz="quarter" idx="11"/>
          </p:nvPr>
        </p:nvSpPr>
        <p:spPr>
          <a:xfrm>
            <a:off x="4038600" y="6492240"/>
            <a:ext cx="4114800" cy="365125"/>
          </a:xfrm>
        </p:spPr>
        <p:txBody>
          <a:bodyPr>
            <a:normAutofit/>
          </a:bodyPr>
          <a:lstStyle/>
          <a:p>
            <a:pPr>
              <a:spcAft>
                <a:spcPts val="600"/>
              </a:spcAft>
            </a:pPr>
            <a:r>
              <a:rPr lang="en-US"/>
              <a:t>Mike Nguyen</a:t>
            </a:r>
          </a:p>
        </p:txBody>
      </p:sp>
    </p:spTree>
    <p:extLst>
      <p:ext uri="{BB962C8B-B14F-4D97-AF65-F5344CB8AC3E}">
        <p14:creationId xmlns:p14="http://schemas.microsoft.com/office/powerpoint/2010/main" val="27486270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4D22FE-564A-4220-9ABB-43EC67887601}"/>
              </a:ext>
            </a:extLst>
          </p:cNvPr>
          <p:cNvSpPr>
            <a:spLocks noGrp="1"/>
          </p:cNvSpPr>
          <p:nvPr>
            <p:ph type="title"/>
          </p:nvPr>
        </p:nvSpPr>
        <p:spPr>
          <a:xfrm>
            <a:off x="1043631" y="809898"/>
            <a:ext cx="9942716" cy="1554480"/>
          </a:xfrm>
        </p:spPr>
        <p:txBody>
          <a:bodyPr anchor="ctr">
            <a:normAutofit/>
          </a:bodyPr>
          <a:lstStyle/>
          <a:p>
            <a:r>
              <a:rPr lang="en-US" sz="4800"/>
              <a:t>Association Analysis</a:t>
            </a:r>
          </a:p>
        </p:txBody>
      </p:sp>
      <p:sp>
        <p:nvSpPr>
          <p:cNvPr id="3" name="Content Placeholder 2">
            <a:extLst>
              <a:ext uri="{FF2B5EF4-FFF2-40B4-BE49-F238E27FC236}">
                <a16:creationId xmlns:a16="http://schemas.microsoft.com/office/drawing/2014/main" id="{B66B4AFE-B03A-4DF0-95AC-90E82E0391A4}"/>
              </a:ext>
            </a:extLst>
          </p:cNvPr>
          <p:cNvSpPr>
            <a:spLocks noGrp="1"/>
          </p:cNvSpPr>
          <p:nvPr>
            <p:ph idx="1"/>
          </p:nvPr>
        </p:nvSpPr>
        <p:spPr>
          <a:xfrm>
            <a:off x="1045028" y="3017522"/>
            <a:ext cx="9941319" cy="3124658"/>
          </a:xfrm>
        </p:spPr>
        <p:txBody>
          <a:bodyPr anchor="ctr">
            <a:normAutofit/>
          </a:bodyPr>
          <a:lstStyle/>
          <a:p>
            <a:pPr marL="0" indent="0">
              <a:buNone/>
            </a:pPr>
            <a:r>
              <a:rPr lang="en-US" sz="2400"/>
              <a:t>This RQ answers if there's a relationship or association between two variables.</a:t>
            </a:r>
          </a:p>
          <a:p>
            <a:pPr marL="0" indent="0">
              <a:buNone/>
            </a:pPr>
            <a:r>
              <a:rPr lang="en-US" sz="2400"/>
              <a:t>An association RQ always involves two variables and requires two separate questions on a questionnaire (one to measure each variable). </a:t>
            </a:r>
          </a:p>
          <a:p>
            <a:r>
              <a:rPr lang="en-US" sz="2400"/>
              <a:t>Does income correlate with how many vacations a person takes?</a:t>
            </a:r>
          </a:p>
          <a:p>
            <a:r>
              <a:rPr lang="en-US" sz="2400"/>
              <a:t>Does family size is associate with how often a family eats out?</a:t>
            </a:r>
          </a:p>
          <a:p>
            <a:r>
              <a:rPr lang="en-US" sz="2400"/>
              <a:t>Does per week study hour correlate with the grades students get?</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6126B182-8B6E-4880-B489-78D622943E39}"/>
              </a:ext>
            </a:extLst>
          </p:cNvPr>
          <p:cNvSpPr>
            <a:spLocks noGrp="1"/>
          </p:cNvSpPr>
          <p:nvPr>
            <p:ph type="ftr" sz="quarter" idx="11"/>
          </p:nvPr>
        </p:nvSpPr>
        <p:spPr>
          <a:xfrm>
            <a:off x="4038600" y="6492240"/>
            <a:ext cx="4114800" cy="365125"/>
          </a:xfrm>
        </p:spPr>
        <p:txBody>
          <a:bodyPr>
            <a:normAutofit/>
          </a:bodyPr>
          <a:lstStyle/>
          <a:p>
            <a:pPr>
              <a:spcAft>
                <a:spcPts val="600"/>
              </a:spcAft>
            </a:pPr>
            <a:r>
              <a:rPr lang="en-US"/>
              <a:t>Mike Nguyen</a:t>
            </a:r>
          </a:p>
        </p:txBody>
      </p:sp>
    </p:spTree>
    <p:extLst>
      <p:ext uri="{BB962C8B-B14F-4D97-AF65-F5344CB8AC3E}">
        <p14:creationId xmlns:p14="http://schemas.microsoft.com/office/powerpoint/2010/main" val="34469991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67B6B4-10F6-4D72-9039-39BB6B5D3FA1}"/>
              </a:ext>
            </a:extLst>
          </p:cNvPr>
          <p:cNvSpPr>
            <a:spLocks noGrp="1"/>
          </p:cNvSpPr>
          <p:nvPr>
            <p:ph type="title"/>
          </p:nvPr>
        </p:nvSpPr>
        <p:spPr>
          <a:xfrm>
            <a:off x="1043631" y="809898"/>
            <a:ext cx="9942716" cy="1554480"/>
          </a:xfrm>
        </p:spPr>
        <p:txBody>
          <a:bodyPr anchor="ctr">
            <a:normAutofit/>
          </a:bodyPr>
          <a:lstStyle/>
          <a:p>
            <a:r>
              <a:rPr lang="en-US" sz="4800"/>
              <a:t>Association Analysis (cont.)</a:t>
            </a:r>
          </a:p>
        </p:txBody>
      </p:sp>
      <p:sp>
        <p:nvSpPr>
          <p:cNvPr id="3" name="Content Placeholder 2">
            <a:extLst>
              <a:ext uri="{FF2B5EF4-FFF2-40B4-BE49-F238E27FC236}">
                <a16:creationId xmlns:a16="http://schemas.microsoft.com/office/drawing/2014/main" id="{AAFE59B6-3EBD-4D52-AC65-812638FA1DE1}"/>
              </a:ext>
            </a:extLst>
          </p:cNvPr>
          <p:cNvSpPr>
            <a:spLocks noGrp="1"/>
          </p:cNvSpPr>
          <p:nvPr>
            <p:ph idx="1"/>
          </p:nvPr>
        </p:nvSpPr>
        <p:spPr>
          <a:xfrm>
            <a:off x="1045028" y="3017522"/>
            <a:ext cx="9941319" cy="3124658"/>
          </a:xfrm>
        </p:spPr>
        <p:txBody>
          <a:bodyPr anchor="ctr">
            <a:normAutofit/>
          </a:bodyPr>
          <a:lstStyle/>
          <a:p>
            <a:pPr marL="0" indent="0">
              <a:buNone/>
            </a:pPr>
            <a:r>
              <a:rPr lang="en-US" sz="2400"/>
              <a:t>Association analysis might sound similar to difference analysis. </a:t>
            </a:r>
          </a:p>
          <a:p>
            <a:pPr marL="0" indent="0">
              <a:buNone/>
            </a:pPr>
            <a:r>
              <a:rPr lang="en-US" sz="2400"/>
              <a:t>The major difference is that association analysis’s both variables have order/rank such as small family size, medium family size, and large family size. </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3793208D-34F1-4783-89F8-B06990B26970}"/>
              </a:ext>
            </a:extLst>
          </p:cNvPr>
          <p:cNvSpPr>
            <a:spLocks noGrp="1"/>
          </p:cNvSpPr>
          <p:nvPr>
            <p:ph type="ftr" sz="quarter" idx="11"/>
          </p:nvPr>
        </p:nvSpPr>
        <p:spPr>
          <a:xfrm>
            <a:off x="4038600" y="6492240"/>
            <a:ext cx="4114800" cy="365125"/>
          </a:xfrm>
        </p:spPr>
        <p:txBody>
          <a:bodyPr>
            <a:normAutofit/>
          </a:bodyPr>
          <a:lstStyle/>
          <a:p>
            <a:pPr>
              <a:spcAft>
                <a:spcPts val="600"/>
              </a:spcAft>
            </a:pPr>
            <a:r>
              <a:rPr lang="en-US"/>
              <a:t>Mike Nguyen</a:t>
            </a:r>
          </a:p>
        </p:txBody>
      </p:sp>
    </p:spTree>
    <p:extLst>
      <p:ext uri="{BB962C8B-B14F-4D97-AF65-F5344CB8AC3E}">
        <p14:creationId xmlns:p14="http://schemas.microsoft.com/office/powerpoint/2010/main" val="1825189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5D1F0-B0E0-4F37-B147-86B526AB9065}"/>
              </a:ext>
            </a:extLst>
          </p:cNvPr>
          <p:cNvSpPr>
            <a:spLocks noGrp="1"/>
          </p:cNvSpPr>
          <p:nvPr>
            <p:ph type="title"/>
          </p:nvPr>
        </p:nvSpPr>
        <p:spPr>
          <a:xfrm>
            <a:off x="4965430" y="629268"/>
            <a:ext cx="6586491" cy="1286160"/>
          </a:xfrm>
        </p:spPr>
        <p:txBody>
          <a:bodyPr anchor="b">
            <a:normAutofit/>
          </a:bodyPr>
          <a:lstStyle/>
          <a:p>
            <a:r>
              <a:rPr lang="en-US" dirty="0"/>
              <a:t>iClicker Question</a:t>
            </a:r>
          </a:p>
        </p:txBody>
      </p:sp>
      <p:sp>
        <p:nvSpPr>
          <p:cNvPr id="3" name="Content Placeholder 2">
            <a:extLst>
              <a:ext uri="{FF2B5EF4-FFF2-40B4-BE49-F238E27FC236}">
                <a16:creationId xmlns:a16="http://schemas.microsoft.com/office/drawing/2014/main" id="{E47604B0-CB5A-4E6F-BB9E-2994752A40AC}"/>
              </a:ext>
            </a:extLst>
          </p:cNvPr>
          <p:cNvSpPr>
            <a:spLocks noGrp="1"/>
          </p:cNvSpPr>
          <p:nvPr>
            <p:ph idx="1"/>
          </p:nvPr>
        </p:nvSpPr>
        <p:spPr>
          <a:xfrm>
            <a:off x="4965431" y="2438400"/>
            <a:ext cx="6586489" cy="3785419"/>
          </a:xfrm>
        </p:spPr>
        <p:txBody>
          <a:bodyPr>
            <a:normAutofit/>
          </a:bodyPr>
          <a:lstStyle/>
          <a:p>
            <a:pPr marL="0" indent="0">
              <a:buNone/>
            </a:pPr>
            <a:r>
              <a:rPr lang="en-US" sz="2000" b="1"/>
              <a:t>Primary data </a:t>
            </a:r>
            <a:r>
              <a:rPr lang="en-US" sz="2000"/>
              <a:t>are those collected by the researchers for the research question at hand and </a:t>
            </a:r>
            <a:r>
              <a:rPr lang="en-US" sz="2000" b="1"/>
              <a:t>secondary data</a:t>
            </a:r>
            <a:r>
              <a:rPr lang="en-US" sz="2000"/>
              <a:t> are those collected for other purposes</a:t>
            </a:r>
          </a:p>
          <a:p>
            <a:pPr marL="514350" indent="-514350">
              <a:buFont typeface="+mj-lt"/>
              <a:buAutoNum type="alphaUcPeriod"/>
            </a:pPr>
            <a:r>
              <a:rPr lang="en-US" sz="2000"/>
              <a:t>True</a:t>
            </a:r>
          </a:p>
          <a:p>
            <a:pPr marL="514350" indent="-514350">
              <a:buFont typeface="+mj-lt"/>
              <a:buAutoNum type="alphaUcPeriod"/>
            </a:pPr>
            <a:r>
              <a:rPr lang="en-US" sz="2000"/>
              <a:t>False</a:t>
            </a:r>
          </a:p>
        </p:txBody>
      </p:sp>
      <p:pic>
        <p:nvPicPr>
          <p:cNvPr id="6" name="Picture 5" descr="Question mark on green pastel background">
            <a:extLst>
              <a:ext uri="{FF2B5EF4-FFF2-40B4-BE49-F238E27FC236}">
                <a16:creationId xmlns:a16="http://schemas.microsoft.com/office/drawing/2014/main" id="{41022404-5D42-4CDB-9075-3BB622CBCD69}"/>
              </a:ext>
            </a:extLst>
          </p:cNvPr>
          <p:cNvPicPr>
            <a:picLocks noChangeAspect="1"/>
          </p:cNvPicPr>
          <p:nvPr/>
        </p:nvPicPr>
        <p:blipFill rotWithShape="1">
          <a:blip r:embed="rId2"/>
          <a:srcRect l="44648" r="4656"/>
          <a:stretch/>
        </p:blipFill>
        <p:spPr>
          <a:xfrm>
            <a:off x="20" y="10"/>
            <a:ext cx="4635571" cy="6857990"/>
          </a:xfrm>
          <a:prstGeom prst="rect">
            <a:avLst/>
          </a:prstGeom>
          <a:effectLst/>
        </p:spPr>
      </p:pic>
      <p:cxnSp>
        <p:nvCxnSpPr>
          <p:cNvPr id="10" name="Straight Connector 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589195"/>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AF00FF57-37D8-4865-8B55-F1BE345C3D29}"/>
              </a:ext>
            </a:extLst>
          </p:cNvPr>
          <p:cNvSpPr>
            <a:spLocks noGrp="1"/>
          </p:cNvSpPr>
          <p:nvPr>
            <p:ph type="ftr" sz="quarter" idx="11"/>
          </p:nvPr>
        </p:nvSpPr>
        <p:spPr>
          <a:xfrm>
            <a:off x="4965430" y="6356350"/>
            <a:ext cx="4139134" cy="365125"/>
          </a:xfrm>
        </p:spPr>
        <p:txBody>
          <a:bodyPr>
            <a:normAutofit/>
          </a:bodyPr>
          <a:lstStyle/>
          <a:p>
            <a:pPr algn="l">
              <a:spcAft>
                <a:spcPts val="600"/>
              </a:spcAft>
            </a:pPr>
            <a:r>
              <a:rPr lang="en-US"/>
              <a:t>Mike Nguyen</a:t>
            </a:r>
          </a:p>
        </p:txBody>
      </p:sp>
    </p:spTree>
    <p:extLst>
      <p:ext uri="{BB962C8B-B14F-4D97-AF65-F5344CB8AC3E}">
        <p14:creationId xmlns:p14="http://schemas.microsoft.com/office/powerpoint/2010/main" val="33308196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4966A-30D1-4B28-BD6B-82C78E3DF844}"/>
              </a:ext>
            </a:extLst>
          </p:cNvPr>
          <p:cNvSpPr>
            <a:spLocks noGrp="1"/>
          </p:cNvSpPr>
          <p:nvPr>
            <p:ph type="title"/>
          </p:nvPr>
        </p:nvSpPr>
        <p:spPr/>
        <p:txBody>
          <a:bodyPr/>
          <a:lstStyle/>
          <a:p>
            <a:r>
              <a:rPr lang="en-US" dirty="0"/>
              <a:t>Another representation</a:t>
            </a:r>
          </a:p>
        </p:txBody>
      </p:sp>
      <p:sp>
        <p:nvSpPr>
          <p:cNvPr id="4" name="Footer Placeholder 3">
            <a:extLst>
              <a:ext uri="{FF2B5EF4-FFF2-40B4-BE49-F238E27FC236}">
                <a16:creationId xmlns:a16="http://schemas.microsoft.com/office/drawing/2014/main" id="{47FD9763-7243-41F1-8763-E684C692D831}"/>
              </a:ext>
            </a:extLst>
          </p:cNvPr>
          <p:cNvSpPr>
            <a:spLocks noGrp="1"/>
          </p:cNvSpPr>
          <p:nvPr>
            <p:ph type="ftr" sz="quarter" idx="11"/>
          </p:nvPr>
        </p:nvSpPr>
        <p:spPr/>
        <p:txBody>
          <a:bodyPr/>
          <a:lstStyle/>
          <a:p>
            <a:r>
              <a:rPr lang="en-US"/>
              <a:t>Mike Nguyen</a:t>
            </a:r>
            <a:endParaRPr lang="en-US" dirty="0"/>
          </a:p>
        </p:txBody>
      </p:sp>
      <p:sp>
        <p:nvSpPr>
          <p:cNvPr id="6" name="Rectangle 5">
            <a:extLst>
              <a:ext uri="{FF2B5EF4-FFF2-40B4-BE49-F238E27FC236}">
                <a16:creationId xmlns:a16="http://schemas.microsoft.com/office/drawing/2014/main" id="{BDD258DF-FDCE-447D-A160-CC40755C3FA0}"/>
              </a:ext>
            </a:extLst>
          </p:cNvPr>
          <p:cNvSpPr/>
          <p:nvPr/>
        </p:nvSpPr>
        <p:spPr>
          <a:xfrm>
            <a:off x="3135923" y="2112719"/>
            <a:ext cx="1805354" cy="10199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X</a:t>
            </a:r>
          </a:p>
        </p:txBody>
      </p:sp>
      <p:sp>
        <p:nvSpPr>
          <p:cNvPr id="7" name="Rectangle 6">
            <a:extLst>
              <a:ext uri="{FF2B5EF4-FFF2-40B4-BE49-F238E27FC236}">
                <a16:creationId xmlns:a16="http://schemas.microsoft.com/office/drawing/2014/main" id="{34BA35CC-1E8E-43F0-B5B6-A1EEBEB2D2CA}"/>
              </a:ext>
            </a:extLst>
          </p:cNvPr>
          <p:cNvSpPr/>
          <p:nvPr/>
        </p:nvSpPr>
        <p:spPr>
          <a:xfrm>
            <a:off x="7344508" y="2112719"/>
            <a:ext cx="1805354" cy="10199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Y</a:t>
            </a:r>
          </a:p>
        </p:txBody>
      </p:sp>
      <p:sp>
        <p:nvSpPr>
          <p:cNvPr id="8" name="Rectangle 7">
            <a:extLst>
              <a:ext uri="{FF2B5EF4-FFF2-40B4-BE49-F238E27FC236}">
                <a16:creationId xmlns:a16="http://schemas.microsoft.com/office/drawing/2014/main" id="{A4106ABD-FB2D-4438-8DBF-DC70CFA46C2E}"/>
              </a:ext>
            </a:extLst>
          </p:cNvPr>
          <p:cNvSpPr/>
          <p:nvPr/>
        </p:nvSpPr>
        <p:spPr>
          <a:xfrm>
            <a:off x="3135923" y="4036159"/>
            <a:ext cx="1805354" cy="10199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X</a:t>
            </a:r>
          </a:p>
        </p:txBody>
      </p:sp>
      <p:sp>
        <p:nvSpPr>
          <p:cNvPr id="9" name="Rectangle 8">
            <a:extLst>
              <a:ext uri="{FF2B5EF4-FFF2-40B4-BE49-F238E27FC236}">
                <a16:creationId xmlns:a16="http://schemas.microsoft.com/office/drawing/2014/main" id="{FAC1AA51-93D5-45E4-BD43-9AAA678DDD30}"/>
              </a:ext>
            </a:extLst>
          </p:cNvPr>
          <p:cNvSpPr/>
          <p:nvPr/>
        </p:nvSpPr>
        <p:spPr>
          <a:xfrm>
            <a:off x="7344508" y="4036159"/>
            <a:ext cx="1805354" cy="10199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Y</a:t>
            </a:r>
          </a:p>
        </p:txBody>
      </p:sp>
      <p:cxnSp>
        <p:nvCxnSpPr>
          <p:cNvPr id="11" name="Straight Connector 10">
            <a:extLst>
              <a:ext uri="{FF2B5EF4-FFF2-40B4-BE49-F238E27FC236}">
                <a16:creationId xmlns:a16="http://schemas.microsoft.com/office/drawing/2014/main" id="{05DC5394-8481-4E1C-B339-7EA5A5438B6E}"/>
              </a:ext>
            </a:extLst>
          </p:cNvPr>
          <p:cNvCxnSpPr>
            <a:stCxn id="6" idx="3"/>
            <a:endCxn id="7" idx="1"/>
          </p:cNvCxnSpPr>
          <p:nvPr/>
        </p:nvCxnSpPr>
        <p:spPr>
          <a:xfrm>
            <a:off x="4941277" y="2622673"/>
            <a:ext cx="2403231"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250AD250-62CC-4258-A2BE-A2D1E8D12665}"/>
              </a:ext>
            </a:extLst>
          </p:cNvPr>
          <p:cNvCxnSpPr>
            <a:stCxn id="8" idx="3"/>
            <a:endCxn id="9" idx="1"/>
          </p:cNvCxnSpPr>
          <p:nvPr/>
        </p:nvCxnSpPr>
        <p:spPr>
          <a:xfrm>
            <a:off x="4941277" y="4546113"/>
            <a:ext cx="2403231"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92D722FD-67E4-490A-966B-CA5E724680C1}"/>
              </a:ext>
            </a:extLst>
          </p:cNvPr>
          <p:cNvSpPr txBox="1"/>
          <p:nvPr/>
        </p:nvSpPr>
        <p:spPr>
          <a:xfrm>
            <a:off x="732692" y="2112719"/>
            <a:ext cx="1916723" cy="646331"/>
          </a:xfrm>
          <a:prstGeom prst="rect">
            <a:avLst/>
          </a:prstGeom>
          <a:noFill/>
        </p:spPr>
        <p:txBody>
          <a:bodyPr wrap="square" rtlCol="0">
            <a:spAutoFit/>
          </a:bodyPr>
          <a:lstStyle/>
          <a:p>
            <a:r>
              <a:rPr lang="en-US" dirty="0"/>
              <a:t>Difference </a:t>
            </a:r>
          </a:p>
          <a:p>
            <a:r>
              <a:rPr lang="en-US" dirty="0"/>
              <a:t>Analysis</a:t>
            </a:r>
          </a:p>
        </p:txBody>
      </p:sp>
      <p:sp>
        <p:nvSpPr>
          <p:cNvPr id="15" name="TextBox 14">
            <a:extLst>
              <a:ext uri="{FF2B5EF4-FFF2-40B4-BE49-F238E27FC236}">
                <a16:creationId xmlns:a16="http://schemas.microsoft.com/office/drawing/2014/main" id="{A83B008E-2A82-438F-8D8F-F13CC6ED2FA7}"/>
              </a:ext>
            </a:extLst>
          </p:cNvPr>
          <p:cNvSpPr txBox="1"/>
          <p:nvPr/>
        </p:nvSpPr>
        <p:spPr>
          <a:xfrm>
            <a:off x="732692" y="4409736"/>
            <a:ext cx="1916723" cy="646331"/>
          </a:xfrm>
          <a:prstGeom prst="rect">
            <a:avLst/>
          </a:prstGeom>
          <a:noFill/>
        </p:spPr>
        <p:txBody>
          <a:bodyPr wrap="square" rtlCol="0">
            <a:spAutoFit/>
          </a:bodyPr>
          <a:lstStyle/>
          <a:p>
            <a:r>
              <a:rPr lang="en-US" dirty="0"/>
              <a:t>Association </a:t>
            </a:r>
          </a:p>
          <a:p>
            <a:r>
              <a:rPr lang="en-US" dirty="0"/>
              <a:t>Analysis</a:t>
            </a:r>
          </a:p>
        </p:txBody>
      </p:sp>
      <p:sp>
        <p:nvSpPr>
          <p:cNvPr id="16" name="TextBox 15">
            <a:extLst>
              <a:ext uri="{FF2B5EF4-FFF2-40B4-BE49-F238E27FC236}">
                <a16:creationId xmlns:a16="http://schemas.microsoft.com/office/drawing/2014/main" id="{1F40520A-85E9-4FA4-AA1C-48A8F7A9968F}"/>
              </a:ext>
            </a:extLst>
          </p:cNvPr>
          <p:cNvSpPr txBox="1"/>
          <p:nvPr/>
        </p:nvSpPr>
        <p:spPr>
          <a:xfrm>
            <a:off x="3135923" y="1413471"/>
            <a:ext cx="1916723" cy="646331"/>
          </a:xfrm>
          <a:prstGeom prst="rect">
            <a:avLst/>
          </a:prstGeom>
          <a:noFill/>
        </p:spPr>
        <p:txBody>
          <a:bodyPr wrap="square" rtlCol="0">
            <a:spAutoFit/>
          </a:bodyPr>
          <a:lstStyle/>
          <a:p>
            <a:r>
              <a:rPr lang="en-US" dirty="0"/>
              <a:t>Categorical/</a:t>
            </a:r>
          </a:p>
          <a:p>
            <a:r>
              <a:rPr lang="en-US" dirty="0"/>
              <a:t>Discrete</a:t>
            </a:r>
          </a:p>
        </p:txBody>
      </p:sp>
      <p:sp>
        <p:nvSpPr>
          <p:cNvPr id="17" name="TextBox 16">
            <a:extLst>
              <a:ext uri="{FF2B5EF4-FFF2-40B4-BE49-F238E27FC236}">
                <a16:creationId xmlns:a16="http://schemas.microsoft.com/office/drawing/2014/main" id="{743A4693-6190-49BB-BDD1-820D88988AFB}"/>
              </a:ext>
            </a:extLst>
          </p:cNvPr>
          <p:cNvSpPr txBox="1"/>
          <p:nvPr/>
        </p:nvSpPr>
        <p:spPr>
          <a:xfrm>
            <a:off x="3080238" y="3485905"/>
            <a:ext cx="1916723" cy="369332"/>
          </a:xfrm>
          <a:prstGeom prst="rect">
            <a:avLst/>
          </a:prstGeom>
          <a:noFill/>
        </p:spPr>
        <p:txBody>
          <a:bodyPr wrap="square" rtlCol="0">
            <a:spAutoFit/>
          </a:bodyPr>
          <a:lstStyle/>
          <a:p>
            <a:r>
              <a:rPr lang="en-US" dirty="0"/>
              <a:t>Continuous</a:t>
            </a:r>
          </a:p>
        </p:txBody>
      </p:sp>
    </p:spTree>
    <p:extLst>
      <p:ext uri="{BB962C8B-B14F-4D97-AF65-F5344CB8AC3E}">
        <p14:creationId xmlns:p14="http://schemas.microsoft.com/office/powerpoint/2010/main" val="1184137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4" grpId="0"/>
      <p:bldP spid="15" grpId="0"/>
      <p:bldP spid="16" grpId="0"/>
      <p:bldP spid="17"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6CA842-877F-4A65-9616-59C5034D8DFC}"/>
              </a:ext>
            </a:extLst>
          </p:cNvPr>
          <p:cNvSpPr>
            <a:spLocks noGrp="1"/>
          </p:cNvSpPr>
          <p:nvPr>
            <p:ph type="title"/>
          </p:nvPr>
        </p:nvSpPr>
        <p:spPr>
          <a:xfrm>
            <a:off x="841248" y="548640"/>
            <a:ext cx="3600860" cy="5431536"/>
          </a:xfrm>
        </p:spPr>
        <p:txBody>
          <a:bodyPr>
            <a:normAutofit/>
          </a:bodyPr>
          <a:lstStyle/>
          <a:p>
            <a:r>
              <a:rPr lang="en-US" sz="5400"/>
              <a:t>DISCUSSION CASE #3</a:t>
            </a:r>
          </a:p>
        </p:txBody>
      </p:sp>
      <p:sp>
        <p:nvSpPr>
          <p:cNvPr id="11"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4018509-16EE-4AB2-B3A1-9BD0601E8C85}"/>
              </a:ext>
            </a:extLst>
          </p:cNvPr>
          <p:cNvSpPr>
            <a:spLocks noGrp="1"/>
          </p:cNvSpPr>
          <p:nvPr>
            <p:ph idx="1"/>
          </p:nvPr>
        </p:nvSpPr>
        <p:spPr>
          <a:xfrm>
            <a:off x="5126418" y="552091"/>
            <a:ext cx="6224335" cy="5431536"/>
          </a:xfrm>
        </p:spPr>
        <p:txBody>
          <a:bodyPr anchor="ctr">
            <a:normAutofit/>
          </a:bodyPr>
          <a:lstStyle/>
          <a:p>
            <a:pPr marL="0" indent="0">
              <a:buNone/>
            </a:pPr>
            <a:r>
              <a:rPr lang="en-US" sz="1200"/>
              <a:t>A. For each research question below, indicate the research question form (descriptive, differences, or association research question).</a:t>
            </a:r>
          </a:p>
          <a:p>
            <a:pPr marL="0" indent="0">
              <a:buNone/>
            </a:pPr>
            <a:r>
              <a:rPr lang="en-US" sz="1200"/>
              <a:t>B. In addition,</a:t>
            </a:r>
          </a:p>
          <a:p>
            <a:pPr marL="457200" lvl="1" indent="0">
              <a:buNone/>
            </a:pPr>
            <a:r>
              <a:rPr lang="en-US" sz="1200"/>
              <a:t>For each descriptive RQ below, describe the variable to be measured.</a:t>
            </a:r>
          </a:p>
          <a:p>
            <a:pPr marL="457200" lvl="1" indent="0">
              <a:buNone/>
            </a:pPr>
            <a:r>
              <a:rPr lang="en-US" sz="1200"/>
              <a:t>For each difference RQ below, describe both the grouping variable and the analysis variable.</a:t>
            </a:r>
          </a:p>
          <a:p>
            <a:pPr marL="457200" lvl="1" indent="0">
              <a:buNone/>
            </a:pPr>
            <a:r>
              <a:rPr lang="en-US" sz="1200"/>
              <a:t>For each association RQ below, describe the two variables to be associated.</a:t>
            </a:r>
          </a:p>
          <a:p>
            <a:pPr marL="0" indent="0">
              <a:buNone/>
            </a:pPr>
            <a:r>
              <a:rPr lang="en-US" sz="1200"/>
              <a:t>RQ1: How often do Columbia residents buy floral items (potted plants, bouquets, arrangements, etc.)?</a:t>
            </a:r>
          </a:p>
          <a:p>
            <a:pPr marL="0" indent="0">
              <a:buNone/>
            </a:pPr>
            <a:r>
              <a:rPr lang="en-US" sz="1200"/>
              <a:t>RQ2: Is household income associated with the frequency of buying floral items?</a:t>
            </a:r>
          </a:p>
          <a:p>
            <a:pPr marL="0" indent="0">
              <a:buNone/>
            </a:pPr>
            <a:r>
              <a:rPr lang="en-US" sz="1200"/>
              <a:t>RQ3: Do married people buy more floral items than single people?</a:t>
            </a:r>
          </a:p>
          <a:p>
            <a:pPr marL="0" indent="0">
              <a:buNone/>
            </a:pPr>
            <a:r>
              <a:rPr lang="en-US" sz="1200"/>
              <a:t>RQ4: Are Columbia residents more likely to buy their floral items at a supermarket or at a florist shop?</a:t>
            </a:r>
          </a:p>
          <a:p>
            <a:pPr marL="0" indent="0">
              <a:buNone/>
            </a:pPr>
            <a:r>
              <a:rPr lang="en-US" sz="1200"/>
              <a:t>RQ5: What percentage of Columbia residents have a favorite florist?</a:t>
            </a:r>
          </a:p>
          <a:p>
            <a:pPr marL="0" indent="0">
              <a:buNone/>
            </a:pPr>
            <a:r>
              <a:rPr lang="en-US" sz="1200"/>
              <a:t>RQ6: What percentage of Columbia residents have purchased floral items via the internet?</a:t>
            </a:r>
          </a:p>
          <a:p>
            <a:pPr marL="0" indent="0">
              <a:buNone/>
            </a:pPr>
            <a:r>
              <a:rPr lang="en-US" sz="1200"/>
              <a:t>RQ7: Are men or women more likely to purchase floral items via the internet?</a:t>
            </a:r>
          </a:p>
          <a:p>
            <a:pPr marL="0" indent="0">
              <a:buNone/>
            </a:pPr>
            <a:r>
              <a:rPr lang="en-US" sz="1200"/>
              <a:t>RQ8: What is the average price residents pay for floral items?</a:t>
            </a:r>
          </a:p>
          <a:p>
            <a:pPr marL="0" indent="0">
              <a:buNone/>
            </a:pPr>
            <a:r>
              <a:rPr lang="en-US" sz="1200"/>
              <a:t>RQ9: For what sorts of occasions are they most likely to buy floral items?</a:t>
            </a:r>
          </a:p>
          <a:p>
            <a:pPr marL="0" indent="0">
              <a:buNone/>
            </a:pPr>
            <a:r>
              <a:rPr lang="en-US" sz="1200"/>
              <a:t>RQ1O: Is age related to how often a person purchases floral items?</a:t>
            </a:r>
          </a:p>
        </p:txBody>
      </p:sp>
      <p:sp>
        <p:nvSpPr>
          <p:cNvPr id="4" name="Footer Placeholder 3">
            <a:extLst>
              <a:ext uri="{FF2B5EF4-FFF2-40B4-BE49-F238E27FC236}">
                <a16:creationId xmlns:a16="http://schemas.microsoft.com/office/drawing/2014/main" id="{8E72B250-F48D-4896-B9BA-8C73109CC9E0}"/>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Tree>
    <p:extLst>
      <p:ext uri="{BB962C8B-B14F-4D97-AF65-F5344CB8AC3E}">
        <p14:creationId xmlns:p14="http://schemas.microsoft.com/office/powerpoint/2010/main" val="15194812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B64BAF-CC50-4ABA-B913-F421F21690B9}"/>
              </a:ext>
            </a:extLst>
          </p:cNvPr>
          <p:cNvSpPr>
            <a:spLocks noGrp="1"/>
          </p:cNvSpPr>
          <p:nvPr>
            <p:ph type="title"/>
          </p:nvPr>
        </p:nvSpPr>
        <p:spPr>
          <a:xfrm>
            <a:off x="640080" y="325369"/>
            <a:ext cx="4368602" cy="1956841"/>
          </a:xfrm>
        </p:spPr>
        <p:txBody>
          <a:bodyPr anchor="b">
            <a:normAutofit/>
          </a:bodyPr>
          <a:lstStyle/>
          <a:p>
            <a:r>
              <a:rPr lang="en-US" sz="5400"/>
              <a:t>Assignment 3.5</a:t>
            </a:r>
          </a:p>
        </p:txBody>
      </p:sp>
      <p:sp>
        <p:nvSpPr>
          <p:cNvPr id="2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E51F5C6B-7F9B-46BE-B20A-7D2D3DCD5F2B}"/>
              </a:ext>
            </a:extLst>
          </p:cNvPr>
          <p:cNvSpPr>
            <a:spLocks noGrp="1"/>
          </p:cNvSpPr>
          <p:nvPr>
            <p:ph idx="1"/>
          </p:nvPr>
        </p:nvSpPr>
        <p:spPr>
          <a:xfrm>
            <a:off x="640080" y="2872899"/>
            <a:ext cx="4243589" cy="3320668"/>
          </a:xfrm>
        </p:spPr>
        <p:txBody>
          <a:bodyPr>
            <a:normAutofit/>
          </a:bodyPr>
          <a:lstStyle/>
          <a:p>
            <a:r>
              <a:rPr lang="en-US" sz="2200"/>
              <a:t>Revise assignment 3</a:t>
            </a:r>
          </a:p>
          <a:p>
            <a:r>
              <a:rPr lang="en-US" sz="2200"/>
              <a:t>Highlight your changes</a:t>
            </a:r>
          </a:p>
          <a:p>
            <a:r>
              <a:rPr lang="en-US" sz="2200"/>
              <a:t>Due by Sunday</a:t>
            </a:r>
          </a:p>
        </p:txBody>
      </p:sp>
      <p:pic>
        <p:nvPicPr>
          <p:cNvPr id="13" name="Picture 5" descr="Writing an appointment on a paper agenda">
            <a:extLst>
              <a:ext uri="{FF2B5EF4-FFF2-40B4-BE49-F238E27FC236}">
                <a16:creationId xmlns:a16="http://schemas.microsoft.com/office/drawing/2014/main" id="{5A071A01-9E18-4F77-A956-89449864C37B}"/>
              </a:ext>
            </a:extLst>
          </p:cNvPr>
          <p:cNvPicPr>
            <a:picLocks noChangeAspect="1"/>
          </p:cNvPicPr>
          <p:nvPr/>
        </p:nvPicPr>
        <p:blipFill rotWithShape="1">
          <a:blip r:embed="rId3"/>
          <a:srcRect r="33047"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Footer Placeholder 3">
            <a:extLst>
              <a:ext uri="{FF2B5EF4-FFF2-40B4-BE49-F238E27FC236}">
                <a16:creationId xmlns:a16="http://schemas.microsoft.com/office/drawing/2014/main" id="{0DF97E70-BD4A-449D-94B1-5115EEE844BA}"/>
              </a:ext>
            </a:extLst>
          </p:cNvPr>
          <p:cNvSpPr>
            <a:spLocks noGrp="1"/>
          </p:cNvSpPr>
          <p:nvPr>
            <p:ph type="ftr" sz="quarter" idx="11"/>
          </p:nvPr>
        </p:nvSpPr>
        <p:spPr>
          <a:xfrm>
            <a:off x="6248400" y="6356350"/>
            <a:ext cx="4114800" cy="365125"/>
          </a:xfrm>
        </p:spPr>
        <p:txBody>
          <a:bodyPr>
            <a:normAutofit/>
          </a:bodyPr>
          <a:lstStyle/>
          <a:p>
            <a:pPr algn="l">
              <a:spcAft>
                <a:spcPts val="600"/>
              </a:spcAft>
            </a:pPr>
            <a:r>
              <a:rPr lang="en-US">
                <a:solidFill>
                  <a:srgbClr val="FFFFFF"/>
                </a:solidFill>
              </a:rPr>
              <a:t>Mike Nguyen</a:t>
            </a:r>
          </a:p>
        </p:txBody>
      </p:sp>
    </p:spTree>
    <p:extLst>
      <p:ext uri="{BB962C8B-B14F-4D97-AF65-F5344CB8AC3E}">
        <p14:creationId xmlns:p14="http://schemas.microsoft.com/office/powerpoint/2010/main" val="40318293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34A2F20-4532-4966-9248-AA1D22487F73}"/>
              </a:ext>
            </a:extLst>
          </p:cNvPr>
          <p:cNvSpPr>
            <a:spLocks noGrp="1"/>
          </p:cNvSpPr>
          <p:nvPr>
            <p:ph type="title"/>
          </p:nvPr>
        </p:nvSpPr>
        <p:spPr>
          <a:xfrm>
            <a:off x="863029" y="1012004"/>
            <a:ext cx="3416158" cy="4795408"/>
          </a:xfrm>
        </p:spPr>
        <p:txBody>
          <a:bodyPr>
            <a:normAutofit/>
          </a:bodyPr>
          <a:lstStyle/>
          <a:p>
            <a:r>
              <a:rPr lang="en-US">
                <a:solidFill>
                  <a:srgbClr val="FFFFFF"/>
                </a:solidFill>
              </a:rPr>
              <a:t>Reminder</a:t>
            </a:r>
          </a:p>
        </p:txBody>
      </p:sp>
      <p:sp>
        <p:nvSpPr>
          <p:cNvPr id="4" name="Footer Placeholder 3">
            <a:extLst>
              <a:ext uri="{FF2B5EF4-FFF2-40B4-BE49-F238E27FC236}">
                <a16:creationId xmlns:a16="http://schemas.microsoft.com/office/drawing/2014/main" id="{3882A234-9C90-4561-8878-20FE60A63CC3}"/>
              </a:ext>
            </a:extLst>
          </p:cNvPr>
          <p:cNvSpPr>
            <a:spLocks noGrp="1"/>
          </p:cNvSpPr>
          <p:nvPr>
            <p:ph type="ftr" sz="quarter" idx="11"/>
          </p:nvPr>
        </p:nvSpPr>
        <p:spPr>
          <a:xfrm>
            <a:off x="750305" y="6356350"/>
            <a:ext cx="4114800" cy="365125"/>
          </a:xfrm>
        </p:spPr>
        <p:txBody>
          <a:bodyPr>
            <a:normAutofit/>
          </a:bodyPr>
          <a:lstStyle/>
          <a:p>
            <a:pPr algn="l">
              <a:spcAft>
                <a:spcPts val="600"/>
              </a:spcAft>
            </a:pPr>
            <a:r>
              <a:rPr lang="en-US">
                <a:solidFill>
                  <a:prstClr val="black">
                    <a:tint val="75000"/>
                  </a:prstClr>
                </a:solidFill>
              </a:rPr>
              <a:t>Mike Nguyen</a:t>
            </a:r>
          </a:p>
        </p:txBody>
      </p:sp>
      <p:graphicFrame>
        <p:nvGraphicFramePr>
          <p:cNvPr id="6" name="Content Placeholder 2">
            <a:extLst>
              <a:ext uri="{FF2B5EF4-FFF2-40B4-BE49-F238E27FC236}">
                <a16:creationId xmlns:a16="http://schemas.microsoft.com/office/drawing/2014/main" id="{009F837A-F0D5-4D6A-B580-1EDDAF10A4CA}"/>
              </a:ext>
            </a:extLst>
          </p:cNvPr>
          <p:cNvGraphicFramePr>
            <a:graphicFrameLocks noGrp="1"/>
          </p:cNvGraphicFramePr>
          <p:nvPr>
            <p:ph idx="1"/>
            <p:extLst>
              <p:ext uri="{D42A27DB-BD31-4B8C-83A1-F6EECF244321}">
                <p14:modId xmlns:p14="http://schemas.microsoft.com/office/powerpoint/2010/main" val="4076612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332514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E8FEB-6DF6-46C3-A1B8-E2A3EB2C9CC2}"/>
              </a:ext>
            </a:extLst>
          </p:cNvPr>
          <p:cNvSpPr>
            <a:spLocks noGrp="1"/>
          </p:cNvSpPr>
          <p:nvPr>
            <p:ph type="title"/>
          </p:nvPr>
        </p:nvSpPr>
        <p:spPr/>
        <p:txBody>
          <a:bodyPr/>
          <a:lstStyle/>
          <a:p>
            <a:r>
              <a:rPr lang="en-US"/>
              <a:t>Recap</a:t>
            </a:r>
            <a:endParaRPr lang="en-US" dirty="0"/>
          </a:p>
        </p:txBody>
      </p:sp>
      <p:graphicFrame>
        <p:nvGraphicFramePr>
          <p:cNvPr id="14" name="Content Placeholder 2">
            <a:extLst>
              <a:ext uri="{FF2B5EF4-FFF2-40B4-BE49-F238E27FC236}">
                <a16:creationId xmlns:a16="http://schemas.microsoft.com/office/drawing/2014/main" id="{E8D75E78-C9B0-43B0-8BBF-BF11A4451EE9}"/>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F261A5AD-F1E4-4583-9EE3-325AB7A552C7}"/>
              </a:ext>
            </a:extLst>
          </p:cNvPr>
          <p:cNvSpPr>
            <a:spLocks noGrp="1"/>
          </p:cNvSpPr>
          <p:nvPr>
            <p:ph type="ftr" sz="quarter" idx="11"/>
          </p:nvPr>
        </p:nvSpPr>
        <p:spPr/>
        <p:txBody>
          <a:bodyPr/>
          <a:lstStyle/>
          <a:p>
            <a:r>
              <a:rPr lang="en-US"/>
              <a:t>Mike Nguyen</a:t>
            </a:r>
            <a:endParaRPr lang="en-US" dirty="0"/>
          </a:p>
        </p:txBody>
      </p:sp>
    </p:spTree>
    <p:extLst>
      <p:ext uri="{BB962C8B-B14F-4D97-AF65-F5344CB8AC3E}">
        <p14:creationId xmlns:p14="http://schemas.microsoft.com/office/powerpoint/2010/main" val="12961523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7D9D77C-6B28-4AD5-A84D-FEE58FA6FAF9}"/>
              </a:ext>
            </a:extLst>
          </p:cNvPr>
          <p:cNvPicPr>
            <a:picLocks noChangeAspect="1"/>
          </p:cNvPicPr>
          <p:nvPr/>
        </p:nvPicPr>
        <p:blipFill rotWithShape="1">
          <a:blip r:embed="rId3">
            <a:alphaModFix amt="35000"/>
          </a:blip>
          <a:srcRect t="8536"/>
          <a:stretch/>
        </p:blipFill>
        <p:spPr>
          <a:xfrm>
            <a:off x="20" y="1"/>
            <a:ext cx="12191980" cy="6857999"/>
          </a:xfrm>
          <a:prstGeom prst="rect">
            <a:avLst/>
          </a:prstGeom>
        </p:spPr>
      </p:pic>
      <p:sp>
        <p:nvSpPr>
          <p:cNvPr id="2" name="Title 1">
            <a:extLst>
              <a:ext uri="{FF2B5EF4-FFF2-40B4-BE49-F238E27FC236}">
                <a16:creationId xmlns:a16="http://schemas.microsoft.com/office/drawing/2014/main" id="{ED835C2C-7268-4FF7-A659-41F22EB6AD15}"/>
              </a:ext>
            </a:extLst>
          </p:cNvPr>
          <p:cNvSpPr>
            <a:spLocks noGrp="1"/>
          </p:cNvSpPr>
          <p:nvPr>
            <p:ph type="title"/>
          </p:nvPr>
        </p:nvSpPr>
        <p:spPr>
          <a:xfrm>
            <a:off x="838201" y="1065862"/>
            <a:ext cx="3313164" cy="4726276"/>
          </a:xfrm>
        </p:spPr>
        <p:txBody>
          <a:bodyPr>
            <a:normAutofit/>
          </a:bodyPr>
          <a:lstStyle/>
          <a:p>
            <a:pPr algn="r"/>
            <a:r>
              <a:rPr lang="en-US" sz="4000">
                <a:solidFill>
                  <a:srgbClr val="FFFFFF"/>
                </a:solidFill>
              </a:rPr>
              <a:t>5-min Snippet</a:t>
            </a:r>
          </a:p>
        </p:txBody>
      </p:sp>
      <p:cxnSp>
        <p:nvCxnSpPr>
          <p:cNvPr id="13" name="Straight Connector 12">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865AE069-B7B4-45FD-B09F-F58543205B13}"/>
              </a:ext>
            </a:extLst>
          </p:cNvPr>
          <p:cNvSpPr>
            <a:spLocks noGrp="1"/>
          </p:cNvSpPr>
          <p:nvPr>
            <p:ph type="ftr" sz="quarter" idx="11"/>
          </p:nvPr>
        </p:nvSpPr>
        <p:spPr>
          <a:xfrm>
            <a:off x="5150428" y="6356350"/>
            <a:ext cx="5152157" cy="365125"/>
          </a:xfrm>
        </p:spPr>
        <p:txBody>
          <a:bodyPr>
            <a:normAutofit/>
          </a:bodyPr>
          <a:lstStyle/>
          <a:p>
            <a:pPr algn="l">
              <a:spcAft>
                <a:spcPts val="600"/>
              </a:spcAft>
            </a:pPr>
            <a:r>
              <a:rPr lang="en-US">
                <a:solidFill>
                  <a:srgbClr val="FFFFFF"/>
                </a:solidFill>
              </a:rPr>
              <a:t>Mike Nguyen</a:t>
            </a:r>
          </a:p>
        </p:txBody>
      </p:sp>
      <p:graphicFrame>
        <p:nvGraphicFramePr>
          <p:cNvPr id="6" name="Content Placeholder 2">
            <a:extLst>
              <a:ext uri="{FF2B5EF4-FFF2-40B4-BE49-F238E27FC236}">
                <a16:creationId xmlns:a16="http://schemas.microsoft.com/office/drawing/2014/main" id="{3747CDFE-FB23-4440-8BF7-364769FB6B52}"/>
              </a:ext>
            </a:extLst>
          </p:cNvPr>
          <p:cNvGraphicFramePr>
            <a:graphicFrameLocks noGrp="1"/>
          </p:cNvGraphicFramePr>
          <p:nvPr>
            <p:ph idx="1"/>
            <p:extLst>
              <p:ext uri="{D42A27DB-BD31-4B8C-83A1-F6EECF244321}">
                <p14:modId xmlns:p14="http://schemas.microsoft.com/office/powerpoint/2010/main" val="2963367254"/>
              </p:ext>
            </p:extLst>
          </p:nvPr>
        </p:nvGraphicFramePr>
        <p:xfrm>
          <a:off x="5155379" y="1065862"/>
          <a:ext cx="5744685" cy="47262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6904570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26E5D-4D4B-45BC-912D-908663423EB9}"/>
              </a:ext>
            </a:extLst>
          </p:cNvPr>
          <p:cNvSpPr>
            <a:spLocks noGrp="1"/>
          </p:cNvSpPr>
          <p:nvPr>
            <p:ph type="title"/>
          </p:nvPr>
        </p:nvSpPr>
        <p:spPr>
          <a:xfrm>
            <a:off x="4965430" y="629268"/>
            <a:ext cx="6586491" cy="1286160"/>
          </a:xfrm>
        </p:spPr>
        <p:txBody>
          <a:bodyPr anchor="b">
            <a:normAutofit/>
          </a:bodyPr>
          <a:lstStyle/>
          <a:p>
            <a:r>
              <a:rPr lang="en-US" dirty="0"/>
              <a:t>iClicker Question</a:t>
            </a:r>
          </a:p>
        </p:txBody>
      </p:sp>
      <p:sp>
        <p:nvSpPr>
          <p:cNvPr id="3" name="Content Placeholder 2">
            <a:extLst>
              <a:ext uri="{FF2B5EF4-FFF2-40B4-BE49-F238E27FC236}">
                <a16:creationId xmlns:a16="http://schemas.microsoft.com/office/drawing/2014/main" id="{5C0D21A6-E6AA-401E-B18B-5127EBDE4296}"/>
              </a:ext>
            </a:extLst>
          </p:cNvPr>
          <p:cNvSpPr>
            <a:spLocks noGrp="1"/>
          </p:cNvSpPr>
          <p:nvPr>
            <p:ph idx="1"/>
          </p:nvPr>
        </p:nvSpPr>
        <p:spPr>
          <a:xfrm>
            <a:off x="4965431" y="2438400"/>
            <a:ext cx="6586489" cy="3785419"/>
          </a:xfrm>
        </p:spPr>
        <p:txBody>
          <a:bodyPr>
            <a:normAutofit/>
          </a:bodyPr>
          <a:lstStyle/>
          <a:p>
            <a:pPr marL="0" indent="0">
              <a:buNone/>
            </a:pPr>
            <a:r>
              <a:rPr lang="en-US" sz="2000"/>
              <a:t>Why do we need to know who sponsor a research study?</a:t>
            </a:r>
          </a:p>
          <a:p>
            <a:pPr marL="514350" indent="-514350">
              <a:buFont typeface="+mj-lt"/>
              <a:buAutoNum type="alphaUcPeriod"/>
            </a:pPr>
            <a:r>
              <a:rPr lang="en-US" sz="2000"/>
              <a:t>Sponsor can have ulterior motives</a:t>
            </a:r>
          </a:p>
          <a:p>
            <a:pPr marL="514350" indent="-514350">
              <a:buFont typeface="+mj-lt"/>
              <a:buAutoNum type="alphaUcPeriod"/>
            </a:pPr>
            <a:r>
              <a:rPr lang="en-US" sz="2000"/>
              <a:t>Knowing the sponsors can help researchers and readers appreciate them more</a:t>
            </a:r>
          </a:p>
          <a:p>
            <a:pPr marL="514350" indent="-514350">
              <a:buFont typeface="+mj-lt"/>
              <a:buAutoNum type="alphaUcPeriod"/>
            </a:pPr>
            <a:r>
              <a:rPr lang="en-US" sz="2000"/>
              <a:t>Both A and B</a:t>
            </a:r>
          </a:p>
        </p:txBody>
      </p:sp>
      <p:pic>
        <p:nvPicPr>
          <p:cNvPr id="6" name="Picture 5" descr="Glasses on top of a book">
            <a:extLst>
              <a:ext uri="{FF2B5EF4-FFF2-40B4-BE49-F238E27FC236}">
                <a16:creationId xmlns:a16="http://schemas.microsoft.com/office/drawing/2014/main" id="{F346D984-E2AF-4CA6-ADE4-6925274A3C6E}"/>
              </a:ext>
            </a:extLst>
          </p:cNvPr>
          <p:cNvPicPr>
            <a:picLocks noChangeAspect="1"/>
          </p:cNvPicPr>
          <p:nvPr/>
        </p:nvPicPr>
        <p:blipFill rotWithShape="1">
          <a:blip r:embed="rId2"/>
          <a:srcRect l="14943" r="40275" b="-1"/>
          <a:stretch/>
        </p:blipFill>
        <p:spPr>
          <a:xfrm>
            <a:off x="20" y="10"/>
            <a:ext cx="4635571" cy="6857990"/>
          </a:xfrm>
          <a:prstGeom prst="rect">
            <a:avLst/>
          </a:prstGeom>
          <a:effectLst/>
        </p:spPr>
      </p:pic>
      <p:cxnSp>
        <p:nvCxnSpPr>
          <p:cNvPr id="10" name="Straight Connector 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CE9E5B"/>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F26898AC-6E9C-42A6-B6BF-6AB9D70844E8}"/>
              </a:ext>
            </a:extLst>
          </p:cNvPr>
          <p:cNvSpPr>
            <a:spLocks noGrp="1"/>
          </p:cNvSpPr>
          <p:nvPr>
            <p:ph type="ftr" sz="quarter" idx="11"/>
          </p:nvPr>
        </p:nvSpPr>
        <p:spPr>
          <a:xfrm>
            <a:off x="4965430" y="6356350"/>
            <a:ext cx="4139134" cy="365125"/>
          </a:xfrm>
        </p:spPr>
        <p:txBody>
          <a:bodyPr>
            <a:normAutofit/>
          </a:bodyPr>
          <a:lstStyle/>
          <a:p>
            <a:pPr algn="l">
              <a:spcAft>
                <a:spcPts val="600"/>
              </a:spcAft>
            </a:pPr>
            <a:r>
              <a:rPr lang="en-US"/>
              <a:t>Mike Nguyen</a:t>
            </a:r>
          </a:p>
        </p:txBody>
      </p:sp>
    </p:spTree>
    <p:extLst>
      <p:ext uri="{BB962C8B-B14F-4D97-AF65-F5344CB8AC3E}">
        <p14:creationId xmlns:p14="http://schemas.microsoft.com/office/powerpoint/2010/main" val="3936988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26E5D-4D4B-45BC-912D-908663423EB9}"/>
              </a:ext>
            </a:extLst>
          </p:cNvPr>
          <p:cNvSpPr>
            <a:spLocks noGrp="1"/>
          </p:cNvSpPr>
          <p:nvPr>
            <p:ph type="title"/>
          </p:nvPr>
        </p:nvSpPr>
        <p:spPr>
          <a:xfrm>
            <a:off x="4965430" y="629268"/>
            <a:ext cx="6586491" cy="1286160"/>
          </a:xfrm>
        </p:spPr>
        <p:txBody>
          <a:bodyPr anchor="b">
            <a:normAutofit/>
          </a:bodyPr>
          <a:lstStyle/>
          <a:p>
            <a:r>
              <a:rPr lang="en-US" dirty="0"/>
              <a:t>iClicker Question</a:t>
            </a:r>
          </a:p>
        </p:txBody>
      </p:sp>
      <p:sp>
        <p:nvSpPr>
          <p:cNvPr id="3" name="Content Placeholder 2">
            <a:extLst>
              <a:ext uri="{FF2B5EF4-FFF2-40B4-BE49-F238E27FC236}">
                <a16:creationId xmlns:a16="http://schemas.microsoft.com/office/drawing/2014/main" id="{5C0D21A6-E6AA-401E-B18B-5127EBDE4296}"/>
              </a:ext>
            </a:extLst>
          </p:cNvPr>
          <p:cNvSpPr>
            <a:spLocks noGrp="1"/>
          </p:cNvSpPr>
          <p:nvPr>
            <p:ph idx="1"/>
          </p:nvPr>
        </p:nvSpPr>
        <p:spPr>
          <a:xfrm>
            <a:off x="4965431" y="2438400"/>
            <a:ext cx="6586489" cy="3785419"/>
          </a:xfrm>
        </p:spPr>
        <p:txBody>
          <a:bodyPr>
            <a:normAutofit/>
          </a:bodyPr>
          <a:lstStyle/>
          <a:p>
            <a:pPr marL="0" indent="0">
              <a:buNone/>
            </a:pPr>
            <a:r>
              <a:rPr lang="en-US" sz="2000" dirty="0"/>
              <a:t>What are the original four V’s of big data?</a:t>
            </a:r>
          </a:p>
          <a:p>
            <a:pPr marL="514350" indent="-514350">
              <a:buFont typeface="+mj-lt"/>
              <a:buAutoNum type="alphaUcPeriod"/>
            </a:pPr>
            <a:r>
              <a:rPr lang="en-US" sz="2000" dirty="0"/>
              <a:t>Volume, Velocity, Variety, Veracity </a:t>
            </a:r>
          </a:p>
          <a:p>
            <a:pPr marL="514350" indent="-514350">
              <a:buFont typeface="+mj-lt"/>
              <a:buAutoNum type="alphaUcPeriod"/>
            </a:pPr>
            <a:r>
              <a:rPr lang="en-US" sz="2000" dirty="0"/>
              <a:t>Volume, Valence, Value, Velocity </a:t>
            </a:r>
          </a:p>
          <a:p>
            <a:pPr marL="514350" indent="-514350">
              <a:buFont typeface="+mj-lt"/>
              <a:buAutoNum type="alphaUcPeriod"/>
            </a:pPr>
            <a:r>
              <a:rPr lang="en-US" sz="2000" dirty="0"/>
              <a:t>Volume, Variety, Valance, Veracity</a:t>
            </a:r>
          </a:p>
        </p:txBody>
      </p:sp>
      <p:pic>
        <p:nvPicPr>
          <p:cNvPr id="6" name="Picture 5" descr="Graph">
            <a:extLst>
              <a:ext uri="{FF2B5EF4-FFF2-40B4-BE49-F238E27FC236}">
                <a16:creationId xmlns:a16="http://schemas.microsoft.com/office/drawing/2014/main" id="{7FC21E1E-848D-4DAC-8BBC-EC7B4031EE6A}"/>
              </a:ext>
            </a:extLst>
          </p:cNvPr>
          <p:cNvPicPr>
            <a:picLocks noChangeAspect="1"/>
          </p:cNvPicPr>
          <p:nvPr/>
        </p:nvPicPr>
        <p:blipFill rotWithShape="1">
          <a:blip r:embed="rId2"/>
          <a:srcRect l="23244" r="34510"/>
          <a:stretch/>
        </p:blipFill>
        <p:spPr>
          <a:xfrm>
            <a:off x="20" y="10"/>
            <a:ext cx="4635571" cy="6857990"/>
          </a:xfrm>
          <a:prstGeom prst="rect">
            <a:avLst/>
          </a:prstGeom>
          <a:effectLst/>
        </p:spPr>
      </p:pic>
      <p:cxnSp>
        <p:nvCxnSpPr>
          <p:cNvPr id="10" name="Straight Connector 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ED9B17"/>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F26898AC-6E9C-42A6-B6BF-6AB9D70844E8}"/>
              </a:ext>
            </a:extLst>
          </p:cNvPr>
          <p:cNvSpPr>
            <a:spLocks noGrp="1"/>
          </p:cNvSpPr>
          <p:nvPr>
            <p:ph type="ftr" sz="quarter" idx="11"/>
          </p:nvPr>
        </p:nvSpPr>
        <p:spPr>
          <a:xfrm>
            <a:off x="4965430" y="6356350"/>
            <a:ext cx="4139134" cy="365125"/>
          </a:xfrm>
        </p:spPr>
        <p:txBody>
          <a:bodyPr>
            <a:normAutofit/>
          </a:bodyPr>
          <a:lstStyle/>
          <a:p>
            <a:pPr algn="l">
              <a:spcAft>
                <a:spcPts val="600"/>
              </a:spcAft>
            </a:pPr>
            <a:r>
              <a:rPr lang="en-US"/>
              <a:t>Mike Nguyen</a:t>
            </a:r>
          </a:p>
        </p:txBody>
      </p:sp>
    </p:spTree>
    <p:extLst>
      <p:ext uri="{BB962C8B-B14F-4D97-AF65-F5344CB8AC3E}">
        <p14:creationId xmlns:p14="http://schemas.microsoft.com/office/powerpoint/2010/main" val="4064398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EA99A-2098-4069-9DE9-765BFAEFC447}"/>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5100"/>
              <a:t>5-min snippet: Social Network Analysis</a:t>
            </a:r>
          </a:p>
        </p:txBody>
      </p:sp>
      <p:pic>
        <p:nvPicPr>
          <p:cNvPr id="11" name="Picture 10" descr="Diagram, schematic, bubble chart&#10;&#10;Description automatically generated">
            <a:extLst>
              <a:ext uri="{FF2B5EF4-FFF2-40B4-BE49-F238E27FC236}">
                <a16:creationId xmlns:a16="http://schemas.microsoft.com/office/drawing/2014/main" id="{22AE5C64-FC7D-4D76-9392-EA11F6094174}"/>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90908" y="2642616"/>
            <a:ext cx="4872680" cy="3605784"/>
          </a:xfrm>
          <a:prstGeom prst="rect">
            <a:avLst/>
          </a:prstGeom>
        </p:spPr>
      </p:pic>
      <p:pic>
        <p:nvPicPr>
          <p:cNvPr id="15" name="Picture 14" descr="Map&#10;&#10;Description automatically generated">
            <a:extLst>
              <a:ext uri="{FF2B5EF4-FFF2-40B4-BE49-F238E27FC236}">
                <a16:creationId xmlns:a16="http://schemas.microsoft.com/office/drawing/2014/main" id="{D83C054A-6250-4F80-9E59-BB7B71C922CF}"/>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6254496" y="2999796"/>
            <a:ext cx="5614416" cy="2891424"/>
          </a:xfrm>
          <a:prstGeom prst="rect">
            <a:avLst/>
          </a:prstGeom>
        </p:spPr>
      </p:pic>
      <p:sp>
        <p:nvSpPr>
          <p:cNvPr id="4" name="Footer Placeholder 3">
            <a:extLst>
              <a:ext uri="{FF2B5EF4-FFF2-40B4-BE49-F238E27FC236}">
                <a16:creationId xmlns:a16="http://schemas.microsoft.com/office/drawing/2014/main" id="{DC37974A-7E62-4772-8F58-DE74E62AF40A}"/>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73CCD817-81AA-47EB-B057-5B10A0F5A42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6</a:t>
            </a:fld>
            <a:endParaRPr lang="en-US"/>
          </a:p>
        </p:txBody>
      </p:sp>
    </p:spTree>
    <p:extLst>
      <p:ext uri="{BB962C8B-B14F-4D97-AF65-F5344CB8AC3E}">
        <p14:creationId xmlns:p14="http://schemas.microsoft.com/office/powerpoint/2010/main" val="2269414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62513D-E35E-4633-BCBF-B63FA0C59067}"/>
              </a:ext>
            </a:extLst>
          </p:cNvPr>
          <p:cNvSpPr>
            <a:spLocks noGrp="1"/>
          </p:cNvSpPr>
          <p:nvPr>
            <p:ph type="title"/>
          </p:nvPr>
        </p:nvSpPr>
        <p:spPr>
          <a:xfrm>
            <a:off x="594360" y="637125"/>
            <a:ext cx="3802276" cy="5256371"/>
          </a:xfrm>
        </p:spPr>
        <p:txBody>
          <a:bodyPr>
            <a:normAutofit/>
          </a:bodyPr>
          <a:lstStyle/>
          <a:p>
            <a:r>
              <a:rPr lang="en-US" sz="4800">
                <a:solidFill>
                  <a:schemeClr val="bg1"/>
                </a:solidFill>
              </a:rPr>
              <a:t>Recap Last Class</a:t>
            </a:r>
          </a:p>
        </p:txBody>
      </p:sp>
      <p:sp>
        <p:nvSpPr>
          <p:cNvPr id="4" name="Footer Placeholder 3">
            <a:extLst>
              <a:ext uri="{FF2B5EF4-FFF2-40B4-BE49-F238E27FC236}">
                <a16:creationId xmlns:a16="http://schemas.microsoft.com/office/drawing/2014/main" id="{5952F3E6-BD5D-4DFB-98DF-0C16A490F94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rgbClr val="898989"/>
                </a:solidFill>
              </a:rPr>
              <a:t>Mike Nguyen</a:t>
            </a:r>
          </a:p>
        </p:txBody>
      </p:sp>
      <p:graphicFrame>
        <p:nvGraphicFramePr>
          <p:cNvPr id="32" name="Content Placeholder 2">
            <a:extLst>
              <a:ext uri="{FF2B5EF4-FFF2-40B4-BE49-F238E27FC236}">
                <a16:creationId xmlns:a16="http://schemas.microsoft.com/office/drawing/2014/main" id="{73752870-5C82-4BB2-8481-E74257EF8FB7}"/>
              </a:ext>
            </a:extLst>
          </p:cNvPr>
          <p:cNvGraphicFramePr>
            <a:graphicFrameLocks noGrp="1"/>
          </p:cNvGraphicFramePr>
          <p:nvPr>
            <p:ph idx="1"/>
            <p:extLst>
              <p:ext uri="{D42A27DB-BD31-4B8C-83A1-F6EECF244321}">
                <p14:modId xmlns:p14="http://schemas.microsoft.com/office/powerpoint/2010/main" val="386368822"/>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6522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0F3F2DF-732D-458C-92B9-9422AA1F6765}"/>
              </a:ext>
            </a:extLst>
          </p:cNvPr>
          <p:cNvSpPr>
            <a:spLocks noGrp="1"/>
          </p:cNvSpPr>
          <p:nvPr>
            <p:ph type="title"/>
          </p:nvPr>
        </p:nvSpPr>
        <p:spPr>
          <a:xfrm>
            <a:off x="804672" y="640080"/>
            <a:ext cx="3282696" cy="5257800"/>
          </a:xfrm>
        </p:spPr>
        <p:txBody>
          <a:bodyPr>
            <a:normAutofit/>
          </a:bodyPr>
          <a:lstStyle/>
          <a:p>
            <a:r>
              <a:rPr lang="en-US">
                <a:solidFill>
                  <a:schemeClr val="bg1"/>
                </a:solidFill>
              </a:rPr>
              <a:t>Learning Objectives</a:t>
            </a:r>
          </a:p>
        </p:txBody>
      </p:sp>
      <p:sp>
        <p:nvSpPr>
          <p:cNvPr id="3" name="Content Placeholder 2">
            <a:extLst>
              <a:ext uri="{FF2B5EF4-FFF2-40B4-BE49-F238E27FC236}">
                <a16:creationId xmlns:a16="http://schemas.microsoft.com/office/drawing/2014/main" id="{EAD3ACE4-DD9E-4ACF-AA95-46841096B126}"/>
              </a:ext>
            </a:extLst>
          </p:cNvPr>
          <p:cNvSpPr>
            <a:spLocks noGrp="1"/>
          </p:cNvSpPr>
          <p:nvPr>
            <p:ph idx="1"/>
          </p:nvPr>
        </p:nvSpPr>
        <p:spPr>
          <a:xfrm>
            <a:off x="5358384" y="640081"/>
            <a:ext cx="6024654" cy="5257800"/>
          </a:xfrm>
        </p:spPr>
        <p:txBody>
          <a:bodyPr anchor="ctr">
            <a:normAutofit/>
          </a:bodyPr>
          <a:lstStyle/>
          <a:p>
            <a:pPr marL="514350" indent="-514350">
              <a:buFont typeface="+mj-lt"/>
              <a:buAutoNum type="arabicPeriod"/>
            </a:pPr>
            <a:r>
              <a:rPr lang="en-US" sz="2400"/>
              <a:t>Describe the process of searching for published external secondary data </a:t>
            </a:r>
          </a:p>
          <a:p>
            <a:pPr marL="514350" indent="-514350">
              <a:buFont typeface="+mj-lt"/>
              <a:buAutoNum type="arabicPeriod"/>
            </a:pPr>
            <a:r>
              <a:rPr lang="en-US" sz="2400"/>
              <a:t>List 3 common uses of the information supplied by standard marketing info services </a:t>
            </a:r>
          </a:p>
          <a:p>
            <a:pPr marL="514350" indent="-514350">
              <a:buFont typeface="+mj-lt"/>
              <a:buAutoNum type="arabicPeriod"/>
            </a:pPr>
            <a:r>
              <a:rPr lang="en-US" sz="2400"/>
              <a:t>Define geodemography</a:t>
            </a:r>
          </a:p>
          <a:p>
            <a:pPr marL="514350" indent="-514350">
              <a:buFont typeface="+mj-lt"/>
              <a:buAutoNum type="arabicPeriod"/>
            </a:pPr>
            <a:r>
              <a:rPr lang="en-US" sz="2400"/>
              <a:t>Describe the use of diary panels and scanner data for assessing product sales </a:t>
            </a:r>
          </a:p>
          <a:p>
            <a:pPr marL="514350" indent="-514350">
              <a:buFont typeface="+mj-lt"/>
              <a:buAutoNum type="arabicPeriod"/>
            </a:pPr>
            <a:r>
              <a:rPr lang="en-US" sz="2400"/>
              <a:t>Discuss the purpose and operation of people meters </a:t>
            </a:r>
          </a:p>
          <a:p>
            <a:pPr marL="514350" indent="-514350">
              <a:buFont typeface="+mj-lt"/>
              <a:buAutoNum type="arabicPeriod"/>
            </a:pPr>
            <a:r>
              <a:rPr lang="en-US" sz="2400"/>
              <a:t>Define single-source data</a:t>
            </a:r>
          </a:p>
        </p:txBody>
      </p:sp>
      <p:sp>
        <p:nvSpPr>
          <p:cNvPr id="4" name="Footer Placeholder 3">
            <a:extLst>
              <a:ext uri="{FF2B5EF4-FFF2-40B4-BE49-F238E27FC236}">
                <a16:creationId xmlns:a16="http://schemas.microsoft.com/office/drawing/2014/main" id="{A8EF8EA1-29D0-410C-AD7E-3040073D6ED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Tree>
    <p:extLst>
      <p:ext uri="{BB962C8B-B14F-4D97-AF65-F5344CB8AC3E}">
        <p14:creationId xmlns:p14="http://schemas.microsoft.com/office/powerpoint/2010/main" val="2046047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B7772D-E3C5-4423-908D-E32DC60B1825}"/>
              </a:ext>
            </a:extLst>
          </p:cNvPr>
          <p:cNvSpPr>
            <a:spLocks noGrp="1"/>
          </p:cNvSpPr>
          <p:nvPr>
            <p:ph type="title"/>
          </p:nvPr>
        </p:nvSpPr>
        <p:spPr>
          <a:xfrm>
            <a:off x="686834" y="1153572"/>
            <a:ext cx="3200400" cy="4461163"/>
          </a:xfrm>
        </p:spPr>
        <p:txBody>
          <a:bodyPr>
            <a:normAutofit/>
          </a:bodyPr>
          <a:lstStyle/>
          <a:p>
            <a:r>
              <a:rPr lang="en-US">
                <a:solidFill>
                  <a:srgbClr val="FFFFFF"/>
                </a:solidFill>
              </a:rPr>
              <a:t>Marketing Research Process</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4D3B202-E9C2-4A28-99CB-316BFD3885B7}"/>
              </a:ext>
            </a:extLst>
          </p:cNvPr>
          <p:cNvSpPr>
            <a:spLocks noGrp="1"/>
          </p:cNvSpPr>
          <p:nvPr>
            <p:ph idx="1"/>
          </p:nvPr>
        </p:nvSpPr>
        <p:spPr>
          <a:xfrm>
            <a:off x="4447308" y="591344"/>
            <a:ext cx="6906491" cy="5585619"/>
          </a:xfrm>
        </p:spPr>
        <p:txBody>
          <a:bodyPr anchor="ctr">
            <a:normAutofit/>
          </a:bodyPr>
          <a:lstStyle/>
          <a:p>
            <a:r>
              <a:rPr lang="en-US" dirty="0"/>
              <a:t>In Chapter 7, we shift our focus onto retrieving existing info from external sources. Some of this external info may end up in the company’s Decision Support System; some of it may also be in the form of “big data.”</a:t>
            </a:r>
          </a:p>
          <a:p>
            <a:endParaRPr lang="en-US" dirty="0"/>
          </a:p>
        </p:txBody>
      </p:sp>
      <p:sp>
        <p:nvSpPr>
          <p:cNvPr id="4" name="Footer Placeholder 3">
            <a:extLst>
              <a:ext uri="{FF2B5EF4-FFF2-40B4-BE49-F238E27FC236}">
                <a16:creationId xmlns:a16="http://schemas.microsoft.com/office/drawing/2014/main" id="{71836DE9-6DB4-4743-9956-563A3A90D6C5}"/>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Tree>
    <p:extLst>
      <p:ext uri="{BB962C8B-B14F-4D97-AF65-F5344CB8AC3E}">
        <p14:creationId xmlns:p14="http://schemas.microsoft.com/office/powerpoint/2010/main" val="11673611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CA875DA-F9FD-4F83-A049-3B1027B542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6100</TotalTime>
  <Words>2185</Words>
  <Application>Microsoft Office PowerPoint</Application>
  <PresentationFormat>Widescreen</PresentationFormat>
  <Paragraphs>292</Paragraphs>
  <Slides>35</Slides>
  <Notes>22</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Franklin Gothic Book</vt:lpstr>
      <vt:lpstr>Office Theme</vt:lpstr>
      <vt:lpstr>Happy Wednesday</vt:lpstr>
      <vt:lpstr>Using External Secondary Data</vt:lpstr>
      <vt:lpstr>iClicker Question</vt:lpstr>
      <vt:lpstr>iClicker Question</vt:lpstr>
      <vt:lpstr>iClicker Question</vt:lpstr>
      <vt:lpstr>5-min snippet: Social Network Analysis</vt:lpstr>
      <vt:lpstr>Recap Last Class</vt:lpstr>
      <vt:lpstr>Learning Objectives</vt:lpstr>
      <vt:lpstr>Marketing Research Process</vt:lpstr>
      <vt:lpstr>Marketing Research Process</vt:lpstr>
      <vt:lpstr>Standardized Marketing Information</vt:lpstr>
      <vt:lpstr>Profiling Customers</vt:lpstr>
      <vt:lpstr>Measuring Product Sales Market Share</vt:lpstr>
      <vt:lpstr>Measuring Advertising Exposure and Effectiveness</vt:lpstr>
      <vt:lpstr>Single-Source Data in a Perfect World</vt:lpstr>
      <vt:lpstr>Conducting Causal Research</vt:lpstr>
      <vt:lpstr>Learning Objectives</vt:lpstr>
      <vt:lpstr>Three types of Primary Data Research</vt:lpstr>
      <vt:lpstr>Three Types of Primary Data Research</vt:lpstr>
      <vt:lpstr>Three Types Primary Data Research</vt:lpstr>
      <vt:lpstr>Causal Research</vt:lpstr>
      <vt:lpstr>Evidence of Causality</vt:lpstr>
      <vt:lpstr>Types of Test Markets</vt:lpstr>
      <vt:lpstr>Construct and Variables</vt:lpstr>
      <vt:lpstr>Example</vt:lpstr>
      <vt:lpstr>Descriptive Analysis</vt:lpstr>
      <vt:lpstr>Difference Analysis</vt:lpstr>
      <vt:lpstr>Association Analysis</vt:lpstr>
      <vt:lpstr>Association Analysis (cont.)</vt:lpstr>
      <vt:lpstr>Another representation</vt:lpstr>
      <vt:lpstr>DISCUSSION CASE #3</vt:lpstr>
      <vt:lpstr>Assignment 3.5</vt:lpstr>
      <vt:lpstr>Reminder</vt:lpstr>
      <vt:lpstr>Recap</vt:lpstr>
      <vt:lpstr>5-min Snippet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External Secondary Data</dc:title>
  <dc:creator>Nguyen, Mike (MU-Student)</dc:creator>
  <cp:lastModifiedBy>Nguyen, Mike (MU-Student)</cp:lastModifiedBy>
  <cp:revision>7</cp:revision>
  <dcterms:created xsi:type="dcterms:W3CDTF">2021-07-04T19:38:41Z</dcterms:created>
  <dcterms:modified xsi:type="dcterms:W3CDTF">2021-09-15T04:16:25Z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