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5"/>
  </p:notesMasterIdLst>
  <p:handoutMasterIdLst>
    <p:handoutMasterId r:id="rId16"/>
  </p:handoutMasterIdLst>
  <p:sldIdLst>
    <p:sldId id="257" r:id="rId6"/>
    <p:sldId id="258" r:id="rId7"/>
    <p:sldId id="259" r:id="rId8"/>
    <p:sldId id="260" r:id="rId9"/>
    <p:sldId id="261" r:id="rId10"/>
    <p:sldId id="256" r:id="rId11"/>
    <p:sldId id="295" r:id="rId12"/>
    <p:sldId id="29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71" autoAdjust="0"/>
  </p:normalViewPr>
  <p:slideViewPr>
    <p:cSldViewPr snapToGrid="0">
      <p:cViewPr varScale="1">
        <p:scale>
          <a:sx n="82" d="100"/>
          <a:sy n="82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Multiple regression 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36DF-F24E-48E3-BE9F-68AFE2C6589C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81C5-637A-43AB-A7C4-E7DFC89EBD58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C380-EB37-4688-ACA2-A268C2AE5967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31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8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77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23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4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32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2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8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61FD-B672-4D8F-8356-4A12CA89AA63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71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83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7F5D-6B5E-445B-A7D6-D5272A907639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59E4-EFCB-416B-8597-2977CD513C8F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E904-C2A5-4777-8FC5-B8D2FECC7571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020D-AEF5-4548-AE67-C5782FBCD88A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33E5-E33B-4FE4-9AAB-74E67996C9CD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6434-5ED1-4478-B475-B5D0455674B4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1AD-501F-4E01-AB37-27CC7835DE35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4AA5-2820-462D-B05E-9F8E9E238163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3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031EB-30D5-46F2-958C-534FAB3DE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Good Morning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EAB19-53A0-4E1B-88E9-ADE4F4402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/>
              <a:t>Take your name tag </a:t>
            </a:r>
          </a:p>
          <a:p>
            <a:pPr algn="l"/>
            <a:r>
              <a:rPr lang="en-US"/>
              <a:t>Check-in</a:t>
            </a:r>
          </a:p>
        </p:txBody>
      </p:sp>
      <p:sp>
        <p:nvSpPr>
          <p:cNvPr id="10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ood Morning Coffee GIF | Morning Coffee GIF Images - MK Wishes">
            <a:extLst>
              <a:ext uri="{FF2B5EF4-FFF2-40B4-BE49-F238E27FC236}">
                <a16:creationId xmlns:a16="http://schemas.microsoft.com/office/drawing/2014/main" id="{08919636-53D6-467D-A972-9EC4E57D86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95192"/>
            <a:ext cx="7214616" cy="404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79523-BC3F-46CE-B853-6A0ECF8F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4FCB4-A52F-489F-A734-9DFD9B98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E1386-5DA7-4DC6-8CE4-A2C6FE80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iClicker Question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7106-BA8B-45B8-8372-139747EB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Which percent do researchers typically use and are interested in?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/>
              <a:t>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/>
              <a:t>B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/>
              <a:t>C</a:t>
            </a:r>
          </a:p>
        </p:txBody>
      </p:sp>
      <p:pic>
        <p:nvPicPr>
          <p:cNvPr id="6" name="table" descr="Table&#10;&#10;Description automatically generated">
            <a:extLst>
              <a:ext uri="{FF2B5EF4-FFF2-40B4-BE49-F238E27FC236}">
                <a16:creationId xmlns:a16="http://schemas.microsoft.com/office/drawing/2014/main" id="{81BAC977-8D50-4AE9-A337-1CA601AE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448155"/>
            <a:ext cx="5458968" cy="19616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52223-FC2A-4403-9F40-C055A4F9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B770-0D20-4E80-B8BE-829AC283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26B5E-7F05-404D-A0CC-F329B9CB756A}"/>
              </a:ext>
            </a:extLst>
          </p:cNvPr>
          <p:cNvSpPr txBox="1"/>
          <p:nvPr/>
        </p:nvSpPr>
        <p:spPr>
          <a:xfrm>
            <a:off x="8153400" y="18639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CE292-8F75-4B83-A6ED-D1E872A3BD52}"/>
              </a:ext>
            </a:extLst>
          </p:cNvPr>
          <p:cNvSpPr txBox="1"/>
          <p:nvPr/>
        </p:nvSpPr>
        <p:spPr>
          <a:xfrm>
            <a:off x="9255369" y="18639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391F0-7327-4B0B-BD8E-AD0F3FB164F8}"/>
              </a:ext>
            </a:extLst>
          </p:cNvPr>
          <p:cNvSpPr txBox="1"/>
          <p:nvPr/>
        </p:nvSpPr>
        <p:spPr>
          <a:xfrm>
            <a:off x="10495084" y="18639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3C16A5-85F6-4848-AA89-A147C31B185C}"/>
              </a:ext>
            </a:extLst>
          </p:cNvPr>
          <p:cNvCxnSpPr>
            <a:stCxn id="7" idx="2"/>
          </p:cNvCxnSpPr>
          <p:nvPr/>
        </p:nvCxnSpPr>
        <p:spPr>
          <a:xfrm>
            <a:off x="8382000" y="2233301"/>
            <a:ext cx="0" cy="42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70D76B-ADEA-40FA-A20B-5EBE7A779A8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483969" y="2233301"/>
            <a:ext cx="0" cy="42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CEF94B-7C64-4A9D-AAA4-90D5E5A5080E}"/>
              </a:ext>
            </a:extLst>
          </p:cNvPr>
          <p:cNvCxnSpPr>
            <a:stCxn id="16" idx="2"/>
          </p:cNvCxnSpPr>
          <p:nvPr/>
        </p:nvCxnSpPr>
        <p:spPr>
          <a:xfrm>
            <a:off x="10723684" y="2233301"/>
            <a:ext cx="0" cy="29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E1386-5DA7-4DC6-8CE4-A2C6FE80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iClicker Question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7106-BA8B-45B8-8372-139747EB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What are common approaches to convert continuous variables to categorical variables?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/>
              <a:t>Median Split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/>
              <a:t>Cumulative % breakdowns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/>
              <a:t>Two-box technique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/>
              <a:t>A and B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/>
              <a:t>All of the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52223-FC2A-4403-9F40-C055A4F9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B770-0D20-4E80-B8BE-829AC283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2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E1386-5DA7-4DC6-8CE4-A2C6FE80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iClicker Question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7106-BA8B-45B8-8372-139747EB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What is the regression line?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 dirty="0"/>
              <a:t>The best-fitting line through the scatterplot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 dirty="0"/>
              <a:t>The linear trend between two variables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 dirty="0"/>
              <a:t>Both A and 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52223-FC2A-4403-9F40-C055A4F9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B770-0D20-4E80-B8BE-829AC283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1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E1386-5DA7-4DC6-8CE4-A2C6FE80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iClicker Question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7106-BA8B-45B8-8372-139747EB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What does R-squared tell us? </a:t>
            </a:r>
          </a:p>
          <a:p>
            <a:pPr marL="0" indent="0">
              <a:buNone/>
            </a:pPr>
            <a:r>
              <a:rPr lang="en-US" sz="2200" dirty="0"/>
              <a:t>(i.e., How do we interpret the R-squared?)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 dirty="0"/>
              <a:t>How much variation in the dependent variable is explained by the independent variable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 dirty="0"/>
              <a:t>It’s the correlation between the dependent variable and the independent variable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200" dirty="0"/>
              <a:t>Both A and B are correct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52223-FC2A-4403-9F40-C055A4F9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B770-0D20-4E80-B8BE-829AC283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Multiple Regression Basics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49410-9353-4EF7-A1FC-82B8C0FB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5151-FB70-4770-91D4-AFC7326E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A0177-0C2B-4153-8286-BC00E144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Multiple Regression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73904-3341-42D7-AC8E-C9056FD3E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>
                    <a:latin typeface="Cambria Math" panose="02040503050406030204" pitchFamily="18" charset="0"/>
                  </a:rPr>
                  <a:t>The relationship between the independent variable (x) and the dependent variable (y) can be represented by: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200"/>
              </a:p>
              <a:p>
                <a:pPr marL="0" indent="0">
                  <a:buNone/>
                </a:pPr>
                <a:r>
                  <a:rPr lang="en-US" sz="2200"/>
                  <a:t>What if we anticipate (hypothesize) that there are multiple independent variables (x’s) affecting the dependent variable (y)?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2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73904-3341-42D7-AC8E-C9056FD3E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754" t="-1865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D8E4D-C49C-4882-9DD0-465FAFA7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B9E2A-C387-4474-A824-3296DEC7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724F8-F644-491C-9E55-32D461EA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Celebration: Math Function Dance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oogle Shape;275;p35">
            <a:extLst>
              <a:ext uri="{FF2B5EF4-FFF2-40B4-BE49-F238E27FC236}">
                <a16:creationId xmlns:a16="http://schemas.microsoft.com/office/drawing/2014/main" id="{29A10A32-62A5-4297-B30F-F9D7DB1BB558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14153" y="640080"/>
            <a:ext cx="5494902" cy="5550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012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83DA-5967-4ADD-AB1F-79657CA5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ECC5-1B30-4D79-9745-AF64950B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7EA9D-0A8F-4EA4-923A-371FEF8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B6E9-D6DE-4484-B0E0-6FE178C8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25</TotalTime>
  <Words>232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Franklin Gothic Book</vt:lpstr>
      <vt:lpstr>Office Theme</vt:lpstr>
      <vt:lpstr>1_Office Theme</vt:lpstr>
      <vt:lpstr>Good Morning</vt:lpstr>
      <vt:lpstr>iClicker Question</vt:lpstr>
      <vt:lpstr>iClicker Question</vt:lpstr>
      <vt:lpstr>iClicker Question</vt:lpstr>
      <vt:lpstr>iClicker Question</vt:lpstr>
      <vt:lpstr>Multiple Regression Basics</vt:lpstr>
      <vt:lpstr>Multiple Regression</vt:lpstr>
      <vt:lpstr>Celebration: Math Function Dance</vt:lpstr>
      <vt:lpstr>Presentation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Nguyen, Mike (MU-Student)</dc:creator>
  <cp:lastModifiedBy>Nguyen, Mike (MU-Student)</cp:lastModifiedBy>
  <cp:revision>4</cp:revision>
  <dcterms:created xsi:type="dcterms:W3CDTF">2021-10-23T19:11:44Z</dcterms:created>
  <dcterms:modified xsi:type="dcterms:W3CDTF">2021-11-07T00:13:07Z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