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30"/>
  </p:notesMasterIdLst>
  <p:handoutMasterIdLst>
    <p:handoutMasterId r:id="rId31"/>
  </p:handoutMasterIdLst>
  <p:sldIdLst>
    <p:sldId id="256" r:id="rId6"/>
    <p:sldId id="312" r:id="rId7"/>
    <p:sldId id="266" r:id="rId8"/>
    <p:sldId id="257" r:id="rId9"/>
    <p:sldId id="263" r:id="rId10"/>
    <p:sldId id="265" r:id="rId11"/>
    <p:sldId id="314" r:id="rId12"/>
    <p:sldId id="267" r:id="rId13"/>
    <p:sldId id="268" r:id="rId14"/>
    <p:sldId id="269" r:id="rId15"/>
    <p:sldId id="281" r:id="rId16"/>
    <p:sldId id="316" r:id="rId17"/>
    <p:sldId id="299" r:id="rId18"/>
    <p:sldId id="317" r:id="rId19"/>
    <p:sldId id="300" r:id="rId20"/>
    <p:sldId id="261" r:id="rId21"/>
    <p:sldId id="323" r:id="rId22"/>
    <p:sldId id="318" r:id="rId23"/>
    <p:sldId id="313" r:id="rId24"/>
    <p:sldId id="319" r:id="rId25"/>
    <p:sldId id="320" r:id="rId26"/>
    <p:sldId id="321" r:id="rId27"/>
    <p:sldId id="322" r:id="rId28"/>
    <p:sldId id="31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52" autoAdjust="0"/>
    <p:restoredTop sz="83127" autoAdjust="0"/>
  </p:normalViewPr>
  <p:slideViewPr>
    <p:cSldViewPr snapToGrid="0">
      <p:cViewPr varScale="1">
        <p:scale>
          <a:sx n="91" d="100"/>
          <a:sy n="91" d="100"/>
        </p:scale>
        <p:origin x="1212" y="84"/>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DFC47D-BAAF-4882-BA2A-C91F450AB029}"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BBA80D6-B3D4-4E28-A15A-2966301B3743}">
      <dgm:prSet/>
      <dgm:spPr/>
      <dgm:t>
        <a:bodyPr/>
        <a:lstStyle/>
        <a:p>
          <a:r>
            <a:rPr lang="en-US"/>
            <a:t>Confidence Interval: </a:t>
          </a:r>
        </a:p>
      </dgm:t>
    </dgm:pt>
    <dgm:pt modelId="{4BB64375-2E9C-4500-8FCA-D1A244013075}" type="parTrans" cxnId="{A30F8B62-E499-44E8-B353-50613CEC2435}">
      <dgm:prSet/>
      <dgm:spPr/>
      <dgm:t>
        <a:bodyPr/>
        <a:lstStyle/>
        <a:p>
          <a:endParaRPr lang="en-US"/>
        </a:p>
      </dgm:t>
    </dgm:pt>
    <dgm:pt modelId="{A1219A8E-A29D-405F-90B5-FD022A58F394}" type="sibTrans" cxnId="{A30F8B62-E499-44E8-B353-50613CEC2435}">
      <dgm:prSet/>
      <dgm:spPr/>
      <dgm:t>
        <a:bodyPr/>
        <a:lstStyle/>
        <a:p>
          <a:endParaRPr lang="en-US"/>
        </a:p>
      </dgm:t>
    </dgm:pt>
    <mc:AlternateContent xmlns:mc="http://schemas.openxmlformats.org/markup-compatibility/2006" xmlns:a14="http://schemas.microsoft.com/office/drawing/2010/main">
      <mc:Choice Requires="a14">
        <dgm:pt modelId="{1C94B6B2-4482-4650-83EB-92A2579C687B}">
          <dgm:prSet/>
          <dgm:spPr/>
          <dgm:t>
            <a:bodyPr/>
            <a:lstStyle/>
            <a:p>
              <a:r>
                <a:rPr lang="en-US" dirty="0"/>
                <a:t>Mean: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𝑡</m:t>
                      </m:r>
                    </m:e>
                    <m:sub>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𝑐𝑟𝑖𝑡𝑖𝑐𝑎𝑙</m:t>
                          </m:r>
                        </m:e>
                      </m:d>
                    </m:sub>
                  </m:sSub>
                  <m:r>
                    <a:rPr lang="en-US" b="0" i="1" dirty="0" smtClean="0">
                      <a:latin typeface="Cambria Math" panose="02040503050406030204" pitchFamily="18" charset="0"/>
                    </a:rPr>
                    <m:t> ∗</m:t>
                  </m:r>
                  <m:r>
                    <a:rPr lang="en-US" b="0" i="1" dirty="0" smtClean="0">
                      <a:latin typeface="Cambria Math" panose="02040503050406030204" pitchFamily="18" charset="0"/>
                    </a:rPr>
                    <m:t>𝑆𝐸</m:t>
                  </m:r>
                </m:oMath>
              </a14:m>
              <a:endParaRPr lang="en-US" dirty="0"/>
            </a:p>
          </dgm:t>
        </dgm:pt>
      </mc:Choice>
      <mc:Fallback xmlns="">
        <dgm:pt modelId="{1C94B6B2-4482-4650-83EB-92A2579C687B}">
          <dgm:prSet/>
          <dgm:spPr/>
          <dgm:t>
            <a:bodyPr/>
            <a:lstStyle/>
            <a:p>
              <a:r>
                <a:rPr lang="en-US" dirty="0"/>
                <a:t>Mean: </a:t>
              </a:r>
              <a:r>
                <a:rPr lang="en-US" b="0" i="0">
                  <a:latin typeface="Cambria Math" panose="02040503050406030204" pitchFamily="18" charset="0"/>
                </a:rPr>
                <a:t>𝑥 ̅</a:t>
              </a:r>
              <a:r>
                <a:rPr lang="en-US" b="0" i="0" dirty="0">
                  <a:latin typeface="Cambria Math" panose="02040503050406030204" pitchFamily="18" charset="0"/>
                </a:rPr>
                <a:t>±𝑡_{𝑐𝑟𝑖𝑡𝑖𝑐𝑎𝑙}   ∗𝑆𝐸</a:t>
              </a:r>
              <a:endParaRPr lang="en-US" dirty="0"/>
            </a:p>
          </dgm:t>
        </dgm:pt>
      </mc:Fallback>
    </mc:AlternateContent>
    <dgm:pt modelId="{DAD3BC76-10CD-4CD6-84DC-DEC0D857B927}" type="parTrans" cxnId="{4F062B5D-6801-4894-9812-DC8CD6758CDD}">
      <dgm:prSet/>
      <dgm:spPr/>
      <dgm:t>
        <a:bodyPr/>
        <a:lstStyle/>
        <a:p>
          <a:endParaRPr lang="en-US"/>
        </a:p>
      </dgm:t>
    </dgm:pt>
    <dgm:pt modelId="{80F9BCF4-0F98-4B2E-B443-DFC6E6C5C3C0}" type="sibTrans" cxnId="{4F062B5D-6801-4894-9812-DC8CD6758CDD}">
      <dgm:prSet/>
      <dgm:spPr/>
      <dgm:t>
        <a:bodyPr/>
        <a:lstStyle/>
        <a:p>
          <a:endParaRPr lang="en-US"/>
        </a:p>
      </dgm:t>
    </dgm:pt>
    <mc:AlternateContent xmlns:mc="http://schemas.openxmlformats.org/markup-compatibility/2006" xmlns:a14="http://schemas.microsoft.com/office/drawing/2010/main">
      <mc:Choice Requires="a14">
        <dgm:pt modelId="{C10FA1B7-B3E7-4491-BB79-EAA2381DA9CC}">
          <dgm:prSet/>
          <dgm:spPr/>
          <dgm:t>
            <a:bodyPr/>
            <a:lstStyle/>
            <a:p>
              <a:r>
                <a:rPr lang="en-US" dirty="0"/>
                <a:t>Standard error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𝑆𝐷</m:t>
                      </m:r>
                    </m:num>
                    <m:den>
                      <m:r>
                        <a:rPr lang="en-US" b="0" i="1" smtClean="0">
                          <a:latin typeface="Cambria Math" panose="02040503050406030204" pitchFamily="18" charset="0"/>
                        </a:rPr>
                        <m:t>√</m:t>
                      </m:r>
                      <m:r>
                        <a:rPr lang="en-US" b="0" i="1" smtClean="0">
                          <a:latin typeface="Cambria Math" panose="02040503050406030204" pitchFamily="18" charset="0"/>
                        </a:rPr>
                        <m:t>𝑛</m:t>
                      </m:r>
                    </m:den>
                  </m:f>
                </m:oMath>
              </a14:m>
              <a:endParaRPr lang="en-US" dirty="0"/>
            </a:p>
          </dgm:t>
        </dgm:pt>
      </mc:Choice>
      <mc:Fallback xmlns="">
        <dgm:pt modelId="{C10FA1B7-B3E7-4491-BB79-EAA2381DA9CC}">
          <dgm:prSet/>
          <dgm:spPr/>
          <dgm:t>
            <a:bodyPr/>
            <a:lstStyle/>
            <a:p>
              <a:r>
                <a:rPr lang="en-US" dirty="0"/>
                <a:t>Standard error = </a:t>
              </a:r>
              <a:r>
                <a:rPr lang="en-US" b="0" i="0">
                  <a:latin typeface="Cambria Math" panose="02040503050406030204" pitchFamily="18" charset="0"/>
                </a:rPr>
                <a:t>𝑆𝐷/(√𝑛)</a:t>
              </a:r>
              <a:endParaRPr lang="en-US" dirty="0"/>
            </a:p>
          </dgm:t>
        </dgm:pt>
      </mc:Fallback>
    </mc:AlternateContent>
    <dgm:pt modelId="{76C88E54-5631-4944-8C57-45C198E7816A}" type="parTrans" cxnId="{B32D2695-C04A-4379-90C4-F8DC8226A633}">
      <dgm:prSet/>
      <dgm:spPr/>
      <dgm:t>
        <a:bodyPr/>
        <a:lstStyle/>
        <a:p>
          <a:endParaRPr lang="en-US"/>
        </a:p>
      </dgm:t>
    </dgm:pt>
    <dgm:pt modelId="{1DCD63A9-C604-4322-AA11-E1E6D3BCF17D}" type="sibTrans" cxnId="{B32D2695-C04A-4379-90C4-F8DC8226A633}">
      <dgm:prSet/>
      <dgm:spPr/>
      <dgm:t>
        <a:bodyPr/>
        <a:lstStyle/>
        <a:p>
          <a:endParaRPr lang="en-US"/>
        </a:p>
      </dgm:t>
    </dgm:pt>
    <mc:AlternateContent xmlns:mc="http://schemas.openxmlformats.org/markup-compatibility/2006" xmlns:a14="http://schemas.microsoft.com/office/drawing/2010/main">
      <mc:Choice Requires="a14">
        <dgm:pt modelId="{320B24C9-8DFB-422C-A1AA-C7B555F471FE}">
          <dgm:prSet/>
          <dgm:spPr/>
          <dgm:t>
            <a:bodyPr/>
            <a:lstStyle/>
            <a:p>
              <a:r>
                <a:rPr lang="en-US" dirty="0"/>
                <a:t>Proportion: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𝑐𝑟𝑖𝑡𝑖𝑐𝑎𝑙</m:t>
                      </m:r>
                    </m:sub>
                  </m:sSub>
                  <m:r>
                    <a:rPr lang="en-US" b="0" i="1" smtClean="0">
                      <a:latin typeface="Cambria Math" panose="02040503050406030204" pitchFamily="18" charset="0"/>
                    </a:rPr>
                    <m:t> ∗</m:t>
                  </m:r>
                  <m:r>
                    <a:rPr lang="en-US" b="0" i="1" smtClean="0">
                      <a:latin typeface="Cambria Math" panose="02040503050406030204" pitchFamily="18" charset="0"/>
                    </a:rPr>
                    <m:t>𝑆𝐸</m:t>
                  </m:r>
                </m:oMath>
              </a14:m>
              <a:endParaRPr lang="en-US" dirty="0"/>
            </a:p>
          </dgm:t>
        </dgm:pt>
      </mc:Choice>
      <mc:Fallback xmlns="">
        <dgm:pt modelId="{320B24C9-8DFB-422C-A1AA-C7B555F471FE}">
          <dgm:prSet/>
          <dgm:spPr/>
          <dgm:t>
            <a:bodyPr/>
            <a:lstStyle/>
            <a:p>
              <a:r>
                <a:rPr lang="en-US" dirty="0"/>
                <a:t>Proportion: </a:t>
              </a:r>
              <a:r>
                <a:rPr lang="en-US" b="0" i="0">
                  <a:latin typeface="Cambria Math" panose="02040503050406030204" pitchFamily="18" charset="0"/>
                </a:rPr>
                <a:t>𝑝±𝑡_𝑐𝑟𝑖𝑡𝑖𝑐𝑎𝑙  ∗𝑆𝐸</a:t>
              </a:r>
              <a:endParaRPr lang="en-US" dirty="0"/>
            </a:p>
          </dgm:t>
        </dgm:pt>
      </mc:Fallback>
    </mc:AlternateContent>
    <dgm:pt modelId="{DC9D7AE7-BDAE-45A0-9504-18AF819767CD}" type="parTrans" cxnId="{31DE84C1-C462-4379-B8C5-8A493F80E9C4}">
      <dgm:prSet/>
      <dgm:spPr/>
      <dgm:t>
        <a:bodyPr/>
        <a:lstStyle/>
        <a:p>
          <a:endParaRPr lang="en-US"/>
        </a:p>
      </dgm:t>
    </dgm:pt>
    <dgm:pt modelId="{F3978D52-C257-4108-A9F9-4DEE444C09A3}" type="sibTrans" cxnId="{31DE84C1-C462-4379-B8C5-8A493F80E9C4}">
      <dgm:prSet/>
      <dgm:spPr/>
      <dgm:t>
        <a:bodyPr/>
        <a:lstStyle/>
        <a:p>
          <a:endParaRPr lang="en-US"/>
        </a:p>
      </dgm:t>
    </dgm:pt>
    <mc:AlternateContent xmlns:mc="http://schemas.openxmlformats.org/markup-compatibility/2006" xmlns:a14="http://schemas.microsoft.com/office/drawing/2010/main">
      <mc:Choice Requires="a14">
        <dgm:pt modelId="{43CFB3A6-A8C6-4D18-B49B-6D20FAF12862}">
          <dgm:prSet/>
          <dgm:spPr/>
          <dgm:t>
            <a:bodyPr/>
            <a:lstStyle/>
            <a:p>
              <a:r>
                <a:rPr lang="en-US" dirty="0"/>
                <a:t>Standard error =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where p = 1- q</a:t>
              </a:r>
            </a:p>
          </dgm:t>
        </dgm:pt>
      </mc:Choice>
      <mc:Fallback xmlns="">
        <dgm:pt modelId="{43CFB3A6-A8C6-4D18-B49B-6D20FAF12862}">
          <dgm:prSet/>
          <dgm:spPr/>
          <dgm:t>
            <a:bodyPr/>
            <a:lstStyle/>
            <a:p>
              <a:r>
                <a:rPr lang="en-US" dirty="0"/>
                <a:t>Standard error = </a:t>
              </a:r>
              <a:r>
                <a:rPr lang="en-US" b="0" i="0">
                  <a:latin typeface="Cambria Math" panose="02040503050406030204" pitchFamily="18" charset="0"/>
                </a:rPr>
                <a:t>√(𝑝∗𝑞/𝑛)</a:t>
              </a:r>
              <a:r>
                <a:rPr lang="en-US" dirty="0"/>
                <a:t> where p = 1- q</a:t>
              </a:r>
            </a:p>
          </dgm:t>
        </dgm:pt>
      </mc:Fallback>
    </mc:AlternateContent>
    <dgm:pt modelId="{3E091923-5EB0-42E1-923E-F4AF040F439F}" type="parTrans" cxnId="{28298F09-045F-4EEB-A432-7621757F73CC}">
      <dgm:prSet/>
      <dgm:spPr/>
      <dgm:t>
        <a:bodyPr/>
        <a:lstStyle/>
        <a:p>
          <a:endParaRPr lang="en-US"/>
        </a:p>
      </dgm:t>
    </dgm:pt>
    <dgm:pt modelId="{B9C672DC-242D-4C9B-AC40-B937580C4A13}" type="sibTrans" cxnId="{28298F09-045F-4EEB-A432-7621757F73CC}">
      <dgm:prSet/>
      <dgm:spPr/>
      <dgm:t>
        <a:bodyPr/>
        <a:lstStyle/>
        <a:p>
          <a:endParaRPr lang="en-US"/>
        </a:p>
      </dgm:t>
    </dgm:pt>
    <dgm:pt modelId="{4FAA96F9-6014-4719-AD15-5AC789979CF2}" type="pres">
      <dgm:prSet presAssocID="{8EDFC47D-BAAF-4882-BA2A-C91F450AB029}" presName="linear" presStyleCnt="0">
        <dgm:presLayoutVars>
          <dgm:animLvl val="lvl"/>
          <dgm:resizeHandles val="exact"/>
        </dgm:presLayoutVars>
      </dgm:prSet>
      <dgm:spPr/>
    </dgm:pt>
    <dgm:pt modelId="{D078959C-9EEA-4C91-946B-006D21EA4D2F}" type="pres">
      <dgm:prSet presAssocID="{ABBA80D6-B3D4-4E28-A15A-2966301B3743}" presName="parentText" presStyleLbl="node1" presStyleIdx="0" presStyleCnt="1">
        <dgm:presLayoutVars>
          <dgm:chMax val="0"/>
          <dgm:bulletEnabled val="1"/>
        </dgm:presLayoutVars>
      </dgm:prSet>
      <dgm:spPr/>
    </dgm:pt>
    <dgm:pt modelId="{1263E40E-F126-4616-B54F-142C3BC53A44}" type="pres">
      <dgm:prSet presAssocID="{ABBA80D6-B3D4-4E28-A15A-2966301B3743}" presName="childText" presStyleLbl="revTx" presStyleIdx="0" presStyleCnt="1">
        <dgm:presLayoutVars>
          <dgm:bulletEnabled val="1"/>
        </dgm:presLayoutVars>
      </dgm:prSet>
      <dgm:spPr/>
    </dgm:pt>
  </dgm:ptLst>
  <dgm:cxnLst>
    <dgm:cxn modelId="{28298F09-045F-4EEB-A432-7621757F73CC}" srcId="{320B24C9-8DFB-422C-A1AA-C7B555F471FE}" destId="{43CFB3A6-A8C6-4D18-B49B-6D20FAF12862}" srcOrd="0" destOrd="0" parTransId="{3E091923-5EB0-42E1-923E-F4AF040F439F}" sibTransId="{B9C672DC-242D-4C9B-AC40-B937580C4A13}"/>
    <dgm:cxn modelId="{4F062B5D-6801-4894-9812-DC8CD6758CDD}" srcId="{ABBA80D6-B3D4-4E28-A15A-2966301B3743}" destId="{1C94B6B2-4482-4650-83EB-92A2579C687B}" srcOrd="0" destOrd="0" parTransId="{DAD3BC76-10CD-4CD6-84DC-DEC0D857B927}" sibTransId="{80F9BCF4-0F98-4B2E-B443-DFC6E6C5C3C0}"/>
    <dgm:cxn modelId="{A30F8B62-E499-44E8-B353-50613CEC2435}" srcId="{8EDFC47D-BAAF-4882-BA2A-C91F450AB029}" destId="{ABBA80D6-B3D4-4E28-A15A-2966301B3743}" srcOrd="0" destOrd="0" parTransId="{4BB64375-2E9C-4500-8FCA-D1A244013075}" sibTransId="{A1219A8E-A29D-405F-90B5-FD022A58F394}"/>
    <dgm:cxn modelId="{ADFB3076-A798-4EFF-B41A-FDD64F4AB559}" type="presOf" srcId="{8EDFC47D-BAAF-4882-BA2A-C91F450AB029}" destId="{4FAA96F9-6014-4719-AD15-5AC789979CF2}" srcOrd="0" destOrd="0" presId="urn:microsoft.com/office/officeart/2005/8/layout/vList2"/>
    <dgm:cxn modelId="{B32D2695-C04A-4379-90C4-F8DC8226A633}" srcId="{1C94B6B2-4482-4650-83EB-92A2579C687B}" destId="{C10FA1B7-B3E7-4491-BB79-EAA2381DA9CC}" srcOrd="0" destOrd="0" parTransId="{76C88E54-5631-4944-8C57-45C198E7816A}" sibTransId="{1DCD63A9-C604-4322-AA11-E1E6D3BCF17D}"/>
    <dgm:cxn modelId="{31DE84C1-C462-4379-B8C5-8A493F80E9C4}" srcId="{ABBA80D6-B3D4-4E28-A15A-2966301B3743}" destId="{320B24C9-8DFB-422C-A1AA-C7B555F471FE}" srcOrd="1" destOrd="0" parTransId="{DC9D7AE7-BDAE-45A0-9504-18AF819767CD}" sibTransId="{F3978D52-C257-4108-A9F9-4DEE444C09A3}"/>
    <dgm:cxn modelId="{9CE086C1-FE10-426D-9997-741CD7A82585}" type="presOf" srcId="{1C94B6B2-4482-4650-83EB-92A2579C687B}" destId="{1263E40E-F126-4616-B54F-142C3BC53A44}" srcOrd="0" destOrd="0" presId="urn:microsoft.com/office/officeart/2005/8/layout/vList2"/>
    <dgm:cxn modelId="{77A1CAC9-1F9B-4BBB-82A6-371B7C1A1B83}" type="presOf" srcId="{ABBA80D6-B3D4-4E28-A15A-2966301B3743}" destId="{D078959C-9EEA-4C91-946B-006D21EA4D2F}" srcOrd="0" destOrd="0" presId="urn:microsoft.com/office/officeart/2005/8/layout/vList2"/>
    <dgm:cxn modelId="{70A7C9D6-A0CA-46CF-9F12-2EC7E3FAA4EB}" type="presOf" srcId="{43CFB3A6-A8C6-4D18-B49B-6D20FAF12862}" destId="{1263E40E-F126-4616-B54F-142C3BC53A44}" srcOrd="0" destOrd="3" presId="urn:microsoft.com/office/officeart/2005/8/layout/vList2"/>
    <dgm:cxn modelId="{362C7ED7-7561-4454-A9DC-8BFC5471B4C7}" type="presOf" srcId="{320B24C9-8DFB-422C-A1AA-C7B555F471FE}" destId="{1263E40E-F126-4616-B54F-142C3BC53A44}" srcOrd="0" destOrd="2" presId="urn:microsoft.com/office/officeart/2005/8/layout/vList2"/>
    <dgm:cxn modelId="{751368FA-D60B-49B6-8CF6-C4E6833E6A18}" type="presOf" srcId="{C10FA1B7-B3E7-4491-BB79-EAA2381DA9CC}" destId="{1263E40E-F126-4616-B54F-142C3BC53A44}" srcOrd="0" destOrd="1" presId="urn:microsoft.com/office/officeart/2005/8/layout/vList2"/>
    <dgm:cxn modelId="{1E652B1A-0CF8-4F8B-8721-5B9EB2035FBC}" type="presParOf" srcId="{4FAA96F9-6014-4719-AD15-5AC789979CF2}" destId="{D078959C-9EEA-4C91-946B-006D21EA4D2F}" srcOrd="0" destOrd="0" presId="urn:microsoft.com/office/officeart/2005/8/layout/vList2"/>
    <dgm:cxn modelId="{CFA94A3E-37B0-4419-B378-30D55708B821}" type="presParOf" srcId="{4FAA96F9-6014-4719-AD15-5AC789979CF2}" destId="{1263E40E-F126-4616-B54F-142C3BC53A44}"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8959C-9EEA-4C91-946B-006D21EA4D2F}">
      <dsp:nvSpPr>
        <dsp:cNvPr id="0" name=""/>
        <dsp:cNvSpPr/>
      </dsp:nvSpPr>
      <dsp:spPr>
        <a:xfrm>
          <a:off x="0" y="82718"/>
          <a:ext cx="6263640" cy="119925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a:t>Confidence Interval: </a:t>
          </a:r>
        </a:p>
      </dsp:txBody>
      <dsp:txXfrm>
        <a:off x="58543" y="141261"/>
        <a:ext cx="6146554" cy="1082164"/>
      </dsp:txXfrm>
    </dsp:sp>
    <dsp:sp modelId="{1263E40E-F126-4616-B54F-142C3BC53A44}">
      <dsp:nvSpPr>
        <dsp:cNvPr id="0" name=""/>
        <dsp:cNvSpPr/>
      </dsp:nvSpPr>
      <dsp:spPr>
        <a:xfrm>
          <a:off x="0" y="1281968"/>
          <a:ext cx="6263640" cy="41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63500" rIns="355600" bIns="63500" numCol="1" spcCol="1270" anchor="t" anchorCtr="0">
          <a:noAutofit/>
        </a:bodyPr>
        <a:lstStyle/>
        <a:p>
          <a:pPr marL="285750" lvl="1" indent="-285750" algn="l" defTabSz="1733550">
            <a:lnSpc>
              <a:spcPct val="90000"/>
            </a:lnSpc>
            <a:spcBef>
              <a:spcPct val="0"/>
            </a:spcBef>
            <a:spcAft>
              <a:spcPct val="20000"/>
            </a:spcAft>
            <a:buChar char="•"/>
          </a:pPr>
          <a:r>
            <a:rPr lang="en-US" sz="3900" kern="1200" dirty="0"/>
            <a:t>Mean: </a:t>
          </a:r>
          <a14:m xmlns:a14="http://schemas.microsoft.com/office/drawing/2010/main">
            <m:oMath xmlns:m="http://schemas.openxmlformats.org/officeDocument/2006/math">
              <m:acc>
                <m:accPr>
                  <m:chr m:val="̅"/>
                  <m:ctrlPr>
                    <a:rPr lang="en-US" sz="3900" b="0" i="1" kern="1200" smtClean="0">
                      <a:latin typeface="Cambria Math" panose="02040503050406030204" pitchFamily="18" charset="0"/>
                    </a:rPr>
                  </m:ctrlPr>
                </m:accPr>
                <m:e>
                  <m:r>
                    <a:rPr lang="en-US" sz="3900" b="0" i="1" kern="1200" smtClean="0">
                      <a:latin typeface="Cambria Math" panose="02040503050406030204" pitchFamily="18" charset="0"/>
                    </a:rPr>
                    <m:t>𝑥</m:t>
                  </m:r>
                </m:e>
              </m:acc>
              <m:r>
                <a:rPr lang="en-US" sz="3900" b="0" i="1" kern="1200" dirty="0" smtClean="0">
                  <a:latin typeface="Cambria Math" panose="02040503050406030204" pitchFamily="18" charset="0"/>
                </a:rPr>
                <m:t>±</m:t>
              </m:r>
              <m:sSub>
                <m:sSubPr>
                  <m:ctrlPr>
                    <a:rPr lang="en-US" sz="3900" b="0" i="1" kern="1200" dirty="0" smtClean="0">
                      <a:latin typeface="Cambria Math" panose="02040503050406030204" pitchFamily="18" charset="0"/>
                    </a:rPr>
                  </m:ctrlPr>
                </m:sSubPr>
                <m:e>
                  <m:r>
                    <a:rPr lang="en-US" sz="3900" b="0" i="1" kern="1200" dirty="0" smtClean="0">
                      <a:latin typeface="Cambria Math" panose="02040503050406030204" pitchFamily="18" charset="0"/>
                    </a:rPr>
                    <m:t>𝑡</m:t>
                  </m:r>
                </m:e>
                <m:sub>
                  <m:d>
                    <m:dPr>
                      <m:begChr m:val="{"/>
                      <m:endChr m:val="}"/>
                      <m:ctrlPr>
                        <a:rPr lang="en-US" sz="3900" b="0" i="1" kern="1200" dirty="0" smtClean="0">
                          <a:latin typeface="Cambria Math" panose="02040503050406030204" pitchFamily="18" charset="0"/>
                        </a:rPr>
                      </m:ctrlPr>
                    </m:dPr>
                    <m:e>
                      <m:r>
                        <a:rPr lang="en-US" sz="3900" b="0" i="1" kern="1200" dirty="0" smtClean="0">
                          <a:latin typeface="Cambria Math" panose="02040503050406030204" pitchFamily="18" charset="0"/>
                        </a:rPr>
                        <m:t>𝑐𝑟𝑖𝑡𝑖𝑐𝑎𝑙</m:t>
                      </m:r>
                    </m:e>
                  </m:d>
                </m:sub>
              </m:sSub>
              <m:r>
                <a:rPr lang="en-US" sz="3900" b="0" i="1" kern="1200" dirty="0" smtClean="0">
                  <a:latin typeface="Cambria Math" panose="02040503050406030204" pitchFamily="18" charset="0"/>
                </a:rPr>
                <m:t> ∗</m:t>
              </m:r>
              <m:r>
                <a:rPr lang="en-US" sz="3900" b="0" i="1" kern="1200" dirty="0" smtClean="0">
                  <a:latin typeface="Cambria Math" panose="02040503050406030204" pitchFamily="18" charset="0"/>
                </a:rPr>
                <m:t>𝑆𝐸</m:t>
              </m:r>
            </m:oMath>
          </a14:m>
          <a:endParaRPr lang="en-US" sz="3900" kern="1200" dirty="0"/>
        </a:p>
        <a:p>
          <a:pPr marL="571500" lvl="2" indent="-285750" algn="l" defTabSz="1733550">
            <a:lnSpc>
              <a:spcPct val="90000"/>
            </a:lnSpc>
            <a:spcBef>
              <a:spcPct val="0"/>
            </a:spcBef>
            <a:spcAft>
              <a:spcPct val="20000"/>
            </a:spcAft>
            <a:buChar char="•"/>
          </a:pPr>
          <a:r>
            <a:rPr lang="en-US" sz="3900" kern="1200" dirty="0"/>
            <a:t>Standard error = </a:t>
          </a:r>
          <a14:m xmlns:a14="http://schemas.microsoft.com/office/drawing/2010/main">
            <m:oMath xmlns:m="http://schemas.openxmlformats.org/officeDocument/2006/math">
              <m:f>
                <m:fPr>
                  <m:ctrlPr>
                    <a:rPr lang="en-US" sz="3900" i="1" kern="1200" smtClean="0">
                      <a:latin typeface="Cambria Math" panose="02040503050406030204" pitchFamily="18" charset="0"/>
                    </a:rPr>
                  </m:ctrlPr>
                </m:fPr>
                <m:num>
                  <m:r>
                    <a:rPr lang="en-US" sz="3900" b="0" i="1" kern="1200" smtClean="0">
                      <a:latin typeface="Cambria Math" panose="02040503050406030204" pitchFamily="18" charset="0"/>
                    </a:rPr>
                    <m:t>𝑆𝐷</m:t>
                  </m:r>
                </m:num>
                <m:den>
                  <m:r>
                    <a:rPr lang="en-US" sz="3900" b="0" i="1" kern="1200" smtClean="0">
                      <a:latin typeface="Cambria Math" panose="02040503050406030204" pitchFamily="18" charset="0"/>
                    </a:rPr>
                    <m:t>√</m:t>
                  </m:r>
                  <m:r>
                    <a:rPr lang="en-US" sz="3900" b="0" i="1" kern="1200" smtClean="0">
                      <a:latin typeface="Cambria Math" panose="02040503050406030204" pitchFamily="18" charset="0"/>
                    </a:rPr>
                    <m:t>𝑛</m:t>
                  </m:r>
                </m:den>
              </m:f>
            </m:oMath>
          </a14:m>
          <a:endParaRPr lang="en-US" sz="3900" kern="1200" dirty="0"/>
        </a:p>
        <a:p>
          <a:pPr marL="285750" lvl="1" indent="-285750" algn="l" defTabSz="1733550">
            <a:lnSpc>
              <a:spcPct val="90000"/>
            </a:lnSpc>
            <a:spcBef>
              <a:spcPct val="0"/>
            </a:spcBef>
            <a:spcAft>
              <a:spcPct val="20000"/>
            </a:spcAft>
            <a:buChar char="•"/>
          </a:pPr>
          <a:r>
            <a:rPr lang="en-US" sz="3900" kern="1200" dirty="0"/>
            <a:t>Proportion: </a:t>
          </a:r>
          <a14:m xmlns:a14="http://schemas.microsoft.com/office/drawing/2010/main">
            <m:oMath xmlns:m="http://schemas.openxmlformats.org/officeDocument/2006/math">
              <m:r>
                <a:rPr lang="en-US" sz="3900" b="0" i="1" kern="1200" smtClean="0">
                  <a:latin typeface="Cambria Math" panose="02040503050406030204" pitchFamily="18" charset="0"/>
                </a:rPr>
                <m:t>𝑝</m:t>
              </m:r>
              <m:r>
                <a:rPr lang="en-US" sz="3900" b="0" i="1" kern="1200" smtClean="0">
                  <a:latin typeface="Cambria Math" panose="02040503050406030204" pitchFamily="18" charset="0"/>
                </a:rPr>
                <m:t>±</m:t>
              </m:r>
              <m:sSub>
                <m:sSubPr>
                  <m:ctrlPr>
                    <a:rPr lang="en-US" sz="3900" b="0" i="1" kern="1200" smtClean="0">
                      <a:latin typeface="Cambria Math" panose="02040503050406030204" pitchFamily="18" charset="0"/>
                    </a:rPr>
                  </m:ctrlPr>
                </m:sSubPr>
                <m:e>
                  <m:r>
                    <a:rPr lang="en-US" sz="3900" b="0" i="1" kern="1200" smtClean="0">
                      <a:latin typeface="Cambria Math" panose="02040503050406030204" pitchFamily="18" charset="0"/>
                    </a:rPr>
                    <m:t>𝑡</m:t>
                  </m:r>
                </m:e>
                <m:sub>
                  <m:r>
                    <a:rPr lang="en-US" sz="3900" b="0" i="1" kern="1200" smtClean="0">
                      <a:latin typeface="Cambria Math" panose="02040503050406030204" pitchFamily="18" charset="0"/>
                    </a:rPr>
                    <m:t>𝑐𝑟𝑖𝑡𝑖𝑐𝑎𝑙</m:t>
                  </m:r>
                </m:sub>
              </m:sSub>
              <m:r>
                <a:rPr lang="en-US" sz="3900" b="0" i="1" kern="1200" smtClean="0">
                  <a:latin typeface="Cambria Math" panose="02040503050406030204" pitchFamily="18" charset="0"/>
                </a:rPr>
                <m:t> ∗</m:t>
              </m:r>
              <m:r>
                <a:rPr lang="en-US" sz="3900" b="0" i="1" kern="1200" smtClean="0">
                  <a:latin typeface="Cambria Math" panose="02040503050406030204" pitchFamily="18" charset="0"/>
                </a:rPr>
                <m:t>𝑆𝐸</m:t>
              </m:r>
            </m:oMath>
          </a14:m>
          <a:endParaRPr lang="en-US" sz="3900" kern="1200" dirty="0"/>
        </a:p>
        <a:p>
          <a:pPr marL="571500" lvl="2" indent="-285750" algn="l" defTabSz="1733550">
            <a:lnSpc>
              <a:spcPct val="90000"/>
            </a:lnSpc>
            <a:spcBef>
              <a:spcPct val="0"/>
            </a:spcBef>
            <a:spcAft>
              <a:spcPct val="20000"/>
            </a:spcAft>
            <a:buChar char="•"/>
          </a:pPr>
          <a:r>
            <a:rPr lang="en-US" sz="3900" kern="1200" dirty="0"/>
            <a:t>Standard error = </a:t>
          </a:r>
          <a14:m xmlns:a14="http://schemas.microsoft.com/office/drawing/2010/main">
            <m:oMath xmlns:m="http://schemas.openxmlformats.org/officeDocument/2006/math">
              <m:r>
                <a:rPr lang="en-US" sz="3900" b="0" i="1" kern="1200" smtClean="0">
                  <a:latin typeface="Cambria Math" panose="02040503050406030204" pitchFamily="18" charset="0"/>
                </a:rPr>
                <m:t>√(</m:t>
              </m:r>
              <m:r>
                <a:rPr lang="en-US" sz="3900" b="0" i="1" kern="1200" smtClean="0">
                  <a:latin typeface="Cambria Math" panose="02040503050406030204" pitchFamily="18" charset="0"/>
                </a:rPr>
                <m:t>𝑝</m:t>
              </m:r>
              <m:r>
                <a:rPr lang="en-US" sz="3900" b="0" i="1" kern="1200" smtClean="0">
                  <a:latin typeface="Cambria Math" panose="02040503050406030204" pitchFamily="18" charset="0"/>
                </a:rPr>
                <m:t>∗</m:t>
              </m:r>
              <m:r>
                <a:rPr lang="en-US" sz="3900" b="0" i="1" kern="1200" smtClean="0">
                  <a:latin typeface="Cambria Math" panose="02040503050406030204" pitchFamily="18" charset="0"/>
                </a:rPr>
                <m:t>𝑞</m:t>
              </m:r>
              <m:r>
                <a:rPr lang="en-US" sz="3900" b="0" i="1" kern="1200" smtClean="0">
                  <a:latin typeface="Cambria Math" panose="02040503050406030204" pitchFamily="18" charset="0"/>
                </a:rPr>
                <m:t>/</m:t>
              </m:r>
              <m:r>
                <a:rPr lang="en-US" sz="3900" b="0" i="1" kern="1200" smtClean="0">
                  <a:latin typeface="Cambria Math" panose="02040503050406030204" pitchFamily="18" charset="0"/>
                </a:rPr>
                <m:t>𝑛</m:t>
              </m:r>
              <m:r>
                <a:rPr lang="en-US" sz="3900" b="0" i="1" kern="1200" smtClean="0">
                  <a:latin typeface="Cambria Math" panose="02040503050406030204" pitchFamily="18" charset="0"/>
                </a:rPr>
                <m:t>)</m:t>
              </m:r>
            </m:oMath>
          </a14:m>
          <a:r>
            <a:rPr lang="en-US" sz="3900" kern="1200" dirty="0"/>
            <a:t> where p = 1- q</a:t>
          </a:r>
        </a:p>
      </dsp:txBody>
      <dsp:txXfrm>
        <a:off x="0" y="1281968"/>
        <a:ext cx="6263640" cy="414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11/7/2021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11/7/2021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either take it wherever you want. However, I strongly encourage you to come to class with your laptop to take the exam. I will be in class to answers any questions if you have during the exam. But I can’t answer it if you are elsewhere, so keep it in minds. </a:t>
            </a:r>
          </a:p>
          <a:p>
            <a:r>
              <a:rPr lang="en-US" dirty="0"/>
              <a:t>It will be open from 7: 55 AM to 9:30 AM on </a:t>
            </a:r>
            <a:r>
              <a:rPr lang="en-US"/>
              <a:t>December 6</a:t>
            </a:r>
            <a:r>
              <a:rPr lang="en-US" baseline="30000"/>
              <a:t>th</a:t>
            </a:r>
            <a:r>
              <a:rPr lang="en-US"/>
              <a:t>. </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2526928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to </a:t>
            </a:r>
            <a:r>
              <a:rPr lang="en-US" dirty="0" err="1"/>
              <a:t>Rscript</a:t>
            </a:r>
            <a:r>
              <a:rPr lang="en-US" dirty="0"/>
              <a:t> first, then excel</a:t>
            </a:r>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2554074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after running your analysis you find that your correlation coefficient is 0.8 </a:t>
            </a:r>
          </a:p>
          <a:p>
            <a:r>
              <a:rPr lang="en-US" dirty="0"/>
              <a:t>Your conclusion would be…</a:t>
            </a:r>
          </a:p>
          <a:p>
            <a:endParaRPr lang="en-US" dirty="0"/>
          </a:p>
          <a:p>
            <a:r>
              <a:rPr lang="en-US" dirty="0"/>
              <a:t>Here are some examples for correlation visualization </a:t>
            </a:r>
          </a:p>
          <a:p>
            <a:endParaRPr lang="en-US" dirty="0"/>
          </a:p>
          <a:p>
            <a:r>
              <a:rPr lang="en-US" dirty="0"/>
              <a:t>Notice that we do not claim that higher age causes higher income or vice versa, because correlation does not mean causation. </a:t>
            </a:r>
          </a:p>
          <a:p>
            <a:r>
              <a:rPr lang="en-US" dirty="0"/>
              <a:t>Does anybody remember what the other two conditions to establish causality besides correlation?</a:t>
            </a:r>
          </a:p>
          <a:p>
            <a:endParaRPr lang="en-US" dirty="0"/>
          </a:p>
          <a:p>
            <a:r>
              <a:rPr lang="en-US" dirty="0"/>
              <a:t>Go to Word docs (correlation)</a:t>
            </a:r>
          </a:p>
          <a:p>
            <a:endParaRPr lang="en-US" dirty="0"/>
          </a:p>
          <a:p>
            <a:r>
              <a:rPr lang="en-US" dirty="0"/>
              <a:t>Then go to excel to do analysis</a:t>
            </a:r>
          </a:p>
          <a:p>
            <a:r>
              <a:rPr lang="en-US" dirty="0"/>
              <a:t>Then to R for visualization </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62392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7-Correlation and regression practice</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1853139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measure of central tendency, which we covered already but I just want to remind you the definition. </a:t>
            </a:r>
          </a:p>
          <a:p>
            <a:endParaRPr lang="en-US" dirty="0"/>
          </a:p>
          <a:p>
            <a:r>
              <a:rPr lang="en-US" dirty="0"/>
              <a:t>I just want to caution you the difference between geometric and arithmetic means again since we have quite a few got it incorrectly in our previous </a:t>
            </a:r>
            <a:r>
              <a:rPr lang="en-US" dirty="0" err="1"/>
              <a:t>iclicker</a:t>
            </a:r>
            <a:r>
              <a:rPr lang="en-US" dirty="0"/>
              <a:t> question. </a:t>
            </a:r>
          </a:p>
          <a:p>
            <a:r>
              <a:rPr lang="en-US" dirty="0"/>
              <a:t>Geometric mean is the n-</a:t>
            </a:r>
            <a:r>
              <a:rPr lang="en-US" dirty="0" err="1"/>
              <a:t>th</a:t>
            </a:r>
            <a:r>
              <a:rPr lang="en-US" dirty="0"/>
              <a:t> root of a product of n numbers, while arithmetic mean is the sum of n numbers divided n.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741022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difference </a:t>
            </a:r>
            <a:r>
              <a:rPr lang="en-US" dirty="0" err="1"/>
              <a:t>RQ</a:t>
            </a:r>
            <a:r>
              <a:rPr lang="en-US" dirty="0"/>
              <a:t>, you will choose the analysis method based on your analysis variable's level of measurement </a:t>
            </a:r>
          </a:p>
          <a:p>
            <a:r>
              <a:rPr lang="en-US" dirty="0"/>
              <a:t>The principle is to use the most succinct way to summarize the data </a:t>
            </a:r>
          </a:p>
          <a:p>
            <a:endParaRPr lang="en-US" dirty="0"/>
          </a:p>
          <a:p>
            <a:r>
              <a:rPr lang="en-US" dirty="0"/>
              <a:t>Interval and ratio can also use the same descriptive statistics  as Nominal and Ordinal (with some transformation/ re-code in data analysis) but not vice versa.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1232507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study of statistics. Formally, statistical inference is a set of …  </a:t>
            </a:r>
          </a:p>
          <a:p>
            <a:endParaRPr lang="en-US" dirty="0"/>
          </a:p>
          <a:p>
            <a:r>
              <a:rPr lang="en-US" dirty="0"/>
              <a:t>In this preliminary class, we can only cover so much. Hence, we have sample average and standard deviation. There are more sample statistics beyond these two, such as proportion. </a:t>
            </a:r>
          </a:p>
          <a:p>
            <a:endParaRPr lang="en-US" dirty="0"/>
          </a:p>
          <a:p>
            <a:endParaRPr lang="en-US" dirty="0"/>
          </a:p>
          <a:p>
            <a:r>
              <a:rPr lang="en-US" dirty="0"/>
              <a:t>Talk about the example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1056268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formula to calculate the confidence interval for mean and proportion. </a:t>
            </a:r>
          </a:p>
          <a:p>
            <a:r>
              <a:rPr lang="en-US" dirty="0"/>
              <a:t>As mentioned in the last slide, mean is used for continuous variables, while proportion is used for categorial variables </a:t>
            </a:r>
          </a:p>
          <a:p>
            <a:r>
              <a:rPr lang="en-US" dirty="0"/>
              <a:t>You need to be careful to choose the type of descriptive statistics that you want to report. </a:t>
            </a:r>
          </a:p>
          <a:p>
            <a:endParaRPr lang="en-US" dirty="0"/>
          </a:p>
          <a:p>
            <a:r>
              <a:rPr lang="en-US" dirty="0"/>
              <a:t>After you have your formula, you also have to decide at what level of confidence do you want to calculate </a:t>
            </a:r>
          </a:p>
          <a:p>
            <a:r>
              <a:rPr lang="en-US" dirty="0"/>
              <a:t>I think most of you have seen this table of translation between confidence and critical value of Z, or t</a:t>
            </a:r>
          </a:p>
          <a:p>
            <a:r>
              <a:rPr lang="en-US" dirty="0"/>
              <a:t>Because t with large sample resemble z distribution </a:t>
            </a:r>
          </a:p>
          <a:p>
            <a:r>
              <a:rPr lang="en-US" dirty="0"/>
              <a:t>In this sense, we might use the two interchangeably in some cases. But you should know the difference </a:t>
            </a:r>
          </a:p>
          <a:p>
            <a:endParaRPr lang="en-US" dirty="0"/>
          </a:p>
          <a:p>
            <a:r>
              <a:rPr lang="en-US" dirty="0"/>
              <a:t>We will go into examples in excel. (confidence interval file) and also the excel help sheet</a:t>
            </a:r>
          </a:p>
          <a:p>
            <a:r>
              <a:rPr lang="en-US" dirty="0"/>
              <a:t>And also in R</a:t>
            </a:r>
          </a:p>
          <a:p>
            <a:endParaRPr lang="en-US" dirty="0"/>
          </a:p>
          <a:p>
            <a:r>
              <a:rPr lang="en-US" dirty="0"/>
              <a:t>https://rstudio.cloud/project/2980145</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9315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SzPts val="1100"/>
              <a:buNone/>
            </a:pPr>
            <a:r>
              <a:rPr lang="en-US" sz="1200" b="1" dirty="0"/>
              <a:t>Formula:</a:t>
            </a:r>
          </a:p>
          <a:p>
            <a:pPr marL="0" lvl="0" indent="0" algn="l" rtl="0">
              <a:spcBef>
                <a:spcPts val="0"/>
              </a:spcBef>
              <a:spcAft>
                <a:spcPts val="0"/>
              </a:spcAft>
              <a:buSzPts val="1100"/>
              <a:buNone/>
            </a:pPr>
            <a:r>
              <a:rPr lang="en-US" sz="1200" dirty="0"/>
              <a:t>For percentage, p + t*SE, p – t*SE</a:t>
            </a:r>
          </a:p>
          <a:p>
            <a:pPr marL="0" lvl="0" indent="0" algn="l" rtl="0">
              <a:spcBef>
                <a:spcPts val="0"/>
              </a:spcBef>
              <a:spcAft>
                <a:spcPts val="0"/>
              </a:spcAft>
              <a:buSzPts val="1100"/>
              <a:buNone/>
            </a:pPr>
            <a:r>
              <a:rPr lang="en-US" sz="1200" dirty="0"/>
              <a:t>For mean, </a:t>
            </a:r>
            <a:r>
              <a:rPr lang="en-US" sz="1200" dirty="0" err="1"/>
              <a:t>xbar</a:t>
            </a:r>
            <a:r>
              <a:rPr lang="en-US" sz="1200" dirty="0"/>
              <a:t> + t*SE, </a:t>
            </a:r>
            <a:r>
              <a:rPr lang="en-US" sz="1200" dirty="0" err="1"/>
              <a:t>xbar</a:t>
            </a:r>
            <a:r>
              <a:rPr lang="en-US" sz="1200" dirty="0"/>
              <a:t> – t*SE</a:t>
            </a:r>
          </a:p>
          <a:p>
            <a:pPr marL="0" lvl="0" indent="0" algn="l" rtl="0">
              <a:spcBef>
                <a:spcPts val="0"/>
              </a:spcBef>
              <a:spcAft>
                <a:spcPts val="0"/>
              </a:spcAft>
              <a:buSzPts val="1100"/>
              <a:buNone/>
            </a:pPr>
            <a:r>
              <a:rPr lang="en-US" sz="1200" dirty="0"/>
              <a:t>p is the sample percent. </a:t>
            </a:r>
            <a:r>
              <a:rPr lang="en-US" sz="1200" dirty="0" err="1"/>
              <a:t>xbar</a:t>
            </a:r>
            <a:r>
              <a:rPr lang="en-US" sz="1200" dirty="0"/>
              <a:t> is the sample mean. </a:t>
            </a:r>
          </a:p>
          <a:p>
            <a:pPr marL="0" lvl="0" indent="0" algn="l" rtl="0">
              <a:spcBef>
                <a:spcPts val="0"/>
              </a:spcBef>
              <a:spcAft>
                <a:spcPts val="0"/>
              </a:spcAft>
              <a:buSzPts val="1100"/>
              <a:buNone/>
            </a:pPr>
            <a:endParaRPr lang="en-US" sz="1200" dirty="0"/>
          </a:p>
          <a:p>
            <a:pPr marL="0" lvl="0" indent="0" algn="l" rtl="0">
              <a:spcBef>
                <a:spcPts val="0"/>
              </a:spcBef>
              <a:spcAft>
                <a:spcPts val="0"/>
              </a:spcAft>
              <a:buSzPts val="1100"/>
              <a:buNone/>
            </a:pPr>
            <a:r>
              <a:rPr lang="en-US" sz="1200" b="1" dirty="0"/>
              <a:t>SE: standard error</a:t>
            </a:r>
          </a:p>
          <a:p>
            <a:pPr marL="0" lvl="0" indent="0" algn="l" rtl="0">
              <a:spcBef>
                <a:spcPts val="0"/>
              </a:spcBef>
              <a:spcAft>
                <a:spcPts val="0"/>
              </a:spcAft>
              <a:buSzPts val="1100"/>
              <a:buNone/>
            </a:pPr>
            <a:r>
              <a:rPr lang="en-US" sz="1200" dirty="0"/>
              <a:t>For percentage: square root (p*q/n)   note: p = 1-q </a:t>
            </a:r>
          </a:p>
          <a:p>
            <a:pPr marL="0" lvl="0" indent="0" algn="l" rtl="0">
              <a:spcBef>
                <a:spcPts val="0"/>
              </a:spcBef>
              <a:spcAft>
                <a:spcPts val="0"/>
              </a:spcAft>
              <a:buSzPts val="1100"/>
              <a:buNone/>
            </a:pPr>
            <a:r>
              <a:rPr lang="en-US" sz="1200" dirty="0"/>
              <a:t>For mean: SD/square root(n)  note: SD is standard deviation</a:t>
            </a:r>
          </a:p>
          <a:p>
            <a:pPr marL="0" lvl="0" indent="0" algn="l" rtl="0">
              <a:spcBef>
                <a:spcPts val="0"/>
              </a:spcBef>
              <a:spcAft>
                <a:spcPts val="0"/>
              </a:spcAft>
              <a:buSzPts val="1100"/>
              <a:buNone/>
            </a:pPr>
            <a:endParaRPr lang="en-US" sz="1200" dirty="0"/>
          </a:p>
          <a:p>
            <a:pPr marL="0" lvl="0" indent="0" algn="l" rtl="0">
              <a:spcBef>
                <a:spcPts val="0"/>
              </a:spcBef>
              <a:spcAft>
                <a:spcPts val="0"/>
              </a:spcAft>
              <a:buSzPts val="1100"/>
              <a:buNone/>
            </a:pPr>
            <a:r>
              <a:rPr lang="en-US" sz="1200" b="1" dirty="0"/>
              <a:t>t value @ difference confidence level:</a:t>
            </a:r>
            <a:r>
              <a:rPr lang="en-US" sz="1200" dirty="0"/>
              <a:t>  @90%: 1.65  @95%: 1.96  @99%: 2.58</a:t>
            </a:r>
          </a:p>
          <a:p>
            <a:pPr marL="0" lvl="0" indent="0" algn="l" rtl="0">
              <a:spcBef>
                <a:spcPts val="0"/>
              </a:spcBef>
              <a:spcAft>
                <a:spcPts val="0"/>
              </a:spcAft>
              <a:buSzPts val="1100"/>
              <a:buNone/>
            </a:pPr>
            <a:r>
              <a:rPr lang="en-US" sz="1200" b="1" dirty="0"/>
              <a:t>Question:</a:t>
            </a:r>
            <a:r>
              <a:rPr lang="en-US" sz="1200" dirty="0"/>
              <a:t> a) why do we need confidence interval? why can’t we just use the descriptive statistics - mean or percent? </a:t>
            </a:r>
          </a:p>
          <a:p>
            <a:pPr marL="0" lvl="0" indent="0" algn="l" rtl="0">
              <a:spcBef>
                <a:spcPts val="0"/>
              </a:spcBef>
              <a:spcAft>
                <a:spcPts val="0"/>
              </a:spcAft>
              <a:buSzPts val="1100"/>
              <a:buNone/>
            </a:pPr>
            <a:endParaRPr lang="en-US" sz="1200" dirty="0"/>
          </a:p>
          <a:p>
            <a:pPr marL="0" lvl="0" indent="0" algn="l" rtl="0">
              <a:spcBef>
                <a:spcPts val="0"/>
              </a:spcBef>
              <a:spcAft>
                <a:spcPts val="0"/>
              </a:spcAft>
              <a:buNone/>
            </a:pP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0617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SzPts val="1100"/>
              <a:buNone/>
            </a:pPr>
            <a:r>
              <a:rPr lang="en-US" sz="1200" b="1" dirty="0"/>
              <a:t>Formula:</a:t>
            </a:r>
          </a:p>
          <a:p>
            <a:pPr marL="0" lvl="0" indent="0" algn="l" rtl="0">
              <a:spcBef>
                <a:spcPts val="0"/>
              </a:spcBef>
              <a:spcAft>
                <a:spcPts val="0"/>
              </a:spcAft>
              <a:buSzPts val="1100"/>
              <a:buNone/>
            </a:pPr>
            <a:r>
              <a:rPr lang="en-US" sz="1200" dirty="0"/>
              <a:t>For percentage, p + t*SE, p – t*SE</a:t>
            </a:r>
          </a:p>
          <a:p>
            <a:pPr marL="0" lvl="0" indent="0" algn="l" rtl="0">
              <a:spcBef>
                <a:spcPts val="0"/>
              </a:spcBef>
              <a:spcAft>
                <a:spcPts val="0"/>
              </a:spcAft>
              <a:buSzPts val="1100"/>
              <a:buNone/>
            </a:pPr>
            <a:r>
              <a:rPr lang="en-US" sz="1200" dirty="0"/>
              <a:t>For mean, </a:t>
            </a:r>
            <a:r>
              <a:rPr lang="en-US" sz="1200" dirty="0" err="1"/>
              <a:t>xbar</a:t>
            </a:r>
            <a:r>
              <a:rPr lang="en-US" sz="1200" dirty="0"/>
              <a:t> + t*SE, </a:t>
            </a:r>
            <a:r>
              <a:rPr lang="en-US" sz="1200" dirty="0" err="1"/>
              <a:t>xbar</a:t>
            </a:r>
            <a:r>
              <a:rPr lang="en-US" sz="1200" dirty="0"/>
              <a:t> – t*SE</a:t>
            </a:r>
          </a:p>
          <a:p>
            <a:pPr marL="0" lvl="0" indent="0" algn="l" rtl="0">
              <a:spcBef>
                <a:spcPts val="0"/>
              </a:spcBef>
              <a:spcAft>
                <a:spcPts val="0"/>
              </a:spcAft>
              <a:buSzPts val="1100"/>
              <a:buNone/>
            </a:pPr>
            <a:r>
              <a:rPr lang="en-US" sz="1200" dirty="0"/>
              <a:t>p is the sample percent. </a:t>
            </a:r>
            <a:r>
              <a:rPr lang="en-US" sz="1200" dirty="0" err="1"/>
              <a:t>xbar</a:t>
            </a:r>
            <a:r>
              <a:rPr lang="en-US" sz="1200" dirty="0"/>
              <a:t> is the sample mean. </a:t>
            </a:r>
          </a:p>
          <a:p>
            <a:pPr marL="0" lvl="0" indent="0" algn="l" rtl="0">
              <a:spcBef>
                <a:spcPts val="0"/>
              </a:spcBef>
              <a:spcAft>
                <a:spcPts val="0"/>
              </a:spcAft>
              <a:buSzPts val="1100"/>
              <a:buNone/>
            </a:pPr>
            <a:endParaRPr lang="en-US" sz="1200" dirty="0"/>
          </a:p>
          <a:p>
            <a:pPr marL="0" lvl="0" indent="0" algn="l" rtl="0">
              <a:spcBef>
                <a:spcPts val="0"/>
              </a:spcBef>
              <a:spcAft>
                <a:spcPts val="0"/>
              </a:spcAft>
              <a:buSzPts val="1100"/>
              <a:buNone/>
            </a:pPr>
            <a:r>
              <a:rPr lang="en-US" sz="1200" b="1" dirty="0"/>
              <a:t>SE: standard error</a:t>
            </a:r>
          </a:p>
          <a:p>
            <a:pPr marL="0" lvl="0" indent="0" algn="l" rtl="0">
              <a:spcBef>
                <a:spcPts val="0"/>
              </a:spcBef>
              <a:spcAft>
                <a:spcPts val="0"/>
              </a:spcAft>
              <a:buSzPts val="1100"/>
              <a:buNone/>
            </a:pPr>
            <a:r>
              <a:rPr lang="en-US" sz="1200" dirty="0"/>
              <a:t>For percentage: square root (p*q/n)   note: p = 1-q </a:t>
            </a:r>
          </a:p>
          <a:p>
            <a:pPr marL="0" lvl="0" indent="0" algn="l" rtl="0">
              <a:spcBef>
                <a:spcPts val="0"/>
              </a:spcBef>
              <a:spcAft>
                <a:spcPts val="0"/>
              </a:spcAft>
              <a:buSzPts val="1100"/>
              <a:buNone/>
            </a:pPr>
            <a:r>
              <a:rPr lang="en-US" sz="1200" dirty="0"/>
              <a:t>For </a:t>
            </a:r>
            <a:r>
              <a:rPr lang="en-US" sz="1200" dirty="0" err="1"/>
              <a:t>mean:SD</a:t>
            </a:r>
            <a:r>
              <a:rPr lang="en-US" sz="1200" dirty="0"/>
              <a:t>/square root(n)  note: SD is standard deviation</a:t>
            </a:r>
          </a:p>
          <a:p>
            <a:pPr marL="0" lvl="0" indent="0" algn="l" rtl="0">
              <a:spcBef>
                <a:spcPts val="0"/>
              </a:spcBef>
              <a:spcAft>
                <a:spcPts val="0"/>
              </a:spcAft>
              <a:buSzPts val="1100"/>
              <a:buNone/>
            </a:pPr>
            <a:endParaRPr lang="en-US" sz="1200" dirty="0"/>
          </a:p>
          <a:p>
            <a:pPr marL="0" lvl="0" indent="0" algn="l" rtl="0">
              <a:spcBef>
                <a:spcPts val="0"/>
              </a:spcBef>
              <a:spcAft>
                <a:spcPts val="0"/>
              </a:spcAft>
              <a:buSzPts val="1100"/>
              <a:buNone/>
            </a:pPr>
            <a:r>
              <a:rPr lang="en-US" sz="1200" b="1" dirty="0"/>
              <a:t>t value @ difference confidence level:</a:t>
            </a:r>
            <a:r>
              <a:rPr lang="en-US" sz="1200" dirty="0"/>
              <a:t>  @90%: 1.65  @95%: 1.96  @99%: 2.58</a:t>
            </a:r>
          </a:p>
          <a:p>
            <a:pPr marL="0" lvl="0" indent="0" algn="l" rtl="0">
              <a:spcBef>
                <a:spcPts val="0"/>
              </a:spcBef>
              <a:spcAft>
                <a:spcPts val="0"/>
              </a:spcAft>
              <a:buSzPts val="1100"/>
              <a:buNone/>
            </a:pPr>
            <a:r>
              <a:rPr lang="en-US" sz="1200" b="1" dirty="0"/>
              <a:t>Question:</a:t>
            </a:r>
            <a:r>
              <a:rPr lang="en-US" sz="1200" dirty="0"/>
              <a:t> a) why do we need confidence interval? why can’t we just use the descriptive statistics - mean or percent? </a:t>
            </a:r>
          </a:p>
          <a:p>
            <a:pPr marL="0" lvl="0" indent="0" algn="l" rtl="0">
              <a:spcBef>
                <a:spcPts val="0"/>
              </a:spcBef>
              <a:spcAft>
                <a:spcPts val="0"/>
              </a:spcAft>
              <a:buSzPts val="1100"/>
              <a:buNone/>
            </a:pPr>
            <a:endParaRPr lang="en-US" sz="1200" dirty="0"/>
          </a:p>
          <a:p>
            <a:pPr marL="0" lvl="0" indent="0" algn="l" rtl="0">
              <a:spcBef>
                <a:spcPts val="0"/>
              </a:spcBef>
              <a:spcAft>
                <a:spcPts val="0"/>
              </a:spcAft>
              <a:buNone/>
            </a:pP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3085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one sample t-test is rarely used with mean value, because we usually don’t have a good estimate or prior knowledge. </a:t>
            </a:r>
          </a:p>
          <a:p>
            <a:r>
              <a:rPr lang="en-US" dirty="0"/>
              <a:t>This t-test is equivalent to the coefficient t-test that we will cover later in regression. But we know we turn our attention to 2 independent samples t-test </a:t>
            </a:r>
          </a:p>
          <a:p>
            <a:endParaRPr lang="en-US" dirty="0"/>
          </a:p>
          <a:p>
            <a:r>
              <a:rPr lang="en-US" dirty="0"/>
              <a:t>Since all group have a difference research question between 1 categorial variable and 1 continuous variable, I’ll cover independent sample t-test</a:t>
            </a:r>
          </a:p>
          <a:p>
            <a:r>
              <a:rPr lang="en-US" dirty="0"/>
              <a:t>But we will not cover two-way chi-square test, which is for 2 categorical  variables. </a:t>
            </a:r>
          </a:p>
          <a:p>
            <a:r>
              <a:rPr lang="en-US" dirty="0"/>
              <a:t>Other sessions do not cover either but I think this test is critical for you to understand and be able to present difference research questions. </a:t>
            </a:r>
          </a:p>
          <a:p>
            <a:r>
              <a:rPr lang="en-US" dirty="0"/>
              <a:t>Other sessions just do descriptive statistics that I do not think yield as much value as formal statistical tests. </a:t>
            </a:r>
          </a:p>
          <a:p>
            <a:endParaRPr lang="en-US" dirty="0"/>
          </a:p>
          <a:p>
            <a:r>
              <a:rPr lang="en-US" dirty="0"/>
              <a:t>And just a quick note for you that there is another type of t-test besides independent t-test and one sample t-test, which is paired t-test</a:t>
            </a:r>
          </a:p>
          <a:p>
            <a:r>
              <a:rPr lang="en-US" dirty="0"/>
              <a:t>Which is used in cases like you have before and after treatment, or twin study. </a:t>
            </a:r>
          </a:p>
          <a:p>
            <a:endParaRPr lang="en-US" dirty="0"/>
          </a:p>
          <a:p>
            <a:r>
              <a:rPr lang="en-US" dirty="0"/>
              <a:t>Start reading the slide</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1270929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get to the t-test, we have to know whether the two samples’ variances are equal. </a:t>
            </a:r>
            <a:br>
              <a:rPr lang="en-US" dirty="0"/>
            </a:br>
            <a:r>
              <a:rPr lang="en-US" dirty="0"/>
              <a:t>Hence, we can use the F-test for 2 variances to figure this out. </a:t>
            </a:r>
          </a:p>
          <a:p>
            <a:r>
              <a:rPr lang="en-US" dirty="0"/>
              <a:t>I do not expect you to memorize the formula, but at least know how to use the software to derive at your result. </a:t>
            </a:r>
          </a:p>
          <a:p>
            <a:r>
              <a:rPr lang="en-US" dirty="0"/>
              <a:t>I can give you an intuitive understanding here.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2434928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C4EC3E89-068C-4484-9196-39A80941A297}" type="datetime1">
              <a:rPr lang="en-US" smtClean="0"/>
              <a:t>11/7/2021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73EFB051-9B18-4EBA-99FC-F11C30E36AD1}" type="datetime1">
              <a:rPr lang="en-US" smtClean="0"/>
              <a:t>11/7/2021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120625ED-9EF1-4810-B41C-101ECA886138}" type="datetime1">
              <a:rPr lang="en-US" smtClean="0"/>
              <a:t>11/7/2021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11/7/2021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8369207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11/7/2021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8667462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11/7/2021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14995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11/7/2021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686495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11/7/2021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2452019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11/7/2021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3846413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11/7/2021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5589261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11/7/2021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63796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31CD2D0A-5039-42EF-8D8E-F064A3687C00}" type="datetime1">
              <a:rPr lang="en-US" smtClean="0"/>
              <a:t>11/7/2021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11/7/2021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082231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11/7/2021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1585457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11/7/2021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498598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8FD408BA-41E9-4BCF-9F5C-C15089E959BA}" type="datetime1">
              <a:rPr lang="en-US" smtClean="0"/>
              <a:t>11/7/2021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2BD15DB2-BF2C-46E7-9567-A1A0C8FC64A0}" type="datetime1">
              <a:rPr lang="en-US" smtClean="0"/>
              <a:t>11/7/2021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E833F933-0CF2-4BD2-9145-D3413AD5F497}" type="datetime1">
              <a:rPr lang="en-US" smtClean="0"/>
              <a:t>11/7/2021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4C51D8B2-ED70-41EF-8095-15E2AE5F160E}" type="datetime1">
              <a:rPr lang="en-US" smtClean="0"/>
              <a:t>11/7/2021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CBF21E01-DAB8-4692-879D-9B95AEAA41E6}" type="datetime1">
              <a:rPr lang="en-US" smtClean="0"/>
              <a:t>11/7/2021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0A510A22-882F-492D-9EE7-C26A7DFBC6E6}" type="datetime1">
              <a:rPr lang="en-US" smtClean="0"/>
              <a:t>11/7/2021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A1004D0D-B6F0-47E4-BBF3-1951C00F9D16}" type="datetime1">
              <a:rPr lang="en-US" smtClean="0"/>
              <a:t>11/7/2021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89660-51FF-4216-9F24-A2AFA2D4F958}" type="datetime1">
              <a:rPr lang="en-US" smtClean="0"/>
              <a:t>11/7/2021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11/7/2021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18460609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s://bookdown.org/mike/data_analysis/basic-statistical-inference.html" TargetMode="External"/><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hyperlink" Target="https://slidesharenow.blogspot.com/2020/06/two-independent-sample-t-test.html" TargetMode="Externa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courses.lumenlearning.com/wmopen-concepts-statistics/chapter/wim-linking-probability-to-statistical-inference/" TargetMode="External"/></Relationships>
</file>

<file path=ppt/slides/_rels/slide6.xml.rels><?xml version="1.0" encoding="UTF-8" standalone="yes"?>
<Relationships xmlns="http://schemas.openxmlformats.org/package/2006/relationships"><Relationship Id="rId8" Type="http://schemas.openxmlformats.org/officeDocument/2006/relationships/diagramData" Target="NULL"/><Relationship Id="rId13" Type="http://schemas.openxmlformats.org/officeDocument/2006/relationships/hyperlink" Target="https://courses.lumenlearning.com/wmopen-concepts-statistics/chapter/estimate-the-difference-between-population-proportions-3-of-3/" TargetMode="External"/><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NULL"/><Relationship Id="rId5" Type="http://schemas.openxmlformats.org/officeDocument/2006/relationships/diagramQuickStyle" Target="../diagrams/quickStyle1.xml"/><Relationship Id="rId10" Type="http://schemas.openxmlformats.org/officeDocument/2006/relationships/diagramQuickStyle" Target="NULL"/><Relationship Id="rId4" Type="http://schemas.openxmlformats.org/officeDocument/2006/relationships/diagramLayout" Target="../diagrams/layout1.xml"/><Relationship Id="rId9" Type="http://schemas.openxmlformats.org/officeDocument/2006/relationships/diagramLayout" Target="NULL"/><Relationship Id="rId14" Type="http://schemas.openxmlformats.org/officeDocument/2006/relationships/hyperlink" Target="https://creativecommons.org/licenses/by/3.0/"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Review for Second Exam</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
        <p:nvSpPr>
          <p:cNvPr id="4" name="Footer Placeholder 3">
            <a:extLst>
              <a:ext uri="{FF2B5EF4-FFF2-40B4-BE49-F238E27FC236}">
                <a16:creationId xmlns:a16="http://schemas.microsoft.com/office/drawing/2014/main" id="{9DD26523-7CD4-4772-8D50-970EC2FC628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0AB24A56-D4C0-4D93-B382-2C3B38D56624}"/>
              </a:ext>
            </a:extLst>
          </p:cNvPr>
          <p:cNvSpPr>
            <a:spLocks noGrp="1"/>
          </p:cNvSpPr>
          <p:nvPr>
            <p:ph type="sldNum" sz="quarter" idx="12"/>
          </p:nvPr>
        </p:nvSpPr>
        <p:spPr/>
        <p:txBody>
          <a:bodyPr/>
          <a:lstStyle/>
          <a:p>
            <a:fld id="{A6AF1B4E-90EC-4A51-B6E5-B702C054ECB0}" type="slidenum">
              <a:rPr lang="en-US" smtClean="0"/>
              <a:t>1</a:t>
            </a:fld>
            <a:endParaRPr lang="en-US" dirty="0"/>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43FD6E2-9F76-4680-B322-587B571C4743}"/>
              </a:ext>
            </a:extLst>
          </p:cNvPr>
          <p:cNvSpPr>
            <a:spLocks noGrp="1"/>
          </p:cNvSpPr>
          <p:nvPr>
            <p:ph type="title"/>
          </p:nvPr>
        </p:nvSpPr>
        <p:spPr>
          <a:xfrm>
            <a:off x="838200" y="365125"/>
            <a:ext cx="10515600" cy="1325563"/>
          </a:xfrm>
        </p:spPr>
        <p:txBody>
          <a:bodyPr>
            <a:normAutofit/>
          </a:bodyPr>
          <a:lstStyle/>
          <a:p>
            <a:r>
              <a:rPr lang="en-US" sz="5400"/>
              <a:t>Answer</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6D0C8E6-B88C-4631-984B-D7D33993F604}"/>
              </a:ext>
            </a:extLst>
          </p:cNvPr>
          <p:cNvSpPr>
            <a:spLocks noGrp="1"/>
          </p:cNvSpPr>
          <p:nvPr>
            <p:ph idx="1"/>
          </p:nvPr>
        </p:nvSpPr>
        <p:spPr>
          <a:xfrm>
            <a:off x="838200" y="1929384"/>
            <a:ext cx="10515600" cy="4251960"/>
          </a:xfrm>
        </p:spPr>
        <p:txBody>
          <a:bodyPr>
            <a:normAutofit/>
          </a:bodyPr>
          <a:lstStyle/>
          <a:p>
            <a:pPr marL="0" marR="0" lvl="0" indent="0" rtl="0">
              <a:spcBef>
                <a:spcPts val="0"/>
              </a:spcBef>
              <a:spcAft>
                <a:spcPts val="600"/>
              </a:spcAft>
              <a:buNone/>
            </a:pPr>
            <a:r>
              <a:rPr lang="en-US" sz="2200" b="1">
                <a:latin typeface="Arial"/>
                <a:ea typeface="Arial"/>
                <a:cs typeface="Arial"/>
                <a:sym typeface="Arial"/>
              </a:rPr>
              <a:t>Compute Confidence Intervals</a:t>
            </a:r>
            <a:endParaRPr lang="en-US" sz="2200"/>
          </a:p>
          <a:p>
            <a:pPr marL="0" marR="0" lvl="0" indent="0" rtl="0">
              <a:spcBef>
                <a:spcPts val="0"/>
              </a:spcBef>
              <a:spcAft>
                <a:spcPts val="600"/>
              </a:spcAft>
              <a:buNone/>
            </a:pPr>
            <a:endParaRPr lang="en-US" sz="2200" b="0">
              <a:latin typeface="Arial"/>
              <a:ea typeface="Arial"/>
              <a:cs typeface="Arial"/>
              <a:sym typeface="Arial"/>
            </a:endParaRPr>
          </a:p>
          <a:p>
            <a:pPr marL="0" marR="0" lvl="0" indent="0" rtl="0">
              <a:spcBef>
                <a:spcPts val="0"/>
              </a:spcBef>
              <a:spcAft>
                <a:spcPts val="600"/>
              </a:spcAft>
              <a:buNone/>
            </a:pPr>
            <a:r>
              <a:rPr lang="en-US" sz="2200" b="0">
                <a:latin typeface="Arial"/>
                <a:ea typeface="Arial"/>
                <a:cs typeface="Arial"/>
                <a:sym typeface="Arial"/>
              </a:rPr>
              <a:t>p = 30%,n =1,000, </a:t>
            </a:r>
            <a:r>
              <a:rPr lang="en-US" sz="2200"/>
              <a:t>t</a:t>
            </a:r>
            <a:r>
              <a:rPr lang="en-US" sz="2200" b="0">
                <a:latin typeface="Arial"/>
                <a:ea typeface="Arial"/>
                <a:cs typeface="Arial"/>
                <a:sym typeface="Arial"/>
              </a:rPr>
              <a:t>=1.96</a:t>
            </a:r>
          </a:p>
          <a:p>
            <a:pPr marL="0" marR="0" lvl="0" indent="0" rtl="0">
              <a:spcBef>
                <a:spcPts val="0"/>
              </a:spcBef>
              <a:spcAft>
                <a:spcPts val="600"/>
              </a:spcAft>
              <a:buNone/>
            </a:pPr>
            <a:r>
              <a:rPr lang="en-US" sz="2200" b="0">
                <a:latin typeface="Arial"/>
                <a:ea typeface="Arial"/>
                <a:cs typeface="Arial"/>
                <a:sym typeface="Arial"/>
              </a:rPr>
              <a:t>26.0% -34.0%</a:t>
            </a:r>
            <a:endParaRPr lang="en-US" sz="2200"/>
          </a:p>
          <a:p>
            <a:pPr marL="0" marR="0" lvl="0" indent="0" rtl="0">
              <a:spcBef>
                <a:spcPts val="0"/>
              </a:spcBef>
              <a:spcAft>
                <a:spcPts val="600"/>
              </a:spcAft>
              <a:buNone/>
            </a:pPr>
            <a:r>
              <a:rPr lang="en-US" sz="2200" b="0">
                <a:latin typeface="Arial"/>
                <a:ea typeface="Arial"/>
                <a:cs typeface="Arial"/>
                <a:sym typeface="Arial"/>
              </a:rPr>
              <a:t>[30-1.96*SQRT(30*70/500), 30+1.96*SQRT(30*70/500)] </a:t>
            </a:r>
            <a:endParaRPr lang="en-US" sz="2200"/>
          </a:p>
          <a:p>
            <a:pPr marL="0" marR="0" lvl="0" indent="0" rtl="0">
              <a:spcBef>
                <a:spcPts val="0"/>
              </a:spcBef>
              <a:spcAft>
                <a:spcPts val="600"/>
              </a:spcAft>
              <a:buNone/>
            </a:pPr>
            <a:endParaRPr lang="en-US" sz="2200"/>
          </a:p>
          <a:p>
            <a:pPr marL="0" marR="0" lvl="0" indent="0" rtl="0">
              <a:spcBef>
                <a:spcPts val="0"/>
              </a:spcBef>
              <a:spcAft>
                <a:spcPts val="600"/>
              </a:spcAft>
              <a:buNone/>
            </a:pPr>
            <a:r>
              <a:rPr lang="en-US" sz="2200"/>
              <a:t>Conclusion:</a:t>
            </a:r>
          </a:p>
          <a:p>
            <a:pPr marL="0" marR="0" lvl="0" indent="0" rtl="0">
              <a:spcBef>
                <a:spcPts val="0"/>
              </a:spcBef>
              <a:spcAft>
                <a:spcPts val="600"/>
              </a:spcAft>
              <a:buNone/>
            </a:pPr>
            <a:r>
              <a:rPr lang="en-US" sz="2200"/>
              <a:t>We are 95% confident that in population, 26% to 34% of people dine out on Wednesday.  </a:t>
            </a:r>
          </a:p>
        </p:txBody>
      </p:sp>
    </p:spTree>
    <p:extLst>
      <p:ext uri="{BB962C8B-B14F-4D97-AF65-F5344CB8AC3E}">
        <p14:creationId xmlns:p14="http://schemas.microsoft.com/office/powerpoint/2010/main" val="4156193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7186F-F60A-433D-B008-ADB7F7BAEC14}"/>
              </a:ext>
            </a:extLst>
          </p:cNvPr>
          <p:cNvSpPr>
            <a:spLocks noGrp="1"/>
          </p:cNvSpPr>
          <p:nvPr>
            <p:ph type="title"/>
          </p:nvPr>
        </p:nvSpPr>
        <p:spPr>
          <a:xfrm>
            <a:off x="838200" y="365125"/>
            <a:ext cx="10515600" cy="1325563"/>
          </a:xfrm>
        </p:spPr>
        <p:txBody>
          <a:bodyPr>
            <a:normAutofit/>
          </a:bodyPr>
          <a:lstStyle/>
          <a:p>
            <a:r>
              <a:rPr lang="en-US" sz="5400"/>
              <a:t>Independent t-test</a:t>
            </a:r>
          </a:p>
        </p:txBody>
      </p:sp>
      <p:sp>
        <p:nvSpPr>
          <p:cNvPr id="3" name="Content Placeholder 2">
            <a:extLst>
              <a:ext uri="{FF2B5EF4-FFF2-40B4-BE49-F238E27FC236}">
                <a16:creationId xmlns:a16="http://schemas.microsoft.com/office/drawing/2014/main" id="{3E24E750-05BF-4FB2-AC79-F21CC9647522}"/>
              </a:ext>
            </a:extLst>
          </p:cNvPr>
          <p:cNvSpPr>
            <a:spLocks noGrp="1"/>
          </p:cNvSpPr>
          <p:nvPr>
            <p:ph idx="1"/>
          </p:nvPr>
        </p:nvSpPr>
        <p:spPr>
          <a:xfrm>
            <a:off x="838200" y="1929384"/>
            <a:ext cx="10515600" cy="4251960"/>
          </a:xfrm>
        </p:spPr>
        <p:txBody>
          <a:bodyPr>
            <a:normAutofit fontScale="92500" lnSpcReduction="10000"/>
          </a:bodyPr>
          <a:lstStyle/>
          <a:p>
            <a:r>
              <a:rPr lang="en-US" sz="2200" dirty="0"/>
              <a:t>Hypothesis tests use samples to infer properties of entire population </a:t>
            </a:r>
          </a:p>
          <a:p>
            <a:r>
              <a:rPr lang="en-US" sz="2200" dirty="0"/>
              <a:t>T-test compare means </a:t>
            </a:r>
          </a:p>
          <a:p>
            <a:r>
              <a:rPr lang="en-US" sz="2200" dirty="0"/>
              <a:t>2 sample t-tests compare the means of 2 groups </a:t>
            </a:r>
          </a:p>
          <a:p>
            <a:pPr lvl="1"/>
            <a:r>
              <a:rPr lang="en-US" sz="2200" dirty="0"/>
              <a:t>Are two population means different?</a:t>
            </a:r>
          </a:p>
          <a:p>
            <a:r>
              <a:rPr lang="en-US" sz="2200" dirty="0"/>
              <a:t>Null and Alternative Hypotheses</a:t>
            </a:r>
          </a:p>
          <a:p>
            <a:pPr lvl="1"/>
            <a:r>
              <a:rPr lang="en-US" sz="2200" dirty="0"/>
              <a:t>Null: The two-group means are equal </a:t>
            </a:r>
          </a:p>
          <a:p>
            <a:pPr lvl="1"/>
            <a:r>
              <a:rPr lang="en-US" sz="2200" dirty="0"/>
              <a:t>Alternative: The two-group means are NOT equal </a:t>
            </a:r>
          </a:p>
          <a:p>
            <a:r>
              <a:rPr lang="en-US" sz="2200" dirty="0"/>
              <a:t>Statistically results: Reject the null hypothesis when the p-value &lt; significance level </a:t>
            </a:r>
          </a:p>
          <a:p>
            <a:r>
              <a:rPr lang="en-US" sz="2200" dirty="0"/>
              <a:t>The formula for the independent t-test depends on the two samples’ variances </a:t>
            </a:r>
          </a:p>
          <a:p>
            <a:pPr lvl="1"/>
            <a:r>
              <a:rPr lang="en-US" sz="1800" dirty="0"/>
              <a:t>Equal variance</a:t>
            </a:r>
          </a:p>
          <a:p>
            <a:pPr lvl="1"/>
            <a:r>
              <a:rPr lang="en-US" sz="1800" dirty="0"/>
              <a:t>Unequal variance</a:t>
            </a:r>
          </a:p>
          <a:p>
            <a:r>
              <a:rPr lang="en-US" sz="2200" dirty="0"/>
              <a:t>For formal formulas: visit </a:t>
            </a:r>
            <a:r>
              <a:rPr lang="en-US" sz="2200" dirty="0">
                <a:hlinkClick r:id="rId3"/>
              </a:rPr>
              <a:t>here</a:t>
            </a:r>
            <a:endParaRPr lang="en-US" sz="2200" dirty="0"/>
          </a:p>
        </p:txBody>
      </p:sp>
    </p:spTree>
    <p:extLst>
      <p:ext uri="{BB962C8B-B14F-4D97-AF65-F5344CB8AC3E}">
        <p14:creationId xmlns:p14="http://schemas.microsoft.com/office/powerpoint/2010/main" val="3291872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BA234-56A6-49E2-9A15-2A406AB3A914}"/>
              </a:ext>
            </a:extLst>
          </p:cNvPr>
          <p:cNvSpPr>
            <a:spLocks noGrp="1"/>
          </p:cNvSpPr>
          <p:nvPr>
            <p:ph type="title"/>
          </p:nvPr>
        </p:nvSpPr>
        <p:spPr/>
        <p:txBody>
          <a:bodyPr/>
          <a:lstStyle/>
          <a:p>
            <a:r>
              <a:rPr lang="en-US" dirty="0"/>
              <a:t>iClicker</a:t>
            </a:r>
          </a:p>
        </p:txBody>
      </p:sp>
      <p:sp>
        <p:nvSpPr>
          <p:cNvPr id="3" name="Content Placeholder 2">
            <a:extLst>
              <a:ext uri="{FF2B5EF4-FFF2-40B4-BE49-F238E27FC236}">
                <a16:creationId xmlns:a16="http://schemas.microsoft.com/office/drawing/2014/main" id="{0D84E982-12F8-4BAE-9F81-30587EE1162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63282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44975-097F-43CA-B464-1AE371D59C49}"/>
              </a:ext>
            </a:extLst>
          </p:cNvPr>
          <p:cNvSpPr>
            <a:spLocks noGrp="1"/>
          </p:cNvSpPr>
          <p:nvPr>
            <p:ph type="title"/>
          </p:nvPr>
        </p:nvSpPr>
        <p:spPr>
          <a:xfrm>
            <a:off x="630936" y="639520"/>
            <a:ext cx="3429000" cy="1719072"/>
          </a:xfrm>
        </p:spPr>
        <p:txBody>
          <a:bodyPr anchor="b">
            <a:normAutofit/>
          </a:bodyPr>
          <a:lstStyle/>
          <a:p>
            <a:r>
              <a:rPr lang="en-US" sz="5400"/>
              <a:t>F-test for 2 Variances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DD24CAF-BDA7-420F-96BA-67C4365D39E6}"/>
                  </a:ext>
                </a:extLst>
              </p:cNvPr>
              <p:cNvSpPr>
                <a:spLocks noGrp="1"/>
              </p:cNvSpPr>
              <p:nvPr>
                <p:ph idx="1"/>
              </p:nvPr>
            </p:nvSpPr>
            <p:spPr>
              <a:xfrm>
                <a:off x="630936" y="2807208"/>
                <a:ext cx="3429000" cy="3410712"/>
              </a:xfrm>
            </p:spPr>
            <p:txBody>
              <a:bodyPr anchor="t">
                <a:normAutofit/>
              </a:bodyPr>
              <a:lstStyle/>
              <a:p>
                <a:r>
                  <a:rPr lang="en-US" sz="2200" dirty="0"/>
                  <a:t>H0: </a:t>
                </a:r>
                <a14:m>
                  <m:oMath xmlns:m="http://schemas.openxmlformats.org/officeDocument/2006/math">
                    <m:sSubSup>
                      <m:sSubSupPr>
                        <m:ctrlPr>
                          <a:rPr lang="en-US" sz="2200" b="0" i="1">
                            <a:latin typeface="Cambria Math" panose="02040503050406030204" pitchFamily="18" charset="0"/>
                          </a:rPr>
                        </m:ctrlPr>
                      </m:sSubSupPr>
                      <m:e>
                        <m:r>
                          <a:rPr lang="en-US" sz="2200" b="0" i="1">
                            <a:latin typeface="Cambria Math" panose="02040503050406030204" pitchFamily="18" charset="0"/>
                          </a:rPr>
                          <m:t>𝜎</m:t>
                        </m:r>
                      </m:e>
                      <m:sub>
                        <m:r>
                          <a:rPr lang="en-US" sz="2200" b="0" i="1">
                            <a:latin typeface="Cambria Math" panose="02040503050406030204" pitchFamily="18" charset="0"/>
                          </a:rPr>
                          <m:t>𝑥</m:t>
                        </m:r>
                      </m:sub>
                      <m:sup>
                        <m:r>
                          <a:rPr lang="en-US" sz="2200" b="0" i="1">
                            <a:latin typeface="Cambria Math" panose="02040503050406030204" pitchFamily="18" charset="0"/>
                          </a:rPr>
                          <m:t>2</m:t>
                        </m:r>
                      </m:sup>
                    </m:sSubSup>
                    <m:r>
                      <a:rPr lang="en-US" sz="2200" b="0" i="1">
                        <a:latin typeface="Cambria Math" panose="02040503050406030204" pitchFamily="18" charset="0"/>
                      </a:rPr>
                      <m:t>=</m:t>
                    </m:r>
                    <m:sSubSup>
                      <m:sSubSupPr>
                        <m:ctrlPr>
                          <a:rPr lang="en-US" sz="2200" b="0" i="1">
                            <a:latin typeface="Cambria Math" panose="02040503050406030204" pitchFamily="18" charset="0"/>
                          </a:rPr>
                        </m:ctrlPr>
                      </m:sSubSupPr>
                      <m:e>
                        <m:r>
                          <a:rPr lang="en-US" sz="2200" b="0" i="1">
                            <a:latin typeface="Cambria Math" panose="02040503050406030204" pitchFamily="18" charset="0"/>
                          </a:rPr>
                          <m:t>𝜎</m:t>
                        </m:r>
                      </m:e>
                      <m:sub>
                        <m:r>
                          <a:rPr lang="en-US" sz="2200" b="0" i="1">
                            <a:latin typeface="Cambria Math" panose="02040503050406030204" pitchFamily="18" charset="0"/>
                          </a:rPr>
                          <m:t>𝑌</m:t>
                        </m:r>
                      </m:sub>
                      <m:sup>
                        <m:r>
                          <a:rPr lang="en-US" sz="2200" b="0" i="1">
                            <a:latin typeface="Cambria Math" panose="02040503050406030204" pitchFamily="18" charset="0"/>
                          </a:rPr>
                          <m:t>2</m:t>
                        </m:r>
                      </m:sup>
                    </m:sSubSup>
                  </m:oMath>
                </a14:m>
                <a:endParaRPr lang="en-US" sz="2200" dirty="0"/>
              </a:p>
              <a:p>
                <a:r>
                  <a:rPr lang="en-US" sz="2200" dirty="0" err="1"/>
                  <a:t>H1</a:t>
                </a:r>
                <a:r>
                  <a:rPr lang="en-US" sz="2200" dirty="0"/>
                  <a:t>: </a:t>
                </a:r>
                <a14:m>
                  <m:oMath xmlns:m="http://schemas.openxmlformats.org/officeDocument/2006/math">
                    <m:sSubSup>
                      <m:sSubSupPr>
                        <m:ctrlPr>
                          <a:rPr lang="en-US" sz="2200" b="0" i="1">
                            <a:latin typeface="Cambria Math" panose="02040503050406030204" pitchFamily="18" charset="0"/>
                          </a:rPr>
                        </m:ctrlPr>
                      </m:sSubSupPr>
                      <m:e>
                        <m:r>
                          <a:rPr lang="en-US" sz="2200" b="0" i="1">
                            <a:latin typeface="Cambria Math" panose="02040503050406030204" pitchFamily="18" charset="0"/>
                          </a:rPr>
                          <m:t>𝜎</m:t>
                        </m:r>
                      </m:e>
                      <m:sub>
                        <m:r>
                          <a:rPr lang="en-US" sz="2200" b="0" i="1">
                            <a:latin typeface="Cambria Math" panose="02040503050406030204" pitchFamily="18" charset="0"/>
                          </a:rPr>
                          <m:t>𝑥</m:t>
                        </m:r>
                      </m:sub>
                      <m:sup>
                        <m:r>
                          <a:rPr lang="en-US" sz="2200" b="0" i="1">
                            <a:latin typeface="Cambria Math" panose="02040503050406030204" pitchFamily="18" charset="0"/>
                          </a:rPr>
                          <m:t>2</m:t>
                        </m:r>
                      </m:sup>
                    </m:sSubSup>
                    <m:r>
                      <a:rPr lang="en-US" sz="2200" b="0" i="1">
                        <a:latin typeface="Cambria Math" panose="02040503050406030204" pitchFamily="18" charset="0"/>
                      </a:rPr>
                      <m:t>≠</m:t>
                    </m:r>
                    <m:sSubSup>
                      <m:sSubSupPr>
                        <m:ctrlPr>
                          <a:rPr lang="en-US" sz="2200" b="0" i="1">
                            <a:latin typeface="Cambria Math" panose="02040503050406030204" pitchFamily="18" charset="0"/>
                          </a:rPr>
                        </m:ctrlPr>
                      </m:sSubSupPr>
                      <m:e>
                        <m:r>
                          <a:rPr lang="en-US" sz="2200" b="0" i="1">
                            <a:latin typeface="Cambria Math" panose="02040503050406030204" pitchFamily="18" charset="0"/>
                          </a:rPr>
                          <m:t>𝜎</m:t>
                        </m:r>
                      </m:e>
                      <m:sub>
                        <m:r>
                          <a:rPr lang="en-US" sz="2200" b="0" i="1">
                            <a:latin typeface="Cambria Math" panose="02040503050406030204" pitchFamily="18" charset="0"/>
                          </a:rPr>
                          <m:t>𝑌</m:t>
                        </m:r>
                      </m:sub>
                      <m:sup>
                        <m:r>
                          <a:rPr lang="en-US" sz="2200" b="0" i="1">
                            <a:latin typeface="Cambria Math" panose="02040503050406030204" pitchFamily="18" charset="0"/>
                          </a:rPr>
                          <m:t>2</m:t>
                        </m:r>
                      </m:sup>
                    </m:sSubSup>
                  </m:oMath>
                </a14:m>
                <a:endParaRPr lang="en-US" sz="2200" dirty="0"/>
              </a:p>
              <a:p>
                <a:r>
                  <a:rPr lang="en-US" sz="2200" dirty="0"/>
                  <a:t>The shape of the 2 distributions can affect the mean </a:t>
                </a:r>
                <a:r>
                  <a:rPr lang="en-US" sz="2200"/>
                  <a:t>hypothesis testing. </a:t>
                </a:r>
                <a:endParaRPr lang="en-US" sz="2200" dirty="0"/>
              </a:p>
            </p:txBody>
          </p:sp>
        </mc:Choice>
        <mc:Fallback xmlns="">
          <p:sp>
            <p:nvSpPr>
              <p:cNvPr id="3" name="Content Placeholder 2">
                <a:extLst>
                  <a:ext uri="{FF2B5EF4-FFF2-40B4-BE49-F238E27FC236}">
                    <a16:creationId xmlns:a16="http://schemas.microsoft.com/office/drawing/2014/main" id="{DDD24CAF-BDA7-420F-96BA-67C4365D39E6}"/>
                  </a:ext>
                </a:extLst>
              </p:cNvPr>
              <p:cNvSpPr>
                <a:spLocks noGrp="1" noRot="1" noChangeAspect="1" noMove="1" noResize="1" noEditPoints="1" noAdjustHandles="1" noChangeArrowheads="1" noChangeShapeType="1" noTextEdit="1"/>
              </p:cNvSpPr>
              <p:nvPr>
                <p:ph idx="1"/>
              </p:nvPr>
            </p:nvSpPr>
            <p:spPr>
              <a:xfrm>
                <a:off x="630936" y="2807208"/>
                <a:ext cx="3429000" cy="3410712"/>
              </a:xfrm>
              <a:blipFill>
                <a:blip r:embed="rId3"/>
                <a:stretch>
                  <a:fillRect l="-2135" t="-1968"/>
                </a:stretch>
              </a:blipFill>
            </p:spPr>
            <p:txBody>
              <a:bodyPr/>
              <a:lstStyle/>
              <a:p>
                <a:r>
                  <a:rPr lang="en-US">
                    <a:noFill/>
                  </a:rPr>
                  <a:t> </a:t>
                </a:r>
              </a:p>
            </p:txBody>
          </p:sp>
        </mc:Fallback>
      </mc:AlternateContent>
      <p:pic>
        <p:nvPicPr>
          <p:cNvPr id="1026" name="Picture 2" descr="Defining the overlapping area of two log-normal distributions with  different means, same variance, and different scaling factors that add up  to 1 - Cross Validated">
            <a:extLst>
              <a:ext uri="{FF2B5EF4-FFF2-40B4-BE49-F238E27FC236}">
                <a16:creationId xmlns:a16="http://schemas.microsoft.com/office/drawing/2014/main" id="{0C056128-00B7-400E-90CE-F7C21C68FE2E}"/>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654296" y="667512"/>
            <a:ext cx="6903720" cy="552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916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BA234-56A6-49E2-9A15-2A406AB3A914}"/>
              </a:ext>
            </a:extLst>
          </p:cNvPr>
          <p:cNvSpPr>
            <a:spLocks noGrp="1"/>
          </p:cNvSpPr>
          <p:nvPr>
            <p:ph type="title"/>
          </p:nvPr>
        </p:nvSpPr>
        <p:spPr/>
        <p:txBody>
          <a:bodyPr/>
          <a:lstStyle/>
          <a:p>
            <a:r>
              <a:rPr lang="en-US" dirty="0"/>
              <a:t>iClicker</a:t>
            </a:r>
          </a:p>
        </p:txBody>
      </p:sp>
      <p:sp>
        <p:nvSpPr>
          <p:cNvPr id="3" name="Content Placeholder 2">
            <a:extLst>
              <a:ext uri="{FF2B5EF4-FFF2-40B4-BE49-F238E27FC236}">
                <a16:creationId xmlns:a16="http://schemas.microsoft.com/office/drawing/2014/main" id="{0D84E982-12F8-4BAE-9F81-30587EE1162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14220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6F8F4-36B8-4CDE-88FB-4A7105F68DB7}"/>
              </a:ext>
            </a:extLst>
          </p:cNvPr>
          <p:cNvSpPr>
            <a:spLocks noGrp="1"/>
          </p:cNvSpPr>
          <p:nvPr>
            <p:ph type="title"/>
          </p:nvPr>
        </p:nvSpPr>
        <p:spPr>
          <a:xfrm>
            <a:off x="630936" y="639520"/>
            <a:ext cx="3429000" cy="1719072"/>
          </a:xfrm>
        </p:spPr>
        <p:txBody>
          <a:bodyPr anchor="b">
            <a:normAutofit/>
          </a:bodyPr>
          <a:lstStyle/>
          <a:p>
            <a:r>
              <a:rPr lang="en-US" sz="3800"/>
              <a:t>Two-sample independent t-test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A0628DC-7173-4799-A964-5E85EE084063}"/>
                  </a:ext>
                </a:extLst>
              </p:cNvPr>
              <p:cNvSpPr>
                <a:spLocks noGrp="1"/>
              </p:cNvSpPr>
              <p:nvPr>
                <p:ph idx="1"/>
              </p:nvPr>
            </p:nvSpPr>
            <p:spPr>
              <a:xfrm>
                <a:off x="630936" y="2807208"/>
                <a:ext cx="3429000" cy="3410712"/>
              </a:xfrm>
            </p:spPr>
            <p:txBody>
              <a:bodyPr anchor="t">
                <a:normAutofit/>
              </a:bodyPr>
              <a:lstStyle/>
              <a:p>
                <a:r>
                  <a:rPr lang="en-US" sz="2200"/>
                  <a:t>H0: </a:t>
                </a:r>
                <a14:m>
                  <m:oMath xmlns:m="http://schemas.openxmlformats.org/officeDocument/2006/math">
                    <m:sSub>
                      <m:sSubPr>
                        <m:ctrlPr>
                          <a:rPr lang="en-US" sz="2200" b="0" i="1">
                            <a:latin typeface="Cambria Math" panose="02040503050406030204" pitchFamily="18" charset="0"/>
                          </a:rPr>
                        </m:ctrlPr>
                      </m:sSubPr>
                      <m:e>
                        <m:r>
                          <a:rPr lang="en-US" sz="2200" b="0" i="1">
                            <a:latin typeface="Cambria Math" panose="02040503050406030204" pitchFamily="18" charset="0"/>
                          </a:rPr>
                          <m:t>𝜇</m:t>
                        </m:r>
                      </m:e>
                      <m:sub>
                        <m:r>
                          <a:rPr lang="en-US" sz="2200" b="0" i="1">
                            <a:latin typeface="Cambria Math" panose="02040503050406030204" pitchFamily="18" charset="0"/>
                          </a:rPr>
                          <m:t>𝑥</m:t>
                        </m:r>
                      </m:sub>
                    </m:sSub>
                    <m:r>
                      <a:rPr lang="en-US" sz="2200" b="0" i="1">
                        <a:latin typeface="Cambria Math" panose="02040503050406030204" pitchFamily="18" charset="0"/>
                      </a:rPr>
                      <m:t>=</m:t>
                    </m:r>
                    <m:sSub>
                      <m:sSubPr>
                        <m:ctrlPr>
                          <a:rPr lang="en-US" sz="2200" b="0" i="1">
                            <a:latin typeface="Cambria Math" panose="02040503050406030204" pitchFamily="18" charset="0"/>
                          </a:rPr>
                        </m:ctrlPr>
                      </m:sSubPr>
                      <m:e>
                        <m:r>
                          <a:rPr lang="en-US" sz="2200" b="0" i="1">
                            <a:latin typeface="Cambria Math" panose="02040503050406030204" pitchFamily="18" charset="0"/>
                          </a:rPr>
                          <m:t>𝜇</m:t>
                        </m:r>
                      </m:e>
                      <m:sub>
                        <m:r>
                          <a:rPr lang="en-US" sz="2200" b="0" i="1">
                            <a:latin typeface="Cambria Math" panose="02040503050406030204" pitchFamily="18" charset="0"/>
                          </a:rPr>
                          <m:t>𝑦</m:t>
                        </m:r>
                      </m:sub>
                    </m:sSub>
                  </m:oMath>
                </a14:m>
                <a:endParaRPr lang="en-US" sz="2200"/>
              </a:p>
              <a:p>
                <a:r>
                  <a:rPr lang="en-US" sz="2200"/>
                  <a:t>H1: </a:t>
                </a:r>
                <a14:m>
                  <m:oMath xmlns:m="http://schemas.openxmlformats.org/officeDocument/2006/math">
                    <m:sSub>
                      <m:sSubPr>
                        <m:ctrlPr>
                          <a:rPr lang="en-US" sz="2200" b="0" i="1">
                            <a:latin typeface="Cambria Math" panose="02040503050406030204" pitchFamily="18" charset="0"/>
                          </a:rPr>
                        </m:ctrlPr>
                      </m:sSubPr>
                      <m:e>
                        <m:r>
                          <a:rPr lang="en-US" sz="2200" b="0" i="1">
                            <a:latin typeface="Cambria Math" panose="02040503050406030204" pitchFamily="18" charset="0"/>
                          </a:rPr>
                          <m:t>𝜇</m:t>
                        </m:r>
                      </m:e>
                      <m:sub>
                        <m:r>
                          <a:rPr lang="en-US" sz="2200" b="0" i="1">
                            <a:latin typeface="Cambria Math" panose="02040503050406030204" pitchFamily="18" charset="0"/>
                          </a:rPr>
                          <m:t>𝑥</m:t>
                        </m:r>
                      </m:sub>
                    </m:sSub>
                    <m:r>
                      <a:rPr lang="en-US" sz="2200" b="0" i="1">
                        <a:latin typeface="Cambria Math" panose="02040503050406030204" pitchFamily="18" charset="0"/>
                      </a:rPr>
                      <m:t>≠</m:t>
                    </m:r>
                    <m:sSub>
                      <m:sSubPr>
                        <m:ctrlPr>
                          <a:rPr lang="en-US" sz="2200" b="0" i="1">
                            <a:latin typeface="Cambria Math" panose="02040503050406030204" pitchFamily="18" charset="0"/>
                          </a:rPr>
                        </m:ctrlPr>
                      </m:sSubPr>
                      <m:e>
                        <m:r>
                          <a:rPr lang="en-US" sz="2200" b="0" i="1">
                            <a:latin typeface="Cambria Math" panose="02040503050406030204" pitchFamily="18" charset="0"/>
                          </a:rPr>
                          <m:t>𝜇</m:t>
                        </m:r>
                      </m:e>
                      <m:sub>
                        <m:r>
                          <a:rPr lang="en-US" sz="2200" b="0" i="1">
                            <a:latin typeface="Cambria Math" panose="02040503050406030204" pitchFamily="18" charset="0"/>
                          </a:rPr>
                          <m:t>𝑦</m:t>
                        </m:r>
                      </m:sub>
                    </m:sSub>
                  </m:oMath>
                </a14:m>
                <a:endParaRPr lang="en-US" sz="2200"/>
              </a:p>
              <a:p>
                <a:r>
                  <a:rPr lang="en-US" sz="2200"/>
                  <a:t>Based on whether you reject or accept the assumption that the two samples’ variances are equal, then you can select the appropriate test</a:t>
                </a:r>
              </a:p>
            </p:txBody>
          </p:sp>
        </mc:Choice>
        <mc:Fallback xmlns="">
          <p:sp>
            <p:nvSpPr>
              <p:cNvPr id="3" name="Content Placeholder 2">
                <a:extLst>
                  <a:ext uri="{FF2B5EF4-FFF2-40B4-BE49-F238E27FC236}">
                    <a16:creationId xmlns:a16="http://schemas.microsoft.com/office/drawing/2014/main" id="{AA0628DC-7173-4799-A964-5E85EE084063}"/>
                  </a:ext>
                </a:extLst>
              </p:cNvPr>
              <p:cNvSpPr>
                <a:spLocks noGrp="1" noRot="1" noChangeAspect="1" noMove="1" noResize="1" noEditPoints="1" noAdjustHandles="1" noChangeArrowheads="1" noChangeShapeType="1" noTextEdit="1"/>
              </p:cNvSpPr>
              <p:nvPr>
                <p:ph idx="1"/>
              </p:nvPr>
            </p:nvSpPr>
            <p:spPr>
              <a:xfrm>
                <a:off x="630936" y="2807208"/>
                <a:ext cx="3429000" cy="3410712"/>
              </a:xfrm>
              <a:blipFill>
                <a:blip r:embed="rId3"/>
                <a:stretch>
                  <a:fillRect l="-2135" t="-1968" r="-2313"/>
                </a:stretch>
              </a:blipFill>
            </p:spPr>
            <p:txBody>
              <a:bodyPr/>
              <a:lstStyle/>
              <a:p>
                <a:r>
                  <a:rPr lang="en-US">
                    <a:noFill/>
                  </a:rPr>
                  <a:t> </a:t>
                </a:r>
              </a:p>
            </p:txBody>
          </p:sp>
        </mc:Fallback>
      </mc:AlternateContent>
      <p:pic>
        <p:nvPicPr>
          <p:cNvPr id="5" name="Picture 4" descr="Chart, line chart&#10;&#10;Description automatically generated">
            <a:extLst>
              <a:ext uri="{FF2B5EF4-FFF2-40B4-BE49-F238E27FC236}">
                <a16:creationId xmlns:a16="http://schemas.microsoft.com/office/drawing/2014/main" id="{9CC19467-C257-436B-BF79-2F20ED42D8C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654296" y="1754848"/>
            <a:ext cx="6903720" cy="3348304"/>
          </a:xfrm>
          <a:prstGeom prst="rect">
            <a:avLst/>
          </a:prstGeom>
        </p:spPr>
      </p:pic>
    </p:spTree>
    <p:extLst>
      <p:ext uri="{BB962C8B-B14F-4D97-AF65-F5344CB8AC3E}">
        <p14:creationId xmlns:p14="http://schemas.microsoft.com/office/powerpoint/2010/main" val="1874262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75A5B51-0925-4835-8511-A0DD17EAA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35404FF-96FA-416D-BA0B-C9678688A19E}"/>
              </a:ext>
            </a:extLst>
          </p:cNvPr>
          <p:cNvSpPr>
            <a:spLocks noGrp="1"/>
          </p:cNvSpPr>
          <p:nvPr>
            <p:ph type="title"/>
          </p:nvPr>
        </p:nvSpPr>
        <p:spPr>
          <a:xfrm>
            <a:off x="612648" y="365125"/>
            <a:ext cx="5295015" cy="2063808"/>
          </a:xfrm>
        </p:spPr>
        <p:txBody>
          <a:bodyPr vert="horz" lIns="91440" tIns="45720" rIns="91440" bIns="45720" rtlCol="0" anchor="b">
            <a:normAutofit/>
          </a:bodyPr>
          <a:lstStyle/>
          <a:p>
            <a:r>
              <a:rPr lang="en-US" sz="5400"/>
              <a:t>Correlation visualization</a:t>
            </a:r>
          </a:p>
        </p:txBody>
      </p:sp>
      <p:sp>
        <p:nvSpPr>
          <p:cNvPr id="15" name="Sketch line">
            <a:extLst>
              <a:ext uri="{FF2B5EF4-FFF2-40B4-BE49-F238E27FC236}">
                <a16:creationId xmlns:a16="http://schemas.microsoft.com/office/drawing/2014/main" id="{5CDFD20D-8E4F-4E3A-AF87-93F23E0D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65018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Google Shape;107;p17">
            <a:extLst>
              <a:ext uri="{FF2B5EF4-FFF2-40B4-BE49-F238E27FC236}">
                <a16:creationId xmlns:a16="http://schemas.microsoft.com/office/drawing/2014/main" id="{ECE26569-4275-4C4D-A3B8-3792AD496FB4}"/>
              </a:ext>
            </a:extLst>
          </p:cNvPr>
          <p:cNvSpPr txBox="1"/>
          <p:nvPr/>
        </p:nvSpPr>
        <p:spPr>
          <a:xfrm>
            <a:off x="612648" y="2908005"/>
            <a:ext cx="5295015" cy="3268957"/>
          </a:xfrm>
          <a:prstGeom prst="rect">
            <a:avLst/>
          </a:prstGeom>
        </p:spPr>
        <p:txBody>
          <a:bodyPr spcFirstLastPara="1" vert="horz" lIns="91440" tIns="45720" rIns="91440" bIns="45720" rtlCol="0" anchorCtr="0">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If income and age correlation coefficient is 0.8.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Calibri" panose="020F0502020204030204"/>
                <a:ea typeface="+mn-ea"/>
                <a:cs typeface="+mn-cs"/>
              </a:rPr>
              <a:t>Conclusion: </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We would claim that income is </a:t>
            </a:r>
            <a:r>
              <a:rPr kumimoji="0" lang="en-US" sz="2200" b="1" i="0" u="none" strike="noStrike" kern="1200" cap="none" spc="0" normalizeH="0" baseline="0" noProof="0" dirty="0">
                <a:ln>
                  <a:noFill/>
                </a:ln>
                <a:solidFill>
                  <a:prstClr val="black"/>
                </a:solidFill>
                <a:effectLst/>
                <a:uLnTx/>
                <a:uFillTx/>
                <a:latin typeface="Calibri" panose="020F0502020204030204"/>
                <a:ea typeface="+mn-ea"/>
                <a:cs typeface="+mn-cs"/>
              </a:rPr>
              <a:t>highly and positively </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correlated with age, when age increases the income increases.</a:t>
            </a:r>
            <a:endPar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sym typeface="Arial"/>
            </a:endParaRPr>
          </a:p>
        </p:txBody>
      </p:sp>
      <p:pic>
        <p:nvPicPr>
          <p:cNvPr id="8" name="Google Shape;111;p17">
            <a:extLst>
              <a:ext uri="{FF2B5EF4-FFF2-40B4-BE49-F238E27FC236}">
                <a16:creationId xmlns:a16="http://schemas.microsoft.com/office/drawing/2014/main" id="{C3B63095-37C5-4E4E-8F73-E6C9E8074C22}"/>
              </a:ext>
            </a:extLst>
          </p:cNvPr>
          <p:cNvPicPr preferRelativeResize="0"/>
          <p:nvPr/>
        </p:nvPicPr>
        <p:blipFill>
          <a:blip r:embed="rId3"/>
          <a:stretch>
            <a:fillRect/>
          </a:stretch>
        </p:blipFill>
        <p:spPr>
          <a:xfrm>
            <a:off x="6745863" y="423767"/>
            <a:ext cx="1266360" cy="2644616"/>
          </a:xfrm>
          <a:prstGeom prst="rect">
            <a:avLst/>
          </a:prstGeom>
          <a:noFill/>
        </p:spPr>
      </p:pic>
      <p:pic>
        <p:nvPicPr>
          <p:cNvPr id="7" name="Google Shape;110;p17">
            <a:extLst>
              <a:ext uri="{FF2B5EF4-FFF2-40B4-BE49-F238E27FC236}">
                <a16:creationId xmlns:a16="http://schemas.microsoft.com/office/drawing/2014/main" id="{5F7B6131-BE02-4CEB-B12B-50C7B6DCFE28}"/>
              </a:ext>
            </a:extLst>
          </p:cNvPr>
          <p:cNvPicPr preferRelativeResize="0"/>
          <p:nvPr/>
        </p:nvPicPr>
        <p:blipFill>
          <a:blip r:embed="rId4"/>
          <a:stretch>
            <a:fillRect/>
          </a:stretch>
        </p:blipFill>
        <p:spPr>
          <a:xfrm>
            <a:off x="8814985" y="783894"/>
            <a:ext cx="3054047" cy="2185742"/>
          </a:xfrm>
          <a:prstGeom prst="rect">
            <a:avLst/>
          </a:prstGeom>
          <a:noFill/>
        </p:spPr>
      </p:pic>
      <p:pic>
        <p:nvPicPr>
          <p:cNvPr id="6" name="Google Shape;109;p17">
            <a:extLst>
              <a:ext uri="{FF2B5EF4-FFF2-40B4-BE49-F238E27FC236}">
                <a16:creationId xmlns:a16="http://schemas.microsoft.com/office/drawing/2014/main" id="{5E851EB9-2681-400B-96FA-E53A12AF4659}"/>
              </a:ext>
            </a:extLst>
          </p:cNvPr>
          <p:cNvPicPr preferRelativeResize="0"/>
          <p:nvPr/>
        </p:nvPicPr>
        <p:blipFill>
          <a:blip r:embed="rId5"/>
          <a:stretch>
            <a:fillRect/>
          </a:stretch>
        </p:blipFill>
        <p:spPr>
          <a:xfrm>
            <a:off x="7447822" y="3167130"/>
            <a:ext cx="4081825" cy="2750705"/>
          </a:xfrm>
          <a:prstGeom prst="rect">
            <a:avLst/>
          </a:prstGeom>
          <a:noFill/>
        </p:spPr>
      </p:pic>
      <p:sp>
        <p:nvSpPr>
          <p:cNvPr id="5" name="Google Shape;108;p17">
            <a:extLst>
              <a:ext uri="{FF2B5EF4-FFF2-40B4-BE49-F238E27FC236}">
                <a16:creationId xmlns:a16="http://schemas.microsoft.com/office/drawing/2014/main" id="{65BA68C1-F5BA-4627-8932-08018F90B098}"/>
              </a:ext>
            </a:extLst>
          </p:cNvPr>
          <p:cNvSpPr txBox="1"/>
          <p:nvPr/>
        </p:nvSpPr>
        <p:spPr>
          <a:xfrm>
            <a:off x="8495067" y="5987006"/>
            <a:ext cx="3693885" cy="6735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Calibri" panose="020F0502020204030204"/>
                <a:ea typeface="+mn-ea"/>
                <a:cs typeface="+mn-cs"/>
              </a:rPr>
              <a:t>X-axis: income </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Calibri" panose="020F0502020204030204"/>
                <a:ea typeface="+mn-ea"/>
                <a:cs typeface="+mn-cs"/>
              </a:rPr>
              <a:t>Y-axis: age</a:t>
            </a:r>
            <a:endParaRPr kumimoji="0" lang="en-US" sz="2500" b="0" i="0" u="none" strike="noStrike" kern="1200" cap="none" spc="0" normalizeH="0" baseline="0" noProof="0" dirty="0">
              <a:ln>
                <a:noFill/>
              </a:ln>
              <a:solidFill>
                <a:prstClr val="black"/>
              </a:solidFill>
              <a:effectLst/>
              <a:uLnTx/>
              <a:uFillTx/>
              <a:latin typeface="Arial"/>
              <a:ea typeface="Arial"/>
              <a:cs typeface="Arial"/>
              <a:sym typeface="Arial"/>
            </a:endParaRPr>
          </a:p>
        </p:txBody>
      </p:sp>
    </p:spTree>
    <p:extLst>
      <p:ext uri="{BB962C8B-B14F-4D97-AF65-F5344CB8AC3E}">
        <p14:creationId xmlns:p14="http://schemas.microsoft.com/office/powerpoint/2010/main" val="1481401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D8ADF-D473-4829-9D7E-F9AC2DABBE1D}"/>
              </a:ext>
            </a:extLst>
          </p:cNvPr>
          <p:cNvSpPr>
            <a:spLocks noGrp="1"/>
          </p:cNvSpPr>
          <p:nvPr>
            <p:ph type="title"/>
          </p:nvPr>
        </p:nvSpPr>
        <p:spPr/>
        <p:txBody>
          <a:bodyPr/>
          <a:lstStyle/>
          <a:p>
            <a:r>
              <a:rPr lang="en-US" dirty="0"/>
              <a:t>Correlation</a:t>
            </a:r>
          </a:p>
        </p:txBody>
      </p:sp>
      <p:sp>
        <p:nvSpPr>
          <p:cNvPr id="3" name="Content Placeholder 2">
            <a:extLst>
              <a:ext uri="{FF2B5EF4-FFF2-40B4-BE49-F238E27FC236}">
                <a16:creationId xmlns:a16="http://schemas.microsoft.com/office/drawing/2014/main" id="{9FCFCB80-A413-4E63-BC85-519BC6ACECF1}"/>
              </a:ext>
            </a:extLst>
          </p:cNvPr>
          <p:cNvSpPr>
            <a:spLocks noGrp="1"/>
          </p:cNvSpPr>
          <p:nvPr>
            <p:ph idx="1"/>
          </p:nvPr>
        </p:nvSpPr>
        <p:spPr/>
        <p:txBody>
          <a:bodyPr/>
          <a:lstStyle/>
          <a:p>
            <a:r>
              <a:rPr lang="en-US" dirty="0"/>
              <a:t>a)	what a scatter plot looks like and what it represents</a:t>
            </a:r>
          </a:p>
          <a:p>
            <a:r>
              <a:rPr lang="en-US" dirty="0"/>
              <a:t>b)	what a nonlinear relationship looks like on a scatter plot</a:t>
            </a:r>
          </a:p>
          <a:p>
            <a:r>
              <a:rPr lang="en-US" dirty="0"/>
              <a:t>c)	how to interpret correlation coefficients when there is a positive association, negative association, or no association between two variables</a:t>
            </a:r>
          </a:p>
          <a:p>
            <a:r>
              <a:rPr lang="en-US" dirty="0"/>
              <a:t>d)	why correlation does not indicate causation</a:t>
            </a:r>
          </a:p>
          <a:p>
            <a:endParaRPr lang="en-US" dirty="0"/>
          </a:p>
        </p:txBody>
      </p:sp>
    </p:spTree>
    <p:extLst>
      <p:ext uri="{BB962C8B-B14F-4D97-AF65-F5344CB8AC3E}">
        <p14:creationId xmlns:p14="http://schemas.microsoft.com/office/powerpoint/2010/main" val="4267668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BA234-56A6-49E2-9A15-2A406AB3A914}"/>
              </a:ext>
            </a:extLst>
          </p:cNvPr>
          <p:cNvSpPr>
            <a:spLocks noGrp="1"/>
          </p:cNvSpPr>
          <p:nvPr>
            <p:ph type="title"/>
          </p:nvPr>
        </p:nvSpPr>
        <p:spPr/>
        <p:txBody>
          <a:bodyPr/>
          <a:lstStyle/>
          <a:p>
            <a:r>
              <a:rPr lang="en-US" dirty="0"/>
              <a:t>iClicker</a:t>
            </a:r>
          </a:p>
        </p:txBody>
      </p:sp>
      <p:sp>
        <p:nvSpPr>
          <p:cNvPr id="3" name="Content Placeholder 2">
            <a:extLst>
              <a:ext uri="{FF2B5EF4-FFF2-40B4-BE49-F238E27FC236}">
                <a16:creationId xmlns:a16="http://schemas.microsoft.com/office/drawing/2014/main" id="{0D84E982-12F8-4BAE-9F81-30587EE1162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49204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747B3-2073-4EC2-B75C-C2411686D7EB}"/>
              </a:ext>
            </a:extLst>
          </p:cNvPr>
          <p:cNvSpPr>
            <a:spLocks noGrp="1"/>
          </p:cNvSpPr>
          <p:nvPr>
            <p:ph type="title"/>
          </p:nvPr>
        </p:nvSpPr>
        <p:spPr/>
        <p:txBody>
          <a:bodyPr/>
          <a:lstStyle/>
          <a:p>
            <a:r>
              <a:rPr lang="en-US" dirty="0"/>
              <a:t>Simple Regression</a:t>
            </a:r>
          </a:p>
        </p:txBody>
      </p:sp>
      <p:sp>
        <p:nvSpPr>
          <p:cNvPr id="3" name="Content Placeholder 2">
            <a:extLst>
              <a:ext uri="{FF2B5EF4-FFF2-40B4-BE49-F238E27FC236}">
                <a16:creationId xmlns:a16="http://schemas.microsoft.com/office/drawing/2014/main" id="{E92122FD-93EF-4647-BA1E-056C7A41D815}"/>
              </a:ext>
            </a:extLst>
          </p:cNvPr>
          <p:cNvSpPr>
            <a:spLocks noGrp="1"/>
          </p:cNvSpPr>
          <p:nvPr>
            <p:ph idx="1"/>
          </p:nvPr>
        </p:nvSpPr>
        <p:spPr/>
        <p:txBody>
          <a:bodyPr>
            <a:normAutofit fontScale="85000" lnSpcReduction="10000"/>
          </a:bodyPr>
          <a:lstStyle/>
          <a:p>
            <a:r>
              <a:rPr lang="en-US" dirty="0"/>
              <a:t>e)	what the dependent and independent variables are in a regression model</a:t>
            </a:r>
          </a:p>
          <a:p>
            <a:r>
              <a:rPr lang="en-US" dirty="0"/>
              <a:t>f)	what a regression line is, and what it means that a regression line is “best fitting”</a:t>
            </a:r>
          </a:p>
          <a:p>
            <a:r>
              <a:rPr lang="en-US" dirty="0"/>
              <a:t>g)	what the intercept and slope coefficient in a regression model represent </a:t>
            </a:r>
          </a:p>
          <a:p>
            <a:r>
              <a:rPr lang="en-US" dirty="0"/>
              <a:t>h)	how to interpret the slope coefficient in a regression model </a:t>
            </a:r>
          </a:p>
          <a:p>
            <a:r>
              <a:rPr lang="en-US" dirty="0"/>
              <a:t>i)	understand that regression models don’t predict anything, but instead describe something that has already happened</a:t>
            </a:r>
          </a:p>
          <a:p>
            <a:r>
              <a:rPr lang="en-US" dirty="0"/>
              <a:t>j)	what the requirements are for a valid regression model </a:t>
            </a:r>
          </a:p>
          <a:p>
            <a:r>
              <a:rPr lang="en-US" dirty="0"/>
              <a:t>k)	why the relevant range for a model is important, and how it is determined</a:t>
            </a:r>
          </a:p>
          <a:p>
            <a:r>
              <a:rPr lang="en-US" dirty="0"/>
              <a:t>l)	what “error” is in a regression model, and how you can tell whether a model fits the actual data well</a:t>
            </a:r>
          </a:p>
          <a:p>
            <a:endParaRPr lang="en-US" dirty="0"/>
          </a:p>
        </p:txBody>
      </p:sp>
      <p:sp>
        <p:nvSpPr>
          <p:cNvPr id="4" name="Footer Placeholder 3">
            <a:extLst>
              <a:ext uri="{FF2B5EF4-FFF2-40B4-BE49-F238E27FC236}">
                <a16:creationId xmlns:a16="http://schemas.microsoft.com/office/drawing/2014/main" id="{7F1E192C-031B-4E4A-A8F2-984EC547DC83}"/>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950C673-CF10-4B05-975D-D3F53922BADC}"/>
              </a:ext>
            </a:extLst>
          </p:cNvPr>
          <p:cNvSpPr>
            <a:spLocks noGrp="1"/>
          </p:cNvSpPr>
          <p:nvPr>
            <p:ph type="sldNum" sz="quarter" idx="12"/>
          </p:nvPr>
        </p:nvSpPr>
        <p:spPr/>
        <p:txBody>
          <a:bodyPr/>
          <a:lstStyle/>
          <a:p>
            <a:fld id="{A6AF1B4E-90EC-4A51-B6E5-B702C054ECB0}" type="slidenum">
              <a:rPr lang="en-US" smtClean="0"/>
              <a:t>19</a:t>
            </a:fld>
            <a:endParaRPr lang="en-US" dirty="0"/>
          </a:p>
        </p:txBody>
      </p:sp>
    </p:spTree>
    <p:extLst>
      <p:ext uri="{BB962C8B-B14F-4D97-AF65-F5344CB8AC3E}">
        <p14:creationId xmlns:p14="http://schemas.microsoft.com/office/powerpoint/2010/main" val="507336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F3362F-08CE-4842-B79D-F313B8AD291E}"/>
              </a:ext>
            </a:extLst>
          </p:cNvPr>
          <p:cNvSpPr>
            <a:spLocks noGrp="1"/>
          </p:cNvSpPr>
          <p:nvPr>
            <p:ph type="title"/>
          </p:nvPr>
        </p:nvSpPr>
        <p:spPr>
          <a:xfrm>
            <a:off x="1171074" y="1396686"/>
            <a:ext cx="3240506" cy="4064628"/>
          </a:xfrm>
        </p:spPr>
        <p:txBody>
          <a:bodyPr>
            <a:normAutofit/>
          </a:bodyPr>
          <a:lstStyle/>
          <a:p>
            <a:r>
              <a:rPr lang="en-US" dirty="0">
                <a:solidFill>
                  <a:srgbClr val="FFFFFF"/>
                </a:solidFill>
              </a:rPr>
              <a:t>Second Exam</a:t>
            </a:r>
          </a:p>
        </p:txBody>
      </p:sp>
      <p:sp>
        <p:nvSpPr>
          <p:cNvPr id="21" name="Arc 20">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3" name="Oval 22">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7AB27BD-F71D-43CE-A13B-98993FACBF93}"/>
              </a:ext>
            </a:extLst>
          </p:cNvPr>
          <p:cNvSpPr>
            <a:spLocks noGrp="1"/>
          </p:cNvSpPr>
          <p:nvPr>
            <p:ph idx="1"/>
          </p:nvPr>
        </p:nvSpPr>
        <p:spPr>
          <a:xfrm>
            <a:off x="5370153" y="1526033"/>
            <a:ext cx="5536397" cy="3935281"/>
          </a:xfrm>
        </p:spPr>
        <p:txBody>
          <a:bodyPr>
            <a:normAutofit/>
          </a:bodyPr>
          <a:lstStyle/>
          <a:p>
            <a:r>
              <a:rPr lang="en-US" sz="2600" dirty="0"/>
              <a:t>Chapters 16, 17, 18, 20, with a heavy emphasis on chapters 17, and 18</a:t>
            </a:r>
          </a:p>
          <a:p>
            <a:r>
              <a:rPr lang="en-US" sz="2600" dirty="0"/>
              <a:t>25 questions (200 points) with 2 extra credit questions (16 points) in 75 mins</a:t>
            </a:r>
          </a:p>
          <a:p>
            <a:r>
              <a:rPr lang="en-US" sz="2600" dirty="0"/>
              <a:t>Notes are allowed</a:t>
            </a:r>
          </a:p>
          <a:p>
            <a:r>
              <a:rPr lang="en-US" sz="2600" dirty="0"/>
              <a:t>Lockdown Browser is required </a:t>
            </a:r>
          </a:p>
          <a:p>
            <a:r>
              <a:rPr lang="en-US" sz="2600" b="1" dirty="0"/>
              <a:t>1 attempt only </a:t>
            </a:r>
          </a:p>
          <a:p>
            <a:r>
              <a:rPr lang="en-US" sz="2600" dirty="0"/>
              <a:t>Online</a:t>
            </a:r>
          </a:p>
        </p:txBody>
      </p:sp>
      <p:sp>
        <p:nvSpPr>
          <p:cNvPr id="4" name="Footer Placeholder 3">
            <a:extLst>
              <a:ext uri="{FF2B5EF4-FFF2-40B4-BE49-F238E27FC236}">
                <a16:creationId xmlns:a16="http://schemas.microsoft.com/office/drawing/2014/main" id="{144766A8-A0C6-401D-B794-3257A919B613}"/>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3556A7D8-C33D-443B-AB58-0036642D7663}"/>
              </a:ext>
            </a:extLst>
          </p:cNvPr>
          <p:cNvSpPr>
            <a:spLocks noGrp="1"/>
          </p:cNvSpPr>
          <p:nvPr>
            <p:ph type="sldNum" sz="quarter" idx="12"/>
          </p:nvPr>
        </p:nvSpPr>
        <p:spPr/>
        <p:txBody>
          <a:bodyPr/>
          <a:lstStyle/>
          <a:p>
            <a:fld id="{A6AF1B4E-90EC-4A51-B6E5-B702C054ECB0}" type="slidenum">
              <a:rPr lang="en-US" smtClean="0"/>
              <a:t>2</a:t>
            </a:fld>
            <a:endParaRPr lang="en-US" dirty="0"/>
          </a:p>
        </p:txBody>
      </p:sp>
    </p:spTree>
    <p:extLst>
      <p:ext uri="{BB962C8B-B14F-4D97-AF65-F5344CB8AC3E}">
        <p14:creationId xmlns:p14="http://schemas.microsoft.com/office/powerpoint/2010/main" val="3738535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BA234-56A6-49E2-9A15-2A406AB3A914}"/>
              </a:ext>
            </a:extLst>
          </p:cNvPr>
          <p:cNvSpPr>
            <a:spLocks noGrp="1"/>
          </p:cNvSpPr>
          <p:nvPr>
            <p:ph type="title"/>
          </p:nvPr>
        </p:nvSpPr>
        <p:spPr/>
        <p:txBody>
          <a:bodyPr/>
          <a:lstStyle/>
          <a:p>
            <a:r>
              <a:rPr lang="en-US" dirty="0"/>
              <a:t>iClicker</a:t>
            </a:r>
          </a:p>
        </p:txBody>
      </p:sp>
      <p:sp>
        <p:nvSpPr>
          <p:cNvPr id="3" name="Content Placeholder 2">
            <a:extLst>
              <a:ext uri="{FF2B5EF4-FFF2-40B4-BE49-F238E27FC236}">
                <a16:creationId xmlns:a16="http://schemas.microsoft.com/office/drawing/2014/main" id="{0D84E982-12F8-4BAE-9F81-30587EE1162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26458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7BBD8-F37F-45BC-A7BC-69AFBA242602}"/>
              </a:ext>
            </a:extLst>
          </p:cNvPr>
          <p:cNvSpPr>
            <a:spLocks noGrp="1"/>
          </p:cNvSpPr>
          <p:nvPr>
            <p:ph type="title"/>
          </p:nvPr>
        </p:nvSpPr>
        <p:spPr/>
        <p:txBody>
          <a:bodyPr/>
          <a:lstStyle/>
          <a:p>
            <a:r>
              <a:rPr lang="en-US" dirty="0"/>
              <a:t>Multiple Regression</a:t>
            </a:r>
          </a:p>
        </p:txBody>
      </p:sp>
      <p:sp>
        <p:nvSpPr>
          <p:cNvPr id="3" name="Content Placeholder 2">
            <a:extLst>
              <a:ext uri="{FF2B5EF4-FFF2-40B4-BE49-F238E27FC236}">
                <a16:creationId xmlns:a16="http://schemas.microsoft.com/office/drawing/2014/main" id="{5B5E27C4-613E-4B50-975E-834B9B716EE3}"/>
              </a:ext>
            </a:extLst>
          </p:cNvPr>
          <p:cNvSpPr>
            <a:spLocks noGrp="1"/>
          </p:cNvSpPr>
          <p:nvPr>
            <p:ph idx="1"/>
          </p:nvPr>
        </p:nvSpPr>
        <p:spPr/>
        <p:txBody>
          <a:bodyPr>
            <a:normAutofit lnSpcReduction="10000"/>
          </a:bodyPr>
          <a:lstStyle/>
          <a:p>
            <a:r>
              <a:rPr lang="en-US" dirty="0"/>
              <a:t>m)	what kind of variables (based on level of measurement) are eligible for inclusion in a regression model</a:t>
            </a:r>
          </a:p>
          <a:p>
            <a:r>
              <a:rPr lang="en-US" dirty="0"/>
              <a:t>n)	how to create estimates from a multiple regression model</a:t>
            </a:r>
          </a:p>
          <a:p>
            <a:r>
              <a:rPr lang="en-US" dirty="0"/>
              <a:t>o)	how to interpret multiple regression slope coefficients</a:t>
            </a:r>
          </a:p>
          <a:p>
            <a:r>
              <a:rPr lang="en-US" dirty="0"/>
              <a:t>p)	interpreting intercepts can be a little tricky sometimes—information about intercept interpretation has been provided, but it isn’t always easy to tell when it is or is not meaningful to interpret the intercept, so you won’t be tested on this</a:t>
            </a:r>
          </a:p>
          <a:p>
            <a:r>
              <a:rPr lang="en-US" dirty="0"/>
              <a:t>q)	how to interpret </a:t>
            </a:r>
            <a:r>
              <a:rPr lang="en-US" dirty="0" err="1"/>
              <a:t>R2</a:t>
            </a:r>
            <a:r>
              <a:rPr lang="en-US" dirty="0"/>
              <a:t> and “percentage of variation explained” means</a:t>
            </a:r>
          </a:p>
          <a:p>
            <a:endParaRPr lang="en-US" dirty="0"/>
          </a:p>
        </p:txBody>
      </p:sp>
      <p:sp>
        <p:nvSpPr>
          <p:cNvPr id="4" name="Footer Placeholder 3">
            <a:extLst>
              <a:ext uri="{FF2B5EF4-FFF2-40B4-BE49-F238E27FC236}">
                <a16:creationId xmlns:a16="http://schemas.microsoft.com/office/drawing/2014/main" id="{4587F4FF-020D-43D7-9C9D-F71D44D9A585}"/>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F2F05B5D-EE4A-4E54-8AD2-3CF6EB8BFAC4}"/>
              </a:ext>
            </a:extLst>
          </p:cNvPr>
          <p:cNvSpPr>
            <a:spLocks noGrp="1"/>
          </p:cNvSpPr>
          <p:nvPr>
            <p:ph type="sldNum" sz="quarter" idx="12"/>
          </p:nvPr>
        </p:nvSpPr>
        <p:spPr/>
        <p:txBody>
          <a:bodyPr/>
          <a:lstStyle/>
          <a:p>
            <a:fld id="{A6AF1B4E-90EC-4A51-B6E5-B702C054ECB0}" type="slidenum">
              <a:rPr lang="en-US" smtClean="0"/>
              <a:t>21</a:t>
            </a:fld>
            <a:endParaRPr lang="en-US" dirty="0"/>
          </a:p>
        </p:txBody>
      </p:sp>
    </p:spTree>
    <p:extLst>
      <p:ext uri="{BB962C8B-B14F-4D97-AF65-F5344CB8AC3E}">
        <p14:creationId xmlns:p14="http://schemas.microsoft.com/office/powerpoint/2010/main" val="3533767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C5A68-3D4F-41F0-B846-BF0C72EC241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AE80E34-1510-4468-BF98-28AC62D722D4}"/>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5CDFF294-B3BE-47A6-BA04-616905313231}"/>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C07B6458-99E4-4C14-83CD-6FA1F050F13D}"/>
              </a:ext>
            </a:extLst>
          </p:cNvPr>
          <p:cNvSpPr>
            <a:spLocks noGrp="1"/>
          </p:cNvSpPr>
          <p:nvPr>
            <p:ph type="sldNum" sz="quarter" idx="12"/>
          </p:nvPr>
        </p:nvSpPr>
        <p:spPr/>
        <p:txBody>
          <a:bodyPr/>
          <a:lstStyle/>
          <a:p>
            <a:fld id="{A6AF1B4E-90EC-4A51-B6E5-B702C054ECB0}" type="slidenum">
              <a:rPr lang="en-US" smtClean="0"/>
              <a:t>22</a:t>
            </a:fld>
            <a:endParaRPr lang="en-US" dirty="0"/>
          </a:p>
        </p:txBody>
      </p:sp>
    </p:spTree>
    <p:extLst>
      <p:ext uri="{BB962C8B-B14F-4D97-AF65-F5344CB8AC3E}">
        <p14:creationId xmlns:p14="http://schemas.microsoft.com/office/powerpoint/2010/main" val="2417500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BA234-56A6-49E2-9A15-2A406AB3A914}"/>
              </a:ext>
            </a:extLst>
          </p:cNvPr>
          <p:cNvSpPr>
            <a:spLocks noGrp="1"/>
          </p:cNvSpPr>
          <p:nvPr>
            <p:ph type="title"/>
          </p:nvPr>
        </p:nvSpPr>
        <p:spPr/>
        <p:txBody>
          <a:bodyPr/>
          <a:lstStyle/>
          <a:p>
            <a:r>
              <a:rPr lang="en-US" dirty="0"/>
              <a:t>iClicker</a:t>
            </a:r>
          </a:p>
        </p:txBody>
      </p:sp>
      <p:sp>
        <p:nvSpPr>
          <p:cNvPr id="3" name="Content Placeholder 2">
            <a:extLst>
              <a:ext uri="{FF2B5EF4-FFF2-40B4-BE49-F238E27FC236}">
                <a16:creationId xmlns:a16="http://schemas.microsoft.com/office/drawing/2014/main" id="{0D84E982-12F8-4BAE-9F81-30587EE1162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130046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44333D-7F09-433E-8720-513BEE7BC1C0}"/>
              </a:ext>
            </a:extLst>
          </p:cNvPr>
          <p:cNvSpPr>
            <a:spLocks noGrp="1"/>
          </p:cNvSpPr>
          <p:nvPr>
            <p:ph type="title"/>
          </p:nvPr>
        </p:nvSpPr>
        <p:spPr>
          <a:xfrm>
            <a:off x="841248" y="548640"/>
            <a:ext cx="3600860" cy="5431536"/>
          </a:xfrm>
        </p:spPr>
        <p:txBody>
          <a:bodyPr>
            <a:normAutofit/>
          </a:bodyPr>
          <a:lstStyle/>
          <a:p>
            <a:r>
              <a:rPr lang="en-US" sz="5400"/>
              <a:t>What you get out of this class</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0DCB32-F70C-4756-856F-AF3ABA94189A}"/>
              </a:ext>
            </a:extLst>
          </p:cNvPr>
          <p:cNvSpPr>
            <a:spLocks noGrp="1"/>
          </p:cNvSpPr>
          <p:nvPr>
            <p:ph idx="1"/>
          </p:nvPr>
        </p:nvSpPr>
        <p:spPr>
          <a:xfrm>
            <a:off x="5126418" y="552091"/>
            <a:ext cx="6224335" cy="5431536"/>
          </a:xfrm>
        </p:spPr>
        <p:txBody>
          <a:bodyPr anchor="ctr">
            <a:normAutofit/>
          </a:bodyPr>
          <a:lstStyle/>
          <a:p>
            <a:r>
              <a:rPr lang="en-US" sz="2200" dirty="0"/>
              <a:t>Correlation is not causation </a:t>
            </a:r>
          </a:p>
          <a:p>
            <a:r>
              <a:rPr lang="en-US" sz="2200" dirty="0"/>
              <a:t>The difference between constructs and variables </a:t>
            </a:r>
          </a:p>
          <a:p>
            <a:r>
              <a:rPr lang="en-US" sz="2200" dirty="0"/>
              <a:t>Descriptive, Correlation, Regression Analysis</a:t>
            </a:r>
          </a:p>
          <a:p>
            <a:r>
              <a:rPr lang="en-US" sz="2200" dirty="0"/>
              <a:t>F-test, independent t-test </a:t>
            </a:r>
          </a:p>
          <a:p>
            <a:r>
              <a:rPr lang="en-US" sz="2200" dirty="0"/>
              <a:t>Bar plot, scatterplot, box plot</a:t>
            </a:r>
          </a:p>
        </p:txBody>
      </p:sp>
      <p:sp>
        <p:nvSpPr>
          <p:cNvPr id="4" name="Footer Placeholder 3">
            <a:extLst>
              <a:ext uri="{FF2B5EF4-FFF2-40B4-BE49-F238E27FC236}">
                <a16:creationId xmlns:a16="http://schemas.microsoft.com/office/drawing/2014/main" id="{371346CD-B61D-4AA1-AE90-D1C53F87178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1FE8E7A6-B29B-4B97-9945-CB5B5684C92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24</a:t>
            </a:fld>
            <a:endParaRPr lang="en-US"/>
          </a:p>
        </p:txBody>
      </p:sp>
    </p:spTree>
    <p:extLst>
      <p:ext uri="{BB962C8B-B14F-4D97-AF65-F5344CB8AC3E}">
        <p14:creationId xmlns:p14="http://schemas.microsoft.com/office/powerpoint/2010/main" val="2212217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17171-07AC-40B0-8116-E9876AE5AE0B}"/>
              </a:ext>
            </a:extLst>
          </p:cNvPr>
          <p:cNvSpPr>
            <a:spLocks noGrp="1"/>
          </p:cNvSpPr>
          <p:nvPr>
            <p:ph type="title"/>
          </p:nvPr>
        </p:nvSpPr>
        <p:spPr>
          <a:xfrm>
            <a:off x="630936" y="640080"/>
            <a:ext cx="4818888" cy="1481328"/>
          </a:xfrm>
        </p:spPr>
        <p:txBody>
          <a:bodyPr anchor="b">
            <a:normAutofit/>
          </a:bodyPr>
          <a:lstStyle/>
          <a:p>
            <a:r>
              <a:rPr lang="en-US" sz="5000"/>
              <a:t>Measures of Central Tendency</a:t>
            </a:r>
          </a:p>
        </p:txBody>
      </p:sp>
      <p:sp>
        <p:nvSpPr>
          <p:cNvPr id="3" name="Content Placeholder 2">
            <a:extLst>
              <a:ext uri="{FF2B5EF4-FFF2-40B4-BE49-F238E27FC236}">
                <a16:creationId xmlns:a16="http://schemas.microsoft.com/office/drawing/2014/main" id="{1AF319C3-D8FF-463F-9422-CA2A75FBF72A}"/>
              </a:ext>
            </a:extLst>
          </p:cNvPr>
          <p:cNvSpPr>
            <a:spLocks noGrp="1"/>
          </p:cNvSpPr>
          <p:nvPr>
            <p:ph idx="1"/>
          </p:nvPr>
        </p:nvSpPr>
        <p:spPr>
          <a:xfrm>
            <a:off x="630936" y="2660904"/>
            <a:ext cx="4818888" cy="3547872"/>
          </a:xfrm>
        </p:spPr>
        <p:txBody>
          <a:bodyPr anchor="t">
            <a:normAutofit/>
          </a:bodyPr>
          <a:lstStyle/>
          <a:p>
            <a:r>
              <a:rPr lang="en-US" sz="2000" b="1" dirty="0"/>
              <a:t>Average</a:t>
            </a:r>
            <a:r>
              <a:rPr lang="en-US" sz="2000" dirty="0"/>
              <a:t> (Arithmetic mean): the average value characterizing a set of numbers </a:t>
            </a:r>
          </a:p>
          <a:p>
            <a:r>
              <a:rPr lang="en-US" sz="2000" b="1" dirty="0"/>
              <a:t>Mode</a:t>
            </a:r>
            <a:r>
              <a:rPr lang="en-US" sz="2000" dirty="0"/>
              <a:t>: The value in a string of numbers that occurs most often </a:t>
            </a:r>
          </a:p>
          <a:p>
            <a:r>
              <a:rPr lang="en-US" sz="2000" b="1" dirty="0"/>
              <a:t>Median</a:t>
            </a:r>
            <a:r>
              <a:rPr lang="en-US" sz="2000" dirty="0"/>
              <a:t>: the value whose occurrence lies in the middle of a set of order values </a:t>
            </a:r>
          </a:p>
          <a:p>
            <a:r>
              <a:rPr lang="en-US" sz="2000" b="1" dirty="0"/>
              <a:t>Geometric</a:t>
            </a:r>
            <a:r>
              <a:rPr lang="en-US" sz="2000" dirty="0"/>
              <a:t> </a:t>
            </a:r>
            <a:r>
              <a:rPr lang="en-US" sz="2000" b="1" dirty="0"/>
              <a:t>mean</a:t>
            </a:r>
            <a:r>
              <a:rPr lang="en-US" sz="2000" dirty="0"/>
              <a:t>: the central number in a geometric progression (n-</a:t>
            </a:r>
            <a:r>
              <a:rPr lang="en-US" sz="2000" dirty="0" err="1"/>
              <a:t>th</a:t>
            </a:r>
            <a:r>
              <a:rPr lang="en-US" sz="2000" dirty="0"/>
              <a:t> root of a product of n numbers) such as interest rate, human population. </a:t>
            </a:r>
          </a:p>
        </p:txBody>
      </p:sp>
      <p:pic>
        <p:nvPicPr>
          <p:cNvPr id="3074" name="Picture 2" descr="Anna J. Egalite on Twitter: &amp;quot;In my intro stats class today, I told students  the median is a ”resistant” measure of a distribution&amp;#39;s center &amp;amp; is often  preferred to the mean in">
            <a:extLst>
              <a:ext uri="{FF2B5EF4-FFF2-40B4-BE49-F238E27FC236}">
                <a16:creationId xmlns:a16="http://schemas.microsoft.com/office/drawing/2014/main" id="{3537DB49-C001-43B6-B454-2629A59A348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999" b="1"/>
          <a:stretch/>
        </p:blipFill>
        <p:spPr bwMode="auto">
          <a:xfrm>
            <a:off x="6099048" y="1493184"/>
            <a:ext cx="5458968" cy="3871632"/>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CD3482B5-E3F4-438D-B9C8-2F974ECF7C3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38A2FB1A-47F8-48D8-B2FD-BA2D430B9A7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pPr>
                <a:spcAft>
                  <a:spcPts val="600"/>
                </a:spcAft>
              </a:pPr>
              <a:t>3</a:t>
            </a:fld>
            <a:endParaRPr lang="en-US"/>
          </a:p>
        </p:txBody>
      </p:sp>
    </p:spTree>
    <p:extLst>
      <p:ext uri="{BB962C8B-B14F-4D97-AF65-F5344CB8AC3E}">
        <p14:creationId xmlns:p14="http://schemas.microsoft.com/office/powerpoint/2010/main" val="3904119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F428E-A334-4F2E-83AA-44C7747B8A9D}"/>
              </a:ext>
            </a:extLst>
          </p:cNvPr>
          <p:cNvSpPr>
            <a:spLocks noGrp="1"/>
          </p:cNvSpPr>
          <p:nvPr>
            <p:ph type="title"/>
          </p:nvPr>
        </p:nvSpPr>
        <p:spPr>
          <a:xfrm>
            <a:off x="838200" y="365125"/>
            <a:ext cx="10515600" cy="1325563"/>
          </a:xfrm>
        </p:spPr>
        <p:txBody>
          <a:bodyPr>
            <a:normAutofit/>
          </a:bodyPr>
          <a:lstStyle/>
          <a:p>
            <a:r>
              <a:rPr lang="en-US" sz="4600"/>
              <a:t>Level of Measurement for analysis variable</a:t>
            </a:r>
          </a:p>
        </p:txBody>
      </p:sp>
      <p:graphicFrame>
        <p:nvGraphicFramePr>
          <p:cNvPr id="4" name="Table 4">
            <a:extLst>
              <a:ext uri="{FF2B5EF4-FFF2-40B4-BE49-F238E27FC236}">
                <a16:creationId xmlns:a16="http://schemas.microsoft.com/office/drawing/2014/main" id="{A9DF62AB-3108-4EDD-84F6-AEDF8CA1FB06}"/>
              </a:ext>
            </a:extLst>
          </p:cNvPr>
          <p:cNvGraphicFramePr>
            <a:graphicFrameLocks noGrp="1"/>
          </p:cNvGraphicFramePr>
          <p:nvPr>
            <p:ph idx="1"/>
          </p:nvPr>
        </p:nvGraphicFramePr>
        <p:xfrm>
          <a:off x="838200" y="2437212"/>
          <a:ext cx="10515601" cy="3530628"/>
        </p:xfrm>
        <a:graphic>
          <a:graphicData uri="http://schemas.openxmlformats.org/drawingml/2006/table">
            <a:tbl>
              <a:tblPr firstRow="1" bandRow="1">
                <a:tableStyleId>{5C22544A-7EE6-4342-B048-85BDC9FD1C3A}</a:tableStyleId>
              </a:tblPr>
              <a:tblGrid>
                <a:gridCol w="3070618">
                  <a:extLst>
                    <a:ext uri="{9D8B030D-6E8A-4147-A177-3AD203B41FA5}">
                      <a16:colId xmlns:a16="http://schemas.microsoft.com/office/drawing/2014/main" val="141250072"/>
                    </a:ext>
                  </a:extLst>
                </a:gridCol>
                <a:gridCol w="3771139">
                  <a:extLst>
                    <a:ext uri="{9D8B030D-6E8A-4147-A177-3AD203B41FA5}">
                      <a16:colId xmlns:a16="http://schemas.microsoft.com/office/drawing/2014/main" val="3087746048"/>
                    </a:ext>
                  </a:extLst>
                </a:gridCol>
                <a:gridCol w="3673844">
                  <a:extLst>
                    <a:ext uri="{9D8B030D-6E8A-4147-A177-3AD203B41FA5}">
                      <a16:colId xmlns:a16="http://schemas.microsoft.com/office/drawing/2014/main" val="1128304613"/>
                    </a:ext>
                  </a:extLst>
                </a:gridCol>
              </a:tblGrid>
              <a:tr h="1036772">
                <a:tc>
                  <a:txBody>
                    <a:bodyPr/>
                    <a:lstStyle/>
                    <a:p>
                      <a:endParaRPr lang="en-US" sz="2800"/>
                    </a:p>
                  </a:txBody>
                  <a:tcPr marL="140104" marR="140104" marT="70052" marB="70052"/>
                </a:tc>
                <a:tc>
                  <a:txBody>
                    <a:bodyPr/>
                    <a:lstStyle/>
                    <a:p>
                      <a:r>
                        <a:rPr lang="en-US" sz="2800"/>
                        <a:t>Nominal/ Ordinal (Categorical)</a:t>
                      </a:r>
                    </a:p>
                  </a:txBody>
                  <a:tcPr marL="140104" marR="140104" marT="70052" marB="70052"/>
                </a:tc>
                <a:tc>
                  <a:txBody>
                    <a:bodyPr/>
                    <a:lstStyle/>
                    <a:p>
                      <a:r>
                        <a:rPr lang="en-US" sz="2800"/>
                        <a:t>Interval/ Ratio (Continuous)</a:t>
                      </a:r>
                    </a:p>
                  </a:txBody>
                  <a:tcPr marL="140104" marR="140104" marT="70052" marB="70052"/>
                </a:tc>
                <a:extLst>
                  <a:ext uri="{0D108BD9-81ED-4DB2-BD59-A6C34878D82A}">
                    <a16:rowId xmlns:a16="http://schemas.microsoft.com/office/drawing/2014/main" val="1740321637"/>
                  </a:ext>
                </a:extLst>
              </a:tr>
              <a:tr h="1457084">
                <a:tc>
                  <a:txBody>
                    <a:bodyPr/>
                    <a:lstStyle/>
                    <a:p>
                      <a:r>
                        <a:rPr lang="en-US" sz="2800"/>
                        <a:t>One variable </a:t>
                      </a:r>
                    </a:p>
                    <a:p>
                      <a:r>
                        <a:rPr lang="en-US" sz="2800"/>
                        <a:t>(Descriptive RQ)</a:t>
                      </a:r>
                    </a:p>
                  </a:txBody>
                  <a:tcPr marL="140104" marR="140104" marT="70052" marB="70052"/>
                </a:tc>
                <a:tc>
                  <a:txBody>
                    <a:bodyPr/>
                    <a:lstStyle/>
                    <a:p>
                      <a:r>
                        <a:rPr lang="en-US" sz="2800" dirty="0"/>
                        <a:t>Percent, </a:t>
                      </a:r>
                    </a:p>
                    <a:p>
                      <a:r>
                        <a:rPr lang="en-US" sz="2800" dirty="0"/>
                        <a:t>Median (ordinal), </a:t>
                      </a:r>
                    </a:p>
                    <a:p>
                      <a:r>
                        <a:rPr lang="en-US" sz="2800" dirty="0"/>
                        <a:t>confidence interval</a:t>
                      </a:r>
                    </a:p>
                  </a:txBody>
                  <a:tcPr marL="140104" marR="140104" marT="70052" marB="70052"/>
                </a:tc>
                <a:tc>
                  <a:txBody>
                    <a:bodyPr/>
                    <a:lstStyle/>
                    <a:p>
                      <a:r>
                        <a:rPr lang="en-US" sz="2800" dirty="0"/>
                        <a:t>Average, </a:t>
                      </a:r>
                    </a:p>
                    <a:p>
                      <a:r>
                        <a:rPr lang="en-US" sz="2800" dirty="0"/>
                        <a:t>confidence interval</a:t>
                      </a:r>
                    </a:p>
                  </a:txBody>
                  <a:tcPr marL="140104" marR="140104" marT="70052" marB="70052"/>
                </a:tc>
                <a:extLst>
                  <a:ext uri="{0D108BD9-81ED-4DB2-BD59-A6C34878D82A}">
                    <a16:rowId xmlns:a16="http://schemas.microsoft.com/office/drawing/2014/main" val="569898246"/>
                  </a:ext>
                </a:extLst>
              </a:tr>
              <a:tr h="1036772">
                <a:tc>
                  <a:txBody>
                    <a:bodyPr/>
                    <a:lstStyle/>
                    <a:p>
                      <a:r>
                        <a:rPr lang="en-US" sz="2800" dirty="0"/>
                        <a:t>Two variables </a:t>
                      </a:r>
                    </a:p>
                    <a:p>
                      <a:r>
                        <a:rPr lang="en-US" sz="2800" dirty="0"/>
                        <a:t>(Difference </a:t>
                      </a:r>
                      <a:r>
                        <a:rPr lang="en-US" sz="2800" dirty="0" err="1"/>
                        <a:t>RQ</a:t>
                      </a:r>
                      <a:r>
                        <a:rPr lang="en-US" sz="2800" dirty="0"/>
                        <a:t>)</a:t>
                      </a:r>
                    </a:p>
                  </a:txBody>
                  <a:tcPr marL="140104" marR="140104" marT="70052" marB="70052"/>
                </a:tc>
                <a:tc>
                  <a:txBody>
                    <a:bodyPr/>
                    <a:lstStyle/>
                    <a:p>
                      <a:r>
                        <a:rPr lang="en-US" sz="2800" dirty="0"/>
                        <a:t>Cross-tabulation; </a:t>
                      </a:r>
                    </a:p>
                    <a:p>
                      <a:r>
                        <a:rPr lang="en-US" sz="2800" dirty="0"/>
                        <a:t>two-way Chi-squared</a:t>
                      </a:r>
                    </a:p>
                  </a:txBody>
                  <a:tcPr marL="140104" marR="140104" marT="70052" marB="70052"/>
                </a:tc>
                <a:tc>
                  <a:txBody>
                    <a:bodyPr/>
                    <a:lstStyle/>
                    <a:p>
                      <a:r>
                        <a:rPr lang="en-US" sz="2800" dirty="0"/>
                        <a:t>Mean comparison; Independent t-test </a:t>
                      </a:r>
                    </a:p>
                  </a:txBody>
                  <a:tcPr marL="140104" marR="140104" marT="70052" marB="70052"/>
                </a:tc>
                <a:extLst>
                  <a:ext uri="{0D108BD9-81ED-4DB2-BD59-A6C34878D82A}">
                    <a16:rowId xmlns:a16="http://schemas.microsoft.com/office/drawing/2014/main" val="3383491432"/>
                  </a:ext>
                </a:extLst>
              </a:tr>
            </a:tbl>
          </a:graphicData>
        </a:graphic>
      </p:graphicFrame>
      <p:sp>
        <p:nvSpPr>
          <p:cNvPr id="3" name="Footer Placeholder 2">
            <a:extLst>
              <a:ext uri="{FF2B5EF4-FFF2-40B4-BE49-F238E27FC236}">
                <a16:creationId xmlns:a16="http://schemas.microsoft.com/office/drawing/2014/main" id="{7F7D3409-F754-4954-9502-7E7E603F2040}"/>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433B3D2E-4141-49E8-99CE-6EDE530A29FF}"/>
              </a:ext>
            </a:extLst>
          </p:cNvPr>
          <p:cNvSpPr>
            <a:spLocks noGrp="1"/>
          </p:cNvSpPr>
          <p:nvPr>
            <p:ph type="sldNum" sz="quarter" idx="12"/>
          </p:nvPr>
        </p:nvSpPr>
        <p:spPr/>
        <p:txBody>
          <a:bodyPr/>
          <a:lstStyle/>
          <a:p>
            <a:fld id="{A6AF1B4E-90EC-4A51-B6E5-B702C054ECB0}" type="slidenum">
              <a:rPr lang="en-US" smtClean="0"/>
              <a:t>4</a:t>
            </a:fld>
            <a:endParaRPr lang="en-US" dirty="0"/>
          </a:p>
        </p:txBody>
      </p:sp>
    </p:spTree>
    <p:extLst>
      <p:ext uri="{BB962C8B-B14F-4D97-AF65-F5344CB8AC3E}">
        <p14:creationId xmlns:p14="http://schemas.microsoft.com/office/powerpoint/2010/main" val="3365243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F4376-51F1-4E57-96F0-75FD519BA71B}"/>
              </a:ext>
            </a:extLst>
          </p:cNvPr>
          <p:cNvSpPr>
            <a:spLocks noGrp="1"/>
          </p:cNvSpPr>
          <p:nvPr>
            <p:ph type="title"/>
          </p:nvPr>
        </p:nvSpPr>
        <p:spPr>
          <a:xfrm>
            <a:off x="630936" y="639520"/>
            <a:ext cx="3429000" cy="1719072"/>
          </a:xfrm>
        </p:spPr>
        <p:txBody>
          <a:bodyPr anchor="b">
            <a:normAutofit/>
          </a:bodyPr>
          <a:lstStyle/>
          <a:p>
            <a:r>
              <a:rPr lang="en-US" sz="5400"/>
              <a:t>Statistical Inference</a:t>
            </a:r>
          </a:p>
        </p:txBody>
      </p:sp>
      <p:sp>
        <p:nvSpPr>
          <p:cNvPr id="3" name="Content Placeholder 2">
            <a:extLst>
              <a:ext uri="{FF2B5EF4-FFF2-40B4-BE49-F238E27FC236}">
                <a16:creationId xmlns:a16="http://schemas.microsoft.com/office/drawing/2014/main" id="{D7476925-E36C-4A00-9201-65BF7DCAC468}"/>
              </a:ext>
            </a:extLst>
          </p:cNvPr>
          <p:cNvSpPr>
            <a:spLocks noGrp="1"/>
          </p:cNvSpPr>
          <p:nvPr>
            <p:ph idx="1"/>
          </p:nvPr>
        </p:nvSpPr>
        <p:spPr>
          <a:xfrm>
            <a:off x="630936" y="2807208"/>
            <a:ext cx="3429000" cy="3410712"/>
          </a:xfrm>
        </p:spPr>
        <p:txBody>
          <a:bodyPr anchor="t">
            <a:normAutofit/>
          </a:bodyPr>
          <a:lstStyle/>
          <a:p>
            <a:pPr marL="0" indent="0">
              <a:buNone/>
            </a:pPr>
            <a:r>
              <a:rPr lang="en-US" sz="2200"/>
              <a:t>A set of procedures in which the sample size and sample statistics (e.g., sample average and sample standard deviation) are used to make estimates of population parameters</a:t>
            </a:r>
          </a:p>
        </p:txBody>
      </p:sp>
      <p:pic>
        <p:nvPicPr>
          <p:cNvPr id="5" name="Picture 4" descr="Diagram&#10;&#10;Description automatically generated">
            <a:extLst>
              <a:ext uri="{FF2B5EF4-FFF2-40B4-BE49-F238E27FC236}">
                <a16:creationId xmlns:a16="http://schemas.microsoft.com/office/drawing/2014/main" id="{BFAC24DC-0B26-41CE-B223-23CA8BDBD40F}"/>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654296" y="1349255"/>
            <a:ext cx="6903720" cy="4159490"/>
          </a:xfrm>
          <a:prstGeom prst="rect">
            <a:avLst/>
          </a:prstGeom>
        </p:spPr>
      </p:pic>
    </p:spTree>
    <p:extLst>
      <p:ext uri="{BB962C8B-B14F-4D97-AF65-F5344CB8AC3E}">
        <p14:creationId xmlns:p14="http://schemas.microsoft.com/office/powerpoint/2010/main" val="3237006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9415F-DA5A-41C7-B958-506F35C97E55}"/>
              </a:ext>
            </a:extLst>
          </p:cNvPr>
          <p:cNvSpPr>
            <a:spLocks noGrp="1"/>
          </p:cNvSpPr>
          <p:nvPr>
            <p:ph type="title"/>
          </p:nvPr>
        </p:nvSpPr>
        <p:spPr>
          <a:xfrm>
            <a:off x="524741" y="620392"/>
            <a:ext cx="3808268" cy="2282465"/>
          </a:xfrm>
        </p:spPr>
        <p:txBody>
          <a:bodyPr>
            <a:normAutofit/>
          </a:bodyPr>
          <a:lstStyle/>
          <a:p>
            <a:r>
              <a:rPr lang="en-US" sz="6000" dirty="0">
                <a:solidFill>
                  <a:schemeClr val="accent5"/>
                </a:solidFill>
              </a:rPr>
              <a:t>Parameter Estimation</a:t>
            </a:r>
          </a:p>
        </p:txBody>
      </p:sp>
      <mc:AlternateContent xmlns:mc="http://schemas.openxmlformats.org/markup-compatibility/2006" xmlns:a14="http://schemas.microsoft.com/office/drawing/2010/main">
        <mc:Choice Requires="a14">
          <p:graphicFrame>
            <p:nvGraphicFramePr>
              <p:cNvPr id="6" name="Content Placeholder 2">
                <a:extLst>
                  <a:ext uri="{FF2B5EF4-FFF2-40B4-BE49-F238E27FC236}">
                    <a16:creationId xmlns:a16="http://schemas.microsoft.com/office/drawing/2014/main" id="{0292086A-C6BE-4237-A4D8-BC05C9B7E1B9}"/>
                  </a:ext>
                </a:extLst>
              </p:cNvPr>
              <p:cNvGraphicFramePr>
                <a:graphicFrameLocks noGrp="1"/>
              </p:cNvGraphicFramePr>
              <p:nvPr>
                <p:ph idx="1"/>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6" name="Content Placeholder 2">
                <a:extLst>
                  <a:ext uri="{FF2B5EF4-FFF2-40B4-BE49-F238E27FC236}">
                    <a16:creationId xmlns:a16="http://schemas.microsoft.com/office/drawing/2014/main" id="{0292086A-C6BE-4237-A4D8-BC05C9B7E1B9}"/>
                  </a:ext>
                </a:extLst>
              </p:cNvPr>
              <p:cNvGraphicFramePr>
                <a:graphicFrameLocks noGrp="1"/>
              </p:cNvGraphicFramePr>
              <p:nvPr>
                <p:ph idx="1"/>
                <p:extLst>
                  <p:ext uri="{D42A27DB-BD31-4B8C-83A1-F6EECF244321}">
                    <p14:modId xmlns:p14="http://schemas.microsoft.com/office/powerpoint/2010/main" val="744682903"/>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grpSp>
        <p:nvGrpSpPr>
          <p:cNvPr id="10" name="Group 9">
            <a:extLst>
              <a:ext uri="{FF2B5EF4-FFF2-40B4-BE49-F238E27FC236}">
                <a16:creationId xmlns:a16="http://schemas.microsoft.com/office/drawing/2014/main" id="{8D76F03A-AA20-4296-BA49-2AB75401A631}"/>
              </a:ext>
            </a:extLst>
          </p:cNvPr>
          <p:cNvGrpSpPr/>
          <p:nvPr/>
        </p:nvGrpSpPr>
        <p:grpSpPr>
          <a:xfrm>
            <a:off x="673875" y="3372736"/>
            <a:ext cx="3510000" cy="2262260"/>
            <a:chOff x="-235458" y="424829"/>
            <a:chExt cx="3510000" cy="2262260"/>
          </a:xfrm>
        </p:grpSpPr>
        <p:pic>
          <p:nvPicPr>
            <p:cNvPr id="8" name="Picture 7" descr="Table&#10;&#10;Description automatically generated">
              <a:extLst>
                <a:ext uri="{FF2B5EF4-FFF2-40B4-BE49-F238E27FC236}">
                  <a16:creationId xmlns:a16="http://schemas.microsoft.com/office/drawing/2014/main" id="{07C1BCA1-36D3-4F4B-8B13-F9560391EE3A}"/>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235458" y="424829"/>
              <a:ext cx="3510000" cy="2031428"/>
            </a:xfrm>
            <a:prstGeom prst="rect">
              <a:avLst/>
            </a:prstGeom>
          </p:spPr>
        </p:pic>
        <p:sp>
          <p:nvSpPr>
            <p:cNvPr id="9" name="TextBox 8">
              <a:extLst>
                <a:ext uri="{FF2B5EF4-FFF2-40B4-BE49-F238E27FC236}">
                  <a16:creationId xmlns:a16="http://schemas.microsoft.com/office/drawing/2014/main" id="{DBFBE8C5-3D42-4F15-9F2D-41F2CC3B2117}"/>
                </a:ext>
              </a:extLst>
            </p:cNvPr>
            <p:cNvSpPr txBox="1"/>
            <p:nvPr/>
          </p:nvSpPr>
          <p:spPr>
            <a:xfrm>
              <a:off x="-235458" y="2456257"/>
              <a:ext cx="3510000" cy="230832"/>
            </a:xfrm>
            <a:prstGeom prst="rect">
              <a:avLst/>
            </a:prstGeom>
            <a:noFill/>
          </p:spPr>
          <p:txBody>
            <a:bodyPr wrap="square" rtlCol="0">
              <a:spAutoFit/>
            </a:bodyPr>
            <a:lstStyle/>
            <a:p>
              <a:r>
                <a:rPr lang="en-US" sz="900">
                  <a:hlinkClick r:id="rId13" tooltip="https://courses.lumenlearning.com/wmopen-concepts-statistics/chapter/estimate-the-difference-between-population-proportions-3-of-3/"/>
                </a:rPr>
                <a:t>This Photo</a:t>
              </a:r>
              <a:r>
                <a:rPr lang="en-US" sz="900"/>
                <a:t> by Unknown Author is licensed under </a:t>
              </a:r>
              <a:r>
                <a:rPr lang="en-US" sz="900">
                  <a:hlinkClick r:id="rId14" tooltip="https://creativecommons.org/licenses/by/3.0/"/>
                </a:rPr>
                <a:t>CC BY</a:t>
              </a:r>
              <a:endParaRPr lang="en-US" sz="900"/>
            </a:p>
          </p:txBody>
        </p:sp>
      </p:grpSp>
    </p:spTree>
    <p:extLst>
      <p:ext uri="{BB962C8B-B14F-4D97-AF65-F5344CB8AC3E}">
        <p14:creationId xmlns:p14="http://schemas.microsoft.com/office/powerpoint/2010/main" val="2022948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87132AF-864A-4DAF-BF38-3CB4773A773C}"/>
              </a:ext>
            </a:extLst>
          </p:cNvPr>
          <p:cNvSpPr>
            <a:spLocks noGrp="1"/>
          </p:cNvSpPr>
          <p:nvPr>
            <p:ph type="title"/>
          </p:nvPr>
        </p:nvSpPr>
        <p:spPr>
          <a:xfrm>
            <a:off x="838200" y="365125"/>
            <a:ext cx="10515600" cy="1325563"/>
          </a:xfrm>
        </p:spPr>
        <p:txBody>
          <a:bodyPr>
            <a:normAutofit/>
          </a:bodyPr>
          <a:lstStyle/>
          <a:p>
            <a:r>
              <a:rPr lang="en-US" sz="5400" dirty="0"/>
              <a:t>iClicker 1</a:t>
            </a:r>
          </a:p>
        </p:txBody>
      </p:sp>
      <p:sp>
        <p:nvSpPr>
          <p:cNvPr id="2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0BB5522-8461-4788-98DB-3D616151A95C}"/>
              </a:ext>
            </a:extLst>
          </p:cNvPr>
          <p:cNvSpPr>
            <a:spLocks noGrp="1"/>
          </p:cNvSpPr>
          <p:nvPr>
            <p:ph idx="1"/>
          </p:nvPr>
        </p:nvSpPr>
        <p:spPr>
          <a:xfrm>
            <a:off x="838200" y="1929384"/>
            <a:ext cx="10515600" cy="4251960"/>
          </a:xfrm>
        </p:spPr>
        <p:txBody>
          <a:bodyPr>
            <a:normAutofit/>
          </a:bodyPr>
          <a:lstStyle/>
          <a:p>
            <a:pPr marL="0" marR="0" lvl="0" indent="0" rtl="0">
              <a:spcBef>
                <a:spcPts val="0"/>
              </a:spcBef>
              <a:spcAft>
                <a:spcPts val="600"/>
              </a:spcAft>
              <a:buClr>
                <a:schemeClr val="dk1"/>
              </a:buClr>
              <a:buSzPts val="2800"/>
              <a:buNone/>
            </a:pPr>
            <a:r>
              <a:rPr lang="en-US" sz="2200" b="0" dirty="0">
                <a:latin typeface="Arial"/>
                <a:ea typeface="Arial"/>
                <a:cs typeface="Arial"/>
                <a:sym typeface="Arial"/>
              </a:rPr>
              <a:t>Those who dine out on Wednesday’s, spend on an average $45.2, SD = 20, n = 500, </a:t>
            </a:r>
            <a:r>
              <a:rPr lang="en-US" sz="2200" dirty="0"/>
              <a:t>95% confidence (t = 1.96)</a:t>
            </a:r>
            <a:endParaRPr lang="en-US" sz="2200" b="0" dirty="0">
              <a:latin typeface="Arial"/>
              <a:ea typeface="Arial"/>
              <a:cs typeface="Arial"/>
              <a:sym typeface="Arial"/>
            </a:endParaRPr>
          </a:p>
        </p:txBody>
      </p:sp>
    </p:spTree>
    <p:extLst>
      <p:ext uri="{BB962C8B-B14F-4D97-AF65-F5344CB8AC3E}">
        <p14:creationId xmlns:p14="http://schemas.microsoft.com/office/powerpoint/2010/main" val="4293175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49F2824-9EDD-4C19-A0CD-530930C11E21}"/>
              </a:ext>
            </a:extLst>
          </p:cNvPr>
          <p:cNvSpPr>
            <a:spLocks noGrp="1"/>
          </p:cNvSpPr>
          <p:nvPr>
            <p:ph type="title"/>
          </p:nvPr>
        </p:nvSpPr>
        <p:spPr>
          <a:xfrm>
            <a:off x="838200" y="365125"/>
            <a:ext cx="10515600" cy="1325563"/>
          </a:xfrm>
        </p:spPr>
        <p:txBody>
          <a:bodyPr>
            <a:normAutofit/>
          </a:bodyPr>
          <a:lstStyle/>
          <a:p>
            <a:r>
              <a:rPr lang="en-US" sz="5400"/>
              <a:t>Answers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26D58A7-8EF1-4965-9010-0061E3C7FE11}"/>
              </a:ext>
            </a:extLst>
          </p:cNvPr>
          <p:cNvSpPr>
            <a:spLocks noGrp="1"/>
          </p:cNvSpPr>
          <p:nvPr>
            <p:ph idx="1"/>
          </p:nvPr>
        </p:nvSpPr>
        <p:spPr>
          <a:xfrm>
            <a:off x="838200" y="1929384"/>
            <a:ext cx="10515600" cy="4251960"/>
          </a:xfrm>
        </p:spPr>
        <p:txBody>
          <a:bodyPr>
            <a:normAutofit/>
          </a:bodyPr>
          <a:lstStyle/>
          <a:p>
            <a:pPr marL="0" marR="0" lvl="0" indent="0" rtl="0">
              <a:spcBef>
                <a:spcPts val="0"/>
              </a:spcBef>
              <a:spcAft>
                <a:spcPts val="600"/>
              </a:spcAft>
              <a:buNone/>
            </a:pPr>
            <a:r>
              <a:rPr lang="en-US" sz="2200" b="1" dirty="0">
                <a:latin typeface="Arial"/>
                <a:ea typeface="Arial"/>
                <a:cs typeface="Arial"/>
                <a:sym typeface="Arial"/>
              </a:rPr>
              <a:t>Compute Confidence Intervals</a:t>
            </a:r>
            <a:endParaRPr lang="en-US" sz="2200" dirty="0"/>
          </a:p>
          <a:p>
            <a:pPr marL="0" marR="0" lvl="0" indent="0" rtl="0">
              <a:spcBef>
                <a:spcPts val="0"/>
              </a:spcBef>
              <a:spcAft>
                <a:spcPts val="600"/>
              </a:spcAft>
              <a:buNone/>
            </a:pPr>
            <a:endParaRPr lang="en-US" sz="2200" dirty="0"/>
          </a:p>
          <a:p>
            <a:pPr marL="0" marR="0" lvl="0" indent="0" rtl="0">
              <a:spcBef>
                <a:spcPts val="0"/>
              </a:spcBef>
              <a:spcAft>
                <a:spcPts val="600"/>
              </a:spcAft>
              <a:buNone/>
            </a:pPr>
            <a:r>
              <a:rPr lang="en-US" sz="2200" b="0" dirty="0">
                <a:latin typeface="Arial"/>
                <a:ea typeface="Arial"/>
                <a:cs typeface="Arial"/>
                <a:sym typeface="Arial"/>
              </a:rPr>
              <a:t>Mean = 45.2, SD = 20, n = 500  </a:t>
            </a:r>
            <a:endParaRPr lang="en-US" sz="2200" dirty="0"/>
          </a:p>
          <a:p>
            <a:pPr marL="0" marR="0" lvl="0" indent="0" rtl="0">
              <a:spcBef>
                <a:spcPts val="0"/>
              </a:spcBef>
              <a:spcAft>
                <a:spcPts val="600"/>
              </a:spcAft>
              <a:buNone/>
            </a:pPr>
            <a:r>
              <a:rPr lang="en-US" sz="2200" b="0" dirty="0">
                <a:latin typeface="Arial"/>
                <a:ea typeface="Arial"/>
                <a:cs typeface="Arial"/>
                <a:sym typeface="Arial"/>
              </a:rPr>
              <a:t>[45.2 +/- 1.96*20/SQRT(500)]</a:t>
            </a:r>
          </a:p>
          <a:p>
            <a:pPr marL="0" lvl="0" indent="0" rtl="0">
              <a:spcBef>
                <a:spcPts val="0"/>
              </a:spcBef>
              <a:spcAft>
                <a:spcPts val="600"/>
              </a:spcAft>
              <a:buNone/>
            </a:pPr>
            <a:r>
              <a:rPr lang="en-US" sz="2200" dirty="0"/>
              <a:t>$43.45 - $46.95</a:t>
            </a:r>
          </a:p>
          <a:p>
            <a:pPr marL="0" lvl="0" indent="0" rtl="0">
              <a:spcBef>
                <a:spcPts val="0"/>
              </a:spcBef>
              <a:spcAft>
                <a:spcPts val="600"/>
              </a:spcAft>
              <a:buClr>
                <a:schemeClr val="dk1"/>
              </a:buClr>
              <a:buFont typeface="Arial"/>
              <a:buNone/>
            </a:pPr>
            <a:endParaRPr lang="en-US" sz="2200" dirty="0"/>
          </a:p>
          <a:p>
            <a:pPr marL="0" lvl="0" indent="0" rtl="0">
              <a:spcBef>
                <a:spcPts val="0"/>
              </a:spcBef>
              <a:spcAft>
                <a:spcPts val="600"/>
              </a:spcAft>
              <a:buClr>
                <a:schemeClr val="dk1"/>
              </a:buClr>
              <a:buFont typeface="Arial"/>
              <a:buNone/>
            </a:pPr>
            <a:r>
              <a:rPr lang="en-US" sz="2200" dirty="0"/>
              <a:t>Conclusion:</a:t>
            </a:r>
          </a:p>
          <a:p>
            <a:pPr marL="0" marR="0" lvl="0" indent="0" rtl="0">
              <a:spcBef>
                <a:spcPts val="0"/>
              </a:spcBef>
              <a:spcAft>
                <a:spcPts val="600"/>
              </a:spcAft>
              <a:buNone/>
            </a:pPr>
            <a:r>
              <a:rPr lang="en-US" sz="2200" dirty="0"/>
              <a:t>We are 95% confident that in population the people who dine out on Wednesday spend between $43.45 to $46.95</a:t>
            </a:r>
          </a:p>
        </p:txBody>
      </p:sp>
    </p:spTree>
    <p:extLst>
      <p:ext uri="{BB962C8B-B14F-4D97-AF65-F5344CB8AC3E}">
        <p14:creationId xmlns:p14="http://schemas.microsoft.com/office/powerpoint/2010/main" val="2967654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989D8FA-325B-4902-BE94-3740F1EB8EDC}"/>
              </a:ext>
            </a:extLst>
          </p:cNvPr>
          <p:cNvSpPr>
            <a:spLocks noGrp="1"/>
          </p:cNvSpPr>
          <p:nvPr>
            <p:ph type="title"/>
          </p:nvPr>
        </p:nvSpPr>
        <p:spPr>
          <a:xfrm>
            <a:off x="838200" y="365125"/>
            <a:ext cx="10515600" cy="1325563"/>
          </a:xfrm>
        </p:spPr>
        <p:txBody>
          <a:bodyPr>
            <a:normAutofit/>
          </a:bodyPr>
          <a:lstStyle/>
          <a:p>
            <a:r>
              <a:rPr lang="en-US" sz="5400" dirty="0"/>
              <a:t>iClicker 2</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C31D83F-52AE-433B-BE60-965BF8024A25}"/>
              </a:ext>
            </a:extLst>
          </p:cNvPr>
          <p:cNvSpPr>
            <a:spLocks noGrp="1"/>
          </p:cNvSpPr>
          <p:nvPr>
            <p:ph idx="1"/>
          </p:nvPr>
        </p:nvSpPr>
        <p:spPr>
          <a:xfrm>
            <a:off x="838200" y="1929384"/>
            <a:ext cx="10515600" cy="4251960"/>
          </a:xfrm>
        </p:spPr>
        <p:txBody>
          <a:bodyPr>
            <a:normAutofit/>
          </a:bodyPr>
          <a:lstStyle/>
          <a:p>
            <a:pPr marL="0" indent="0">
              <a:buNone/>
            </a:pPr>
            <a:r>
              <a:rPr lang="en-US" sz="2200" b="0">
                <a:latin typeface="Arial"/>
                <a:ea typeface="Arial"/>
                <a:cs typeface="Arial"/>
                <a:sym typeface="Arial"/>
              </a:rPr>
              <a:t>30% people say they dine out on Wednesday’s, n =500, </a:t>
            </a:r>
            <a:r>
              <a:rPr lang="en-US" sz="2200"/>
              <a:t>95% confidence (i.e., t = 1.96) </a:t>
            </a:r>
          </a:p>
          <a:p>
            <a:pPr marL="0" indent="0">
              <a:buNone/>
            </a:pPr>
            <a:endParaRPr lang="en-US" sz="2200"/>
          </a:p>
        </p:txBody>
      </p:sp>
    </p:spTree>
    <p:extLst>
      <p:ext uri="{BB962C8B-B14F-4D97-AF65-F5344CB8AC3E}">
        <p14:creationId xmlns:p14="http://schemas.microsoft.com/office/powerpoint/2010/main" val="6129627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466</TotalTime>
  <Words>2013</Words>
  <Application>Microsoft Office PowerPoint</Application>
  <PresentationFormat>Widescreen</PresentationFormat>
  <Paragraphs>229</Paragraphs>
  <Slides>24</Slides>
  <Notes>12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24</vt:i4>
      </vt:variant>
    </vt:vector>
  </HeadingPairs>
  <TitlesOfParts>
    <vt:vector size="31" baseType="lpstr">
      <vt:lpstr>Arial</vt:lpstr>
      <vt:lpstr>Calibri</vt:lpstr>
      <vt:lpstr>Calibri Light</vt:lpstr>
      <vt:lpstr>Cambria Math</vt:lpstr>
      <vt:lpstr>Franklin Gothic Book</vt:lpstr>
      <vt:lpstr>Office Theme</vt:lpstr>
      <vt:lpstr>1_Office Theme</vt:lpstr>
      <vt:lpstr>Review for Second Exam</vt:lpstr>
      <vt:lpstr>Second Exam</vt:lpstr>
      <vt:lpstr>Measures of Central Tendency</vt:lpstr>
      <vt:lpstr>Level of Measurement for analysis variable</vt:lpstr>
      <vt:lpstr>Statistical Inference</vt:lpstr>
      <vt:lpstr>Parameter Estimation</vt:lpstr>
      <vt:lpstr>iClicker 1</vt:lpstr>
      <vt:lpstr>Answers</vt:lpstr>
      <vt:lpstr>iClicker 2</vt:lpstr>
      <vt:lpstr>Answer</vt:lpstr>
      <vt:lpstr>Independent t-test</vt:lpstr>
      <vt:lpstr>iClicker</vt:lpstr>
      <vt:lpstr>F-test for 2 Variances</vt:lpstr>
      <vt:lpstr>iClicker</vt:lpstr>
      <vt:lpstr>Two-sample independent t-test</vt:lpstr>
      <vt:lpstr>Correlation visualization</vt:lpstr>
      <vt:lpstr>Correlation</vt:lpstr>
      <vt:lpstr>iClicker</vt:lpstr>
      <vt:lpstr>Simple Regression</vt:lpstr>
      <vt:lpstr>iClicker</vt:lpstr>
      <vt:lpstr>Multiple Regression</vt:lpstr>
      <vt:lpstr>PowerPoint Presentation</vt:lpstr>
      <vt:lpstr>iClicker</vt:lpstr>
      <vt:lpstr>What you get out of this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Presentation</dc:title>
  <dc:creator>Nguyen, Mike (MU-Student)</dc:creator>
  <cp:lastModifiedBy>Nguyen, Mike (MU-Student)</cp:lastModifiedBy>
  <cp:revision>9</cp:revision>
  <dcterms:created xsi:type="dcterms:W3CDTF">2021-08-27T17:42:26Z</dcterms:created>
  <dcterms:modified xsi:type="dcterms:W3CDTF">2021-11-08T01:36:41Z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