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handoutMasterIdLst>
    <p:handoutMasterId r:id="rId55"/>
  </p:handoutMasterIdLst>
  <p:sldIdLst>
    <p:sldId id="291" r:id="rId5"/>
    <p:sldId id="296" r:id="rId6"/>
    <p:sldId id="293" r:id="rId7"/>
    <p:sldId id="294" r:id="rId8"/>
    <p:sldId id="295" r:id="rId9"/>
    <p:sldId id="299" r:id="rId10"/>
    <p:sldId id="300" r:id="rId11"/>
    <p:sldId id="297" r:id="rId12"/>
    <p:sldId id="298" r:id="rId13"/>
    <p:sldId id="292" r:id="rId14"/>
    <p:sldId id="256" r:id="rId15"/>
    <p:sldId id="257" r:id="rId16"/>
    <p:sldId id="258" r:id="rId17"/>
    <p:sldId id="259" r:id="rId18"/>
    <p:sldId id="260" r:id="rId19"/>
    <p:sldId id="261" r:id="rId20"/>
    <p:sldId id="302" r:id="rId21"/>
    <p:sldId id="303" r:id="rId22"/>
    <p:sldId id="304"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81" r:id="rId41"/>
    <p:sldId id="280" r:id="rId42"/>
    <p:sldId id="282" r:id="rId43"/>
    <p:sldId id="283" r:id="rId44"/>
    <p:sldId id="284" r:id="rId45"/>
    <p:sldId id="285" r:id="rId46"/>
    <p:sldId id="286" r:id="rId47"/>
    <p:sldId id="287" r:id="rId48"/>
    <p:sldId id="288" r:id="rId49"/>
    <p:sldId id="289" r:id="rId50"/>
    <p:sldId id="290" r:id="rId51"/>
    <p:sldId id="305" r:id="rId52"/>
    <p:sldId id="30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9299D-9B97-4716-8985-0927B9E8D34D}" v="312" dt="2021-08-13T18:02:12.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833" autoAdjust="0"/>
  </p:normalViewPr>
  <p:slideViewPr>
    <p:cSldViewPr snapToGrid="0">
      <p:cViewPr>
        <p:scale>
          <a:sx n="50" d="100"/>
          <a:sy n="50" d="100"/>
        </p:scale>
        <p:origin x="1566" y="28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Mike (MU-Student)" userId="721ad6a0-91ab-4550-8696-1243c6e5dba3" providerId="ADAL" clId="{7879299D-9B97-4716-8985-0927B9E8D34D}"/>
    <pc:docChg chg="custSel addSld modSld">
      <pc:chgData name="Nguyen, Mike (MU-Student)" userId="721ad6a0-91ab-4550-8696-1243c6e5dba3" providerId="ADAL" clId="{7879299D-9B97-4716-8985-0927B9E8D34D}" dt="2021-08-13T18:12:58.918" v="7830" actId="20577"/>
      <pc:docMkLst>
        <pc:docMk/>
      </pc:docMkLst>
      <pc:sldChg chg="modSp new mod modNotesTx">
        <pc:chgData name="Nguyen, Mike (MU-Student)" userId="721ad6a0-91ab-4550-8696-1243c6e5dba3" providerId="ADAL" clId="{7879299D-9B97-4716-8985-0927B9E8D34D}" dt="2021-08-13T17:30:22.983" v="632" actId="313"/>
        <pc:sldMkLst>
          <pc:docMk/>
          <pc:sldMk cId="996613165" sldId="262"/>
        </pc:sldMkLst>
        <pc:spChg chg="mod">
          <ac:chgData name="Nguyen, Mike (MU-Student)" userId="721ad6a0-91ab-4550-8696-1243c6e5dba3" providerId="ADAL" clId="{7879299D-9B97-4716-8985-0927B9E8D34D}" dt="2021-08-13T17:27:44.468" v="42" actId="20577"/>
          <ac:spMkLst>
            <pc:docMk/>
            <pc:sldMk cId="996613165" sldId="262"/>
            <ac:spMk id="2" creationId="{53F24614-478B-48B5-980F-7EAD58F777A5}"/>
          </ac:spMkLst>
        </pc:spChg>
        <pc:spChg chg="mod">
          <ac:chgData name="Nguyen, Mike (MU-Student)" userId="721ad6a0-91ab-4550-8696-1243c6e5dba3" providerId="ADAL" clId="{7879299D-9B97-4716-8985-0927B9E8D34D}" dt="2021-08-13T17:28:53.299" v="377" actId="20577"/>
          <ac:spMkLst>
            <pc:docMk/>
            <pc:sldMk cId="996613165" sldId="262"/>
            <ac:spMk id="3" creationId="{694F4BC7-0614-4104-9965-16675B73E860}"/>
          </ac:spMkLst>
        </pc:spChg>
      </pc:sldChg>
      <pc:sldChg chg="modSp new mod">
        <pc:chgData name="Nguyen, Mike (MU-Student)" userId="721ad6a0-91ab-4550-8696-1243c6e5dba3" providerId="ADAL" clId="{7879299D-9B97-4716-8985-0927B9E8D34D}" dt="2021-08-13T17:34:12.657" v="1302" actId="313"/>
        <pc:sldMkLst>
          <pc:docMk/>
          <pc:sldMk cId="3966486038" sldId="263"/>
        </pc:sldMkLst>
        <pc:spChg chg="mod">
          <ac:chgData name="Nguyen, Mike (MU-Student)" userId="721ad6a0-91ab-4550-8696-1243c6e5dba3" providerId="ADAL" clId="{7879299D-9B97-4716-8985-0927B9E8D34D}" dt="2021-08-13T17:31:52.800" v="664" actId="20577"/>
          <ac:spMkLst>
            <pc:docMk/>
            <pc:sldMk cId="3966486038" sldId="263"/>
            <ac:spMk id="2" creationId="{25E695FE-72C5-4A7E-852F-F50D3F5F6F2F}"/>
          </ac:spMkLst>
        </pc:spChg>
        <pc:spChg chg="mod">
          <ac:chgData name="Nguyen, Mike (MU-Student)" userId="721ad6a0-91ab-4550-8696-1243c6e5dba3" providerId="ADAL" clId="{7879299D-9B97-4716-8985-0927B9E8D34D}" dt="2021-08-13T17:34:12.657" v="1302" actId="313"/>
          <ac:spMkLst>
            <pc:docMk/>
            <pc:sldMk cId="3966486038" sldId="263"/>
            <ac:spMk id="3" creationId="{0C1EC92D-3FD8-4C7B-BE37-3DCEDA20F272}"/>
          </ac:spMkLst>
        </pc:spChg>
      </pc:sldChg>
      <pc:sldChg chg="addSp modSp new mod modNotesTx">
        <pc:chgData name="Nguyen, Mike (MU-Student)" userId="721ad6a0-91ab-4550-8696-1243c6e5dba3" providerId="ADAL" clId="{7879299D-9B97-4716-8985-0927B9E8D34D}" dt="2021-08-13T17:40:38.941" v="1839" actId="33524"/>
        <pc:sldMkLst>
          <pc:docMk/>
          <pc:sldMk cId="1044763959" sldId="264"/>
        </pc:sldMkLst>
        <pc:spChg chg="mod">
          <ac:chgData name="Nguyen, Mike (MU-Student)" userId="721ad6a0-91ab-4550-8696-1243c6e5dba3" providerId="ADAL" clId="{7879299D-9B97-4716-8985-0927B9E8D34D}" dt="2021-08-13T17:40:25.586" v="1835" actId="20577"/>
          <ac:spMkLst>
            <pc:docMk/>
            <pc:sldMk cId="1044763959" sldId="264"/>
            <ac:spMk id="2" creationId="{D295113D-2E77-4D60-9B9A-F7A56DB0956E}"/>
          </ac:spMkLst>
        </pc:spChg>
        <pc:spChg chg="mod">
          <ac:chgData name="Nguyen, Mike (MU-Student)" userId="721ad6a0-91ab-4550-8696-1243c6e5dba3" providerId="ADAL" clId="{7879299D-9B97-4716-8985-0927B9E8D34D}" dt="2021-08-13T17:40:38.941" v="1839" actId="33524"/>
          <ac:spMkLst>
            <pc:docMk/>
            <pc:sldMk cId="1044763959" sldId="264"/>
            <ac:spMk id="3" creationId="{5A76D295-4F47-475F-98B6-F3546A308968}"/>
          </ac:spMkLst>
        </pc:spChg>
        <pc:picChg chg="add mod">
          <ac:chgData name="Nguyen, Mike (MU-Student)" userId="721ad6a0-91ab-4550-8696-1243c6e5dba3" providerId="ADAL" clId="{7879299D-9B97-4716-8985-0927B9E8D34D}" dt="2021-08-13T17:40:34.362" v="1838" actId="1076"/>
          <ac:picMkLst>
            <pc:docMk/>
            <pc:sldMk cId="1044763959" sldId="264"/>
            <ac:picMk id="5" creationId="{BECDF1F9-AB8A-4BF1-B5F6-7484F940087F}"/>
          </ac:picMkLst>
        </pc:picChg>
      </pc:sldChg>
      <pc:sldChg chg="modSp new mod modNotesTx">
        <pc:chgData name="Nguyen, Mike (MU-Student)" userId="721ad6a0-91ab-4550-8696-1243c6e5dba3" providerId="ADAL" clId="{7879299D-9B97-4716-8985-0927B9E8D34D}" dt="2021-08-13T17:43:13.551" v="2240" actId="20577"/>
        <pc:sldMkLst>
          <pc:docMk/>
          <pc:sldMk cId="605246980" sldId="265"/>
        </pc:sldMkLst>
        <pc:spChg chg="mod">
          <ac:chgData name="Nguyen, Mike (MU-Student)" userId="721ad6a0-91ab-4550-8696-1243c6e5dba3" providerId="ADAL" clId="{7879299D-9B97-4716-8985-0927B9E8D34D}" dt="2021-08-13T17:41:13.128" v="1895" actId="20577"/>
          <ac:spMkLst>
            <pc:docMk/>
            <pc:sldMk cId="605246980" sldId="265"/>
            <ac:spMk id="2" creationId="{41DD1FFB-E2B1-404D-8E75-8EB26638E8DB}"/>
          </ac:spMkLst>
        </pc:spChg>
        <pc:spChg chg="mod">
          <ac:chgData name="Nguyen, Mike (MU-Student)" userId="721ad6a0-91ab-4550-8696-1243c6e5dba3" providerId="ADAL" clId="{7879299D-9B97-4716-8985-0927B9E8D34D}" dt="2021-08-13T17:43:13.551" v="2240" actId="20577"/>
          <ac:spMkLst>
            <pc:docMk/>
            <pc:sldMk cId="605246980" sldId="265"/>
            <ac:spMk id="3" creationId="{CD9F9B01-7D50-4A69-B3FD-E0ED5B8382D2}"/>
          </ac:spMkLst>
        </pc:spChg>
      </pc:sldChg>
      <pc:sldChg chg="modSp new mod">
        <pc:chgData name="Nguyen, Mike (MU-Student)" userId="721ad6a0-91ab-4550-8696-1243c6e5dba3" providerId="ADAL" clId="{7879299D-9B97-4716-8985-0927B9E8D34D}" dt="2021-08-13T17:44:29.463" v="2470" actId="114"/>
        <pc:sldMkLst>
          <pc:docMk/>
          <pc:sldMk cId="1470195589" sldId="266"/>
        </pc:sldMkLst>
        <pc:spChg chg="mod">
          <ac:chgData name="Nguyen, Mike (MU-Student)" userId="721ad6a0-91ab-4550-8696-1243c6e5dba3" providerId="ADAL" clId="{7879299D-9B97-4716-8985-0927B9E8D34D}" dt="2021-08-13T17:43:33.959" v="2275" actId="20577"/>
          <ac:spMkLst>
            <pc:docMk/>
            <pc:sldMk cId="1470195589" sldId="266"/>
            <ac:spMk id="2" creationId="{C3B34A7A-52FB-4EE6-A6B3-36766ED23F2E}"/>
          </ac:spMkLst>
        </pc:spChg>
        <pc:spChg chg="mod">
          <ac:chgData name="Nguyen, Mike (MU-Student)" userId="721ad6a0-91ab-4550-8696-1243c6e5dba3" providerId="ADAL" clId="{7879299D-9B97-4716-8985-0927B9E8D34D}" dt="2021-08-13T17:44:29.463" v="2470" actId="114"/>
          <ac:spMkLst>
            <pc:docMk/>
            <pc:sldMk cId="1470195589" sldId="266"/>
            <ac:spMk id="3" creationId="{EC376751-3666-4137-BBF4-5A98D4B42C86}"/>
          </ac:spMkLst>
        </pc:spChg>
      </pc:sldChg>
      <pc:sldChg chg="modSp new mod">
        <pc:chgData name="Nguyen, Mike (MU-Student)" userId="721ad6a0-91ab-4550-8696-1243c6e5dba3" providerId="ADAL" clId="{7879299D-9B97-4716-8985-0927B9E8D34D}" dt="2021-08-13T17:44:55.215" v="2586" actId="20577"/>
        <pc:sldMkLst>
          <pc:docMk/>
          <pc:sldMk cId="1459603668" sldId="267"/>
        </pc:sldMkLst>
        <pc:spChg chg="mod">
          <ac:chgData name="Nguyen, Mike (MU-Student)" userId="721ad6a0-91ab-4550-8696-1243c6e5dba3" providerId="ADAL" clId="{7879299D-9B97-4716-8985-0927B9E8D34D}" dt="2021-08-13T17:44:44.246" v="2525" actId="20577"/>
          <ac:spMkLst>
            <pc:docMk/>
            <pc:sldMk cId="1459603668" sldId="267"/>
            <ac:spMk id="2" creationId="{B0AA177E-41B2-4D50-B883-042D868B46B6}"/>
          </ac:spMkLst>
        </pc:spChg>
        <pc:spChg chg="mod">
          <ac:chgData name="Nguyen, Mike (MU-Student)" userId="721ad6a0-91ab-4550-8696-1243c6e5dba3" providerId="ADAL" clId="{7879299D-9B97-4716-8985-0927B9E8D34D}" dt="2021-08-13T17:44:55.215" v="2586" actId="20577"/>
          <ac:spMkLst>
            <pc:docMk/>
            <pc:sldMk cId="1459603668" sldId="267"/>
            <ac:spMk id="3" creationId="{33B672ED-3B40-4DCB-955D-659F63A07265}"/>
          </ac:spMkLst>
        </pc:spChg>
      </pc:sldChg>
      <pc:sldChg chg="addSp delSp modSp new mod">
        <pc:chgData name="Nguyen, Mike (MU-Student)" userId="721ad6a0-91ab-4550-8696-1243c6e5dba3" providerId="ADAL" clId="{7879299D-9B97-4716-8985-0927B9E8D34D}" dt="2021-08-13T17:45:11.870" v="2628" actId="20577"/>
        <pc:sldMkLst>
          <pc:docMk/>
          <pc:sldMk cId="316899331" sldId="268"/>
        </pc:sldMkLst>
        <pc:spChg chg="mod">
          <ac:chgData name="Nguyen, Mike (MU-Student)" userId="721ad6a0-91ab-4550-8696-1243c6e5dba3" providerId="ADAL" clId="{7879299D-9B97-4716-8985-0927B9E8D34D}" dt="2021-08-13T17:45:11.870" v="2628" actId="20577"/>
          <ac:spMkLst>
            <pc:docMk/>
            <pc:sldMk cId="316899331" sldId="268"/>
            <ac:spMk id="2" creationId="{423A1987-0DB7-4259-948C-AFC380819083}"/>
          </ac:spMkLst>
        </pc:spChg>
        <pc:spChg chg="del">
          <ac:chgData name="Nguyen, Mike (MU-Student)" userId="721ad6a0-91ab-4550-8696-1243c6e5dba3" providerId="ADAL" clId="{7879299D-9B97-4716-8985-0927B9E8D34D}" dt="2021-08-13T17:45:03.767" v="2588" actId="478"/>
          <ac:spMkLst>
            <pc:docMk/>
            <pc:sldMk cId="316899331" sldId="268"/>
            <ac:spMk id="3" creationId="{8301FB76-AEE8-4286-A3CA-3B680D68A12B}"/>
          </ac:spMkLst>
        </pc:spChg>
        <pc:picChg chg="add mod">
          <ac:chgData name="Nguyen, Mike (MU-Student)" userId="721ad6a0-91ab-4550-8696-1243c6e5dba3" providerId="ADAL" clId="{7879299D-9B97-4716-8985-0927B9E8D34D}" dt="2021-08-13T17:45:05.348" v="2590" actId="1076"/>
          <ac:picMkLst>
            <pc:docMk/>
            <pc:sldMk cId="316899331" sldId="268"/>
            <ac:picMk id="4" creationId="{C44B1E65-833D-40E8-8E0C-1258C514C7C7}"/>
          </ac:picMkLst>
        </pc:picChg>
      </pc:sldChg>
      <pc:sldChg chg="addSp delSp modSp new mod">
        <pc:chgData name="Nguyen, Mike (MU-Student)" userId="721ad6a0-91ab-4550-8696-1243c6e5dba3" providerId="ADAL" clId="{7879299D-9B97-4716-8985-0927B9E8D34D}" dt="2021-08-13T17:45:25.132" v="2663"/>
        <pc:sldMkLst>
          <pc:docMk/>
          <pc:sldMk cId="1181108885" sldId="269"/>
        </pc:sldMkLst>
        <pc:spChg chg="mod">
          <ac:chgData name="Nguyen, Mike (MU-Student)" userId="721ad6a0-91ab-4550-8696-1243c6e5dba3" providerId="ADAL" clId="{7879299D-9B97-4716-8985-0927B9E8D34D}" dt="2021-08-13T17:45:21.654" v="2661" actId="20577"/>
          <ac:spMkLst>
            <pc:docMk/>
            <pc:sldMk cId="1181108885" sldId="269"/>
            <ac:spMk id="2" creationId="{C5F44ECF-F0B8-4E1F-B518-33BFFAF3C5B4}"/>
          </ac:spMkLst>
        </pc:spChg>
        <pc:spChg chg="del">
          <ac:chgData name="Nguyen, Mike (MU-Student)" userId="721ad6a0-91ab-4550-8696-1243c6e5dba3" providerId="ADAL" clId="{7879299D-9B97-4716-8985-0927B9E8D34D}" dt="2021-08-13T17:45:23.598" v="2662" actId="478"/>
          <ac:spMkLst>
            <pc:docMk/>
            <pc:sldMk cId="1181108885" sldId="269"/>
            <ac:spMk id="3" creationId="{6A91B9E3-CD65-4C7F-AABB-B550F506446F}"/>
          </ac:spMkLst>
        </pc:spChg>
        <pc:picChg chg="add mod">
          <ac:chgData name="Nguyen, Mike (MU-Student)" userId="721ad6a0-91ab-4550-8696-1243c6e5dba3" providerId="ADAL" clId="{7879299D-9B97-4716-8985-0927B9E8D34D}" dt="2021-08-13T17:45:25.132" v="2663"/>
          <ac:picMkLst>
            <pc:docMk/>
            <pc:sldMk cId="1181108885" sldId="269"/>
            <ac:picMk id="4" creationId="{94FB6177-629C-421F-858F-0A94CB982515}"/>
          </ac:picMkLst>
        </pc:picChg>
      </pc:sldChg>
      <pc:sldChg chg="modSp new mod">
        <pc:chgData name="Nguyen, Mike (MU-Student)" userId="721ad6a0-91ab-4550-8696-1243c6e5dba3" providerId="ADAL" clId="{7879299D-9B97-4716-8985-0927B9E8D34D}" dt="2021-08-13T17:46:18.714" v="3008" actId="313"/>
        <pc:sldMkLst>
          <pc:docMk/>
          <pc:sldMk cId="3634979238" sldId="270"/>
        </pc:sldMkLst>
        <pc:spChg chg="mod">
          <ac:chgData name="Nguyen, Mike (MU-Student)" userId="721ad6a0-91ab-4550-8696-1243c6e5dba3" providerId="ADAL" clId="{7879299D-9B97-4716-8985-0927B9E8D34D}" dt="2021-08-13T17:45:37.982" v="2697" actId="20577"/>
          <ac:spMkLst>
            <pc:docMk/>
            <pc:sldMk cId="3634979238" sldId="270"/>
            <ac:spMk id="2" creationId="{69BB149F-FFA8-4B97-BD22-70718DE866C3}"/>
          </ac:spMkLst>
        </pc:spChg>
        <pc:spChg chg="mod">
          <ac:chgData name="Nguyen, Mike (MU-Student)" userId="721ad6a0-91ab-4550-8696-1243c6e5dba3" providerId="ADAL" clId="{7879299D-9B97-4716-8985-0927B9E8D34D}" dt="2021-08-13T17:46:18.714" v="3008" actId="313"/>
          <ac:spMkLst>
            <pc:docMk/>
            <pc:sldMk cId="3634979238" sldId="270"/>
            <ac:spMk id="3" creationId="{F198CA3D-2002-4181-8FF8-E36A93196997}"/>
          </ac:spMkLst>
        </pc:spChg>
      </pc:sldChg>
      <pc:sldChg chg="modSp new mod">
        <pc:chgData name="Nguyen, Mike (MU-Student)" userId="721ad6a0-91ab-4550-8696-1243c6e5dba3" providerId="ADAL" clId="{7879299D-9B97-4716-8985-0927B9E8D34D}" dt="2021-08-13T17:47:11.981" v="3238" actId="20577"/>
        <pc:sldMkLst>
          <pc:docMk/>
          <pc:sldMk cId="3069786980" sldId="271"/>
        </pc:sldMkLst>
        <pc:spChg chg="mod">
          <ac:chgData name="Nguyen, Mike (MU-Student)" userId="721ad6a0-91ab-4550-8696-1243c6e5dba3" providerId="ADAL" clId="{7879299D-9B97-4716-8985-0927B9E8D34D}" dt="2021-08-13T17:46:33.397" v="3038" actId="20577"/>
          <ac:spMkLst>
            <pc:docMk/>
            <pc:sldMk cId="3069786980" sldId="271"/>
            <ac:spMk id="2" creationId="{30E144BC-E402-49F7-9B0F-69EF43FB962E}"/>
          </ac:spMkLst>
        </pc:spChg>
        <pc:spChg chg="mod">
          <ac:chgData name="Nguyen, Mike (MU-Student)" userId="721ad6a0-91ab-4550-8696-1243c6e5dba3" providerId="ADAL" clId="{7879299D-9B97-4716-8985-0927B9E8D34D}" dt="2021-08-13T17:47:11.981" v="3238" actId="20577"/>
          <ac:spMkLst>
            <pc:docMk/>
            <pc:sldMk cId="3069786980" sldId="271"/>
            <ac:spMk id="3" creationId="{D0333CFB-D9EF-4048-BE00-9DD957039ACA}"/>
          </ac:spMkLst>
        </pc:spChg>
      </pc:sldChg>
      <pc:sldChg chg="addSp modSp new mod">
        <pc:chgData name="Nguyen, Mike (MU-Student)" userId="721ad6a0-91ab-4550-8696-1243c6e5dba3" providerId="ADAL" clId="{7879299D-9B97-4716-8985-0927B9E8D34D}" dt="2021-08-13T17:48:03.348" v="3463" actId="1076"/>
        <pc:sldMkLst>
          <pc:docMk/>
          <pc:sldMk cId="3174736456" sldId="272"/>
        </pc:sldMkLst>
        <pc:spChg chg="mod">
          <ac:chgData name="Nguyen, Mike (MU-Student)" userId="721ad6a0-91ab-4550-8696-1243c6e5dba3" providerId="ADAL" clId="{7879299D-9B97-4716-8985-0927B9E8D34D}" dt="2021-08-13T17:47:22.468" v="3269" actId="20577"/>
          <ac:spMkLst>
            <pc:docMk/>
            <pc:sldMk cId="3174736456" sldId="272"/>
            <ac:spMk id="2" creationId="{A1669A7A-E283-4777-B822-01BE4817AAFC}"/>
          </ac:spMkLst>
        </pc:spChg>
        <pc:spChg chg="mod">
          <ac:chgData name="Nguyen, Mike (MU-Student)" userId="721ad6a0-91ab-4550-8696-1243c6e5dba3" providerId="ADAL" clId="{7879299D-9B97-4716-8985-0927B9E8D34D}" dt="2021-08-13T17:47:50.117" v="3459" actId="313"/>
          <ac:spMkLst>
            <pc:docMk/>
            <pc:sldMk cId="3174736456" sldId="272"/>
            <ac:spMk id="3" creationId="{2503AAE2-62E7-4CC0-9990-631A5D162C8F}"/>
          </ac:spMkLst>
        </pc:spChg>
        <pc:spChg chg="add mod">
          <ac:chgData name="Nguyen, Mike (MU-Student)" userId="721ad6a0-91ab-4550-8696-1243c6e5dba3" providerId="ADAL" clId="{7879299D-9B97-4716-8985-0927B9E8D34D}" dt="2021-08-13T17:48:03.348" v="3463" actId="1076"/>
          <ac:spMkLst>
            <pc:docMk/>
            <pc:sldMk cId="3174736456" sldId="272"/>
            <ac:spMk id="4" creationId="{7822EEF5-E3AB-40C0-AA36-D1660F1D91D4}"/>
          </ac:spMkLst>
        </pc:spChg>
        <pc:spChg chg="add mod">
          <ac:chgData name="Nguyen, Mike (MU-Student)" userId="721ad6a0-91ab-4550-8696-1243c6e5dba3" providerId="ADAL" clId="{7879299D-9B97-4716-8985-0927B9E8D34D}" dt="2021-08-13T17:48:01.251" v="3462" actId="1076"/>
          <ac:spMkLst>
            <pc:docMk/>
            <pc:sldMk cId="3174736456" sldId="272"/>
            <ac:spMk id="5" creationId="{BE59E72A-2D0D-4DED-B17F-505A192B543B}"/>
          </ac:spMkLst>
        </pc:spChg>
      </pc:sldChg>
      <pc:sldChg chg="addSp modSp new mod">
        <pc:chgData name="Nguyen, Mike (MU-Student)" userId="721ad6a0-91ab-4550-8696-1243c6e5dba3" providerId="ADAL" clId="{7879299D-9B97-4716-8985-0927B9E8D34D}" dt="2021-08-13T17:52:02.544" v="3707" actId="1076"/>
        <pc:sldMkLst>
          <pc:docMk/>
          <pc:sldMk cId="3577357784" sldId="273"/>
        </pc:sldMkLst>
        <pc:spChg chg="mod">
          <ac:chgData name="Nguyen, Mike (MU-Student)" userId="721ad6a0-91ab-4550-8696-1243c6e5dba3" providerId="ADAL" clId="{7879299D-9B97-4716-8985-0927B9E8D34D}" dt="2021-08-13T17:51:00.597" v="3529" actId="313"/>
          <ac:spMkLst>
            <pc:docMk/>
            <pc:sldMk cId="3577357784" sldId="273"/>
            <ac:spMk id="2" creationId="{450532EC-8FD0-4F1A-927F-0CB2DFA9EDCD}"/>
          </ac:spMkLst>
        </pc:spChg>
        <pc:spChg chg="mod">
          <ac:chgData name="Nguyen, Mike (MU-Student)" userId="721ad6a0-91ab-4550-8696-1243c6e5dba3" providerId="ADAL" clId="{7879299D-9B97-4716-8985-0927B9E8D34D}" dt="2021-08-13T17:51:42.255" v="3704" actId="20577"/>
          <ac:spMkLst>
            <pc:docMk/>
            <pc:sldMk cId="3577357784" sldId="273"/>
            <ac:spMk id="3" creationId="{DEF04D89-7334-48E2-8E12-48DC66E7E496}"/>
          </ac:spMkLst>
        </pc:spChg>
        <pc:picChg chg="add mod">
          <ac:chgData name="Nguyen, Mike (MU-Student)" userId="721ad6a0-91ab-4550-8696-1243c6e5dba3" providerId="ADAL" clId="{7879299D-9B97-4716-8985-0927B9E8D34D}" dt="2021-08-13T17:52:02.544" v="3707" actId="1076"/>
          <ac:picMkLst>
            <pc:docMk/>
            <pc:sldMk cId="3577357784" sldId="273"/>
            <ac:picMk id="4" creationId="{4639C78F-9486-4947-B037-F5BA2F21EA58}"/>
          </ac:picMkLst>
        </pc:picChg>
      </pc:sldChg>
      <pc:sldChg chg="addSp modSp new mod">
        <pc:chgData name="Nguyen, Mike (MU-Student)" userId="721ad6a0-91ab-4550-8696-1243c6e5dba3" providerId="ADAL" clId="{7879299D-9B97-4716-8985-0927B9E8D34D}" dt="2021-08-13T17:53:04.719" v="3928" actId="313"/>
        <pc:sldMkLst>
          <pc:docMk/>
          <pc:sldMk cId="659403869" sldId="274"/>
        </pc:sldMkLst>
        <pc:spChg chg="mod">
          <ac:chgData name="Nguyen, Mike (MU-Student)" userId="721ad6a0-91ab-4550-8696-1243c6e5dba3" providerId="ADAL" clId="{7879299D-9B97-4716-8985-0927B9E8D34D}" dt="2021-08-13T17:52:15.265" v="3743" actId="20577"/>
          <ac:spMkLst>
            <pc:docMk/>
            <pc:sldMk cId="659403869" sldId="274"/>
            <ac:spMk id="2" creationId="{07BFFBE9-9E3C-4B80-8C0A-305A48FE79F9}"/>
          </ac:spMkLst>
        </pc:spChg>
        <pc:spChg chg="mod">
          <ac:chgData name="Nguyen, Mike (MU-Student)" userId="721ad6a0-91ab-4550-8696-1243c6e5dba3" providerId="ADAL" clId="{7879299D-9B97-4716-8985-0927B9E8D34D}" dt="2021-08-13T17:52:40.817" v="3810" actId="20577"/>
          <ac:spMkLst>
            <pc:docMk/>
            <pc:sldMk cId="659403869" sldId="274"/>
            <ac:spMk id="3" creationId="{8C1F0588-DF07-4B6D-A881-18C19CAC90DE}"/>
          </ac:spMkLst>
        </pc:spChg>
        <pc:spChg chg="add mod">
          <ac:chgData name="Nguyen, Mike (MU-Student)" userId="721ad6a0-91ab-4550-8696-1243c6e5dba3" providerId="ADAL" clId="{7879299D-9B97-4716-8985-0927B9E8D34D}" dt="2021-08-13T17:53:04.719" v="3928" actId="313"/>
          <ac:spMkLst>
            <pc:docMk/>
            <pc:sldMk cId="659403869" sldId="274"/>
            <ac:spMk id="4" creationId="{DFFD1EF8-C36A-4A41-B4F3-D8189027791A}"/>
          </ac:spMkLst>
        </pc:spChg>
      </pc:sldChg>
      <pc:sldChg chg="addSp modSp new mod">
        <pc:chgData name="Nguyen, Mike (MU-Student)" userId="721ad6a0-91ab-4550-8696-1243c6e5dba3" providerId="ADAL" clId="{7879299D-9B97-4716-8985-0927B9E8D34D}" dt="2021-08-13T17:53:32.115" v="4000" actId="313"/>
        <pc:sldMkLst>
          <pc:docMk/>
          <pc:sldMk cId="1213355664" sldId="275"/>
        </pc:sldMkLst>
        <pc:spChg chg="mod">
          <ac:chgData name="Nguyen, Mike (MU-Student)" userId="721ad6a0-91ab-4550-8696-1243c6e5dba3" providerId="ADAL" clId="{7879299D-9B97-4716-8985-0927B9E8D34D}" dt="2021-08-13T17:53:24.233" v="3975" actId="313"/>
          <ac:spMkLst>
            <pc:docMk/>
            <pc:sldMk cId="1213355664" sldId="275"/>
            <ac:spMk id="2" creationId="{BD980179-955F-413C-9E4A-AF7C877DFB66}"/>
          </ac:spMkLst>
        </pc:spChg>
        <pc:spChg chg="mod">
          <ac:chgData name="Nguyen, Mike (MU-Student)" userId="721ad6a0-91ab-4550-8696-1243c6e5dba3" providerId="ADAL" clId="{7879299D-9B97-4716-8985-0927B9E8D34D}" dt="2021-08-13T17:53:32.115" v="4000" actId="313"/>
          <ac:spMkLst>
            <pc:docMk/>
            <pc:sldMk cId="1213355664" sldId="275"/>
            <ac:spMk id="3" creationId="{8CA50694-CA9D-4B5C-8AC0-A09DF02E3422}"/>
          </ac:spMkLst>
        </pc:spChg>
        <pc:picChg chg="add mod">
          <ac:chgData name="Nguyen, Mike (MU-Student)" userId="721ad6a0-91ab-4550-8696-1243c6e5dba3" providerId="ADAL" clId="{7879299D-9B97-4716-8985-0927B9E8D34D}" dt="2021-08-13T17:53:30.993" v="3999"/>
          <ac:picMkLst>
            <pc:docMk/>
            <pc:sldMk cId="1213355664" sldId="275"/>
            <ac:picMk id="4" creationId="{FEB87134-63D3-4CEA-863E-D4B0A73057A1}"/>
          </ac:picMkLst>
        </pc:picChg>
      </pc:sldChg>
      <pc:sldChg chg="modSp new mod">
        <pc:chgData name="Nguyen, Mike (MU-Student)" userId="721ad6a0-91ab-4550-8696-1243c6e5dba3" providerId="ADAL" clId="{7879299D-9B97-4716-8985-0927B9E8D34D}" dt="2021-08-13T17:54:25.313" v="4195" actId="313"/>
        <pc:sldMkLst>
          <pc:docMk/>
          <pc:sldMk cId="3174162537" sldId="276"/>
        </pc:sldMkLst>
        <pc:spChg chg="mod">
          <ac:chgData name="Nguyen, Mike (MU-Student)" userId="721ad6a0-91ab-4550-8696-1243c6e5dba3" providerId="ADAL" clId="{7879299D-9B97-4716-8985-0927B9E8D34D}" dt="2021-08-13T17:54:25.313" v="4195" actId="313"/>
          <ac:spMkLst>
            <pc:docMk/>
            <pc:sldMk cId="3174162537" sldId="276"/>
            <ac:spMk id="2" creationId="{D6D3E357-98E0-461C-AEAE-A165A129D166}"/>
          </ac:spMkLst>
        </pc:spChg>
        <pc:spChg chg="mod">
          <ac:chgData name="Nguyen, Mike (MU-Student)" userId="721ad6a0-91ab-4550-8696-1243c6e5dba3" providerId="ADAL" clId="{7879299D-9B97-4716-8985-0927B9E8D34D}" dt="2021-08-13T17:54:23.583" v="4194" actId="20577"/>
          <ac:spMkLst>
            <pc:docMk/>
            <pc:sldMk cId="3174162537" sldId="276"/>
            <ac:spMk id="3" creationId="{31D696EF-EBF0-435D-9860-647548D05598}"/>
          </ac:spMkLst>
        </pc:spChg>
      </pc:sldChg>
      <pc:sldChg chg="modSp new mod modNotesTx">
        <pc:chgData name="Nguyen, Mike (MU-Student)" userId="721ad6a0-91ab-4550-8696-1243c6e5dba3" providerId="ADAL" clId="{7879299D-9B97-4716-8985-0927B9E8D34D}" dt="2021-08-13T17:54:54.868" v="4242"/>
        <pc:sldMkLst>
          <pc:docMk/>
          <pc:sldMk cId="787556581" sldId="277"/>
        </pc:sldMkLst>
        <pc:spChg chg="mod">
          <ac:chgData name="Nguyen, Mike (MU-Student)" userId="721ad6a0-91ab-4550-8696-1243c6e5dba3" providerId="ADAL" clId="{7879299D-9B97-4716-8985-0927B9E8D34D}" dt="2021-08-13T17:54:44.471" v="4240" actId="313"/>
          <ac:spMkLst>
            <pc:docMk/>
            <pc:sldMk cId="787556581" sldId="277"/>
            <ac:spMk id="2" creationId="{2D978AE8-1AE3-4E49-B0C1-94925A3D4E98}"/>
          </ac:spMkLst>
        </pc:spChg>
        <pc:spChg chg="mod">
          <ac:chgData name="Nguyen, Mike (MU-Student)" userId="721ad6a0-91ab-4550-8696-1243c6e5dba3" providerId="ADAL" clId="{7879299D-9B97-4716-8985-0927B9E8D34D}" dt="2021-08-13T17:54:54.868" v="4242"/>
          <ac:spMkLst>
            <pc:docMk/>
            <pc:sldMk cId="787556581" sldId="277"/>
            <ac:spMk id="3" creationId="{03589771-679B-4271-9281-4E623AA9A123}"/>
          </ac:spMkLst>
        </pc:spChg>
      </pc:sldChg>
      <pc:sldChg chg="addSp modSp new mod">
        <pc:chgData name="Nguyen, Mike (MU-Student)" userId="721ad6a0-91ab-4550-8696-1243c6e5dba3" providerId="ADAL" clId="{7879299D-9B97-4716-8985-0927B9E8D34D}" dt="2021-08-13T17:55:47.845" v="4461" actId="1076"/>
        <pc:sldMkLst>
          <pc:docMk/>
          <pc:sldMk cId="2970659796" sldId="278"/>
        </pc:sldMkLst>
        <pc:spChg chg="mod">
          <ac:chgData name="Nguyen, Mike (MU-Student)" userId="721ad6a0-91ab-4550-8696-1243c6e5dba3" providerId="ADAL" clId="{7879299D-9B97-4716-8985-0927B9E8D34D}" dt="2021-08-13T17:55:06.838" v="4262" actId="20577"/>
          <ac:spMkLst>
            <pc:docMk/>
            <pc:sldMk cId="2970659796" sldId="278"/>
            <ac:spMk id="2" creationId="{52022795-9849-4822-9034-365A7FD65867}"/>
          </ac:spMkLst>
        </pc:spChg>
        <pc:spChg chg="mod">
          <ac:chgData name="Nguyen, Mike (MU-Student)" userId="721ad6a0-91ab-4550-8696-1243c6e5dba3" providerId="ADAL" clId="{7879299D-9B97-4716-8985-0927B9E8D34D}" dt="2021-08-13T17:55:37.743" v="4459" actId="20577"/>
          <ac:spMkLst>
            <pc:docMk/>
            <pc:sldMk cId="2970659796" sldId="278"/>
            <ac:spMk id="3" creationId="{4A4BEF17-552C-463E-88FC-59A8B4C2B76F}"/>
          </ac:spMkLst>
        </pc:spChg>
        <pc:spChg chg="add mod">
          <ac:chgData name="Nguyen, Mike (MU-Student)" userId="721ad6a0-91ab-4550-8696-1243c6e5dba3" providerId="ADAL" clId="{7879299D-9B97-4716-8985-0927B9E8D34D}" dt="2021-08-13T17:55:47.845" v="4461" actId="1076"/>
          <ac:spMkLst>
            <pc:docMk/>
            <pc:sldMk cId="2970659796" sldId="278"/>
            <ac:spMk id="4" creationId="{ED87D35E-8D35-4FF2-AA28-63309AB279BE}"/>
          </ac:spMkLst>
        </pc:spChg>
      </pc:sldChg>
      <pc:sldChg chg="modSp new mod">
        <pc:chgData name="Nguyen, Mike (MU-Student)" userId="721ad6a0-91ab-4550-8696-1243c6e5dba3" providerId="ADAL" clId="{7879299D-9B97-4716-8985-0927B9E8D34D}" dt="2021-08-13T17:56:05.661" v="4494" actId="20577"/>
        <pc:sldMkLst>
          <pc:docMk/>
          <pc:sldMk cId="2652531916" sldId="279"/>
        </pc:sldMkLst>
        <pc:spChg chg="mod">
          <ac:chgData name="Nguyen, Mike (MU-Student)" userId="721ad6a0-91ab-4550-8696-1243c6e5dba3" providerId="ADAL" clId="{7879299D-9B97-4716-8985-0927B9E8D34D}" dt="2021-08-13T17:56:05.661" v="4494" actId="20577"/>
          <ac:spMkLst>
            <pc:docMk/>
            <pc:sldMk cId="2652531916" sldId="279"/>
            <ac:spMk id="2" creationId="{DE25C7FD-28D4-4043-8795-AC54DF9A4494}"/>
          </ac:spMkLst>
        </pc:spChg>
      </pc:sldChg>
      <pc:sldChg chg="add">
        <pc:chgData name="Nguyen, Mike (MU-Student)" userId="721ad6a0-91ab-4550-8696-1243c6e5dba3" providerId="ADAL" clId="{7879299D-9B97-4716-8985-0927B9E8D34D}" dt="2021-08-13T17:56:08.364" v="4495"/>
        <pc:sldMkLst>
          <pc:docMk/>
          <pc:sldMk cId="2754712626" sldId="280"/>
        </pc:sldMkLst>
      </pc:sldChg>
      <pc:sldChg chg="addSp modSp add mod">
        <pc:chgData name="Nguyen, Mike (MU-Student)" userId="721ad6a0-91ab-4550-8696-1243c6e5dba3" providerId="ADAL" clId="{7879299D-9B97-4716-8985-0927B9E8D34D}" dt="2021-08-13T17:57:14.788" v="4728" actId="1076"/>
        <pc:sldMkLst>
          <pc:docMk/>
          <pc:sldMk cId="3506004623" sldId="281"/>
        </pc:sldMkLst>
        <pc:spChg chg="mod">
          <ac:chgData name="Nguyen, Mike (MU-Student)" userId="721ad6a0-91ab-4550-8696-1243c6e5dba3" providerId="ADAL" clId="{7879299D-9B97-4716-8985-0927B9E8D34D}" dt="2021-08-13T17:56:54.197" v="4721" actId="313"/>
          <ac:spMkLst>
            <pc:docMk/>
            <pc:sldMk cId="3506004623" sldId="281"/>
            <ac:spMk id="3" creationId="{60EDBEF5-DF1B-4057-A6F6-3EDDE1C0C075}"/>
          </ac:spMkLst>
        </pc:spChg>
        <pc:spChg chg="add mod">
          <ac:chgData name="Nguyen, Mike (MU-Student)" userId="721ad6a0-91ab-4550-8696-1243c6e5dba3" providerId="ADAL" clId="{7879299D-9B97-4716-8985-0927B9E8D34D}" dt="2021-08-13T17:57:08.789" v="4726" actId="1076"/>
          <ac:spMkLst>
            <pc:docMk/>
            <pc:sldMk cId="3506004623" sldId="281"/>
            <ac:spMk id="5" creationId="{A4377EB9-83CD-4059-B640-EB9489FA3554}"/>
          </ac:spMkLst>
        </pc:spChg>
        <pc:spChg chg="add mod">
          <ac:chgData name="Nguyen, Mike (MU-Student)" userId="721ad6a0-91ab-4550-8696-1243c6e5dba3" providerId="ADAL" clId="{7879299D-9B97-4716-8985-0927B9E8D34D}" dt="2021-08-13T17:57:14.788" v="4728" actId="1076"/>
          <ac:spMkLst>
            <pc:docMk/>
            <pc:sldMk cId="3506004623" sldId="281"/>
            <ac:spMk id="6" creationId="{80760827-FBCD-4AB5-96B4-E90780958B9C}"/>
          </ac:spMkLst>
        </pc:spChg>
        <pc:picChg chg="add mod">
          <ac:chgData name="Nguyen, Mike (MU-Student)" userId="721ad6a0-91ab-4550-8696-1243c6e5dba3" providerId="ADAL" clId="{7879299D-9B97-4716-8985-0927B9E8D34D}" dt="2021-08-13T17:57:04.533" v="4724" actId="1076"/>
          <ac:picMkLst>
            <pc:docMk/>
            <pc:sldMk cId="3506004623" sldId="281"/>
            <ac:picMk id="4" creationId="{613047D0-E8FF-4139-B815-6D621FDAB106}"/>
          </ac:picMkLst>
        </pc:picChg>
      </pc:sldChg>
      <pc:sldChg chg="modSp add mod">
        <pc:chgData name="Nguyen, Mike (MU-Student)" userId="721ad6a0-91ab-4550-8696-1243c6e5dba3" providerId="ADAL" clId="{7879299D-9B97-4716-8985-0927B9E8D34D}" dt="2021-08-13T17:58:13.943" v="5023" actId="313"/>
        <pc:sldMkLst>
          <pc:docMk/>
          <pc:sldMk cId="3013679236" sldId="282"/>
        </pc:sldMkLst>
        <pc:spChg chg="mod">
          <ac:chgData name="Nguyen, Mike (MU-Student)" userId="721ad6a0-91ab-4550-8696-1243c6e5dba3" providerId="ADAL" clId="{7879299D-9B97-4716-8985-0927B9E8D34D}" dt="2021-08-13T17:58:13.943" v="5023" actId="313"/>
          <ac:spMkLst>
            <pc:docMk/>
            <pc:sldMk cId="3013679236" sldId="282"/>
            <ac:spMk id="3" creationId="{60EDBEF5-DF1B-4057-A6F6-3EDDE1C0C075}"/>
          </ac:spMkLst>
        </pc:spChg>
      </pc:sldChg>
      <pc:sldChg chg="addSp modSp add mod">
        <pc:chgData name="Nguyen, Mike (MU-Student)" userId="721ad6a0-91ab-4550-8696-1243c6e5dba3" providerId="ADAL" clId="{7879299D-9B97-4716-8985-0927B9E8D34D}" dt="2021-08-13T17:58:41.549" v="5074" actId="1076"/>
        <pc:sldMkLst>
          <pc:docMk/>
          <pc:sldMk cId="1412547363" sldId="283"/>
        </pc:sldMkLst>
        <pc:spChg chg="mod">
          <ac:chgData name="Nguyen, Mike (MU-Student)" userId="721ad6a0-91ab-4550-8696-1243c6e5dba3" providerId="ADAL" clId="{7879299D-9B97-4716-8985-0927B9E8D34D}" dt="2021-08-13T17:58:37.949" v="5072" actId="20577"/>
          <ac:spMkLst>
            <pc:docMk/>
            <pc:sldMk cId="1412547363" sldId="283"/>
            <ac:spMk id="3" creationId="{60EDBEF5-DF1B-4057-A6F6-3EDDE1C0C075}"/>
          </ac:spMkLst>
        </pc:spChg>
        <pc:spChg chg="add mod">
          <ac:chgData name="Nguyen, Mike (MU-Student)" userId="721ad6a0-91ab-4550-8696-1243c6e5dba3" providerId="ADAL" clId="{7879299D-9B97-4716-8985-0927B9E8D34D}" dt="2021-08-13T17:58:41.549" v="5074" actId="1076"/>
          <ac:spMkLst>
            <pc:docMk/>
            <pc:sldMk cId="1412547363" sldId="283"/>
            <ac:spMk id="5" creationId="{93A8726D-1563-4CBE-9C8F-266E5BEEDEEE}"/>
          </ac:spMkLst>
        </pc:spChg>
        <pc:picChg chg="add mod">
          <ac:chgData name="Nguyen, Mike (MU-Student)" userId="721ad6a0-91ab-4550-8696-1243c6e5dba3" providerId="ADAL" clId="{7879299D-9B97-4716-8985-0927B9E8D34D}" dt="2021-08-13T17:58:41.549" v="5074" actId="1076"/>
          <ac:picMkLst>
            <pc:docMk/>
            <pc:sldMk cId="1412547363" sldId="283"/>
            <ac:picMk id="4" creationId="{4BCF7729-A978-46E5-B6FF-C0A7B3F2DDA8}"/>
          </ac:picMkLst>
        </pc:picChg>
      </pc:sldChg>
      <pc:sldChg chg="addSp modSp add mod">
        <pc:chgData name="Nguyen, Mike (MU-Student)" userId="721ad6a0-91ab-4550-8696-1243c6e5dba3" providerId="ADAL" clId="{7879299D-9B97-4716-8985-0927B9E8D34D}" dt="2021-08-13T17:59:12.123" v="5205" actId="1076"/>
        <pc:sldMkLst>
          <pc:docMk/>
          <pc:sldMk cId="1917150679" sldId="284"/>
        </pc:sldMkLst>
        <pc:spChg chg="mod">
          <ac:chgData name="Nguyen, Mike (MU-Student)" userId="721ad6a0-91ab-4550-8696-1243c6e5dba3" providerId="ADAL" clId="{7879299D-9B97-4716-8985-0927B9E8D34D}" dt="2021-08-13T17:58:54.308" v="5104" actId="20577"/>
          <ac:spMkLst>
            <pc:docMk/>
            <pc:sldMk cId="1917150679" sldId="284"/>
            <ac:spMk id="2" creationId="{DE25C7FD-28D4-4043-8795-AC54DF9A4494}"/>
          </ac:spMkLst>
        </pc:spChg>
        <pc:spChg chg="mod">
          <ac:chgData name="Nguyen, Mike (MU-Student)" userId="721ad6a0-91ab-4550-8696-1243c6e5dba3" providerId="ADAL" clId="{7879299D-9B97-4716-8985-0927B9E8D34D}" dt="2021-08-13T17:59:08.156" v="5203" actId="20577"/>
          <ac:spMkLst>
            <pc:docMk/>
            <pc:sldMk cId="1917150679" sldId="284"/>
            <ac:spMk id="3" creationId="{60EDBEF5-DF1B-4057-A6F6-3EDDE1C0C075}"/>
          </ac:spMkLst>
        </pc:spChg>
        <pc:picChg chg="add mod">
          <ac:chgData name="Nguyen, Mike (MU-Student)" userId="721ad6a0-91ab-4550-8696-1243c6e5dba3" providerId="ADAL" clId="{7879299D-9B97-4716-8985-0927B9E8D34D}" dt="2021-08-13T17:59:12.123" v="5205" actId="1076"/>
          <ac:picMkLst>
            <pc:docMk/>
            <pc:sldMk cId="1917150679" sldId="284"/>
            <ac:picMk id="4" creationId="{097BEC83-2460-4D4F-99B9-BFBB7E0A13A7}"/>
          </ac:picMkLst>
        </pc:picChg>
      </pc:sldChg>
      <pc:sldChg chg="addSp delSp modSp new mod">
        <pc:chgData name="Nguyen, Mike (MU-Student)" userId="721ad6a0-91ab-4550-8696-1243c6e5dba3" providerId="ADAL" clId="{7879299D-9B97-4716-8985-0927B9E8D34D}" dt="2021-08-13T18:02:12.346" v="5743" actId="14100"/>
        <pc:sldMkLst>
          <pc:docMk/>
          <pc:sldMk cId="1655829944" sldId="285"/>
        </pc:sldMkLst>
        <pc:spChg chg="mod">
          <ac:chgData name="Nguyen, Mike (MU-Student)" userId="721ad6a0-91ab-4550-8696-1243c6e5dba3" providerId="ADAL" clId="{7879299D-9B97-4716-8985-0927B9E8D34D}" dt="2021-08-13T17:59:33.586" v="5247" actId="313"/>
          <ac:spMkLst>
            <pc:docMk/>
            <pc:sldMk cId="1655829944" sldId="285"/>
            <ac:spMk id="2" creationId="{2FD1AFCF-C396-4202-99C5-393F0B7337E0}"/>
          </ac:spMkLst>
        </pc:spChg>
        <pc:spChg chg="add del mod">
          <ac:chgData name="Nguyen, Mike (MU-Student)" userId="721ad6a0-91ab-4550-8696-1243c6e5dba3" providerId="ADAL" clId="{7879299D-9B97-4716-8985-0927B9E8D34D}" dt="2021-08-13T18:01:28.785" v="5740" actId="313"/>
          <ac:spMkLst>
            <pc:docMk/>
            <pc:sldMk cId="1655829944" sldId="285"/>
            <ac:spMk id="3" creationId="{6236CCAC-A5CC-4CCC-B32D-292F54386B38}"/>
          </ac:spMkLst>
        </pc:spChg>
        <pc:spChg chg="add del mod">
          <ac:chgData name="Nguyen, Mike (MU-Student)" userId="721ad6a0-91ab-4550-8696-1243c6e5dba3" providerId="ADAL" clId="{7879299D-9B97-4716-8985-0927B9E8D34D}" dt="2021-08-13T18:01:18.422" v="5734" actId="478"/>
          <ac:spMkLst>
            <pc:docMk/>
            <pc:sldMk cId="1655829944" sldId="285"/>
            <ac:spMk id="4" creationId="{0A6F63BB-BEE9-4CE6-8D4E-73807421E576}"/>
          </ac:spMkLst>
        </pc:spChg>
        <pc:picChg chg="add del mod">
          <ac:chgData name="Nguyen, Mike (MU-Student)" userId="721ad6a0-91ab-4550-8696-1243c6e5dba3" providerId="ADAL" clId="{7879299D-9B97-4716-8985-0927B9E8D34D}" dt="2021-08-13T18:01:20.021" v="5735"/>
          <ac:picMkLst>
            <pc:docMk/>
            <pc:sldMk cId="1655829944" sldId="285"/>
            <ac:picMk id="1026" creationId="{938CC7A1-7A44-4F21-90AA-736D6ACCCA9C}"/>
          </ac:picMkLst>
        </pc:picChg>
        <pc:picChg chg="add mod">
          <ac:chgData name="Nguyen, Mike (MU-Student)" userId="721ad6a0-91ab-4550-8696-1243c6e5dba3" providerId="ADAL" clId="{7879299D-9B97-4716-8985-0927B9E8D34D}" dt="2021-08-13T18:02:12.346" v="5743" actId="14100"/>
          <ac:picMkLst>
            <pc:docMk/>
            <pc:sldMk cId="1655829944" sldId="285"/>
            <ac:picMk id="1028" creationId="{B7296EFD-C307-452D-B8AC-B1DB9D807790}"/>
          </ac:picMkLst>
        </pc:picChg>
      </pc:sldChg>
      <pc:sldChg chg="modSp new mod">
        <pc:chgData name="Nguyen, Mike (MU-Student)" userId="721ad6a0-91ab-4550-8696-1243c6e5dba3" providerId="ADAL" clId="{7879299D-9B97-4716-8985-0927B9E8D34D}" dt="2021-08-13T18:03:56.800" v="6224" actId="20577"/>
        <pc:sldMkLst>
          <pc:docMk/>
          <pc:sldMk cId="815604095" sldId="286"/>
        </pc:sldMkLst>
        <pc:spChg chg="mod">
          <ac:chgData name="Nguyen, Mike (MU-Student)" userId="721ad6a0-91ab-4550-8696-1243c6e5dba3" providerId="ADAL" clId="{7879299D-9B97-4716-8985-0927B9E8D34D}" dt="2021-08-13T18:02:45.733" v="5788" actId="313"/>
          <ac:spMkLst>
            <pc:docMk/>
            <pc:sldMk cId="815604095" sldId="286"/>
            <ac:spMk id="2" creationId="{BCCEB59C-FA41-4C01-A00B-39E0858970C3}"/>
          </ac:spMkLst>
        </pc:spChg>
        <pc:spChg chg="mod">
          <ac:chgData name="Nguyen, Mike (MU-Student)" userId="721ad6a0-91ab-4550-8696-1243c6e5dba3" providerId="ADAL" clId="{7879299D-9B97-4716-8985-0927B9E8D34D}" dt="2021-08-13T18:03:56.800" v="6224" actId="20577"/>
          <ac:spMkLst>
            <pc:docMk/>
            <pc:sldMk cId="815604095" sldId="286"/>
            <ac:spMk id="3" creationId="{26B332BA-53E7-4150-817B-E62239C55A16}"/>
          </ac:spMkLst>
        </pc:spChg>
      </pc:sldChg>
      <pc:sldChg chg="modSp new mod">
        <pc:chgData name="Nguyen, Mike (MU-Student)" userId="721ad6a0-91ab-4550-8696-1243c6e5dba3" providerId="ADAL" clId="{7879299D-9B97-4716-8985-0927B9E8D34D}" dt="2021-08-13T18:06:35.100" v="6662" actId="313"/>
        <pc:sldMkLst>
          <pc:docMk/>
          <pc:sldMk cId="615995142" sldId="287"/>
        </pc:sldMkLst>
        <pc:spChg chg="mod">
          <ac:chgData name="Nguyen, Mike (MU-Student)" userId="721ad6a0-91ab-4550-8696-1243c6e5dba3" providerId="ADAL" clId="{7879299D-9B97-4716-8985-0927B9E8D34D}" dt="2021-08-13T18:04:40.068" v="6283" actId="313"/>
          <ac:spMkLst>
            <pc:docMk/>
            <pc:sldMk cId="615995142" sldId="287"/>
            <ac:spMk id="2" creationId="{7D552B91-4A15-43D7-8A26-2E93B2D23830}"/>
          </ac:spMkLst>
        </pc:spChg>
        <pc:spChg chg="mod">
          <ac:chgData name="Nguyen, Mike (MU-Student)" userId="721ad6a0-91ab-4550-8696-1243c6e5dba3" providerId="ADAL" clId="{7879299D-9B97-4716-8985-0927B9E8D34D}" dt="2021-08-13T18:06:35.100" v="6662" actId="313"/>
          <ac:spMkLst>
            <pc:docMk/>
            <pc:sldMk cId="615995142" sldId="287"/>
            <ac:spMk id="3" creationId="{C997F200-61F5-4213-AE04-0003AD13711D}"/>
          </ac:spMkLst>
        </pc:spChg>
      </pc:sldChg>
      <pc:sldChg chg="modSp new mod">
        <pc:chgData name="Nguyen, Mike (MU-Student)" userId="721ad6a0-91ab-4550-8696-1243c6e5dba3" providerId="ADAL" clId="{7879299D-9B97-4716-8985-0927B9E8D34D}" dt="2021-08-13T18:10:09.414" v="7008" actId="20577"/>
        <pc:sldMkLst>
          <pc:docMk/>
          <pc:sldMk cId="4031864354" sldId="288"/>
        </pc:sldMkLst>
        <pc:spChg chg="mod">
          <ac:chgData name="Nguyen, Mike (MU-Student)" userId="721ad6a0-91ab-4550-8696-1243c6e5dba3" providerId="ADAL" clId="{7879299D-9B97-4716-8985-0927B9E8D34D}" dt="2021-08-13T18:08:41.023" v="6724" actId="20577"/>
          <ac:spMkLst>
            <pc:docMk/>
            <pc:sldMk cId="4031864354" sldId="288"/>
            <ac:spMk id="2" creationId="{5642711A-385D-4678-A6D5-B84737F45102}"/>
          </ac:spMkLst>
        </pc:spChg>
        <pc:spChg chg="mod">
          <ac:chgData name="Nguyen, Mike (MU-Student)" userId="721ad6a0-91ab-4550-8696-1243c6e5dba3" providerId="ADAL" clId="{7879299D-9B97-4716-8985-0927B9E8D34D}" dt="2021-08-13T18:10:09.414" v="7008" actId="20577"/>
          <ac:spMkLst>
            <pc:docMk/>
            <pc:sldMk cId="4031864354" sldId="288"/>
            <ac:spMk id="3" creationId="{EE741E4A-07F5-4783-91DA-F9756B518DB7}"/>
          </ac:spMkLst>
        </pc:spChg>
      </pc:sldChg>
      <pc:sldChg chg="modSp new mod">
        <pc:chgData name="Nguyen, Mike (MU-Student)" userId="721ad6a0-91ab-4550-8696-1243c6e5dba3" providerId="ADAL" clId="{7879299D-9B97-4716-8985-0927B9E8D34D}" dt="2021-08-13T18:12:20.063" v="7637" actId="313"/>
        <pc:sldMkLst>
          <pc:docMk/>
          <pc:sldMk cId="3949699634" sldId="289"/>
        </pc:sldMkLst>
        <pc:spChg chg="mod">
          <ac:chgData name="Nguyen, Mike (MU-Student)" userId="721ad6a0-91ab-4550-8696-1243c6e5dba3" providerId="ADAL" clId="{7879299D-9B97-4716-8985-0927B9E8D34D}" dt="2021-08-13T18:10:36.895" v="7063" actId="313"/>
          <ac:spMkLst>
            <pc:docMk/>
            <pc:sldMk cId="3949699634" sldId="289"/>
            <ac:spMk id="2" creationId="{70AD1297-BE78-4E20-8DEE-8399013B3507}"/>
          </ac:spMkLst>
        </pc:spChg>
        <pc:spChg chg="mod">
          <ac:chgData name="Nguyen, Mike (MU-Student)" userId="721ad6a0-91ab-4550-8696-1243c6e5dba3" providerId="ADAL" clId="{7879299D-9B97-4716-8985-0927B9E8D34D}" dt="2021-08-13T18:12:20.063" v="7637" actId="313"/>
          <ac:spMkLst>
            <pc:docMk/>
            <pc:sldMk cId="3949699634" sldId="289"/>
            <ac:spMk id="3" creationId="{5B78F2B9-1B1C-4B2B-94CE-0F665CF758AD}"/>
          </ac:spMkLst>
        </pc:spChg>
      </pc:sldChg>
      <pc:sldChg chg="modSp new mod">
        <pc:chgData name="Nguyen, Mike (MU-Student)" userId="721ad6a0-91ab-4550-8696-1243c6e5dba3" providerId="ADAL" clId="{7879299D-9B97-4716-8985-0927B9E8D34D}" dt="2021-08-13T18:12:58.918" v="7830" actId="20577"/>
        <pc:sldMkLst>
          <pc:docMk/>
          <pc:sldMk cId="2719886989" sldId="290"/>
        </pc:sldMkLst>
        <pc:spChg chg="mod">
          <ac:chgData name="Nguyen, Mike (MU-Student)" userId="721ad6a0-91ab-4550-8696-1243c6e5dba3" providerId="ADAL" clId="{7879299D-9B97-4716-8985-0927B9E8D34D}" dt="2021-08-13T18:12:35.133" v="7665" actId="20577"/>
          <ac:spMkLst>
            <pc:docMk/>
            <pc:sldMk cId="2719886989" sldId="290"/>
            <ac:spMk id="2" creationId="{7E4D376B-7184-4D9C-B69A-4E72ECF8114D}"/>
          </ac:spMkLst>
        </pc:spChg>
        <pc:spChg chg="mod">
          <ac:chgData name="Nguyen, Mike (MU-Student)" userId="721ad6a0-91ab-4550-8696-1243c6e5dba3" providerId="ADAL" clId="{7879299D-9B97-4716-8985-0927B9E8D34D}" dt="2021-08-13T18:12:58.918" v="7830" actId="20577"/>
          <ac:spMkLst>
            <pc:docMk/>
            <pc:sldMk cId="2719886989" sldId="290"/>
            <ac:spMk id="3" creationId="{1C559F98-2871-4A0C-96E2-F87F72F0CE3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AED55F5B-927C-4210-B94F-F61BB1FD97CF}"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B45193D-B210-4C6C-8705-6E93129C09D6}">
      <dgm:prSet/>
      <dgm:spPr/>
      <dgm:t>
        <a:bodyPr/>
        <a:lstStyle/>
        <a:p>
          <a:pPr>
            <a:defRPr cap="all"/>
          </a:pPr>
          <a:r>
            <a:rPr lang="en-US"/>
            <a:t>Measurement</a:t>
          </a:r>
        </a:p>
      </dgm:t>
    </dgm:pt>
    <dgm:pt modelId="{4B2A2A4D-8C0C-4806-B231-4CD52DFF0AEB}" type="parTrans" cxnId="{6ED8B0D8-FF4D-44D9-A368-4567F63D9980}">
      <dgm:prSet/>
      <dgm:spPr/>
      <dgm:t>
        <a:bodyPr/>
        <a:lstStyle/>
        <a:p>
          <a:endParaRPr lang="en-US"/>
        </a:p>
      </dgm:t>
    </dgm:pt>
    <dgm:pt modelId="{571445C2-8D17-455D-9778-442CB3A1674A}" type="sibTrans" cxnId="{6ED8B0D8-FF4D-44D9-A368-4567F63D9980}">
      <dgm:prSet/>
      <dgm:spPr/>
      <dgm:t>
        <a:bodyPr/>
        <a:lstStyle/>
        <a:p>
          <a:endParaRPr lang="en-US"/>
        </a:p>
      </dgm:t>
    </dgm:pt>
    <dgm:pt modelId="{89D251EB-A5FF-4AA5-AC6A-18266918EAE7}">
      <dgm:prSet/>
      <dgm:spPr/>
      <dgm:t>
        <a:bodyPr/>
        <a:lstStyle/>
        <a:p>
          <a:pPr>
            <a:defRPr cap="all"/>
          </a:pPr>
          <a:r>
            <a:rPr lang="en-US"/>
            <a:t>Scales </a:t>
          </a:r>
        </a:p>
      </dgm:t>
    </dgm:pt>
    <dgm:pt modelId="{1F32E852-6D16-4C9F-9508-C666C046C228}" type="parTrans" cxnId="{295B3AE8-2B46-4BE2-AC94-81F7F9864964}">
      <dgm:prSet/>
      <dgm:spPr/>
      <dgm:t>
        <a:bodyPr/>
        <a:lstStyle/>
        <a:p>
          <a:endParaRPr lang="en-US"/>
        </a:p>
      </dgm:t>
    </dgm:pt>
    <dgm:pt modelId="{7C6C1F29-D737-4C81-BC26-FF4883373955}" type="sibTrans" cxnId="{295B3AE8-2B46-4BE2-AC94-81F7F9864964}">
      <dgm:prSet/>
      <dgm:spPr/>
      <dgm:t>
        <a:bodyPr/>
        <a:lstStyle/>
        <a:p>
          <a:endParaRPr lang="en-US"/>
        </a:p>
      </dgm:t>
    </dgm:pt>
    <dgm:pt modelId="{ABEC6DD8-25CD-4FC5-B5E4-F7B750F4107F}">
      <dgm:prSet/>
      <dgm:spPr/>
      <dgm:t>
        <a:bodyPr/>
        <a:lstStyle/>
        <a:p>
          <a:pPr>
            <a:defRPr cap="all"/>
          </a:pPr>
          <a:r>
            <a:rPr lang="en-US"/>
            <a:t>Reliability </a:t>
          </a:r>
        </a:p>
      </dgm:t>
    </dgm:pt>
    <dgm:pt modelId="{FDCDBA8A-6F78-489A-8466-B1F0748A85F9}" type="parTrans" cxnId="{417ECDA9-9992-47FE-8832-BA7AA1936816}">
      <dgm:prSet/>
      <dgm:spPr/>
      <dgm:t>
        <a:bodyPr/>
        <a:lstStyle/>
        <a:p>
          <a:endParaRPr lang="en-US"/>
        </a:p>
      </dgm:t>
    </dgm:pt>
    <dgm:pt modelId="{8ABCDDFF-E5A8-470A-AE83-E095053ADF55}" type="sibTrans" cxnId="{417ECDA9-9992-47FE-8832-BA7AA1936816}">
      <dgm:prSet/>
      <dgm:spPr/>
      <dgm:t>
        <a:bodyPr/>
        <a:lstStyle/>
        <a:p>
          <a:endParaRPr lang="en-US"/>
        </a:p>
      </dgm:t>
    </dgm:pt>
    <dgm:pt modelId="{A2B638FD-E2BA-4174-95F4-53EEAB0B9B1F}">
      <dgm:prSet/>
      <dgm:spPr/>
      <dgm:t>
        <a:bodyPr/>
        <a:lstStyle/>
        <a:p>
          <a:pPr>
            <a:defRPr cap="all"/>
          </a:pPr>
          <a:r>
            <a:rPr lang="en-US"/>
            <a:t>Validity </a:t>
          </a:r>
        </a:p>
      </dgm:t>
    </dgm:pt>
    <dgm:pt modelId="{9FCFC539-4F26-4A92-9585-8A893F02533D}" type="parTrans" cxnId="{71BBF1F9-0306-48AE-82EE-B79369305E16}">
      <dgm:prSet/>
      <dgm:spPr/>
      <dgm:t>
        <a:bodyPr/>
        <a:lstStyle/>
        <a:p>
          <a:endParaRPr lang="en-US"/>
        </a:p>
      </dgm:t>
    </dgm:pt>
    <dgm:pt modelId="{5D86FCA7-7A81-4D42-AEE4-B354589ED930}" type="sibTrans" cxnId="{71BBF1F9-0306-48AE-82EE-B79369305E16}">
      <dgm:prSet/>
      <dgm:spPr/>
      <dgm:t>
        <a:bodyPr/>
        <a:lstStyle/>
        <a:p>
          <a:endParaRPr lang="en-US"/>
        </a:p>
      </dgm:t>
    </dgm:pt>
    <dgm:pt modelId="{EE86D9E3-C0D3-43DB-A41D-FE4363BB57B8}" type="pres">
      <dgm:prSet presAssocID="{AED55F5B-927C-4210-B94F-F61BB1FD97CF}" presName="root" presStyleCnt="0">
        <dgm:presLayoutVars>
          <dgm:dir/>
          <dgm:resizeHandles val="exact"/>
        </dgm:presLayoutVars>
      </dgm:prSet>
      <dgm:spPr/>
    </dgm:pt>
    <dgm:pt modelId="{69D71DE8-8069-4AAF-978A-B5CBC6647151}" type="pres">
      <dgm:prSet presAssocID="{DB45193D-B210-4C6C-8705-6E93129C09D6}" presName="compNode" presStyleCnt="0"/>
      <dgm:spPr/>
    </dgm:pt>
    <dgm:pt modelId="{3863F8DD-C0EF-49F7-8199-D9BEBCB7EEB2}" type="pres">
      <dgm:prSet presAssocID="{DB45193D-B210-4C6C-8705-6E93129C09D6}" presName="iconBgRect" presStyleLbl="bgShp" presStyleIdx="0" presStyleCnt="4"/>
      <dgm:spPr/>
    </dgm:pt>
    <dgm:pt modelId="{85AEBA2F-1EA9-4256-9392-A60A53CE508B}" type="pres">
      <dgm:prSet presAssocID="{DB45193D-B210-4C6C-8705-6E93129C09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9CB95ABB-4598-451D-83FF-8092F8C5D98E}" type="pres">
      <dgm:prSet presAssocID="{DB45193D-B210-4C6C-8705-6E93129C09D6}" presName="spaceRect" presStyleCnt="0"/>
      <dgm:spPr/>
    </dgm:pt>
    <dgm:pt modelId="{60F1AF56-9E44-4689-A356-6BB835CEE64F}" type="pres">
      <dgm:prSet presAssocID="{DB45193D-B210-4C6C-8705-6E93129C09D6}" presName="textRect" presStyleLbl="revTx" presStyleIdx="0" presStyleCnt="4">
        <dgm:presLayoutVars>
          <dgm:chMax val="1"/>
          <dgm:chPref val="1"/>
        </dgm:presLayoutVars>
      </dgm:prSet>
      <dgm:spPr/>
    </dgm:pt>
    <dgm:pt modelId="{13B46D09-A4E5-4CB4-AB9A-32BD27013779}" type="pres">
      <dgm:prSet presAssocID="{571445C2-8D17-455D-9778-442CB3A1674A}" presName="sibTrans" presStyleCnt="0"/>
      <dgm:spPr/>
    </dgm:pt>
    <dgm:pt modelId="{4BA16F0E-6611-4FC0-BD33-350E3EFD7A6B}" type="pres">
      <dgm:prSet presAssocID="{89D251EB-A5FF-4AA5-AC6A-18266918EAE7}" presName="compNode" presStyleCnt="0"/>
      <dgm:spPr/>
    </dgm:pt>
    <dgm:pt modelId="{99726BE3-54A6-4486-8BF6-B679B1E61CC5}" type="pres">
      <dgm:prSet presAssocID="{89D251EB-A5FF-4AA5-AC6A-18266918EAE7}" presName="iconBgRect" presStyleLbl="bgShp" presStyleIdx="1" presStyleCnt="4"/>
      <dgm:spPr/>
    </dgm:pt>
    <dgm:pt modelId="{5DBF0D61-C93C-4BB8-815A-87D116D5DBDB}" type="pres">
      <dgm:prSet presAssocID="{89D251EB-A5FF-4AA5-AC6A-18266918EA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E5A7772-2AB5-4717-A6E1-FAA94D0FA03F}" type="pres">
      <dgm:prSet presAssocID="{89D251EB-A5FF-4AA5-AC6A-18266918EAE7}" presName="spaceRect" presStyleCnt="0"/>
      <dgm:spPr/>
    </dgm:pt>
    <dgm:pt modelId="{51BAEAF1-E9EC-45AE-AA97-3C8B202F8240}" type="pres">
      <dgm:prSet presAssocID="{89D251EB-A5FF-4AA5-AC6A-18266918EAE7}" presName="textRect" presStyleLbl="revTx" presStyleIdx="1" presStyleCnt="4">
        <dgm:presLayoutVars>
          <dgm:chMax val="1"/>
          <dgm:chPref val="1"/>
        </dgm:presLayoutVars>
      </dgm:prSet>
      <dgm:spPr/>
    </dgm:pt>
    <dgm:pt modelId="{F956F40E-DF02-4299-AC20-C28D867FFAB8}" type="pres">
      <dgm:prSet presAssocID="{7C6C1F29-D737-4C81-BC26-FF4883373955}" presName="sibTrans" presStyleCnt="0"/>
      <dgm:spPr/>
    </dgm:pt>
    <dgm:pt modelId="{EDD9B9F4-D0D4-4ABE-94DB-2F63B768F097}" type="pres">
      <dgm:prSet presAssocID="{ABEC6DD8-25CD-4FC5-B5E4-F7B750F4107F}" presName="compNode" presStyleCnt="0"/>
      <dgm:spPr/>
    </dgm:pt>
    <dgm:pt modelId="{F8B167DF-BC24-4647-A38B-58D809A9CAA8}" type="pres">
      <dgm:prSet presAssocID="{ABEC6DD8-25CD-4FC5-B5E4-F7B750F4107F}" presName="iconBgRect" presStyleLbl="bgShp" presStyleIdx="2" presStyleCnt="4"/>
      <dgm:spPr/>
    </dgm:pt>
    <dgm:pt modelId="{3F368764-4ECE-4C4C-91FC-0095BE8FB4E9}" type="pres">
      <dgm:prSet presAssocID="{ABEC6DD8-25CD-4FC5-B5E4-F7B750F410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BEBF925-2AB5-4618-B896-F5B265576754}" type="pres">
      <dgm:prSet presAssocID="{ABEC6DD8-25CD-4FC5-B5E4-F7B750F4107F}" presName="spaceRect" presStyleCnt="0"/>
      <dgm:spPr/>
    </dgm:pt>
    <dgm:pt modelId="{1D2CA3AD-82C6-49FC-B122-E34E62688B85}" type="pres">
      <dgm:prSet presAssocID="{ABEC6DD8-25CD-4FC5-B5E4-F7B750F4107F}" presName="textRect" presStyleLbl="revTx" presStyleIdx="2" presStyleCnt="4">
        <dgm:presLayoutVars>
          <dgm:chMax val="1"/>
          <dgm:chPref val="1"/>
        </dgm:presLayoutVars>
      </dgm:prSet>
      <dgm:spPr/>
    </dgm:pt>
    <dgm:pt modelId="{5B6E9B46-6474-49DA-95B4-67C0FA49F44E}" type="pres">
      <dgm:prSet presAssocID="{8ABCDDFF-E5A8-470A-AE83-E095053ADF55}" presName="sibTrans" presStyleCnt="0"/>
      <dgm:spPr/>
    </dgm:pt>
    <dgm:pt modelId="{A253A58D-D788-4CB5-A8D6-22FE8FA8B548}" type="pres">
      <dgm:prSet presAssocID="{A2B638FD-E2BA-4174-95F4-53EEAB0B9B1F}" presName="compNode" presStyleCnt="0"/>
      <dgm:spPr/>
    </dgm:pt>
    <dgm:pt modelId="{A7DDF12F-8C5C-4A88-BBD0-37CF33B2CBF2}" type="pres">
      <dgm:prSet presAssocID="{A2B638FD-E2BA-4174-95F4-53EEAB0B9B1F}" presName="iconBgRect" presStyleLbl="bgShp" presStyleIdx="3" presStyleCnt="4"/>
      <dgm:spPr/>
    </dgm:pt>
    <dgm:pt modelId="{762DED9B-07DE-4472-90CE-640E7F072885}" type="pres">
      <dgm:prSet presAssocID="{A2B638FD-E2BA-4174-95F4-53EEAB0B9B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26E9DE2C-B464-46BC-AFF4-CA50052E4835}" type="pres">
      <dgm:prSet presAssocID="{A2B638FD-E2BA-4174-95F4-53EEAB0B9B1F}" presName="spaceRect" presStyleCnt="0"/>
      <dgm:spPr/>
    </dgm:pt>
    <dgm:pt modelId="{25294CED-0895-49BE-9F31-2B9DD3ED8041}" type="pres">
      <dgm:prSet presAssocID="{A2B638FD-E2BA-4174-95F4-53EEAB0B9B1F}" presName="textRect" presStyleLbl="revTx" presStyleIdx="3" presStyleCnt="4">
        <dgm:presLayoutVars>
          <dgm:chMax val="1"/>
          <dgm:chPref val="1"/>
        </dgm:presLayoutVars>
      </dgm:prSet>
      <dgm:spPr/>
    </dgm:pt>
  </dgm:ptLst>
  <dgm:cxnLst>
    <dgm:cxn modelId="{510EB707-F541-4418-A585-1FF050E73903}" type="presOf" srcId="{A2B638FD-E2BA-4174-95F4-53EEAB0B9B1F}" destId="{25294CED-0895-49BE-9F31-2B9DD3ED8041}" srcOrd="0" destOrd="0" presId="urn:microsoft.com/office/officeart/2018/5/layout/IconCircleLabelList"/>
    <dgm:cxn modelId="{5B04264F-0F9B-4835-A672-D99C68EF1054}" type="presOf" srcId="{DB45193D-B210-4C6C-8705-6E93129C09D6}" destId="{60F1AF56-9E44-4689-A356-6BB835CEE64F}" srcOrd="0" destOrd="0" presId="urn:microsoft.com/office/officeart/2018/5/layout/IconCircleLabelList"/>
    <dgm:cxn modelId="{646E2954-8BCB-47B1-ABD4-C5129B07F923}" type="presOf" srcId="{AED55F5B-927C-4210-B94F-F61BB1FD97CF}" destId="{EE86D9E3-C0D3-43DB-A41D-FE4363BB57B8}" srcOrd="0" destOrd="0" presId="urn:microsoft.com/office/officeart/2018/5/layout/IconCircleLabelList"/>
    <dgm:cxn modelId="{417ECDA9-9992-47FE-8832-BA7AA1936816}" srcId="{AED55F5B-927C-4210-B94F-F61BB1FD97CF}" destId="{ABEC6DD8-25CD-4FC5-B5E4-F7B750F4107F}" srcOrd="2" destOrd="0" parTransId="{FDCDBA8A-6F78-489A-8466-B1F0748A85F9}" sibTransId="{8ABCDDFF-E5A8-470A-AE83-E095053ADF55}"/>
    <dgm:cxn modelId="{89678AC9-D359-44CB-8D30-9DF4A57884E5}" type="presOf" srcId="{ABEC6DD8-25CD-4FC5-B5E4-F7B750F4107F}" destId="{1D2CA3AD-82C6-49FC-B122-E34E62688B85}" srcOrd="0" destOrd="0" presId="urn:microsoft.com/office/officeart/2018/5/layout/IconCircleLabelList"/>
    <dgm:cxn modelId="{6ED8B0D8-FF4D-44D9-A368-4567F63D9980}" srcId="{AED55F5B-927C-4210-B94F-F61BB1FD97CF}" destId="{DB45193D-B210-4C6C-8705-6E93129C09D6}" srcOrd="0" destOrd="0" parTransId="{4B2A2A4D-8C0C-4806-B231-4CD52DFF0AEB}" sibTransId="{571445C2-8D17-455D-9778-442CB3A1674A}"/>
    <dgm:cxn modelId="{F193A7E3-CB0A-4B05-903E-D687BB04A0BF}" type="presOf" srcId="{89D251EB-A5FF-4AA5-AC6A-18266918EAE7}" destId="{51BAEAF1-E9EC-45AE-AA97-3C8B202F8240}" srcOrd="0" destOrd="0" presId="urn:microsoft.com/office/officeart/2018/5/layout/IconCircleLabelList"/>
    <dgm:cxn modelId="{295B3AE8-2B46-4BE2-AC94-81F7F9864964}" srcId="{AED55F5B-927C-4210-B94F-F61BB1FD97CF}" destId="{89D251EB-A5FF-4AA5-AC6A-18266918EAE7}" srcOrd="1" destOrd="0" parTransId="{1F32E852-6D16-4C9F-9508-C666C046C228}" sibTransId="{7C6C1F29-D737-4C81-BC26-FF4883373955}"/>
    <dgm:cxn modelId="{71BBF1F9-0306-48AE-82EE-B79369305E16}" srcId="{AED55F5B-927C-4210-B94F-F61BB1FD97CF}" destId="{A2B638FD-E2BA-4174-95F4-53EEAB0B9B1F}" srcOrd="3" destOrd="0" parTransId="{9FCFC539-4F26-4A92-9585-8A893F02533D}" sibTransId="{5D86FCA7-7A81-4D42-AEE4-B354589ED930}"/>
    <dgm:cxn modelId="{3362F522-CBEB-486A-A6AC-DB4A35FAB524}" type="presParOf" srcId="{EE86D9E3-C0D3-43DB-A41D-FE4363BB57B8}" destId="{69D71DE8-8069-4AAF-978A-B5CBC6647151}" srcOrd="0" destOrd="0" presId="urn:microsoft.com/office/officeart/2018/5/layout/IconCircleLabelList"/>
    <dgm:cxn modelId="{ACE553B9-DB77-4DE5-A850-A39E9B312BF7}" type="presParOf" srcId="{69D71DE8-8069-4AAF-978A-B5CBC6647151}" destId="{3863F8DD-C0EF-49F7-8199-D9BEBCB7EEB2}" srcOrd="0" destOrd="0" presId="urn:microsoft.com/office/officeart/2018/5/layout/IconCircleLabelList"/>
    <dgm:cxn modelId="{1E4DA9B8-AE3C-4ADC-B25D-DFA0FF030A6D}" type="presParOf" srcId="{69D71DE8-8069-4AAF-978A-B5CBC6647151}" destId="{85AEBA2F-1EA9-4256-9392-A60A53CE508B}" srcOrd="1" destOrd="0" presId="urn:microsoft.com/office/officeart/2018/5/layout/IconCircleLabelList"/>
    <dgm:cxn modelId="{F484C832-4FAA-4F49-AC3B-BD39C467FA01}" type="presParOf" srcId="{69D71DE8-8069-4AAF-978A-B5CBC6647151}" destId="{9CB95ABB-4598-451D-83FF-8092F8C5D98E}" srcOrd="2" destOrd="0" presId="urn:microsoft.com/office/officeart/2018/5/layout/IconCircleLabelList"/>
    <dgm:cxn modelId="{C0752463-F569-4361-8876-2B4B7CD5BD92}" type="presParOf" srcId="{69D71DE8-8069-4AAF-978A-B5CBC6647151}" destId="{60F1AF56-9E44-4689-A356-6BB835CEE64F}" srcOrd="3" destOrd="0" presId="urn:microsoft.com/office/officeart/2018/5/layout/IconCircleLabelList"/>
    <dgm:cxn modelId="{BC41B32A-FB39-4645-81B6-2F4212E04954}" type="presParOf" srcId="{EE86D9E3-C0D3-43DB-A41D-FE4363BB57B8}" destId="{13B46D09-A4E5-4CB4-AB9A-32BD27013779}" srcOrd="1" destOrd="0" presId="urn:microsoft.com/office/officeart/2018/5/layout/IconCircleLabelList"/>
    <dgm:cxn modelId="{FA4F82E7-3D46-4EBF-992A-1416AD127D52}" type="presParOf" srcId="{EE86D9E3-C0D3-43DB-A41D-FE4363BB57B8}" destId="{4BA16F0E-6611-4FC0-BD33-350E3EFD7A6B}" srcOrd="2" destOrd="0" presId="urn:microsoft.com/office/officeart/2018/5/layout/IconCircleLabelList"/>
    <dgm:cxn modelId="{24CBD527-EB9E-4692-ACD7-B2E6606076ED}" type="presParOf" srcId="{4BA16F0E-6611-4FC0-BD33-350E3EFD7A6B}" destId="{99726BE3-54A6-4486-8BF6-B679B1E61CC5}" srcOrd="0" destOrd="0" presId="urn:microsoft.com/office/officeart/2018/5/layout/IconCircleLabelList"/>
    <dgm:cxn modelId="{392C99F6-16F6-4869-8720-694A4858D095}" type="presParOf" srcId="{4BA16F0E-6611-4FC0-BD33-350E3EFD7A6B}" destId="{5DBF0D61-C93C-4BB8-815A-87D116D5DBDB}" srcOrd="1" destOrd="0" presId="urn:microsoft.com/office/officeart/2018/5/layout/IconCircleLabelList"/>
    <dgm:cxn modelId="{037E7DB9-1C47-4FAF-AE29-1938B0572D05}" type="presParOf" srcId="{4BA16F0E-6611-4FC0-BD33-350E3EFD7A6B}" destId="{4E5A7772-2AB5-4717-A6E1-FAA94D0FA03F}" srcOrd="2" destOrd="0" presId="urn:microsoft.com/office/officeart/2018/5/layout/IconCircleLabelList"/>
    <dgm:cxn modelId="{AAF87B3F-9E3C-4F8A-9E40-D60A598D9D8E}" type="presParOf" srcId="{4BA16F0E-6611-4FC0-BD33-350E3EFD7A6B}" destId="{51BAEAF1-E9EC-45AE-AA97-3C8B202F8240}" srcOrd="3" destOrd="0" presId="urn:microsoft.com/office/officeart/2018/5/layout/IconCircleLabelList"/>
    <dgm:cxn modelId="{CBAFDEBB-404F-4444-A183-E16E8BA8B138}" type="presParOf" srcId="{EE86D9E3-C0D3-43DB-A41D-FE4363BB57B8}" destId="{F956F40E-DF02-4299-AC20-C28D867FFAB8}" srcOrd="3" destOrd="0" presId="urn:microsoft.com/office/officeart/2018/5/layout/IconCircleLabelList"/>
    <dgm:cxn modelId="{43508B58-3834-4B60-ABA5-7313A0411907}" type="presParOf" srcId="{EE86D9E3-C0D3-43DB-A41D-FE4363BB57B8}" destId="{EDD9B9F4-D0D4-4ABE-94DB-2F63B768F097}" srcOrd="4" destOrd="0" presId="urn:microsoft.com/office/officeart/2018/5/layout/IconCircleLabelList"/>
    <dgm:cxn modelId="{3AAF0495-F805-48E2-B541-98D6FCA8C010}" type="presParOf" srcId="{EDD9B9F4-D0D4-4ABE-94DB-2F63B768F097}" destId="{F8B167DF-BC24-4647-A38B-58D809A9CAA8}" srcOrd="0" destOrd="0" presId="urn:microsoft.com/office/officeart/2018/5/layout/IconCircleLabelList"/>
    <dgm:cxn modelId="{220638E2-6ACE-40B4-AF57-16157A54EDDC}" type="presParOf" srcId="{EDD9B9F4-D0D4-4ABE-94DB-2F63B768F097}" destId="{3F368764-4ECE-4C4C-91FC-0095BE8FB4E9}" srcOrd="1" destOrd="0" presId="urn:microsoft.com/office/officeart/2018/5/layout/IconCircleLabelList"/>
    <dgm:cxn modelId="{AC2214BC-6DF4-48ED-A289-E194959C2565}" type="presParOf" srcId="{EDD9B9F4-D0D4-4ABE-94DB-2F63B768F097}" destId="{3BEBF925-2AB5-4618-B896-F5B265576754}" srcOrd="2" destOrd="0" presId="urn:microsoft.com/office/officeart/2018/5/layout/IconCircleLabelList"/>
    <dgm:cxn modelId="{9CD5AA1C-FB00-4366-813D-7CA6A0AB7F10}" type="presParOf" srcId="{EDD9B9F4-D0D4-4ABE-94DB-2F63B768F097}" destId="{1D2CA3AD-82C6-49FC-B122-E34E62688B85}" srcOrd="3" destOrd="0" presId="urn:microsoft.com/office/officeart/2018/5/layout/IconCircleLabelList"/>
    <dgm:cxn modelId="{F6AC4F4A-A591-43E3-9406-28F8C4658538}" type="presParOf" srcId="{EE86D9E3-C0D3-43DB-A41D-FE4363BB57B8}" destId="{5B6E9B46-6474-49DA-95B4-67C0FA49F44E}" srcOrd="5" destOrd="0" presId="urn:microsoft.com/office/officeart/2018/5/layout/IconCircleLabelList"/>
    <dgm:cxn modelId="{E6D5E580-C250-479E-BB57-6305D40FAE0C}" type="presParOf" srcId="{EE86D9E3-C0D3-43DB-A41D-FE4363BB57B8}" destId="{A253A58D-D788-4CB5-A8D6-22FE8FA8B548}" srcOrd="6" destOrd="0" presId="urn:microsoft.com/office/officeart/2018/5/layout/IconCircleLabelList"/>
    <dgm:cxn modelId="{2C13E2A9-4EF8-4DB9-95F3-E8CB95FAA1A4}" type="presParOf" srcId="{A253A58D-D788-4CB5-A8D6-22FE8FA8B548}" destId="{A7DDF12F-8C5C-4A88-BBD0-37CF33B2CBF2}" srcOrd="0" destOrd="0" presId="urn:microsoft.com/office/officeart/2018/5/layout/IconCircleLabelList"/>
    <dgm:cxn modelId="{6BB097CE-35BB-4B69-B381-6EBE0ECEE23F}" type="presParOf" srcId="{A253A58D-D788-4CB5-A8D6-22FE8FA8B548}" destId="{762DED9B-07DE-4472-90CE-640E7F072885}" srcOrd="1" destOrd="0" presId="urn:microsoft.com/office/officeart/2018/5/layout/IconCircleLabelList"/>
    <dgm:cxn modelId="{644B46EB-364C-4DC8-BEF0-5D28F976AB67}" type="presParOf" srcId="{A253A58D-D788-4CB5-A8D6-22FE8FA8B548}" destId="{26E9DE2C-B464-46BC-AFF4-CA50052E4835}" srcOrd="2" destOrd="0" presId="urn:microsoft.com/office/officeart/2018/5/layout/IconCircleLabelList"/>
    <dgm:cxn modelId="{D642CFFA-710C-4773-9590-AE6E804FC387}" type="presParOf" srcId="{A253A58D-D788-4CB5-A8D6-22FE8FA8B548}" destId="{25294CED-0895-49BE-9F31-2B9DD3ED804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4C2979-DA6E-4F88-8412-97873BBCAD40}"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D9786DE-30F4-4128-871B-B40D50E87533}">
      <dgm:prSet/>
      <dgm:spPr/>
      <dgm:t>
        <a:bodyPr/>
        <a:lstStyle/>
        <a:p>
          <a:pPr>
            <a:defRPr cap="all"/>
          </a:pPr>
          <a:r>
            <a:rPr lang="en-US"/>
            <a:t>Read chapter 14</a:t>
          </a:r>
        </a:p>
      </dgm:t>
    </dgm:pt>
    <dgm:pt modelId="{10C33865-804D-4DD6-A869-916487AB3D24}" type="parTrans" cxnId="{FA2E2CFC-9F55-4EC1-89BB-B363C1822875}">
      <dgm:prSet/>
      <dgm:spPr/>
      <dgm:t>
        <a:bodyPr/>
        <a:lstStyle/>
        <a:p>
          <a:endParaRPr lang="en-US"/>
        </a:p>
      </dgm:t>
    </dgm:pt>
    <dgm:pt modelId="{54141B43-18B9-4520-846B-EC67882E63DD}" type="sibTrans" cxnId="{FA2E2CFC-9F55-4EC1-89BB-B363C1822875}">
      <dgm:prSet/>
      <dgm:spPr/>
      <dgm:t>
        <a:bodyPr/>
        <a:lstStyle/>
        <a:p>
          <a:endParaRPr lang="en-US"/>
        </a:p>
      </dgm:t>
    </dgm:pt>
    <dgm:pt modelId="{5FAC035A-71D2-436E-A47E-13D09EBFB610}">
      <dgm:prSet/>
      <dgm:spPr/>
      <dgm:t>
        <a:bodyPr/>
        <a:lstStyle/>
        <a:p>
          <a:pPr>
            <a:defRPr cap="all"/>
          </a:pPr>
          <a:r>
            <a:rPr lang="en-US"/>
            <a:t>Prepare your questionnaire to swap in the next class</a:t>
          </a:r>
        </a:p>
      </dgm:t>
    </dgm:pt>
    <dgm:pt modelId="{9CED0304-9177-49CD-8E18-983219E51903}" type="parTrans" cxnId="{AFEC5BEA-0750-4FAB-BB17-878EFDB10BE6}">
      <dgm:prSet/>
      <dgm:spPr/>
      <dgm:t>
        <a:bodyPr/>
        <a:lstStyle/>
        <a:p>
          <a:endParaRPr lang="en-US"/>
        </a:p>
      </dgm:t>
    </dgm:pt>
    <dgm:pt modelId="{D707B90E-CCDA-497A-951D-F7D5B178286A}" type="sibTrans" cxnId="{AFEC5BEA-0750-4FAB-BB17-878EFDB10BE6}">
      <dgm:prSet/>
      <dgm:spPr/>
      <dgm:t>
        <a:bodyPr/>
        <a:lstStyle/>
        <a:p>
          <a:endParaRPr lang="en-US"/>
        </a:p>
      </dgm:t>
    </dgm:pt>
    <dgm:pt modelId="{B54A6236-685E-469B-A9C7-8C424B95DFD8}" type="pres">
      <dgm:prSet presAssocID="{414C2979-DA6E-4F88-8412-97873BBCAD40}" presName="root" presStyleCnt="0">
        <dgm:presLayoutVars>
          <dgm:dir/>
          <dgm:resizeHandles val="exact"/>
        </dgm:presLayoutVars>
      </dgm:prSet>
      <dgm:spPr/>
    </dgm:pt>
    <dgm:pt modelId="{9AD929DD-36F1-4B8B-81FC-D7B1BF7BDADA}" type="pres">
      <dgm:prSet presAssocID="{4D9786DE-30F4-4128-871B-B40D50E87533}" presName="compNode" presStyleCnt="0"/>
      <dgm:spPr/>
    </dgm:pt>
    <dgm:pt modelId="{7D235F35-647F-4B45-A692-41681BF17FF2}" type="pres">
      <dgm:prSet presAssocID="{4D9786DE-30F4-4128-871B-B40D50E87533}" presName="iconBgRect" presStyleLbl="bgShp" presStyleIdx="0" presStyleCnt="2"/>
      <dgm:spPr/>
    </dgm:pt>
    <dgm:pt modelId="{9347FE11-9BD4-4A50-8CA8-C8F116B298B7}" type="pres">
      <dgm:prSet presAssocID="{4D9786DE-30F4-4128-871B-B40D50E875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4B994BE-CA34-4FCE-8ABB-4739B7FC7C80}" type="pres">
      <dgm:prSet presAssocID="{4D9786DE-30F4-4128-871B-B40D50E87533}" presName="spaceRect" presStyleCnt="0"/>
      <dgm:spPr/>
    </dgm:pt>
    <dgm:pt modelId="{61AF804A-A6B8-47A9-A4CF-170933A3E983}" type="pres">
      <dgm:prSet presAssocID="{4D9786DE-30F4-4128-871B-B40D50E87533}" presName="textRect" presStyleLbl="revTx" presStyleIdx="0" presStyleCnt="2">
        <dgm:presLayoutVars>
          <dgm:chMax val="1"/>
          <dgm:chPref val="1"/>
        </dgm:presLayoutVars>
      </dgm:prSet>
      <dgm:spPr/>
    </dgm:pt>
    <dgm:pt modelId="{F93D3EC3-0E3A-46F3-BB4B-BE1541977369}" type="pres">
      <dgm:prSet presAssocID="{54141B43-18B9-4520-846B-EC67882E63DD}" presName="sibTrans" presStyleCnt="0"/>
      <dgm:spPr/>
    </dgm:pt>
    <dgm:pt modelId="{0A5AFA1C-342E-47A5-9045-D2FB3D33037C}" type="pres">
      <dgm:prSet presAssocID="{5FAC035A-71D2-436E-A47E-13D09EBFB610}" presName="compNode" presStyleCnt="0"/>
      <dgm:spPr/>
    </dgm:pt>
    <dgm:pt modelId="{5D8455BA-78A0-4897-8732-496D2A7E1A73}" type="pres">
      <dgm:prSet presAssocID="{5FAC035A-71D2-436E-A47E-13D09EBFB610}" presName="iconBgRect" presStyleLbl="bgShp" presStyleIdx="1" presStyleCnt="2"/>
      <dgm:spPr/>
    </dgm:pt>
    <dgm:pt modelId="{D825DA9B-E32D-4B26-B946-9F431D7486AE}" type="pres">
      <dgm:prSet presAssocID="{5FAC035A-71D2-436E-A47E-13D09EBFB6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6FFEDB03-29A2-494B-B6B4-9B0BBEAFE313}" type="pres">
      <dgm:prSet presAssocID="{5FAC035A-71D2-436E-A47E-13D09EBFB610}" presName="spaceRect" presStyleCnt="0"/>
      <dgm:spPr/>
    </dgm:pt>
    <dgm:pt modelId="{041272E8-3B7B-4A81-ACD3-C864F5114063}" type="pres">
      <dgm:prSet presAssocID="{5FAC035A-71D2-436E-A47E-13D09EBFB610}" presName="textRect" presStyleLbl="revTx" presStyleIdx="1" presStyleCnt="2">
        <dgm:presLayoutVars>
          <dgm:chMax val="1"/>
          <dgm:chPref val="1"/>
        </dgm:presLayoutVars>
      </dgm:prSet>
      <dgm:spPr/>
    </dgm:pt>
  </dgm:ptLst>
  <dgm:cxnLst>
    <dgm:cxn modelId="{3F90733D-68D9-4342-B342-FDF45AC4839F}" type="presOf" srcId="{5FAC035A-71D2-436E-A47E-13D09EBFB610}" destId="{041272E8-3B7B-4A81-ACD3-C864F5114063}" srcOrd="0" destOrd="0" presId="urn:microsoft.com/office/officeart/2018/5/layout/IconCircleLabelList"/>
    <dgm:cxn modelId="{BD4BDA78-45EF-4E72-AA78-343E0F66B99B}" type="presOf" srcId="{4D9786DE-30F4-4128-871B-B40D50E87533}" destId="{61AF804A-A6B8-47A9-A4CF-170933A3E983}" srcOrd="0" destOrd="0" presId="urn:microsoft.com/office/officeart/2018/5/layout/IconCircleLabelList"/>
    <dgm:cxn modelId="{AFEC5BEA-0750-4FAB-BB17-878EFDB10BE6}" srcId="{414C2979-DA6E-4F88-8412-97873BBCAD40}" destId="{5FAC035A-71D2-436E-A47E-13D09EBFB610}" srcOrd="1" destOrd="0" parTransId="{9CED0304-9177-49CD-8E18-983219E51903}" sibTransId="{D707B90E-CCDA-497A-951D-F7D5B178286A}"/>
    <dgm:cxn modelId="{FA2E2CFC-9F55-4EC1-89BB-B363C1822875}" srcId="{414C2979-DA6E-4F88-8412-97873BBCAD40}" destId="{4D9786DE-30F4-4128-871B-B40D50E87533}" srcOrd="0" destOrd="0" parTransId="{10C33865-804D-4DD6-A869-916487AB3D24}" sibTransId="{54141B43-18B9-4520-846B-EC67882E63DD}"/>
    <dgm:cxn modelId="{795926FD-3572-474B-AA85-1A352517DCB3}" type="presOf" srcId="{414C2979-DA6E-4F88-8412-97873BBCAD40}" destId="{B54A6236-685E-469B-A9C7-8C424B95DFD8}" srcOrd="0" destOrd="0" presId="urn:microsoft.com/office/officeart/2018/5/layout/IconCircleLabelList"/>
    <dgm:cxn modelId="{CE692F40-63A0-47A8-A753-8E8A0D562691}" type="presParOf" srcId="{B54A6236-685E-469B-A9C7-8C424B95DFD8}" destId="{9AD929DD-36F1-4B8B-81FC-D7B1BF7BDADA}" srcOrd="0" destOrd="0" presId="urn:microsoft.com/office/officeart/2018/5/layout/IconCircleLabelList"/>
    <dgm:cxn modelId="{DD2FD03F-5DC8-4837-B550-2C9F9DEB7556}" type="presParOf" srcId="{9AD929DD-36F1-4B8B-81FC-D7B1BF7BDADA}" destId="{7D235F35-647F-4B45-A692-41681BF17FF2}" srcOrd="0" destOrd="0" presId="urn:microsoft.com/office/officeart/2018/5/layout/IconCircleLabelList"/>
    <dgm:cxn modelId="{D520027E-0836-4F28-8DA9-22E8196DE2AA}" type="presParOf" srcId="{9AD929DD-36F1-4B8B-81FC-D7B1BF7BDADA}" destId="{9347FE11-9BD4-4A50-8CA8-C8F116B298B7}" srcOrd="1" destOrd="0" presId="urn:microsoft.com/office/officeart/2018/5/layout/IconCircleLabelList"/>
    <dgm:cxn modelId="{C7481847-F749-4767-A5E7-4C242CB19E6C}" type="presParOf" srcId="{9AD929DD-36F1-4B8B-81FC-D7B1BF7BDADA}" destId="{34B994BE-CA34-4FCE-8ABB-4739B7FC7C80}" srcOrd="2" destOrd="0" presId="urn:microsoft.com/office/officeart/2018/5/layout/IconCircleLabelList"/>
    <dgm:cxn modelId="{203F5BD6-5D4E-4371-858B-BA8BA7ACB0E8}" type="presParOf" srcId="{9AD929DD-36F1-4B8B-81FC-D7B1BF7BDADA}" destId="{61AF804A-A6B8-47A9-A4CF-170933A3E983}" srcOrd="3" destOrd="0" presId="urn:microsoft.com/office/officeart/2018/5/layout/IconCircleLabelList"/>
    <dgm:cxn modelId="{2A3E8451-BE8E-4726-9CBC-727E29589961}" type="presParOf" srcId="{B54A6236-685E-469B-A9C7-8C424B95DFD8}" destId="{F93D3EC3-0E3A-46F3-BB4B-BE1541977369}" srcOrd="1" destOrd="0" presId="urn:microsoft.com/office/officeart/2018/5/layout/IconCircleLabelList"/>
    <dgm:cxn modelId="{455AEB91-B32F-467E-8EC7-63696C11428E}" type="presParOf" srcId="{B54A6236-685E-469B-A9C7-8C424B95DFD8}" destId="{0A5AFA1C-342E-47A5-9045-D2FB3D33037C}" srcOrd="2" destOrd="0" presId="urn:microsoft.com/office/officeart/2018/5/layout/IconCircleLabelList"/>
    <dgm:cxn modelId="{E3199964-282D-4808-9C72-306A5CDD9220}" type="presParOf" srcId="{0A5AFA1C-342E-47A5-9045-D2FB3D33037C}" destId="{5D8455BA-78A0-4897-8732-496D2A7E1A73}" srcOrd="0" destOrd="0" presId="urn:microsoft.com/office/officeart/2018/5/layout/IconCircleLabelList"/>
    <dgm:cxn modelId="{29976AE6-F3A7-4101-B954-FA58220333D0}" type="presParOf" srcId="{0A5AFA1C-342E-47A5-9045-D2FB3D33037C}" destId="{D825DA9B-E32D-4B26-B946-9F431D7486AE}" srcOrd="1" destOrd="0" presId="urn:microsoft.com/office/officeart/2018/5/layout/IconCircleLabelList"/>
    <dgm:cxn modelId="{01BA1EC3-A6AF-4D4F-A662-76D25084266C}" type="presParOf" srcId="{0A5AFA1C-342E-47A5-9045-D2FB3D33037C}" destId="{6FFEDB03-29A2-494B-B6B4-9B0BBEAFE313}" srcOrd="2" destOrd="0" presId="urn:microsoft.com/office/officeart/2018/5/layout/IconCircleLabelList"/>
    <dgm:cxn modelId="{70E2A5BC-8EC9-4052-A063-BB3C9A902A22}" type="presParOf" srcId="{0A5AFA1C-342E-47A5-9045-D2FB3D33037C}" destId="{041272E8-3B7B-4A81-ACD3-C864F511406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3F8DD-C0EF-49F7-8199-D9BEBCB7EEB2}">
      <dsp:nvSpPr>
        <dsp:cNvPr id="0" name=""/>
        <dsp:cNvSpPr/>
      </dsp:nvSpPr>
      <dsp:spPr>
        <a:xfrm>
          <a:off x="973190"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EBA2F-1EA9-4256-9392-A60A53CE508B}">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F1AF56-9E44-4689-A356-6BB835CEE64F}">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Measurement</a:t>
          </a:r>
        </a:p>
      </dsp:txBody>
      <dsp:txXfrm>
        <a:off x="569079" y="2644614"/>
        <a:ext cx="2072362" cy="720000"/>
      </dsp:txXfrm>
    </dsp:sp>
    <dsp:sp modelId="{99726BE3-54A6-4486-8BF6-B679B1E61CC5}">
      <dsp:nvSpPr>
        <dsp:cNvPr id="0" name=""/>
        <dsp:cNvSpPr/>
      </dsp:nvSpPr>
      <dsp:spPr>
        <a:xfrm>
          <a:off x="3408216"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F0D61-C93C-4BB8-815A-87D116D5DBDB}">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BAEAF1-E9EC-45AE-AA97-3C8B202F8240}">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Scales </a:t>
          </a:r>
        </a:p>
      </dsp:txBody>
      <dsp:txXfrm>
        <a:off x="3004105" y="2644614"/>
        <a:ext cx="2072362" cy="720000"/>
      </dsp:txXfrm>
    </dsp:sp>
    <dsp:sp modelId="{F8B167DF-BC24-4647-A38B-58D809A9CAA8}">
      <dsp:nvSpPr>
        <dsp:cNvPr id="0" name=""/>
        <dsp:cNvSpPr/>
      </dsp:nvSpPr>
      <dsp:spPr>
        <a:xfrm>
          <a:off x="5843242"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68764-4ECE-4C4C-91FC-0095BE8FB4E9}">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2CA3AD-82C6-49FC-B122-E34E62688B85}">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Reliability </a:t>
          </a:r>
        </a:p>
      </dsp:txBody>
      <dsp:txXfrm>
        <a:off x="5439131" y="2644614"/>
        <a:ext cx="2072362" cy="720000"/>
      </dsp:txXfrm>
    </dsp:sp>
    <dsp:sp modelId="{A7DDF12F-8C5C-4A88-BBD0-37CF33B2CBF2}">
      <dsp:nvSpPr>
        <dsp:cNvPr id="0" name=""/>
        <dsp:cNvSpPr/>
      </dsp:nvSpPr>
      <dsp:spPr>
        <a:xfrm>
          <a:off x="8278268"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DED9B-07DE-4472-90CE-640E7F072885}">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94CED-0895-49BE-9F31-2B9DD3ED8041}">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Validity </a:t>
          </a:r>
        </a:p>
      </dsp:txBody>
      <dsp:txXfrm>
        <a:off x="7874157" y="2644614"/>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35F35-647F-4B45-A692-41681BF17FF2}">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7FE11-9BD4-4A50-8CA8-C8F116B298B7}">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AF804A-A6B8-47A9-A4CF-170933A3E983}">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Read chapter 14</a:t>
          </a:r>
        </a:p>
      </dsp:txBody>
      <dsp:txXfrm>
        <a:off x="1342800" y="3255669"/>
        <a:ext cx="3600000" cy="720000"/>
      </dsp:txXfrm>
    </dsp:sp>
    <dsp:sp modelId="{5D8455BA-78A0-4897-8732-496D2A7E1A73}">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5DA9B-E32D-4B26-B946-9F431D7486AE}">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272E8-3B7B-4A81-ACD3-C864F5114063}">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Prepare your questionnaire to swap in the next class</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9/26/2021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870539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determine what information is needed </a:t>
            </a:r>
          </a:p>
          <a:p>
            <a:r>
              <a:rPr lang="en-US" dirty="0"/>
              <a:t>This is relatively easy, if we already define clearly our managerial objectives, research objectives, and research question. </a:t>
            </a:r>
          </a:p>
          <a:p>
            <a:endParaRPr lang="en-US" dirty="0"/>
          </a:p>
          <a:p>
            <a:r>
              <a:rPr lang="en-US" dirty="0"/>
              <a:t>To test our hypothesis, which usually mean how A is related to B, we have to collect data, right?</a:t>
            </a:r>
          </a:p>
          <a:p>
            <a:r>
              <a:rPr lang="en-US" dirty="0"/>
              <a:t>For example, you want to make sure your hypothesis that there is a difference between athlete students and non-athlete students in regard to attitude towards the rec center? </a:t>
            </a:r>
          </a:p>
          <a:p>
            <a:r>
              <a:rPr lang="en-US" dirty="0"/>
              <a:t>Then, you will have to ask your respondents two questions: </a:t>
            </a:r>
          </a:p>
          <a:p>
            <a:r>
              <a:rPr lang="en-US" dirty="0"/>
              <a:t>The first one is classification question (whether he or she is an athlete) </a:t>
            </a:r>
          </a:p>
          <a:p>
            <a:r>
              <a:rPr lang="en-US" dirty="0"/>
              <a:t>The second question is his or her attitude towards the rec center. </a:t>
            </a:r>
          </a:p>
          <a:p>
            <a:r>
              <a:rPr lang="en-US" dirty="0"/>
              <a:t>So for only one research question, you might have to post two questionnaire questions in order to answer it.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14024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in the last class, as a researcher , you have flexibility to choose the method of administration, which are </a:t>
            </a:r>
          </a:p>
          <a:p>
            <a:pPr marL="228600" indent="-228600">
              <a:buAutoNum type="arabicPeriod"/>
            </a:pPr>
            <a:r>
              <a:rPr lang="en-US" dirty="0"/>
              <a:t>Personal interview </a:t>
            </a:r>
          </a:p>
          <a:p>
            <a:pPr marL="228600" indent="-228600">
              <a:buAutoNum type="arabicPeriod"/>
            </a:pPr>
            <a:r>
              <a:rPr lang="en-US" dirty="0"/>
              <a:t>Telephone Interview </a:t>
            </a:r>
          </a:p>
          <a:p>
            <a:pPr marL="228600" indent="-228600">
              <a:buAutoNum type="arabicPeriod"/>
            </a:pPr>
            <a:r>
              <a:rPr lang="en-US" dirty="0"/>
              <a:t>Mail Survey </a:t>
            </a:r>
          </a:p>
          <a:p>
            <a:pPr marL="228600" indent="-228600">
              <a:buAutoNum type="arabicPeriod"/>
            </a:pPr>
            <a:r>
              <a:rPr lang="en-US" dirty="0"/>
              <a:t>Online Survey </a:t>
            </a:r>
          </a:p>
          <a:p>
            <a:pPr marL="228600" indent="-228600">
              <a:buAutoNum type="arabicPeriod"/>
            </a:pPr>
            <a:endParaRPr lang="en-US" dirty="0"/>
          </a:p>
          <a:p>
            <a:pPr marL="0" indent="0">
              <a:buNone/>
            </a:pPr>
            <a:r>
              <a:rPr lang="en-US" dirty="0"/>
              <a:t>But for this class, you will mostly do online survey. </a:t>
            </a:r>
          </a:p>
          <a:p>
            <a:pPr marL="0" indent="0">
              <a:buNone/>
            </a:pPr>
            <a:r>
              <a:rPr lang="en-US" dirty="0"/>
              <a:t>You can also do in-person survey, in which case you can print out your survey (or use </a:t>
            </a:r>
            <a:r>
              <a:rPr lang="en-US" dirty="0" err="1"/>
              <a:t>ipad</a:t>
            </a:r>
            <a:r>
              <a:rPr lang="en-US" dirty="0"/>
              <a:t> or tablets) and ask students to fill it out in-person </a:t>
            </a:r>
          </a:p>
          <a:p>
            <a:pPr marL="0" indent="0">
              <a:buNone/>
            </a:pPr>
            <a:r>
              <a:rPr lang="en-US" dirty="0"/>
              <a:t>However, I’d like to limit your contact because of Covid. Hence, I’d strongly recommend you to send your Qualtrics link to respondents in order to collect data. </a:t>
            </a:r>
          </a:p>
          <a:p>
            <a:pPr marL="0" indent="0">
              <a:buNone/>
            </a:pPr>
            <a:r>
              <a:rPr lang="en-US" dirty="0"/>
              <a:t>I think I can reasonably assume that y’all know how to do this already because you had to send out your Qualtrics survey to collect data to turn them in for the last assignment. </a:t>
            </a:r>
          </a:p>
          <a:p>
            <a:pPr marL="0" indent="0">
              <a:buNone/>
            </a:pPr>
            <a:r>
              <a:rPr lang="en-US" dirty="0"/>
              <a:t>Then, this method of administration shouldn’t be a problem for you.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147781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determine the mode of responses that we want our respondents to answer, we have to consider content in each question first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issues to consider 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We only pose question that is absolute necessary because customers have only limited cognitive ability to answer, then you would want to use it wisely.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there is a caveat that sometimes, we do need necessary redundancy. For example, you are asking successive questions that might let the respondents know or guess your true research purpose, in which case you will have desirability bias (they are more likely to answer to what you want or expect). Then, in this case, we might introduce misleading questions to obscure respondents’ knowledge of the research purpose.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related to the first issue, we would want the most parsimonious questionnaire, which means one with the least amount of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Thirdly, we also have to ask the question whether your respondents have the necessary information? To clarify this issue, we need to keep in mind who our informants are (whether it is customers, or salesperson, or stakeholders).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whether the respondents will give you the information that you seek. We will go into this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Regarding the third issue, we can pose filter questions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can be: read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Filter: A question used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3850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Telescoping error (also known as telescoping bias): A type of error resulting from the fact that most people remember an event as having occurred more recently than it did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you want to determine how much Coke had been purchased among a sample of consumers over the prior week. The estimates provided by the respondents will almost always be too high as they recall purchases made prior to the focal second-day period.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Interestingly, as the time periods respondents are asked to consider get shorter, the telescoping error gets worse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Three years is approximately the time frame in which events switch from being displaced backward in time to forward in time, with events occurring three years in the past being equally likely to be reported with forward telescoping bias as with backward telescoping bias</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67416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r>
              <a:rPr lang="en-US" dirty="0"/>
              <a:t>As time passes, people forget things. Hence, the longer the time period you are asking, the more likely the respondents encounter recall loss. </a:t>
            </a:r>
          </a:p>
          <a:p>
            <a:endParaRPr lang="en-US" dirty="0"/>
          </a:p>
          <a:p>
            <a:r>
              <a:rPr lang="en-US" dirty="0"/>
              <a:t>Since recall loss and telescoping error work in opposite direction, there in principle will be an optimal time frame to ask a particular question. (which is usually two weeks, to one month).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067498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Besides the fact that sometimes we can’t recall things, or recall them more recently than they were. A more disturbing error is the Mandela effect </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The Mandela effect occurs </a:t>
            </a:r>
            <a:r>
              <a:rPr lang="en-US" b="1" i="0" dirty="0">
                <a:solidFill>
                  <a:srgbClr val="202124"/>
                </a:solidFill>
                <a:effectLst/>
                <a:latin typeface="Roboto" panose="02000000000000000000" pitchFamily="2" charset="0"/>
              </a:rPr>
              <a:t>when a person believes that their distorted memories are</a:t>
            </a:r>
            <a:r>
              <a:rPr lang="en-US" b="0" i="0" dirty="0">
                <a:solidFill>
                  <a:srgbClr val="202124"/>
                </a:solidFill>
                <a:effectLst/>
                <a:latin typeface="Roboto" panose="02000000000000000000" pitchFamily="2" charset="0"/>
              </a:rPr>
              <a:t>, in fact, accurate recollections. They can clearly remember events that happened differently or events that never occurred at all. The bottom line is that the Mandela effect does not involve lying or deception.</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2:08 only, then go on</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88072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in the case that respondents remember the information that we want, they might not be willing to tell us. </a:t>
            </a:r>
          </a:p>
          <a:p>
            <a:endParaRPr lang="en-US" dirty="0"/>
          </a:p>
          <a:p>
            <a:r>
              <a:rPr lang="en-US" dirty="0"/>
              <a:t>So now we have to think how we should handle sensitive questions. </a:t>
            </a:r>
          </a:p>
          <a:p>
            <a:r>
              <a:rPr lang="en-US" dirty="0"/>
              <a:t>Again, don’t ask unless it’s absolutely necessary </a:t>
            </a:r>
          </a:p>
          <a:p>
            <a:r>
              <a:rPr lang="en-US" dirty="0"/>
              <a:t>Then, another option you can choose to do is to guarantee anonymity to your respondents, to make them feel more comfortable. People behave more natural under situations that have high social expectation or social rules if they are anonymous. </a:t>
            </a:r>
          </a:p>
          <a:p>
            <a:endParaRPr lang="en-US" dirty="0"/>
          </a:p>
          <a:p>
            <a:r>
              <a:rPr lang="en-US" dirty="0"/>
              <a:t>Moreover, we usually place sensitive questions near the end to avoid large attrition rate. </a:t>
            </a:r>
            <a:br>
              <a:rPr lang="en-US" dirty="0"/>
            </a:br>
            <a:r>
              <a:rPr lang="en-US" dirty="0"/>
              <a:t>If you place your questions early on, it’s very likely that your respondents will abandon the survey. </a:t>
            </a:r>
          </a:p>
          <a:p>
            <a:r>
              <a:rPr lang="en-US" dirty="0"/>
              <a:t>However, after answering a lot of questions, your respondents have vested interests, and already incur sunk cost, now when you introduce the sensitive question, it’s less likely that your respondents will abandon the survey now. Because the thought process would be that I’ve answer this far already, I better finish it (sunk cost fallacy). </a:t>
            </a:r>
          </a:p>
          <a:p>
            <a:endParaRPr lang="en-US" dirty="0"/>
          </a:p>
          <a:p>
            <a:r>
              <a:rPr lang="en-US" dirty="0"/>
              <a:t>Another solution is to include a counter biasing statement that indicates that the behavior or attitude in question is not unusual. For example, “Due to recent financial recession, one out of every four households has trouble meeting its monthly financial obligations”, then you can proceed to ask questions about household financial difficulties. </a:t>
            </a:r>
          </a:p>
          <a:p>
            <a:endParaRPr lang="en-US" dirty="0"/>
          </a:p>
          <a:p>
            <a:r>
              <a:rPr lang="en-US" dirty="0"/>
              <a:t>OR instead of asking about how your respondents feel, you can how they think others might think, which is the projective methods that we already covered. </a:t>
            </a:r>
          </a:p>
          <a:p>
            <a:endParaRPr lang="en-US" dirty="0"/>
          </a:p>
          <a:p>
            <a:r>
              <a:rPr lang="en-US" dirty="0"/>
              <a:t>Another alternative is to ask for general rather than specific information. For example, </a:t>
            </a:r>
          </a:p>
          <a:p>
            <a:endParaRPr lang="en-US" dirty="0"/>
          </a:p>
          <a:p>
            <a:r>
              <a:rPr lang="en-US" dirty="0"/>
              <a:t>Lastly, we can also use randomized response model: An interviewing technique in which potentially embarrassing and relatively innocuous questions are paired, the question the respondent answer is randomly determined but is unknown to the interviewer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752595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time, we will comeback to this. </a:t>
            </a:r>
          </a:p>
          <a:p>
            <a:r>
              <a:rPr lang="en-US" dirty="0"/>
              <a:t>There shouldn’t be any question in the quiz regarding this concept, if you encounter one, let me know.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61416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PSU stat https://online.stat.psu.edu/stat506/lesson/12/12.3</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221126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2(128/400 – ¼) = 0.14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427006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geometric mean or harmonic mean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413044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example of </a:t>
            </a:r>
            <a:r>
              <a:rPr lang="en-US" dirty="0" err="1"/>
              <a:t>counterbiasing</a:t>
            </a:r>
            <a:r>
              <a:rPr lang="en-US" dirty="0"/>
              <a:t> statement that I’ve already mentioned above</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107207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we have to determine the form of repose to each question</a:t>
            </a:r>
          </a:p>
          <a:p>
            <a:r>
              <a:rPr lang="en-US" dirty="0"/>
              <a:t>Which are open-ended vs. closed-ended</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631177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examples of open-ended questions </a:t>
            </a:r>
          </a:p>
          <a:p>
            <a:r>
              <a:rPr lang="en-US" dirty="0"/>
              <a:t>Such as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990580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close-ended questions are </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11921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conditions you need to fulfill when you pose a close-ended question, which are exhaustive and mutually exclusive. </a:t>
            </a:r>
          </a:p>
          <a:p>
            <a:r>
              <a:rPr lang="en-US" dirty="0"/>
              <a:t>Regarding being exhaustive, it means all reasonable responses must be included </a:t>
            </a:r>
          </a:p>
          <a:p>
            <a:endParaRPr lang="en-US" dirty="0"/>
          </a:p>
          <a:p>
            <a:r>
              <a:rPr lang="en-US" dirty="0"/>
              <a:t>And in addition …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775889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another concern when creating a survey, which is response order bias. </a:t>
            </a:r>
          </a:p>
          <a:p>
            <a:r>
              <a:rPr lang="en-US" dirty="0"/>
              <a:t>It is an error …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840078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combat the response order bias, we can use split-ballot technique, in which …</a:t>
            </a:r>
          </a:p>
          <a:p>
            <a:r>
              <a:rPr lang="en-US" dirty="0"/>
              <a:t>For example, …</a:t>
            </a:r>
          </a:p>
          <a:p>
            <a:r>
              <a:rPr lang="en-US" dirty="0"/>
              <a:t>I believe in Qualtrics, there is an option for you to tell Qualtrics to randomize your answers.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4267795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5, we determine wording of each question </a:t>
            </a:r>
          </a:p>
          <a:p>
            <a:r>
              <a:rPr lang="en-US" dirty="0"/>
              <a:t>Rule of thumb is to use simple words (but you should also consider the ability level of your target population (e.g., students, or professionals)</a:t>
            </a:r>
          </a:p>
          <a:p>
            <a:r>
              <a:rPr lang="en-US" dirty="0"/>
              <a:t>And try to avoid ambiguous words and questions. </a:t>
            </a:r>
          </a:p>
          <a:p>
            <a:r>
              <a:rPr lang="en-US" dirty="0"/>
              <a:t>For example, …</a:t>
            </a:r>
          </a:p>
          <a:p>
            <a:r>
              <a:rPr lang="en-US" dirty="0"/>
              <a:t>The first example might be exhaustive, but it’s rather long and complex, while the second one is more straight forward.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528910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 are some words that we avoid using if we can. </a:t>
            </a:r>
          </a:p>
          <a:p>
            <a:r>
              <a:rPr lang="en-US" dirty="0"/>
              <a:t>And it’s general rule of thumb when you make a statement, we shouldn’t use always, all, or never, because one can almost always find outliers or black swan events</a:t>
            </a:r>
          </a:p>
          <a:p>
            <a:r>
              <a:rPr lang="en-US" dirty="0"/>
              <a:t>You can review this slide later when creating your questionnaire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141856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concern is that we should avoid leading questions. </a:t>
            </a:r>
          </a:p>
          <a:p>
            <a:r>
              <a:rPr lang="en-US" dirty="0"/>
              <a:t>For example, … </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87437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433173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reminder, we don’t do advocacy research. And we have to carefully examine your source</a:t>
            </a:r>
          </a:p>
          <a:p>
            <a:r>
              <a:rPr lang="en-US" dirty="0"/>
              <a:t>A reputable media outlet would provide …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348250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Here are some words that might signal leading questions, again you can refer to this slide when creating your questionnaire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a:t>“Guide to Writing Survey Questions,” Management Analysis and Development, downloaded from http://www.mad.state.mn.us/ on October 25, 2012.</a:t>
            </a:r>
            <a:endParaRPr lang="en-US" sz="20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639339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be avoid which include unstated alternatives </a:t>
            </a:r>
          </a:p>
          <a:p>
            <a:r>
              <a:rPr lang="en-US" dirty="0"/>
              <a:t>We examine two questions: 19% …</a:t>
            </a:r>
          </a:p>
          <a:p>
            <a:r>
              <a:rPr lang="en-US" dirty="0"/>
              <a:t>As you can see, in the first example, the alternative answer is not exclusive stated, which might be misleading to the respondents </a:t>
            </a:r>
          </a:p>
          <a:p>
            <a:r>
              <a:rPr lang="en-US" dirty="0"/>
              <a:t>Almost everyone wants to have a job, but what we are looking for is the comparison between job and housework preference </a:t>
            </a:r>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4159008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flaw that we want to avoid is assumed consequences, </a:t>
            </a:r>
          </a:p>
          <a:p>
            <a:r>
              <a:rPr lang="en-US" dirty="0"/>
              <a:t>When a question is not framed to clearly state the consequences and thus generates different responses from individuals who assume different consequences. </a:t>
            </a:r>
          </a:p>
          <a:p>
            <a:r>
              <a:rPr lang="en-US" dirty="0"/>
              <a:t>For example, you want to ask about people’s preference regarding the allocation of increased tax. </a:t>
            </a:r>
          </a:p>
          <a:p>
            <a:r>
              <a:rPr lang="en-US" dirty="0"/>
              <a:t>Do you favor a 5 percent increase in state taxes? </a:t>
            </a:r>
          </a:p>
          <a:p>
            <a:r>
              <a:rPr lang="en-US" dirty="0"/>
              <a:t>If you pose this question, no one is going to say yes. </a:t>
            </a:r>
            <a:br>
              <a:rPr lang="en-US" dirty="0"/>
            </a:br>
            <a:r>
              <a:rPr lang="en-US" dirty="0"/>
              <a:t>But what you actually want to ask is where they want to allocate this tax money. </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2971039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of assumed consequences is that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3488103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pitfall is double barreled questions. </a:t>
            </a:r>
          </a:p>
          <a:p>
            <a:r>
              <a:rPr lang="en-US" dirty="0"/>
              <a:t>For example, …</a:t>
            </a:r>
          </a:p>
          <a:p>
            <a:r>
              <a:rPr lang="en-US" dirty="0"/>
              <a:t>In this example, when the customers answer, you don’t know which activity they are referring to </a:t>
            </a:r>
          </a:p>
          <a:p>
            <a:r>
              <a:rPr lang="en-US" dirty="0"/>
              <a:t>Is it the price of the quality of the service. </a:t>
            </a:r>
          </a:p>
          <a:p>
            <a:r>
              <a:rPr lang="en-US" dirty="0"/>
              <a:t>So you should avoid using and </a:t>
            </a:r>
            <a:r>
              <a:rPr lang="en-US" dirty="0" err="1"/>
              <a:t>and</a:t>
            </a:r>
            <a:r>
              <a:rPr lang="en-US" dirty="0"/>
              <a:t> or in your question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3088884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step 6, you can prepare dummy table. </a:t>
            </a:r>
          </a:p>
          <a:p>
            <a:r>
              <a:rPr lang="en-US" dirty="0"/>
              <a:t>Before, we usually have to prepare this table to know how the results of an analysis will be presented </a:t>
            </a:r>
          </a:p>
          <a:p>
            <a:r>
              <a:rPr lang="en-US" dirty="0"/>
              <a:t>But now, with Qualtrics or other survey services, you don’t need to prepare this table</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16956868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7, you have to determine the question sequence, which want you want to pose first. </a:t>
            </a:r>
          </a:p>
          <a:p>
            <a:r>
              <a:rPr lang="en-US" dirty="0"/>
              <a:t>The general rule of thumb is to use … </a:t>
            </a:r>
          </a:p>
          <a:p>
            <a:endParaRPr lang="en-US" dirty="0"/>
          </a:p>
          <a:p>
            <a:r>
              <a:rPr lang="en-US" dirty="0"/>
              <a:t>We cover response order bias, but here we have question order bias which is the tendency … </a:t>
            </a:r>
          </a:p>
          <a:p>
            <a:r>
              <a:rPr lang="en-US" dirty="0"/>
              <a:t>Hence, you should also be careful with this bias </a:t>
            </a:r>
          </a:p>
          <a:p>
            <a:r>
              <a:rPr lang="en-US" dirty="0"/>
              <a:t>If you have branching question, you should let Qualtrics knows. </a:t>
            </a:r>
          </a:p>
          <a:p>
            <a:r>
              <a:rPr lang="en-US" dirty="0"/>
              <a:t>For example, … </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979549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info is different from filter question </a:t>
            </a:r>
          </a:p>
          <a:p>
            <a:r>
              <a:rPr lang="en-US" dirty="0"/>
              <a:t>Filter question is for you to determine whether the respondents have the correct information to continue with the questionnaire </a:t>
            </a:r>
          </a:p>
          <a:p>
            <a:r>
              <a:rPr lang="en-US" dirty="0"/>
              <a:t>Classification info is more like for segmentation purpose. Your difference research question would require this information. </a:t>
            </a:r>
          </a:p>
          <a:p>
            <a:r>
              <a:rPr lang="en-US" dirty="0"/>
              <a:t>For example, if you choose existing customers, you can still have classification question between athlete and non-athlete students. </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715490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8, you will have to determine the appearance of the questionnaire,</a:t>
            </a:r>
          </a:p>
          <a:p>
            <a:r>
              <a:rPr lang="en-US" dirty="0"/>
              <a:t>There are a few rules of thumb:</a:t>
            </a:r>
          </a:p>
          <a:p>
            <a:r>
              <a:rPr lang="en-US" dirty="0"/>
              <a:t>No clutter, </a:t>
            </a:r>
          </a:p>
          <a:p>
            <a:r>
              <a:rPr lang="en-US" dirty="0"/>
              <a:t>Keep is as short as possible (as mentioned in the instruction, your survey should fit in a page only)</a:t>
            </a:r>
          </a:p>
          <a:p>
            <a:r>
              <a:rPr lang="en-US" dirty="0"/>
              <a: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381492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Ratio (true 0)</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513802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9 is to develop recruiting message or script </a:t>
            </a:r>
          </a:p>
          <a:p>
            <a:endParaRPr lang="en-US" dirty="0"/>
          </a:p>
          <a:p>
            <a:r>
              <a:rPr lang="en-US" dirty="0"/>
              <a:t>I know that some groups have already started on cover letters. </a:t>
            </a:r>
          </a:p>
          <a:p>
            <a:r>
              <a:rPr lang="en-US" dirty="0"/>
              <a:t>I want to emphasize that … </a:t>
            </a:r>
          </a:p>
          <a:p>
            <a:r>
              <a:rPr lang="en-US" dirty="0"/>
              <a:t>Please check on these items when creating your cover letter</a:t>
            </a:r>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2443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in the last class that you typically use a pilot study to figure out where we can improve before we introduce the survey to the mass population. </a:t>
            </a:r>
            <a:br>
              <a:rPr lang="en-US" dirty="0"/>
            </a:br>
            <a:r>
              <a:rPr lang="en-US" dirty="0"/>
              <a:t>I hope after this class you can go home and create a version of your questionnaire and in Wednesday’s class, we will swap survey to see how we perform on it.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31591294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class, please read chapter 14. I made a slight changes to the syllabus, that we will cover chapter 14 on Wednesday </a:t>
            </a:r>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434261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Birds of a feather flock together </a:t>
            </a:r>
          </a:p>
          <a:p>
            <a:endParaRPr lang="en-US" dirty="0"/>
          </a:p>
          <a:p>
            <a:r>
              <a:rPr lang="en-US" dirty="0"/>
              <a:t>Do you think in these images, there is leading bird, or a bird that </a:t>
            </a:r>
            <a:r>
              <a:rPr lang="en-US" dirty="0" err="1"/>
              <a:t>kinda</a:t>
            </a:r>
            <a:r>
              <a:rPr lang="en-US" dirty="0"/>
              <a:t> leads the whole flock?</a:t>
            </a:r>
          </a:p>
          <a:p>
            <a:endParaRPr lang="en-US" dirty="0"/>
          </a:p>
          <a:p>
            <a:r>
              <a:rPr lang="en-US" dirty="0"/>
              <a:t>This model is an attempt to mimic the flocking of birds. (The resulting motion also resembles schools of fish.) The flocks that appear in this model are not created or led in any way by special leader birds. Rather, each bird is following exactly the same set of rules, from which flocks emerge.</a:t>
            </a:r>
          </a:p>
          <a:p>
            <a:endParaRPr lang="en-US" dirty="0"/>
          </a:p>
          <a:p>
            <a:r>
              <a:rPr lang="en-US" dirty="0"/>
              <a:t>The birds follow three rules: "alignment", "separation", and "cohesion".</a:t>
            </a:r>
          </a:p>
          <a:p>
            <a:endParaRPr lang="en-US" dirty="0"/>
          </a:p>
          <a:p>
            <a:r>
              <a:rPr lang="en-US" dirty="0"/>
              <a:t>"Alignment" means that a bird tends to turn so that it is moving in the same direction that nearby birds are moving.</a:t>
            </a:r>
          </a:p>
          <a:p>
            <a:endParaRPr lang="en-US" dirty="0"/>
          </a:p>
          <a:p>
            <a:r>
              <a:rPr lang="en-US" dirty="0"/>
              <a:t>"Separation" means that a bird will turn to avoid another bird which gets too close.</a:t>
            </a:r>
          </a:p>
          <a:p>
            <a:endParaRPr lang="en-US" dirty="0"/>
          </a:p>
          <a:p>
            <a:r>
              <a:rPr lang="en-US" dirty="0"/>
              <a:t>"Cohesion" means that a bird will move towards other nearby birds (unless another bird is too close).</a:t>
            </a:r>
          </a:p>
          <a:p>
            <a:endParaRPr lang="en-US" dirty="0"/>
          </a:p>
          <a:p>
            <a:r>
              <a:rPr lang="en-US" dirty="0"/>
              <a:t>When two birds are too close, the "separation" rule overrides the other two, which are deactivated until the minimum separation is achieved.</a:t>
            </a:r>
          </a:p>
          <a:p>
            <a:endParaRPr lang="en-US" dirty="0"/>
          </a:p>
          <a:p>
            <a:r>
              <a:rPr lang="en-US" dirty="0"/>
              <a:t>The three rules affect only the bird's heading. Each bird always moves forward at the same constant speed.</a:t>
            </a:r>
          </a:p>
          <a:p>
            <a:endParaRPr lang="en-US" dirty="0"/>
          </a:p>
          <a:p>
            <a:r>
              <a:rPr lang="en-US" dirty="0"/>
              <a:t>The fluid, lifelike behavior of the birds is produced entirely by deterministic rules.</a:t>
            </a:r>
          </a:p>
          <a:p>
            <a:endParaRPr lang="en-US" dirty="0"/>
          </a:p>
          <a:p>
            <a:r>
              <a:rPr lang="en-US" dirty="0"/>
              <a:t>Also, notice that each flock is dynamic. A flock, once together, is not guaranteed to keep all of its members. Why do you think this is?</a:t>
            </a:r>
          </a:p>
          <a:p>
            <a:endParaRPr lang="en-US" dirty="0"/>
          </a:p>
          <a:p>
            <a:r>
              <a:rPr lang="en-US" dirty="0"/>
              <a:t>After running the model for a while, all of the birds have approximately the same heading. Why?</a:t>
            </a:r>
          </a:p>
          <a:p>
            <a:endParaRPr lang="en-US" dirty="0"/>
          </a:p>
          <a:p>
            <a:r>
              <a:rPr lang="en-US" dirty="0"/>
              <a:t>Sometimes a bird breaks away from its flock. How does this happen? You may need to slow down the model or run it step by step in order to observe this phenomenon.</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49</a:t>
            </a:fld>
            <a:endParaRPr lang="en-US" dirty="0"/>
          </a:p>
        </p:txBody>
      </p:sp>
    </p:spTree>
    <p:extLst>
      <p:ext uri="{BB962C8B-B14F-4D97-AF65-F5344CB8AC3E}">
        <p14:creationId xmlns:p14="http://schemas.microsoft.com/office/powerpoint/2010/main" val="254899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Interval (no true 0)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7869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Gross Error: This category basically takes into account human oversight and other mistakes while reading, recording, and readings. The most common errors, the human error in the measurement fall under this category of errors in measurement</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8439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52524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13</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84444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procedure for developing a questionnaire. </a:t>
            </a:r>
            <a:br>
              <a:rPr lang="en-US" dirty="0"/>
            </a:br>
            <a:r>
              <a:rPr lang="en-US" dirty="0"/>
              <a:t>We will go over each step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7334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35812F-99AF-4BD4-8243-7B044A17BDDE}" type="datetime1">
              <a:rPr lang="en-US" smtClean="0"/>
              <a:t>9/26/2021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530C42D9-EDD5-43D7-92FA-0F52DC5285AB}" type="datetime1">
              <a:rPr lang="en-US" smtClean="0"/>
              <a:t>9/26/2021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09444EE-44E0-4DD0-B923-1C1243ECDF97}" type="datetime1">
              <a:rPr lang="en-US" smtClean="0"/>
              <a:t>9/26/2021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8E71FAFA-920C-44B1-8F17-951198AEE18E}" type="datetime1">
              <a:rPr lang="en-US" smtClean="0"/>
              <a:t>9/26/2021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6FFCC8EE-5FE0-42C4-8130-5E264FD441A5}" type="datetime1">
              <a:rPr lang="en-US" smtClean="0"/>
              <a:t>9/26/2021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7A7FB71-F2CC-4277-9191-82B4BC1E1FFF}" type="datetime1">
              <a:rPr lang="en-US" smtClean="0"/>
              <a:t>9/26/2021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BBF5DB8E-2310-4119-A3F5-23B7568B05FB}" type="datetime1">
              <a:rPr lang="en-US" smtClean="0"/>
              <a:t>9/26/2021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0220506B-3ADF-4BF8-A7AA-A2C4CF75112F}" type="datetime1">
              <a:rPr lang="en-US" smtClean="0"/>
              <a:t>9/26/2021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1831213C-DB0E-449F-BA2E-95219C383337}" type="datetime1">
              <a:rPr lang="en-US" smtClean="0"/>
              <a:t>9/26/2021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ADBD0578-94DB-41D7-A161-2B6CA42CED96}" type="datetime1">
              <a:rPr lang="en-US" smtClean="0"/>
              <a:t>9/26/2021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68D8D1C-7B2C-4563-B607-3FCE61C2D7DA}" type="datetime1">
              <a:rPr lang="en-US" smtClean="0"/>
              <a:t>9/26/2021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38022-1F1B-45F8-87A0-F3D2B3E84BE9}" type="datetime1">
              <a:rPr lang="en-US" smtClean="0"/>
              <a:t>9/26/2021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hine365.marshfieldclinic.org/wellness/memory-loss-normal-aging-or-dementia/"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gp3aX56m0es?feature=oembed" TargetMode="Externa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thestatesman.com/opinion/new-tools-to-fight-fake-news-1502664602.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3C91B-F514-4AF9-B0EA-2BE5B78BBE21}"/>
              </a:ext>
            </a:extLst>
          </p:cNvPr>
          <p:cNvSpPr>
            <a:spLocks noGrp="1"/>
          </p:cNvSpPr>
          <p:nvPr>
            <p:ph type="ctrTitle"/>
          </p:nvPr>
        </p:nvSpPr>
        <p:spPr>
          <a:xfrm>
            <a:off x="640080" y="320040"/>
            <a:ext cx="6692827" cy="3892669"/>
          </a:xfrm>
        </p:spPr>
        <p:txBody>
          <a:bodyPr>
            <a:normAutofit/>
          </a:bodyPr>
          <a:lstStyle/>
          <a:p>
            <a:pPr algn="l"/>
            <a:r>
              <a:rPr lang="en-US" sz="6600"/>
              <a:t>Happy Monday</a:t>
            </a:r>
          </a:p>
        </p:txBody>
      </p:sp>
      <p:sp>
        <p:nvSpPr>
          <p:cNvPr id="3" name="Subtitle 2">
            <a:extLst>
              <a:ext uri="{FF2B5EF4-FFF2-40B4-BE49-F238E27FC236}">
                <a16:creationId xmlns:a16="http://schemas.microsoft.com/office/drawing/2014/main" id="{51A73D31-0054-4495-B25E-8AACE3E09C97}"/>
              </a:ext>
            </a:extLst>
          </p:cNvPr>
          <p:cNvSpPr>
            <a:spLocks noGrp="1"/>
          </p:cNvSpPr>
          <p:nvPr>
            <p:ph type="subTitle" idx="1"/>
          </p:nvPr>
        </p:nvSpPr>
        <p:spPr>
          <a:xfrm>
            <a:off x="640080" y="4631161"/>
            <a:ext cx="6692827" cy="1569486"/>
          </a:xfrm>
        </p:spPr>
        <p:txBody>
          <a:bodyPr>
            <a:normAutofit/>
          </a:bodyPr>
          <a:lstStyle/>
          <a:p>
            <a:pPr algn="l"/>
            <a:r>
              <a:rPr lang="en-US"/>
              <a:t>Take your name tag</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rning Rock GIFs - Get the best GIF on GIPHY">
            <a:extLst>
              <a:ext uri="{FF2B5EF4-FFF2-40B4-BE49-F238E27FC236}">
                <a16:creationId xmlns:a16="http://schemas.microsoft.com/office/drawing/2014/main" id="{4C30F668-F380-4931-8872-1BA24BE5859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7781544" y="1267079"/>
            <a:ext cx="4087368" cy="408736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C97F1B4-E55E-44CD-8F65-F2D649A81AF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5250559-F28E-46CF-B087-CB107FEB864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401238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563F27-A0AF-4677-B0BC-04C15A1F1F0C}"/>
              </a:ext>
            </a:extLst>
          </p:cNvPr>
          <p:cNvSpPr>
            <a:spLocks noGrp="1"/>
          </p:cNvSpPr>
          <p:nvPr>
            <p:ph type="title"/>
          </p:nvPr>
        </p:nvSpPr>
        <p:spPr>
          <a:xfrm>
            <a:off x="643467" y="321734"/>
            <a:ext cx="10905066" cy="1135737"/>
          </a:xfrm>
        </p:spPr>
        <p:txBody>
          <a:bodyPr>
            <a:normAutofit/>
          </a:bodyPr>
          <a:lstStyle/>
          <a:p>
            <a:r>
              <a:rPr lang="en-US" sz="3600"/>
              <a:t>Recap Last Class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48807C7-F11C-4457-8A4D-95EDE377A8C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29EAB59-C20F-46F3-919D-8F94937981E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7" name="Content Placeholder 2">
            <a:extLst>
              <a:ext uri="{FF2B5EF4-FFF2-40B4-BE49-F238E27FC236}">
                <a16:creationId xmlns:a16="http://schemas.microsoft.com/office/drawing/2014/main" id="{422D8A02-F94F-4543-8A66-6A51A0D97F9E}"/>
              </a:ext>
            </a:extLst>
          </p:cNvPr>
          <p:cNvGraphicFramePr>
            <a:graphicFrameLocks noGrp="1"/>
          </p:cNvGraphicFramePr>
          <p:nvPr>
            <p:ph idx="1"/>
            <p:extLst>
              <p:ext uri="{D42A27DB-BD31-4B8C-83A1-F6EECF244321}">
                <p14:modId xmlns:p14="http://schemas.microsoft.com/office/powerpoint/2010/main" val="31804706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75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Designing the Data Collection Form for Communication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9617C0CA-640D-449C-8872-D9919C36E98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CCFCC6E7-9640-43C6-9D31-4F2665025A29}"/>
              </a:ext>
            </a:extLst>
          </p:cNvPr>
          <p:cNvSpPr>
            <a:spLocks noGrp="1"/>
          </p:cNvSpPr>
          <p:nvPr>
            <p:ph type="sldNum" sz="quarter" idx="12"/>
          </p:nvPr>
        </p:nvSpPr>
        <p:spPr/>
        <p:txBody>
          <a:bodyPr/>
          <a:lstStyle/>
          <a:p>
            <a:fld id="{A6AF1B4E-90EC-4A51-B6E5-B702C054ECB0}" type="slidenum">
              <a:rPr lang="en-US" smtClean="0"/>
              <a:t>11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55636-975D-4C24-A08F-69E70F31A0D8}"/>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8023B5-E7B0-4133-838C-F4A659B3D7E1}"/>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000"/>
              <a:t>Define telescoping error and recall loss and explain how they affect a respondent’s ability to answer questions accurately </a:t>
            </a:r>
          </a:p>
          <a:p>
            <a:pPr marL="514350" indent="-514350">
              <a:buFont typeface="+mj-lt"/>
              <a:buAutoNum type="arabicPeriod"/>
            </a:pPr>
            <a:r>
              <a:rPr lang="en-US" sz="2000"/>
              <a:t>List some techniques that researchers use to secure respondents’ cooperation in answering sensitive questions</a:t>
            </a:r>
          </a:p>
          <a:p>
            <a:pPr marL="514350" indent="-514350">
              <a:buFont typeface="+mj-lt"/>
              <a:buAutoNum type="arabicPeriod"/>
            </a:pPr>
            <a:r>
              <a:rPr lang="en-US" sz="2000"/>
              <a:t>List some of the primary rules researchers should keep in mind in trying to develop bias-free questions </a:t>
            </a:r>
          </a:p>
          <a:p>
            <a:pPr marL="514350" indent="-514350">
              <a:buFont typeface="+mj-lt"/>
              <a:buAutoNum type="arabicPeriod"/>
            </a:pPr>
            <a:r>
              <a:rPr lang="en-US" sz="2000"/>
              <a:t>Explain what the funnel approach to question sequencing is </a:t>
            </a:r>
          </a:p>
          <a:p>
            <a:pPr marL="514350" indent="-514350">
              <a:buFont typeface="+mj-lt"/>
              <a:buAutoNum type="arabicPeriod"/>
            </a:pPr>
            <a:r>
              <a:rPr lang="en-US" sz="2000"/>
              <a:t>Explain what a branching question is and discuss when it is used </a:t>
            </a:r>
          </a:p>
          <a:p>
            <a:pPr marL="514350" indent="-514350">
              <a:buFont typeface="+mj-lt"/>
              <a:buAutoNum type="arabicPeriod"/>
            </a:pPr>
            <a:r>
              <a:rPr lang="en-US" sz="2000"/>
              <a:t>Explain the difference between target information and classification information and tell which should be asked first in a questionnaire </a:t>
            </a:r>
          </a:p>
          <a:p>
            <a:pPr marL="514350" indent="-514350">
              <a:buFont typeface="+mj-lt"/>
              <a:buAutoNum type="arabicPeriod"/>
            </a:pPr>
            <a:r>
              <a:rPr lang="en-US" sz="2000"/>
              <a:t>Explain the role of pretesting int eh questionnaire development process</a:t>
            </a:r>
          </a:p>
        </p:txBody>
      </p:sp>
      <p:sp>
        <p:nvSpPr>
          <p:cNvPr id="4" name="Footer Placeholder 3">
            <a:extLst>
              <a:ext uri="{FF2B5EF4-FFF2-40B4-BE49-F238E27FC236}">
                <a16:creationId xmlns:a16="http://schemas.microsoft.com/office/drawing/2014/main" id="{46CF2A24-102C-4087-8E76-4F14A73F84F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D1819A-73B7-45FE-AE1C-B5A528CD12E6}"/>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256947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72B23-5515-458E-864E-36D1024ABC9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Developing the Data Collection Form</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owchart shows the following steps involved in developing a questionnaire:&#10;Step 1: Specify What Information Will Be Sought&#10;Step 2: Determine Method of Administration&#10;Step 3: Determine Content of Individual Questions&#10;Step 4: Determine Form of Response to Each Question&#10;Step 5: Determine Wording of Each Question&#10;Step 6: Prepare Dummy Tables&#10;Step 7: Determine question Sequence&#10;Step 8: Determine Appearance of Questionnaire&#10;Step 9: Develop Recruiting Message or Script&#10;Step 10: Reexamine Step 1-9, Pretest Questionnaire, and Revise if Necessary">
            <a:extLst>
              <a:ext uri="{FF2B5EF4-FFF2-40B4-BE49-F238E27FC236}">
                <a16:creationId xmlns:a16="http://schemas.microsoft.com/office/drawing/2014/main" id="{58D14219-6A36-45BC-9DD8-99ABF555003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DAF6104A-23BC-40E7-B36C-68C3074C093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CDCAC52A-83CF-4B09-818B-105B8A4416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30995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2F056-3EF7-4CF3-B0B0-26A779FCFCEF}"/>
              </a:ext>
            </a:extLst>
          </p:cNvPr>
          <p:cNvSpPr>
            <a:spLocks noGrp="1"/>
          </p:cNvSpPr>
          <p:nvPr>
            <p:ph type="title"/>
          </p:nvPr>
        </p:nvSpPr>
        <p:spPr>
          <a:xfrm>
            <a:off x="841248" y="548640"/>
            <a:ext cx="3600860" cy="5431536"/>
          </a:xfrm>
        </p:spPr>
        <p:txBody>
          <a:bodyPr>
            <a:normAutofit/>
          </a:bodyPr>
          <a:lstStyle/>
          <a:p>
            <a:r>
              <a:rPr lang="en-US" sz="5400"/>
              <a:t>Step 1: Specify what info is needed</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B8DACC-2446-4060-9D7B-F4CDB6F307B1}"/>
              </a:ext>
            </a:extLst>
          </p:cNvPr>
          <p:cNvSpPr>
            <a:spLocks noGrp="1"/>
          </p:cNvSpPr>
          <p:nvPr>
            <p:ph idx="1"/>
          </p:nvPr>
        </p:nvSpPr>
        <p:spPr>
          <a:xfrm>
            <a:off x="5126418" y="552091"/>
            <a:ext cx="6224335" cy="5431536"/>
          </a:xfrm>
        </p:spPr>
        <p:txBody>
          <a:bodyPr anchor="ctr">
            <a:normAutofit/>
          </a:bodyPr>
          <a:lstStyle/>
          <a:p>
            <a:r>
              <a:rPr lang="en-US" sz="2200"/>
              <a:t>The first step should be relatively easy, assuming that the researchers have done a good job at earlier stages in the research process </a:t>
            </a:r>
          </a:p>
          <a:p>
            <a:r>
              <a:rPr lang="en-US" sz="2200"/>
              <a:t>Hypotheses, dummy tables, etc., make it clear what information is needed</a:t>
            </a:r>
          </a:p>
        </p:txBody>
      </p:sp>
      <p:sp>
        <p:nvSpPr>
          <p:cNvPr id="4" name="Footer Placeholder 3">
            <a:extLst>
              <a:ext uri="{FF2B5EF4-FFF2-40B4-BE49-F238E27FC236}">
                <a16:creationId xmlns:a16="http://schemas.microsoft.com/office/drawing/2014/main" id="{2366F43D-02AA-49A7-A639-0368D2B03E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B794664-C876-4247-B834-BB795EC8039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32542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EE2E-BAA1-4D24-8094-5275EE42228F}"/>
              </a:ext>
            </a:extLst>
          </p:cNvPr>
          <p:cNvSpPr>
            <a:spLocks noGrp="1"/>
          </p:cNvSpPr>
          <p:nvPr>
            <p:ph type="title"/>
          </p:nvPr>
        </p:nvSpPr>
        <p:spPr/>
        <p:txBody>
          <a:bodyPr/>
          <a:lstStyle/>
          <a:p>
            <a:r>
              <a:rPr lang="en-US" dirty="0"/>
              <a:t>Step 2: Determine Method of Administration</a:t>
            </a:r>
          </a:p>
        </p:txBody>
      </p:sp>
      <p:sp>
        <p:nvSpPr>
          <p:cNvPr id="3" name="Content Placeholder 2">
            <a:extLst>
              <a:ext uri="{FF2B5EF4-FFF2-40B4-BE49-F238E27FC236}">
                <a16:creationId xmlns:a16="http://schemas.microsoft.com/office/drawing/2014/main" id="{63EFA0E4-D4F2-4E09-9794-FE089088D847}"/>
              </a:ext>
            </a:extLst>
          </p:cNvPr>
          <p:cNvSpPr>
            <a:spLocks noGrp="1"/>
          </p:cNvSpPr>
          <p:nvPr>
            <p:ph idx="1"/>
          </p:nvPr>
        </p:nvSpPr>
        <p:spPr>
          <a:xfrm>
            <a:off x="838200" y="1825625"/>
            <a:ext cx="10515600" cy="1325563"/>
          </a:xfrm>
        </p:spPr>
        <p:txBody>
          <a:bodyPr/>
          <a:lstStyle/>
          <a:p>
            <a:r>
              <a:rPr lang="en-US" dirty="0"/>
              <a:t>The degree of structure and disguise influence this decision, as does the specific research situation </a:t>
            </a:r>
          </a:p>
        </p:txBody>
      </p:sp>
      <p:sp>
        <p:nvSpPr>
          <p:cNvPr id="4" name="Content Placeholder 3">
            <a:extLst>
              <a:ext uri="{FF2B5EF4-FFF2-40B4-BE49-F238E27FC236}">
                <a16:creationId xmlns:a16="http://schemas.microsoft.com/office/drawing/2014/main" id="{F73C3052-D715-4219-ADF7-F8303D123F64}"/>
              </a:ext>
            </a:extLst>
          </p:cNvPr>
          <p:cNvSpPr>
            <a:spLocks noGrp="1"/>
          </p:cNvSpPr>
          <p:nvPr/>
        </p:nvSpPr>
        <p:spPr bwMode="auto">
          <a:xfrm>
            <a:off x="2933700" y="3215640"/>
            <a:ext cx="6324600" cy="2743200"/>
          </a:xfrm>
          <a:prstGeom prst="ellipse">
            <a:avLst/>
          </a:prstGeom>
          <a:solidFill>
            <a:srgbClr val="BBE0E3"/>
          </a:solidFill>
          <a:ln w="19050">
            <a:solidFill>
              <a:schemeClr val="accent1">
                <a:lumMod val="50000"/>
              </a:schemeClr>
            </a:solid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lvl="1" indent="0" algn="ctr">
              <a:spcBef>
                <a:spcPts val="600"/>
              </a:spcBef>
              <a:buNone/>
            </a:pPr>
            <a:r>
              <a:rPr lang="en-US" altLang="en-US" dirty="0"/>
              <a:t>Personal Interview</a:t>
            </a:r>
          </a:p>
          <a:p>
            <a:pPr marL="0" lvl="1" indent="0" algn="ctr">
              <a:spcBef>
                <a:spcPts val="600"/>
              </a:spcBef>
              <a:buNone/>
            </a:pPr>
            <a:r>
              <a:rPr lang="en-US" altLang="en-US" dirty="0"/>
              <a:t>Telephone Interview</a:t>
            </a:r>
          </a:p>
          <a:p>
            <a:pPr marL="0" lvl="1" indent="0" algn="ctr">
              <a:spcBef>
                <a:spcPts val="600"/>
              </a:spcBef>
              <a:buNone/>
            </a:pPr>
            <a:r>
              <a:rPr lang="en-US" altLang="en-US" dirty="0"/>
              <a:t>Mail Survey</a:t>
            </a:r>
          </a:p>
          <a:p>
            <a:pPr marL="0" lvl="1" indent="0" algn="ctr">
              <a:spcBef>
                <a:spcPts val="600"/>
              </a:spcBef>
              <a:buNone/>
            </a:pPr>
            <a:r>
              <a:rPr lang="en-US" altLang="en-US" dirty="0"/>
              <a:t>Online Survey</a:t>
            </a:r>
          </a:p>
        </p:txBody>
      </p:sp>
      <p:sp>
        <p:nvSpPr>
          <p:cNvPr id="5" name="Footer Placeholder 4">
            <a:extLst>
              <a:ext uri="{FF2B5EF4-FFF2-40B4-BE49-F238E27FC236}">
                <a16:creationId xmlns:a16="http://schemas.microsoft.com/office/drawing/2014/main" id="{4616D6DF-E4F6-4B5C-ACCB-629600CE9B39}"/>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7B09AF2-C0B7-481E-A948-2EF2569BBB59}"/>
              </a:ext>
            </a:extLst>
          </p:cNvPr>
          <p:cNvSpPr>
            <a:spLocks noGrp="1"/>
          </p:cNvSpPr>
          <p:nvPr>
            <p:ph type="sldNum" sz="quarter" idx="12"/>
          </p:nvPr>
        </p:nvSpPr>
        <p:spPr/>
        <p:txBody>
          <a:bodyPr/>
          <a:lstStyle/>
          <a:p>
            <a:fld id="{A6AF1B4E-90EC-4A51-B6E5-B702C054ECB0}" type="slidenum">
              <a:rPr lang="en-US" smtClean="0"/>
              <a:t>15</a:t>
            </a:fld>
            <a:endParaRPr lang="en-US" dirty="0"/>
          </a:p>
        </p:txBody>
      </p:sp>
    </p:spTree>
    <p:extLst>
      <p:ext uri="{BB962C8B-B14F-4D97-AF65-F5344CB8AC3E}">
        <p14:creationId xmlns:p14="http://schemas.microsoft.com/office/powerpoint/2010/main" val="37301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4A6D9-2D22-4832-862A-870CB915C789}"/>
              </a:ext>
            </a:extLst>
          </p:cNvPr>
          <p:cNvSpPr>
            <a:spLocks noGrp="1"/>
          </p:cNvSpPr>
          <p:nvPr>
            <p:ph type="title"/>
          </p:nvPr>
        </p:nvSpPr>
        <p:spPr>
          <a:xfrm>
            <a:off x="841248" y="548640"/>
            <a:ext cx="3600860" cy="5431536"/>
          </a:xfrm>
        </p:spPr>
        <p:txBody>
          <a:bodyPr>
            <a:normAutofit/>
          </a:bodyPr>
          <a:lstStyle/>
          <a:p>
            <a:r>
              <a:rPr lang="en-US" sz="5400"/>
              <a:t>Step 3: Determine Content of Individual Questions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CCBF9C-DE5F-465F-A9BC-4386A4D6CD54}"/>
              </a:ext>
            </a:extLst>
          </p:cNvPr>
          <p:cNvSpPr>
            <a:spLocks noGrp="1"/>
          </p:cNvSpPr>
          <p:nvPr>
            <p:ph idx="1"/>
          </p:nvPr>
        </p:nvSpPr>
        <p:spPr>
          <a:xfrm>
            <a:off x="5126418" y="552091"/>
            <a:ext cx="6224335" cy="5431536"/>
          </a:xfrm>
        </p:spPr>
        <p:txBody>
          <a:bodyPr anchor="ctr">
            <a:normAutofit/>
          </a:bodyPr>
          <a:lstStyle/>
          <a:p>
            <a:r>
              <a:rPr lang="en-US" sz="2200" dirty="0"/>
              <a:t>Some key issues: </a:t>
            </a:r>
          </a:p>
          <a:p>
            <a:pPr lvl="1"/>
            <a:r>
              <a:rPr lang="en-US" sz="2200" dirty="0"/>
              <a:t>Is the question necessary?</a:t>
            </a:r>
          </a:p>
          <a:p>
            <a:pPr lvl="1"/>
            <a:r>
              <a:rPr lang="en-US" sz="2200" dirty="0"/>
              <a:t>Are several questions needed instead of one? </a:t>
            </a:r>
          </a:p>
          <a:p>
            <a:pPr lvl="1"/>
            <a:r>
              <a:rPr lang="en-US" sz="2200" dirty="0"/>
              <a:t>Do respondents have the necessary information? </a:t>
            </a:r>
          </a:p>
          <a:p>
            <a:pPr lvl="1"/>
            <a:r>
              <a:rPr lang="en-US" sz="2200" dirty="0"/>
              <a:t>Will respondents give the information?</a:t>
            </a:r>
          </a:p>
          <a:p>
            <a:r>
              <a:rPr lang="en-US" sz="2200" dirty="0"/>
              <a:t>Filter Question: </a:t>
            </a:r>
          </a:p>
          <a:p>
            <a:pPr lvl="1"/>
            <a:r>
              <a:rPr lang="en-US" sz="2200" dirty="0"/>
              <a:t>Do you do the grocery shopping for your family?</a:t>
            </a:r>
          </a:p>
          <a:p>
            <a:pPr lvl="1"/>
            <a:r>
              <a:rPr lang="en-US" sz="2200" dirty="0"/>
              <a:t>Have you eaten at Mickey’s restaurant, located …, within the past 6 months?</a:t>
            </a:r>
          </a:p>
          <a:p>
            <a:pPr lvl="1"/>
            <a:r>
              <a:rPr lang="en-US" sz="2200" dirty="0"/>
              <a:t>Did you vote in the last presidential election? </a:t>
            </a:r>
          </a:p>
        </p:txBody>
      </p:sp>
      <p:sp>
        <p:nvSpPr>
          <p:cNvPr id="4" name="Footer Placeholder 3">
            <a:extLst>
              <a:ext uri="{FF2B5EF4-FFF2-40B4-BE49-F238E27FC236}">
                <a16:creationId xmlns:a16="http://schemas.microsoft.com/office/drawing/2014/main" id="{A8204BB2-54A7-4904-A1E9-4D72FF3B490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58366-9FFB-4127-9478-29669C0B426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20002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BF418-65F5-4365-8EA7-A7A48A84875F}"/>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100"/>
              <a:t>Step 3: Continued (Telescoping error)</a:t>
            </a:r>
            <a:br>
              <a:rPr lang="en-US" sz="4100"/>
            </a:br>
            <a:endParaRPr lang="en-US" sz="4100"/>
          </a:p>
        </p:txBody>
      </p:sp>
      <p:sp>
        <p:nvSpPr>
          <p:cNvPr id="19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24B727B-CC14-448A-A0CE-065B0175F621}"/>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a:t>Telescoping error: A type of error resulting from the fact that most people remember an event as having occurred more recently than it did </a:t>
            </a:r>
          </a:p>
        </p:txBody>
      </p:sp>
      <p:pic>
        <p:nvPicPr>
          <p:cNvPr id="1026" name="Picture 2" descr="Telescoping effect - Wikiwand">
            <a:extLst>
              <a:ext uri="{FF2B5EF4-FFF2-40B4-BE49-F238E27FC236}">
                <a16:creationId xmlns:a16="http://schemas.microsoft.com/office/drawing/2014/main" id="{807EBE36-D399-4E2E-B027-0307C96D44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6344" y="2793353"/>
            <a:ext cx="5468112" cy="3231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close-up of a tube&#10;&#10;Description automatically generated with low confidence">
            <a:extLst>
              <a:ext uri="{FF2B5EF4-FFF2-40B4-BE49-F238E27FC236}">
                <a16:creationId xmlns:a16="http://schemas.microsoft.com/office/drawing/2014/main" id="{3D801A4D-6708-47F9-962D-BD224243D5E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4496" y="3629726"/>
            <a:ext cx="5468112" cy="155841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65EDEAE-B49B-4BB9-8155-A9272B26E8F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9686DBB-0127-4B56-B07C-15D8975C73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pPr>
                <a:spcAft>
                  <a:spcPts val="600"/>
                </a:spcAft>
              </a:pPr>
              <a:t>17</a:t>
            </a:fld>
            <a:endParaRPr lang="en-US"/>
          </a:p>
        </p:txBody>
      </p:sp>
    </p:spTree>
    <p:extLst>
      <p:ext uri="{BB962C8B-B14F-4D97-AF65-F5344CB8AC3E}">
        <p14:creationId xmlns:p14="http://schemas.microsoft.com/office/powerpoint/2010/main" val="148874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B9317B-37CA-4F43-B813-E6597C831C5E}"/>
              </a:ext>
            </a:extLst>
          </p:cNvPr>
          <p:cNvSpPr>
            <a:spLocks noGrp="1"/>
          </p:cNvSpPr>
          <p:nvPr>
            <p:ph type="title"/>
          </p:nvPr>
        </p:nvSpPr>
        <p:spPr>
          <a:xfrm>
            <a:off x="1046746" y="586822"/>
            <a:ext cx="3560252" cy="1645920"/>
          </a:xfrm>
        </p:spPr>
        <p:txBody>
          <a:bodyPr>
            <a:normAutofit/>
          </a:bodyPr>
          <a:lstStyle/>
          <a:p>
            <a:r>
              <a:rPr lang="en-US" sz="3200"/>
              <a:t>Step 3: continued (Recall loss)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C3C1F1E-A36B-4F5A-AB21-0584C5C8EDD2}"/>
              </a:ext>
            </a:extLst>
          </p:cNvPr>
          <p:cNvSpPr>
            <a:spLocks noGrp="1"/>
          </p:cNvSpPr>
          <p:nvPr>
            <p:ph idx="1"/>
          </p:nvPr>
        </p:nvSpPr>
        <p:spPr>
          <a:xfrm>
            <a:off x="5351164" y="586822"/>
            <a:ext cx="6002636" cy="1645920"/>
          </a:xfrm>
        </p:spPr>
        <p:txBody>
          <a:bodyPr anchor="ctr">
            <a:normAutofit/>
          </a:bodyPr>
          <a:lstStyle/>
          <a:p>
            <a:r>
              <a:rPr lang="en-US" sz="1800"/>
              <a:t>A type of error caused by a respondent’s forgetting that an event happened at all </a:t>
            </a:r>
          </a:p>
          <a:p>
            <a:pPr marL="0" indent="0">
              <a:buNone/>
            </a:pPr>
            <a:endParaRPr lang="en-US" sz="1800"/>
          </a:p>
        </p:txBody>
      </p:sp>
      <p:pic>
        <p:nvPicPr>
          <p:cNvPr id="7" name="Picture 6" descr="Icon&#10;&#10;Description automatically generated">
            <a:extLst>
              <a:ext uri="{FF2B5EF4-FFF2-40B4-BE49-F238E27FC236}">
                <a16:creationId xmlns:a16="http://schemas.microsoft.com/office/drawing/2014/main" id="{93085525-6172-4990-9A36-6BC69331B46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38590" y="2734056"/>
            <a:ext cx="7403211" cy="3483864"/>
          </a:xfrm>
          <a:prstGeom prst="rect">
            <a:avLst/>
          </a:prstGeom>
        </p:spPr>
      </p:pic>
      <p:sp>
        <p:nvSpPr>
          <p:cNvPr id="4" name="Footer Placeholder 3">
            <a:extLst>
              <a:ext uri="{FF2B5EF4-FFF2-40B4-BE49-F238E27FC236}">
                <a16:creationId xmlns:a16="http://schemas.microsoft.com/office/drawing/2014/main" id="{5A9F7E2F-4427-4DAD-BD35-50C2A24011B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5C272DA5-4B19-4FFC-8726-36786DAABA2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18</a:t>
            </a:fld>
            <a:endParaRPr lang="en-US">
              <a:solidFill>
                <a:schemeClr val="tx1">
                  <a:lumMod val="50000"/>
                  <a:lumOff val="50000"/>
                </a:schemeClr>
              </a:solidFill>
            </a:endParaRPr>
          </a:p>
        </p:txBody>
      </p:sp>
    </p:spTree>
    <p:extLst>
      <p:ext uri="{BB962C8B-B14F-4D97-AF65-F5344CB8AC3E}">
        <p14:creationId xmlns:p14="http://schemas.microsoft.com/office/powerpoint/2010/main" val="123062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2787-0340-4E0A-994D-CE8B77565471}"/>
              </a:ext>
            </a:extLst>
          </p:cNvPr>
          <p:cNvSpPr>
            <a:spLocks noGrp="1"/>
          </p:cNvSpPr>
          <p:nvPr>
            <p:ph type="title"/>
          </p:nvPr>
        </p:nvSpPr>
        <p:spPr>
          <a:xfrm>
            <a:off x="841247" y="1655286"/>
            <a:ext cx="4609057" cy="2610042"/>
          </a:xfrm>
        </p:spPr>
        <p:txBody>
          <a:bodyPr vert="horz" lIns="91440" tIns="45720" rIns="91440" bIns="45720" rtlCol="0" anchor="b">
            <a:normAutofit/>
          </a:bodyPr>
          <a:lstStyle/>
          <a:p>
            <a:r>
              <a:rPr lang="en-US" sz="5400" kern="1200">
                <a:solidFill>
                  <a:schemeClr val="tx1"/>
                </a:solidFill>
                <a:latin typeface="+mj-lt"/>
                <a:ea typeface="+mj-ea"/>
                <a:cs typeface="+mj-cs"/>
              </a:rPr>
              <a:t>The Mandela Effect</a:t>
            </a:r>
          </a:p>
        </p:txBody>
      </p:sp>
      <p:sp>
        <p:nvSpPr>
          <p:cNvPr id="32" name="Freeform: Shape 31">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Online Media 5" title="What Is The Mandela Effect? | Psychology, Theories, &amp; Examples">
            <a:hlinkClick r:id="" action="ppaction://media"/>
            <a:extLst>
              <a:ext uri="{FF2B5EF4-FFF2-40B4-BE49-F238E27FC236}">
                <a16:creationId xmlns:a16="http://schemas.microsoft.com/office/drawing/2014/main" id="{4F4DD185-739E-40E8-A495-DEA1F56A6E15}"/>
              </a:ext>
            </a:extLst>
          </p:cNvPr>
          <p:cNvPicPr>
            <a:picLocks noRot="1" noChangeAspect="1"/>
          </p:cNvPicPr>
          <p:nvPr>
            <a:videoFile r:link="rId1"/>
          </p:nvPr>
        </p:nvPicPr>
        <p:blipFill>
          <a:blip r:embed="rId4"/>
          <a:stretch>
            <a:fillRect/>
          </a:stretch>
        </p:blipFill>
        <p:spPr>
          <a:xfrm>
            <a:off x="6507579" y="1962570"/>
            <a:ext cx="5079371" cy="2869844"/>
          </a:xfrm>
          <a:prstGeom prst="rect">
            <a:avLst/>
          </a:prstGeom>
        </p:spPr>
      </p:pic>
      <p:sp>
        <p:nvSpPr>
          <p:cNvPr id="36" name="Freeform: Shape 35">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37">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51776FB0-9299-4BCA-97C5-C85F9829B567}"/>
              </a:ext>
            </a:extLst>
          </p:cNvPr>
          <p:cNvSpPr>
            <a:spLocks noGrp="1"/>
          </p:cNvSpPr>
          <p:nvPr>
            <p:ph type="sldNum" sz="quarter" idx="12"/>
          </p:nvPr>
        </p:nvSpPr>
        <p:spPr>
          <a:xfrm>
            <a:off x="8820150" y="5623560"/>
            <a:ext cx="2533650" cy="365125"/>
          </a:xfrm>
        </p:spPr>
        <p:txBody>
          <a:bodyPr vert="horz" lIns="91440" tIns="45720" rIns="91440" bIns="45720" rtlCol="0" anchor="ctr">
            <a:normAutofit/>
          </a:bodyPr>
          <a:lstStyle/>
          <a:p>
            <a:pPr>
              <a:spcAft>
                <a:spcPts val="600"/>
              </a:spcAft>
            </a:pPr>
            <a:fld id="{A6AF1B4E-90EC-4A51-B6E5-B702C054ECB0}" type="slidenum">
              <a:rPr lang="en-US" smtClean="0">
                <a:solidFill>
                  <a:srgbClr val="FFFFFF">
                    <a:alpha val="80000"/>
                  </a:srgbClr>
                </a:solidFill>
              </a:rPr>
              <a:pPr>
                <a:spcAft>
                  <a:spcPts val="600"/>
                </a:spcAft>
              </a:pPr>
              <a:t>19</a:t>
            </a:fld>
            <a:endParaRPr lang="en-US">
              <a:solidFill>
                <a:srgbClr val="FFFFFF">
                  <a:alpha val="80000"/>
                </a:srgbClr>
              </a:solidFill>
            </a:endParaRPr>
          </a:p>
        </p:txBody>
      </p:sp>
      <p:sp>
        <p:nvSpPr>
          <p:cNvPr id="4" name="Footer Placeholder 3">
            <a:extLst>
              <a:ext uri="{FF2B5EF4-FFF2-40B4-BE49-F238E27FC236}">
                <a16:creationId xmlns:a16="http://schemas.microsoft.com/office/drawing/2014/main" id="{9CCBDA0A-F1F9-4AD3-B353-9A25C5813AA4}"/>
              </a:ext>
            </a:extLst>
          </p:cNvPr>
          <p:cNvSpPr>
            <a:spLocks noGrp="1"/>
          </p:cNvSpPr>
          <p:nvPr>
            <p:ph type="ftr" sz="quarter" idx="11"/>
          </p:nvPr>
        </p:nvSpPr>
        <p:spPr>
          <a:xfrm>
            <a:off x="7290322" y="6355080"/>
            <a:ext cx="4063478" cy="365125"/>
          </a:xfrm>
        </p:spPr>
        <p:txBody>
          <a:bodyPr vert="horz" lIns="91440" tIns="45720" rIns="91440" bIns="45720" rtlCol="0" anchor="ctr">
            <a:normAutofit/>
          </a:bodyPr>
          <a:lstStyle/>
          <a:p>
            <a:pPr algn="r">
              <a:spcAft>
                <a:spcPts val="600"/>
              </a:spcAft>
            </a:pPr>
            <a:r>
              <a:rPr lang="en-US" kern="1200">
                <a:solidFill>
                  <a:srgbClr val="FFFFFF">
                    <a:alpha val="80000"/>
                  </a:srgbClr>
                </a:solidFill>
                <a:latin typeface="+mn-lt"/>
                <a:ea typeface="+mn-ea"/>
                <a:cs typeface="+mn-cs"/>
              </a:rPr>
              <a:t>Mike Nguyen</a:t>
            </a:r>
          </a:p>
        </p:txBody>
      </p:sp>
    </p:spTree>
    <p:extLst>
      <p:ext uri="{BB962C8B-B14F-4D97-AF65-F5344CB8AC3E}">
        <p14:creationId xmlns:p14="http://schemas.microsoft.com/office/powerpoint/2010/main" val="189558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4965430" y="629268"/>
            <a:ext cx="6586491" cy="1286160"/>
          </a:xfrm>
        </p:spPr>
        <p:txBody>
          <a:bodyPr anchor="b">
            <a:normAutofit/>
          </a:bodyPr>
          <a:lstStyle/>
          <a:p>
            <a:r>
              <a:rPr lang="en-US"/>
              <a:t>iClicker Question</a:t>
            </a:r>
            <a:endParaRPr lang="en-US" dirty="0"/>
          </a:p>
        </p:txBody>
      </p:sp>
      <p:sp>
        <p:nvSpPr>
          <p:cNvPr id="21"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965431" y="2438400"/>
            <a:ext cx="6586489" cy="3785419"/>
          </a:xfrm>
        </p:spPr>
        <p:txBody>
          <a:bodyPr>
            <a:normAutofit/>
          </a:bodyPr>
          <a:lstStyle/>
          <a:p>
            <a:pPr marL="0" indent="0">
              <a:buNone/>
            </a:pPr>
            <a:r>
              <a:rPr lang="en-US" sz="2000"/>
              <a:t>Higher levels of measurement have all the properties of lower levesl of measurement </a:t>
            </a:r>
          </a:p>
          <a:p>
            <a:r>
              <a:rPr lang="en-US" sz="2000"/>
              <a:t>True</a:t>
            </a:r>
          </a:p>
          <a:p>
            <a:r>
              <a:rPr lang="en-US" sz="2000"/>
              <a:t>False</a:t>
            </a:r>
          </a:p>
        </p:txBody>
      </p:sp>
      <p:pic>
        <p:nvPicPr>
          <p:cNvPr id="22" name="Picture 6" descr="Question mark on green pastel background">
            <a:extLst>
              <a:ext uri="{FF2B5EF4-FFF2-40B4-BE49-F238E27FC236}">
                <a16:creationId xmlns:a16="http://schemas.microsoft.com/office/drawing/2014/main" id="{88A72AFF-09F2-4302-A4A3-4941F1EFD16E}"/>
              </a:ext>
            </a:extLst>
          </p:cNvPr>
          <p:cNvPicPr>
            <a:picLocks noChangeAspect="1"/>
          </p:cNvPicPr>
          <p:nvPr/>
        </p:nvPicPr>
        <p:blipFill rotWithShape="1">
          <a:blip r:embed="rId3"/>
          <a:srcRect l="44648" r="4656"/>
          <a:stretch/>
        </p:blipFill>
        <p:spPr>
          <a:xfrm>
            <a:off x="20" y="10"/>
            <a:ext cx="4635571" cy="6857990"/>
          </a:xfrm>
          <a:prstGeom prst="rect">
            <a:avLst/>
          </a:prstGeom>
          <a:effectLst/>
        </p:spPr>
      </p:pic>
      <p:cxnSp>
        <p:nvCxnSpPr>
          <p:cNvPr id="23"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358872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24614-478B-48B5-980F-7EAD58F777A5}"/>
              </a:ext>
            </a:extLst>
          </p:cNvPr>
          <p:cNvSpPr>
            <a:spLocks noGrp="1"/>
          </p:cNvSpPr>
          <p:nvPr>
            <p:ph type="title"/>
          </p:nvPr>
        </p:nvSpPr>
        <p:spPr>
          <a:xfrm>
            <a:off x="686834" y="1153572"/>
            <a:ext cx="3200400" cy="4461163"/>
          </a:xfrm>
        </p:spPr>
        <p:txBody>
          <a:bodyPr>
            <a:normAutofit/>
          </a:bodyPr>
          <a:lstStyle/>
          <a:p>
            <a:r>
              <a:rPr lang="en-US">
                <a:solidFill>
                  <a:srgbClr val="FFFFFF"/>
                </a:solidFill>
              </a:rPr>
              <a:t>Handling Sensitive Questions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4F4BC7-0614-4104-9965-16675B73E860}"/>
              </a:ext>
            </a:extLst>
          </p:cNvPr>
          <p:cNvSpPr>
            <a:spLocks noGrp="1"/>
          </p:cNvSpPr>
          <p:nvPr>
            <p:ph idx="1"/>
          </p:nvPr>
        </p:nvSpPr>
        <p:spPr>
          <a:xfrm>
            <a:off x="4447308" y="591344"/>
            <a:ext cx="6906491" cy="5585619"/>
          </a:xfrm>
        </p:spPr>
        <p:txBody>
          <a:bodyPr anchor="ctr">
            <a:normAutofit/>
          </a:bodyPr>
          <a:lstStyle/>
          <a:p>
            <a:r>
              <a:rPr lang="en-US" b="1" i="1" dirty="0"/>
              <a:t>Don’t ask unless absolutely necessary!</a:t>
            </a:r>
          </a:p>
          <a:p>
            <a:r>
              <a:rPr lang="en-US" dirty="0"/>
              <a:t>Guarantee anonymity</a:t>
            </a:r>
          </a:p>
          <a:p>
            <a:r>
              <a:rPr lang="en-US" dirty="0"/>
              <a:t>Place sensitive questions near end </a:t>
            </a:r>
          </a:p>
          <a:p>
            <a:r>
              <a:rPr lang="en-US" dirty="0"/>
              <a:t>Include a counter biasing statement </a:t>
            </a:r>
          </a:p>
          <a:p>
            <a:r>
              <a:rPr lang="en-US" dirty="0"/>
              <a:t>Ask about how others might feel </a:t>
            </a:r>
          </a:p>
          <a:p>
            <a:r>
              <a:rPr lang="en-US" dirty="0"/>
              <a:t>Ask for general, rather than specific, information (e.g., categories for answers)</a:t>
            </a:r>
          </a:p>
          <a:p>
            <a:r>
              <a:rPr lang="en-US" dirty="0"/>
              <a:t>Use randomized response model </a:t>
            </a:r>
          </a:p>
          <a:p>
            <a:endParaRPr lang="en-US" dirty="0"/>
          </a:p>
        </p:txBody>
      </p:sp>
      <p:sp>
        <p:nvSpPr>
          <p:cNvPr id="4" name="Footer Placeholder 3">
            <a:extLst>
              <a:ext uri="{FF2B5EF4-FFF2-40B4-BE49-F238E27FC236}">
                <a16:creationId xmlns:a16="http://schemas.microsoft.com/office/drawing/2014/main" id="{713958C8-A416-4335-B842-E6F4FE3C9967}"/>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85E5CAA-1127-483E-803D-4FAF365BFECA}"/>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996613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695FE-72C5-4A7E-852F-F50D3F5F6F2F}"/>
              </a:ext>
            </a:extLst>
          </p:cNvPr>
          <p:cNvSpPr>
            <a:spLocks noGrp="1"/>
          </p:cNvSpPr>
          <p:nvPr>
            <p:ph type="title"/>
          </p:nvPr>
        </p:nvSpPr>
        <p:spPr>
          <a:xfrm>
            <a:off x="686834" y="1153572"/>
            <a:ext cx="3200400" cy="4461163"/>
          </a:xfrm>
        </p:spPr>
        <p:txBody>
          <a:bodyPr>
            <a:normAutofit/>
          </a:bodyPr>
          <a:lstStyle/>
          <a:p>
            <a:r>
              <a:rPr lang="en-US">
                <a:solidFill>
                  <a:srgbClr val="FFFFFF"/>
                </a:solidFill>
              </a:rPr>
              <a:t>Example Response Model</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1EC92D-3FD8-4C7B-BE37-3DCEDA20F272}"/>
              </a:ext>
            </a:extLst>
          </p:cNvPr>
          <p:cNvSpPr>
            <a:spLocks noGrp="1"/>
          </p:cNvSpPr>
          <p:nvPr>
            <p:ph idx="1"/>
          </p:nvPr>
        </p:nvSpPr>
        <p:spPr>
          <a:xfrm>
            <a:off x="4447308" y="591344"/>
            <a:ext cx="6906491" cy="5585619"/>
          </a:xfrm>
        </p:spPr>
        <p:txBody>
          <a:bodyPr anchor="ctr">
            <a:normAutofit/>
          </a:bodyPr>
          <a:lstStyle/>
          <a:p>
            <a:r>
              <a:rPr lang="en-US" dirty="0" err="1"/>
              <a:t>Q1</a:t>
            </a:r>
            <a:r>
              <a:rPr lang="en-US" dirty="0"/>
              <a:t>: Have you used cocaine before?</a:t>
            </a:r>
          </a:p>
          <a:p>
            <a:r>
              <a:rPr lang="en-US" dirty="0" err="1"/>
              <a:t>Q2</a:t>
            </a:r>
            <a:r>
              <a:rPr lang="en-US" dirty="0"/>
              <a:t>: Flip a book and answer: is the page number odd? Yes or no? </a:t>
            </a:r>
          </a:p>
          <a:p>
            <a:r>
              <a:rPr lang="en-US" dirty="0"/>
              <a:t>The respondent: flip a coin to decide which question to answer </a:t>
            </a:r>
          </a:p>
          <a:p>
            <a:r>
              <a:rPr lang="en-US" dirty="0"/>
              <a:t>The interviewer: does not know the outcome of the coin </a:t>
            </a:r>
          </a:p>
          <a:p>
            <a:r>
              <a:rPr lang="en-US" dirty="0"/>
              <a:t>The randomization device must have: </a:t>
            </a:r>
          </a:p>
          <a:p>
            <a:pPr lvl="1"/>
            <a:r>
              <a:rPr lang="en-US" dirty="0"/>
              <a:t>Known probability t that the person is asked the sensitive question and (1-t) that the person is asked other questions</a:t>
            </a:r>
          </a:p>
          <a:p>
            <a:pPr lvl="1"/>
            <a:r>
              <a:rPr lang="en-US" dirty="0"/>
              <a:t>The probability that the person response yes to the other question is known </a:t>
            </a:r>
          </a:p>
        </p:txBody>
      </p:sp>
      <p:sp>
        <p:nvSpPr>
          <p:cNvPr id="4" name="Footer Placeholder 3">
            <a:extLst>
              <a:ext uri="{FF2B5EF4-FFF2-40B4-BE49-F238E27FC236}">
                <a16:creationId xmlns:a16="http://schemas.microsoft.com/office/drawing/2014/main" id="{4E4586A9-6F0E-4E10-B752-6E2B2485D518}"/>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0C3CFEA-2C38-4723-98E9-231EC0E33C4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966486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113D-2E77-4D60-9B9A-F7A56DB0956E}"/>
              </a:ext>
            </a:extLst>
          </p:cNvPr>
          <p:cNvSpPr>
            <a:spLocks noGrp="1"/>
          </p:cNvSpPr>
          <p:nvPr>
            <p:ph type="title"/>
          </p:nvPr>
        </p:nvSpPr>
        <p:spPr/>
        <p:txBody>
          <a:bodyPr/>
          <a:lstStyle/>
          <a:p>
            <a:r>
              <a:rPr lang="en-US" dirty="0"/>
              <a:t>Example Response Model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76D295-4F47-475F-98B6-F3546A308968}"/>
                  </a:ext>
                </a:extLst>
              </p:cNvPr>
              <p:cNvSpPr>
                <a:spLocks noGrp="1"/>
              </p:cNvSpPr>
              <p:nvPr>
                <p:ph idx="1"/>
              </p:nvPr>
            </p:nvSpPr>
            <p:spPr>
              <a:xfrm>
                <a:off x="838200" y="1825625"/>
                <a:ext cx="6544733" cy="4351338"/>
              </a:xfrm>
            </p:spPr>
            <p:txBody>
              <a:bodyPr>
                <a:normAutofit lnSpcReduction="10000"/>
              </a:bodyPr>
              <a:lstStyle/>
              <a:p>
                <a:r>
                  <a:rPr lang="en-US" dirty="0"/>
                  <a:t>P(yes)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denote the number of yes in n subjects </a:t>
                </a:r>
              </a:p>
              <a:p>
                <a:pPr lvl="1"/>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=2(</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4</m:t>
                        </m:r>
                      </m:den>
                    </m:f>
                    <m:r>
                      <a:rPr lang="en-US" b="0" i="1" dirty="0" smtClean="0">
                        <a:latin typeface="Cambria Math" panose="02040503050406030204" pitchFamily="18" charset="0"/>
                      </a:rPr>
                      <m:t>)</m:t>
                    </m:r>
                  </m:oMath>
                </a14:m>
                <a:endParaRPr lang="en-US" dirty="0"/>
              </a:p>
              <a:p>
                <a:r>
                  <a:rPr lang="en-US" dirty="0"/>
                  <a:t>For small sample, the finite correction factor can be omitted, and the variance formula is </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𝑉𝑎𝑟</m:t>
                        </m:r>
                      </m:e>
                    </m:acc>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e>
                    </m:d>
                  </m:oMath>
                </a14:m>
                <a:endParaRPr lang="en-US" dirty="0"/>
              </a:p>
            </p:txBody>
          </p:sp>
        </mc:Choice>
        <mc:Fallback xmlns="">
          <p:sp>
            <p:nvSpPr>
              <p:cNvPr id="3" name="Content Placeholder 2">
                <a:extLst>
                  <a:ext uri="{FF2B5EF4-FFF2-40B4-BE49-F238E27FC236}">
                    <a16:creationId xmlns:a16="http://schemas.microsoft.com/office/drawing/2014/main" id="{5A76D295-4F47-475F-98B6-F3546A308968}"/>
                  </a:ext>
                </a:extLst>
              </p:cNvPr>
              <p:cNvSpPr>
                <a:spLocks noGrp="1" noRot="1" noChangeAspect="1" noMove="1" noResize="1" noEditPoints="1" noAdjustHandles="1" noChangeArrowheads="1" noChangeShapeType="1" noTextEdit="1"/>
              </p:cNvSpPr>
              <p:nvPr>
                <p:ph idx="1"/>
              </p:nvPr>
            </p:nvSpPr>
            <p:spPr>
              <a:xfrm>
                <a:off x="838200" y="1825625"/>
                <a:ext cx="6544733" cy="4351338"/>
              </a:xfrm>
              <a:blipFill>
                <a:blip r:embed="rId3"/>
                <a:stretch>
                  <a:fillRect l="-1678" t="-12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ECDF1F9-AB8A-4BF1-B5F6-7484F940087F}"/>
              </a:ext>
            </a:extLst>
          </p:cNvPr>
          <p:cNvPicPr>
            <a:picLocks noChangeAspect="1"/>
          </p:cNvPicPr>
          <p:nvPr/>
        </p:nvPicPr>
        <p:blipFill>
          <a:blip r:embed="rId4"/>
          <a:stretch>
            <a:fillRect/>
          </a:stretch>
        </p:blipFill>
        <p:spPr>
          <a:xfrm>
            <a:off x="7291740" y="1825625"/>
            <a:ext cx="3952875" cy="4105275"/>
          </a:xfrm>
          <a:prstGeom prst="rect">
            <a:avLst/>
          </a:prstGeom>
        </p:spPr>
      </p:pic>
      <p:sp>
        <p:nvSpPr>
          <p:cNvPr id="4" name="Footer Placeholder 3">
            <a:extLst>
              <a:ext uri="{FF2B5EF4-FFF2-40B4-BE49-F238E27FC236}">
                <a16:creationId xmlns:a16="http://schemas.microsoft.com/office/drawing/2014/main" id="{DC983B2F-47D2-400F-8EFF-00111965437C}"/>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3D5F06EA-7C6C-42E3-BF8A-39E483E57CAD}"/>
              </a:ext>
            </a:extLst>
          </p:cNvPr>
          <p:cNvSpPr>
            <a:spLocks noGrp="1"/>
          </p:cNvSpPr>
          <p:nvPr>
            <p:ph type="sldNum" sz="quarter" idx="12"/>
          </p:nvPr>
        </p:nvSpPr>
        <p:spPr/>
        <p:txBody>
          <a:bodyPr/>
          <a:lstStyle/>
          <a:p>
            <a:fld id="{A6AF1B4E-90EC-4A51-B6E5-B702C054ECB0}" type="slidenum">
              <a:rPr lang="en-US" smtClean="0"/>
              <a:t>22</a:t>
            </a:fld>
            <a:endParaRPr lang="en-US" dirty="0"/>
          </a:p>
        </p:txBody>
      </p:sp>
    </p:spTree>
    <p:extLst>
      <p:ext uri="{BB962C8B-B14F-4D97-AF65-F5344CB8AC3E}">
        <p14:creationId xmlns:p14="http://schemas.microsoft.com/office/powerpoint/2010/main" val="104476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D1FFB-E2B1-404D-8E75-8EB26638E8DB}"/>
              </a:ext>
            </a:extLst>
          </p:cNvPr>
          <p:cNvSpPr>
            <a:spLocks noGrp="1"/>
          </p:cNvSpPr>
          <p:nvPr>
            <p:ph type="title"/>
          </p:nvPr>
        </p:nvSpPr>
        <p:spPr>
          <a:xfrm>
            <a:off x="686834" y="1153572"/>
            <a:ext cx="3200400" cy="4461163"/>
          </a:xfrm>
        </p:spPr>
        <p:txBody>
          <a:bodyPr>
            <a:normAutofit/>
          </a:bodyPr>
          <a:lstStyle/>
          <a:p>
            <a:r>
              <a:rPr lang="en-US">
                <a:solidFill>
                  <a:srgbClr val="FFFFFF"/>
                </a:solidFill>
              </a:rPr>
              <a:t>Bonus Question (Extra Credit)</a:t>
            </a:r>
          </a:p>
        </p:txBody>
      </p:sp>
      <p:sp>
        <p:nvSpPr>
          <p:cNvPr id="20"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9F9B01-7D50-4A69-B3FD-E0ED5B8382D2}"/>
                  </a:ext>
                </a:extLst>
              </p:cNvPr>
              <p:cNvSpPr>
                <a:spLocks noGrp="1"/>
              </p:cNvSpPr>
              <p:nvPr>
                <p:ph idx="1"/>
              </p:nvPr>
            </p:nvSpPr>
            <p:spPr>
              <a:xfrm>
                <a:off x="4447308" y="591344"/>
                <a:ext cx="6906491" cy="5585619"/>
              </a:xfrm>
            </p:spPr>
            <p:txBody>
              <a:bodyPr anchor="ctr">
                <a:normAutofit/>
              </a:bodyPr>
              <a:lstStyle/>
              <a:p>
                <a:r>
                  <a:rPr lang="en-US" dirty="0"/>
                  <a:t>Q1: have you falsified your tax return? Yes or no </a:t>
                </a:r>
              </a:p>
              <a:p>
                <a:r>
                  <a:rPr lang="en-US" dirty="0" err="1"/>
                  <a:t>Q2</a:t>
                </a:r>
                <a:r>
                  <a:rPr lang="en-US" dirty="0"/>
                  <a:t>: Is the second hand of your watch between 0 and 30?</a:t>
                </a:r>
              </a:p>
              <a:p>
                <a:r>
                  <a:rPr lang="en-US" dirty="0"/>
                  <a:t>N = 400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=128</m:t>
                    </m:r>
                  </m:oMath>
                </a14:m>
                <a:endParaRPr lang="en-US" dirty="0"/>
              </a:p>
              <a:p>
                <a:r>
                  <a:rPr lang="en-US" dirty="0"/>
                  <a:t>What is the estimated proportion of people who have falsified their tax return before?</a:t>
                </a:r>
              </a:p>
              <a:p>
                <a:pPr lvl="1"/>
                <a:endParaRPr lang="en-US" dirty="0"/>
              </a:p>
            </p:txBody>
          </p:sp>
        </mc:Choice>
        <mc:Fallback xmlns="">
          <p:sp>
            <p:nvSpPr>
              <p:cNvPr id="3" name="Content Placeholder 2">
                <a:extLst>
                  <a:ext uri="{FF2B5EF4-FFF2-40B4-BE49-F238E27FC236}">
                    <a16:creationId xmlns:a16="http://schemas.microsoft.com/office/drawing/2014/main" id="{CD9F9B01-7D50-4A69-B3FD-E0ED5B8382D2}"/>
                  </a:ext>
                </a:extLst>
              </p:cNvPr>
              <p:cNvSpPr>
                <a:spLocks noGrp="1" noRot="1" noChangeAspect="1" noMove="1" noResize="1" noEditPoints="1" noAdjustHandles="1" noChangeArrowheads="1" noChangeShapeType="1" noTextEdit="1"/>
              </p:cNvSpPr>
              <p:nvPr>
                <p:ph idx="1"/>
              </p:nvPr>
            </p:nvSpPr>
            <p:spPr>
              <a:xfrm>
                <a:off x="4447308" y="591344"/>
                <a:ext cx="6906491" cy="5585619"/>
              </a:xfrm>
              <a:blipFill>
                <a:blip r:embed="rId3"/>
                <a:stretch>
                  <a:fillRect l="-1590" r="-229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6069526-0429-4D68-89CC-82ED17FCEF6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FF0356-F67F-4605-AA5C-D6BF3C5C4AB9}"/>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60524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34A7A-52FB-4EE6-A6B3-36766ED23F2E}"/>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Counterbiasing Statement</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376751-3666-4137-BBF4-5A98D4B42C86}"/>
              </a:ext>
            </a:extLst>
          </p:cNvPr>
          <p:cNvSpPr>
            <a:spLocks noGrp="1"/>
          </p:cNvSpPr>
          <p:nvPr>
            <p:ph idx="1"/>
          </p:nvPr>
        </p:nvSpPr>
        <p:spPr>
          <a:xfrm>
            <a:off x="4447308" y="591344"/>
            <a:ext cx="6906491" cy="5585619"/>
          </a:xfrm>
        </p:spPr>
        <p:txBody>
          <a:bodyPr anchor="ctr">
            <a:normAutofit/>
          </a:bodyPr>
          <a:lstStyle/>
          <a:p>
            <a:pPr marL="0" indent="0">
              <a:buNone/>
            </a:pPr>
            <a:r>
              <a:rPr lang="en-US" b="1" i="1" dirty="0"/>
              <a:t>Recent studies show that one of every four households has trouble meeting its monthly financial obligations</a:t>
            </a:r>
            <a:r>
              <a:rPr lang="en-US" dirty="0"/>
              <a:t>. Is your household currently experiencing financial difficulties? </a:t>
            </a:r>
          </a:p>
          <a:p>
            <a:pPr lvl="1"/>
            <a:r>
              <a:rPr lang="en-US" dirty="0"/>
              <a:t>Yes </a:t>
            </a:r>
          </a:p>
          <a:p>
            <a:pPr lvl="1"/>
            <a:r>
              <a:rPr lang="en-US" dirty="0"/>
              <a:t>No</a:t>
            </a:r>
          </a:p>
        </p:txBody>
      </p:sp>
      <p:sp>
        <p:nvSpPr>
          <p:cNvPr id="4" name="Footer Placeholder 3">
            <a:extLst>
              <a:ext uri="{FF2B5EF4-FFF2-40B4-BE49-F238E27FC236}">
                <a16:creationId xmlns:a16="http://schemas.microsoft.com/office/drawing/2014/main" id="{04F627D8-28EC-410C-AEE3-941763D8BFC4}"/>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AAAEE9B-22EF-4413-B7C3-FBCDC188D64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1470195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AA177E-41B2-4D50-B883-042D868B46B6}"/>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Step 4: Determine Form of Response to Each Question</a:t>
            </a:r>
          </a:p>
        </p:txBody>
      </p:sp>
      <p:sp>
        <p:nvSpPr>
          <p:cNvPr id="3" name="Content Placeholder 2">
            <a:extLst>
              <a:ext uri="{FF2B5EF4-FFF2-40B4-BE49-F238E27FC236}">
                <a16:creationId xmlns:a16="http://schemas.microsoft.com/office/drawing/2014/main" id="{33B672ED-3B40-4DCB-955D-659F63A07265}"/>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a:solidFill>
                  <a:schemeClr val="tx1"/>
                </a:solidFill>
                <a:latin typeface="+mn-lt"/>
                <a:ea typeface="+mn-ea"/>
                <a:cs typeface="+mn-cs"/>
              </a:rPr>
              <a:t>Open-Ended Questions vs. Closed-Ended Questions </a:t>
            </a:r>
          </a:p>
        </p:txBody>
      </p:sp>
      <p:sp>
        <p:nvSpPr>
          <p:cNvPr id="4" name="Footer Placeholder 3">
            <a:extLst>
              <a:ext uri="{FF2B5EF4-FFF2-40B4-BE49-F238E27FC236}">
                <a16:creationId xmlns:a16="http://schemas.microsoft.com/office/drawing/2014/main" id="{9EBBF5D3-4E3B-484E-B5F1-3FD9E8713B2D}"/>
              </a:ext>
            </a:extLst>
          </p:cNvPr>
          <p:cNvSpPr>
            <a:spLocks noGrp="1"/>
          </p:cNvSpPr>
          <p:nvPr>
            <p:ph type="ftr" sz="quarter" idx="11"/>
          </p:nvPr>
        </p:nvSpPr>
        <p:spPr>
          <a:xfrm>
            <a:off x="3432313" y="6356350"/>
            <a:ext cx="4721087"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45FD662C-5C22-423E-9F83-F39589FFA98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14596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A1987-0DB7-4259-948C-AFC38081908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Open-Ended Questions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shows a set of six questions with blanks to fill in the answers.&#10;&#10;The first question reads, How old are you? The space for the answer shows a blank followed by the word ‘years.’ The second question reads, How would you feel about laws requiring motorcycle riders to wear helmets? The space for the answer shows a few blank lines. The third question reads, Can you name three sponsors of the Monday-night football games? The space for the answer shows a few blank lines. The fourth question reads, Do you intend to purchase an automobile this year? The space for the answer shows a blank line. The fifth question reads, Why did you purchase a Vizio brand HD television? The space for the answer shows a few blank lines. The sixth question reads, In the past month, how many times have you purchased gasoline from a Shell convenience store? The space for the answer shows a blank followed by the word ‘times.’">
            <a:extLst>
              <a:ext uri="{FF2B5EF4-FFF2-40B4-BE49-F238E27FC236}">
                <a16:creationId xmlns:a16="http://schemas.microsoft.com/office/drawing/2014/main" id="{C44B1E65-833D-40E8-8E0C-1258C514C7C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250899"/>
            <a:ext cx="7214616" cy="432877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B9B5C16-00E8-458B-8F7D-F57B2CE8AA3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4110543-47B9-470D-9B8C-D629D65A936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16899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44ECF-F0B8-4E1F-B518-33BFFAF3C5B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Closed-Ended Questions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shows two sets of questions, each followed by a checklist with unchecked boxes. &#10;&#10;The first question, under the title ‘Age,’ reads, How old are you? The elements of the checklist are as follows: Less than 20, 20 to 29, 30 to 39, 40 to 49, 50 to 59, 60 or over. The second question, under the title ‘HD Television Purchase,’ reads, Why did you purchase a Vizio brand HD television (check all that apply)? The elements of the checklist are as follows: Price was lower than other alternatives, Feel it represents the highest quality, Availability of local service, Availability of a service contract, Picture is better, Warranty is better, Other.">
            <a:extLst>
              <a:ext uri="{FF2B5EF4-FFF2-40B4-BE49-F238E27FC236}">
                <a16:creationId xmlns:a16="http://schemas.microsoft.com/office/drawing/2014/main" id="{94FB6177-629C-421F-858F-0A94CB98251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873160"/>
            <a:ext cx="7214616" cy="30842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C1E104BE-517D-4FB2-8382-258B3C65976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AA685373-C50B-43E5-B1B9-E1C178E721B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1181108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B149F-FFA8-4B97-BD22-70718DE866C3}"/>
              </a:ext>
            </a:extLst>
          </p:cNvPr>
          <p:cNvSpPr>
            <a:spLocks noGrp="1"/>
          </p:cNvSpPr>
          <p:nvPr>
            <p:ph type="title"/>
          </p:nvPr>
        </p:nvSpPr>
        <p:spPr>
          <a:xfrm>
            <a:off x="640080" y="325369"/>
            <a:ext cx="4368602" cy="1956841"/>
          </a:xfrm>
        </p:spPr>
        <p:txBody>
          <a:bodyPr anchor="b">
            <a:normAutofit/>
          </a:bodyPr>
          <a:lstStyle/>
          <a:p>
            <a:r>
              <a:rPr lang="en-US" sz="5400"/>
              <a:t>Close-Ended Questions</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98CA3D-2002-4181-8FF8-E36A93196997}"/>
              </a:ext>
            </a:extLst>
          </p:cNvPr>
          <p:cNvSpPr>
            <a:spLocks noGrp="1"/>
          </p:cNvSpPr>
          <p:nvPr>
            <p:ph idx="1"/>
          </p:nvPr>
        </p:nvSpPr>
        <p:spPr>
          <a:xfrm>
            <a:off x="640080" y="2872899"/>
            <a:ext cx="4243589" cy="3320668"/>
          </a:xfrm>
        </p:spPr>
        <p:txBody>
          <a:bodyPr>
            <a:normAutofit/>
          </a:bodyPr>
          <a:lstStyle/>
          <a:p>
            <a:r>
              <a:rPr lang="en-US" sz="2200"/>
              <a:t>With closed-ended questions, the response categories must be </a:t>
            </a:r>
            <a:r>
              <a:rPr lang="en-US" sz="2200" b="1"/>
              <a:t>exhaustive</a:t>
            </a:r>
            <a:r>
              <a:rPr lang="en-US" sz="2200"/>
              <a:t>; all reasonable responses must be included </a:t>
            </a:r>
          </a:p>
          <a:p>
            <a:r>
              <a:rPr lang="en-US" sz="2200"/>
              <a:t>In addition, response categories must be </a:t>
            </a:r>
            <a:r>
              <a:rPr lang="en-US" sz="2200" b="1"/>
              <a:t>mutually-exclusive</a:t>
            </a:r>
            <a:r>
              <a:rPr lang="en-US" sz="2200"/>
              <a:t>, except in special cases where more than one answer is acceptable (e.g., check all that apply)</a:t>
            </a:r>
          </a:p>
        </p:txBody>
      </p:sp>
      <p:pic>
        <p:nvPicPr>
          <p:cNvPr id="7" name="Picture 6" descr="Many question marks on black background">
            <a:extLst>
              <a:ext uri="{FF2B5EF4-FFF2-40B4-BE49-F238E27FC236}">
                <a16:creationId xmlns:a16="http://schemas.microsoft.com/office/drawing/2014/main" id="{5C78A602-10C6-4D7C-860F-628DFEF53160}"/>
              </a:ext>
            </a:extLst>
          </p:cNvPr>
          <p:cNvPicPr>
            <a:picLocks noChangeAspect="1"/>
          </p:cNvPicPr>
          <p:nvPr/>
        </p:nvPicPr>
        <p:blipFill rotWithShape="1">
          <a:blip r:embed="rId3"/>
          <a:srcRect l="38814"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DC84B4BD-8C83-4561-A59C-B4907D5FB4D3}"/>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FCE69C5-7AED-49AD-9166-8D0717A64DFD}"/>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28</a:t>
            </a:fld>
            <a:endParaRPr lang="en-US">
              <a:solidFill>
                <a:srgbClr val="FFFFFF"/>
              </a:solidFill>
            </a:endParaRPr>
          </a:p>
        </p:txBody>
      </p:sp>
    </p:spTree>
    <p:extLst>
      <p:ext uri="{BB962C8B-B14F-4D97-AF65-F5344CB8AC3E}">
        <p14:creationId xmlns:p14="http://schemas.microsoft.com/office/powerpoint/2010/main" val="3634979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144BC-E402-49F7-9B0F-69EF43FB962E}"/>
              </a:ext>
            </a:extLst>
          </p:cNvPr>
          <p:cNvSpPr>
            <a:spLocks noGrp="1"/>
          </p:cNvSpPr>
          <p:nvPr>
            <p:ph type="title"/>
          </p:nvPr>
        </p:nvSpPr>
        <p:spPr>
          <a:xfrm>
            <a:off x="841248" y="548640"/>
            <a:ext cx="3600860" cy="5431536"/>
          </a:xfrm>
        </p:spPr>
        <p:txBody>
          <a:bodyPr>
            <a:normAutofit/>
          </a:bodyPr>
          <a:lstStyle/>
          <a:p>
            <a:r>
              <a:rPr lang="en-US" sz="5400"/>
              <a:t>Response Order Bias</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333CFB-D9EF-4048-BE00-9DD957039ACA}"/>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a:t>An error that occurs when the response to a question is influenced by the order in which the alternatives are presented </a:t>
            </a:r>
          </a:p>
        </p:txBody>
      </p:sp>
      <p:sp>
        <p:nvSpPr>
          <p:cNvPr id="4" name="Footer Placeholder 3">
            <a:extLst>
              <a:ext uri="{FF2B5EF4-FFF2-40B4-BE49-F238E27FC236}">
                <a16:creationId xmlns:a16="http://schemas.microsoft.com/office/drawing/2014/main" id="{D2232111-E4B2-437C-9AA9-0FEBB032592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8683CCD-223A-4E6E-A56F-B320579E146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spTree>
    <p:extLst>
      <p:ext uri="{BB962C8B-B14F-4D97-AF65-F5344CB8AC3E}">
        <p14:creationId xmlns:p14="http://schemas.microsoft.com/office/powerpoint/2010/main" val="306978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You can calculate the average of ratio scale using mean </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385031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9A7A-E283-4777-B822-01BE4817AAFC}"/>
              </a:ext>
            </a:extLst>
          </p:cNvPr>
          <p:cNvSpPr>
            <a:spLocks noGrp="1"/>
          </p:cNvSpPr>
          <p:nvPr>
            <p:ph type="title"/>
          </p:nvPr>
        </p:nvSpPr>
        <p:spPr/>
        <p:txBody>
          <a:bodyPr/>
          <a:lstStyle/>
          <a:p>
            <a:r>
              <a:rPr lang="en-US" dirty="0"/>
              <a:t>Split-Ballot Technique</a:t>
            </a:r>
          </a:p>
        </p:txBody>
      </p:sp>
      <p:sp>
        <p:nvSpPr>
          <p:cNvPr id="3" name="Content Placeholder 2">
            <a:extLst>
              <a:ext uri="{FF2B5EF4-FFF2-40B4-BE49-F238E27FC236}">
                <a16:creationId xmlns:a16="http://schemas.microsoft.com/office/drawing/2014/main" id="{2503AAE2-62E7-4CC0-9990-631A5D162C8F}"/>
              </a:ext>
            </a:extLst>
          </p:cNvPr>
          <p:cNvSpPr>
            <a:spLocks noGrp="1"/>
          </p:cNvSpPr>
          <p:nvPr>
            <p:ph idx="1"/>
          </p:nvPr>
        </p:nvSpPr>
        <p:spPr/>
        <p:txBody>
          <a:bodyPr/>
          <a:lstStyle/>
          <a:p>
            <a:r>
              <a:rPr lang="en-US" dirty="0"/>
              <a:t>A technique for combatting response bias in which researchers use multiple versions of a survey, with different wordings of an item or different orders of response options </a:t>
            </a:r>
          </a:p>
        </p:txBody>
      </p:sp>
      <p:sp>
        <p:nvSpPr>
          <p:cNvPr id="4" name="Content Placeholder 3">
            <a:extLst>
              <a:ext uri="{FF2B5EF4-FFF2-40B4-BE49-F238E27FC236}">
                <a16:creationId xmlns:a16="http://schemas.microsoft.com/office/drawing/2014/main" id="{7822EEF5-E3AB-40C0-AA36-D1660F1D91D4}"/>
              </a:ext>
            </a:extLst>
          </p:cNvPr>
          <p:cNvSpPr>
            <a:spLocks noGrp="1"/>
          </p:cNvSpPr>
          <p:nvPr/>
        </p:nvSpPr>
        <p:spPr bwMode="auto">
          <a:xfrm>
            <a:off x="1981200" y="3315494"/>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A)</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More expensive</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Less expensive</a:t>
            </a:r>
            <a:endParaRPr lang="en-US" dirty="0"/>
          </a:p>
        </p:txBody>
      </p:sp>
      <p:sp>
        <p:nvSpPr>
          <p:cNvPr id="5" name="Content Placeholder 4">
            <a:extLst>
              <a:ext uri="{FF2B5EF4-FFF2-40B4-BE49-F238E27FC236}">
                <a16:creationId xmlns:a16="http://schemas.microsoft.com/office/drawing/2014/main" id="{BE59E72A-2D0D-4DED-B17F-505A192B543B}"/>
              </a:ext>
            </a:extLst>
          </p:cNvPr>
          <p:cNvSpPr>
            <a:spLocks noGrp="1"/>
          </p:cNvSpPr>
          <p:nvPr/>
        </p:nvSpPr>
        <p:spPr bwMode="auto">
          <a:xfrm>
            <a:off x="1981200" y="5032375"/>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B)</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Less expensive</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More expensive</a:t>
            </a:r>
            <a:endParaRPr lang="en-US" dirty="0"/>
          </a:p>
        </p:txBody>
      </p:sp>
      <p:sp>
        <p:nvSpPr>
          <p:cNvPr id="6" name="Footer Placeholder 5">
            <a:extLst>
              <a:ext uri="{FF2B5EF4-FFF2-40B4-BE49-F238E27FC236}">
                <a16:creationId xmlns:a16="http://schemas.microsoft.com/office/drawing/2014/main" id="{2DED2169-842D-4C8B-9CDE-008096E0EEF6}"/>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AA7C8076-1F14-4D45-B310-42F08D06DF51}"/>
              </a:ext>
            </a:extLst>
          </p:cNvPr>
          <p:cNvSpPr>
            <a:spLocks noGrp="1"/>
          </p:cNvSpPr>
          <p:nvPr>
            <p:ph type="sldNum" sz="quarter" idx="12"/>
          </p:nvPr>
        </p:nvSpPr>
        <p:spPr/>
        <p:txBody>
          <a:bodyPr/>
          <a:lstStyle/>
          <a:p>
            <a:fld id="{A6AF1B4E-90EC-4A51-B6E5-B702C054ECB0}" type="slidenum">
              <a:rPr lang="en-US" smtClean="0"/>
              <a:t>30</a:t>
            </a:fld>
            <a:endParaRPr lang="en-US" dirty="0"/>
          </a:p>
        </p:txBody>
      </p:sp>
    </p:spTree>
    <p:extLst>
      <p:ext uri="{BB962C8B-B14F-4D97-AF65-F5344CB8AC3E}">
        <p14:creationId xmlns:p14="http://schemas.microsoft.com/office/powerpoint/2010/main" val="317473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532EC-8FD0-4F1A-927F-0CB2DFA9EDCD}"/>
              </a:ext>
            </a:extLst>
          </p:cNvPr>
          <p:cNvSpPr>
            <a:spLocks noGrp="1"/>
          </p:cNvSpPr>
          <p:nvPr>
            <p:ph type="title"/>
          </p:nvPr>
        </p:nvSpPr>
        <p:spPr>
          <a:xfrm>
            <a:off x="630936" y="639520"/>
            <a:ext cx="3429000" cy="1719072"/>
          </a:xfrm>
        </p:spPr>
        <p:txBody>
          <a:bodyPr anchor="b">
            <a:normAutofit/>
          </a:bodyPr>
          <a:lstStyle/>
          <a:p>
            <a:r>
              <a:rPr lang="en-US" sz="3400"/>
              <a:t>Step 5: Determine Wording of Each Question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F04D89-7334-48E2-8E12-48DC66E7E496}"/>
              </a:ext>
            </a:extLst>
          </p:cNvPr>
          <p:cNvSpPr>
            <a:spLocks noGrp="1"/>
          </p:cNvSpPr>
          <p:nvPr>
            <p:ph idx="1"/>
          </p:nvPr>
        </p:nvSpPr>
        <p:spPr>
          <a:xfrm>
            <a:off x="630936" y="2807208"/>
            <a:ext cx="3429000" cy="3410712"/>
          </a:xfrm>
        </p:spPr>
        <p:txBody>
          <a:bodyPr anchor="t">
            <a:normAutofit/>
          </a:bodyPr>
          <a:lstStyle/>
          <a:p>
            <a:r>
              <a:rPr lang="en-US" sz="2200"/>
              <a:t>Use simple words </a:t>
            </a:r>
          </a:p>
          <a:p>
            <a:pPr lvl="1"/>
            <a:r>
              <a:rPr lang="en-US" sz="2200"/>
              <a:t>Language used should be driven by the ability level of the population; err on the side of simplicity </a:t>
            </a:r>
          </a:p>
          <a:p>
            <a:r>
              <a:rPr lang="en-US" sz="2200"/>
              <a:t>Avoid Ambiguous Word and Questions</a:t>
            </a:r>
          </a:p>
        </p:txBody>
      </p:sp>
      <p:pic>
        <p:nvPicPr>
          <p:cNvPr id="4" name="Picture 3" descr="A screenshot shows two text boxes, each with a question. Text between the two boxes reads, ‘versus.’&#10;&#10;The question in the first box reads, How often do you watch movies online using the Netflix online service? This question is followed by a set of options, each with a blank line before it. The options are as follows: Never, Rarely, Occasionally, Sometimes, Often, Regularly, Frequently, Always. The question in the second box reads, Over the past two weeks, how many movies have you watched online using the Netflix online service? This question is followed by a directive that reads, Write a number on the following line. Following this instruction is a blank line.">
            <a:extLst>
              <a:ext uri="{FF2B5EF4-FFF2-40B4-BE49-F238E27FC236}">
                <a16:creationId xmlns:a16="http://schemas.microsoft.com/office/drawing/2014/main" id="{4639C78F-9486-4947-B037-F5BA2F21EA5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513218"/>
            <a:ext cx="6903720" cy="383156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A9294E7B-4E78-4370-B815-E8855937BAA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5B3380C2-BCA7-4DB4-A88A-6660F658A2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Tree>
    <p:extLst>
      <p:ext uri="{BB962C8B-B14F-4D97-AF65-F5344CB8AC3E}">
        <p14:creationId xmlns:p14="http://schemas.microsoft.com/office/powerpoint/2010/main" val="3577357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FBE9-9E3C-4B80-8C0A-305A48FE79F9}"/>
              </a:ext>
            </a:extLst>
          </p:cNvPr>
          <p:cNvSpPr>
            <a:spLocks noGrp="1"/>
          </p:cNvSpPr>
          <p:nvPr>
            <p:ph type="title"/>
          </p:nvPr>
        </p:nvSpPr>
        <p:spPr/>
        <p:txBody>
          <a:bodyPr/>
          <a:lstStyle/>
          <a:p>
            <a:r>
              <a:rPr lang="en-US" dirty="0"/>
              <a:t>Some Problem Words: Be Careful!</a:t>
            </a:r>
          </a:p>
        </p:txBody>
      </p:sp>
      <p:sp>
        <p:nvSpPr>
          <p:cNvPr id="3" name="Content Placeholder 2">
            <a:extLst>
              <a:ext uri="{FF2B5EF4-FFF2-40B4-BE49-F238E27FC236}">
                <a16:creationId xmlns:a16="http://schemas.microsoft.com/office/drawing/2014/main" id="{8C1F0588-DF07-4B6D-A881-18C19CAC90DE}"/>
              </a:ext>
            </a:extLst>
          </p:cNvPr>
          <p:cNvSpPr>
            <a:spLocks noGrp="1"/>
          </p:cNvSpPr>
          <p:nvPr>
            <p:ph idx="1"/>
          </p:nvPr>
        </p:nvSpPr>
        <p:spPr>
          <a:xfrm>
            <a:off x="838200" y="1825625"/>
            <a:ext cx="5257800" cy="4351338"/>
          </a:xfrm>
        </p:spPr>
        <p:txBody>
          <a:bodyPr/>
          <a:lstStyle/>
          <a:p>
            <a:r>
              <a:rPr lang="en-US" dirty="0"/>
              <a:t>All</a:t>
            </a:r>
          </a:p>
          <a:p>
            <a:r>
              <a:rPr lang="en-US" dirty="0"/>
              <a:t>Always </a:t>
            </a:r>
          </a:p>
          <a:p>
            <a:r>
              <a:rPr lang="en-US" dirty="0"/>
              <a:t>And </a:t>
            </a:r>
          </a:p>
          <a:p>
            <a:r>
              <a:rPr lang="en-US" dirty="0"/>
              <a:t>Dinner</a:t>
            </a:r>
          </a:p>
          <a:p>
            <a:r>
              <a:rPr lang="en-US" dirty="0"/>
              <a:t>Feel </a:t>
            </a:r>
          </a:p>
          <a:p>
            <a:r>
              <a:rPr lang="en-US" dirty="0"/>
              <a:t>Government </a:t>
            </a:r>
          </a:p>
          <a:p>
            <a:r>
              <a:rPr lang="en-US" dirty="0"/>
              <a:t>If</a:t>
            </a:r>
          </a:p>
          <a:p>
            <a:r>
              <a:rPr lang="en-US" dirty="0"/>
              <a:t>Never</a:t>
            </a:r>
          </a:p>
        </p:txBody>
      </p:sp>
      <p:sp>
        <p:nvSpPr>
          <p:cNvPr id="4" name="Content Placeholder 2">
            <a:extLst>
              <a:ext uri="{FF2B5EF4-FFF2-40B4-BE49-F238E27FC236}">
                <a16:creationId xmlns:a16="http://schemas.microsoft.com/office/drawing/2014/main" id="{DFFD1EF8-C36A-4A41-B4F3-D8189027791A}"/>
              </a:ext>
            </a:extLst>
          </p:cNvPr>
          <p:cNvSpPr txBox="1">
            <a:spLocks/>
          </p:cNvSpPr>
          <p:nvPr/>
        </p:nvSpPr>
        <p:spPr>
          <a:xfrm>
            <a:off x="6096000" y="1828094"/>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Occasionally </a:t>
            </a:r>
          </a:p>
          <a:p>
            <a:r>
              <a:rPr lang="en-US" dirty="0"/>
              <a:t>Often </a:t>
            </a:r>
          </a:p>
          <a:p>
            <a:r>
              <a:rPr lang="en-US" dirty="0"/>
              <a:t>Or </a:t>
            </a:r>
          </a:p>
          <a:p>
            <a:r>
              <a:rPr lang="en-US" dirty="0"/>
              <a:t>Rarely</a:t>
            </a:r>
          </a:p>
          <a:p>
            <a:r>
              <a:rPr lang="en-US" dirty="0"/>
              <a:t>Regularly </a:t>
            </a:r>
          </a:p>
          <a:p>
            <a:r>
              <a:rPr lang="en-US" dirty="0"/>
              <a:t>Sometimes</a:t>
            </a:r>
          </a:p>
          <a:p>
            <a:r>
              <a:rPr lang="en-US" dirty="0"/>
              <a:t>Usually </a:t>
            </a:r>
          </a:p>
          <a:p>
            <a:r>
              <a:rPr lang="en-US" dirty="0"/>
              <a:t>Where</a:t>
            </a:r>
          </a:p>
          <a:p>
            <a:r>
              <a:rPr lang="en-US" dirty="0"/>
              <a:t>You</a:t>
            </a:r>
          </a:p>
        </p:txBody>
      </p:sp>
      <p:sp>
        <p:nvSpPr>
          <p:cNvPr id="5" name="Footer Placeholder 4">
            <a:extLst>
              <a:ext uri="{FF2B5EF4-FFF2-40B4-BE49-F238E27FC236}">
                <a16:creationId xmlns:a16="http://schemas.microsoft.com/office/drawing/2014/main" id="{FF5B487D-0F48-4988-ABB9-737FB3C3619C}"/>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0B82572-CE86-43DA-B925-1FEB6561129E}"/>
              </a:ext>
            </a:extLst>
          </p:cNvPr>
          <p:cNvSpPr>
            <a:spLocks noGrp="1"/>
          </p:cNvSpPr>
          <p:nvPr>
            <p:ph type="sldNum" sz="quarter" idx="12"/>
          </p:nvPr>
        </p:nvSpPr>
        <p:spPr/>
        <p:txBody>
          <a:bodyPr/>
          <a:lstStyle/>
          <a:p>
            <a:fld id="{A6AF1B4E-90EC-4A51-B6E5-B702C054ECB0}" type="slidenum">
              <a:rPr lang="en-US" smtClean="0"/>
              <a:t>32</a:t>
            </a:fld>
            <a:endParaRPr lang="en-US" dirty="0"/>
          </a:p>
        </p:txBody>
      </p:sp>
    </p:spTree>
    <p:extLst>
      <p:ext uri="{BB962C8B-B14F-4D97-AF65-F5344CB8AC3E}">
        <p14:creationId xmlns:p14="http://schemas.microsoft.com/office/powerpoint/2010/main" val="659403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980179-955F-413C-9E4A-AF7C877DFB66}"/>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100" kern="1200">
                <a:solidFill>
                  <a:srgbClr val="FFFFFF"/>
                </a:solidFill>
                <a:latin typeface="+mj-lt"/>
                <a:ea typeface="+mj-ea"/>
                <a:cs typeface="+mj-cs"/>
              </a:rPr>
              <a:t>Step 5: Determine Wording of Each Question</a:t>
            </a:r>
          </a:p>
        </p:txBody>
      </p:sp>
      <p:sp>
        <p:nvSpPr>
          <p:cNvPr id="3" name="Content Placeholder 2">
            <a:extLst>
              <a:ext uri="{FF2B5EF4-FFF2-40B4-BE49-F238E27FC236}">
                <a16:creationId xmlns:a16="http://schemas.microsoft.com/office/drawing/2014/main" id="{8CA50694-CA9D-4B5C-8AC0-A09DF02E3422}"/>
              </a:ext>
            </a:extLst>
          </p:cNvPr>
          <p:cNvSpPr>
            <a:spLocks noGrp="1"/>
          </p:cNvSpPr>
          <p:nvPr>
            <p:ph idx="1"/>
          </p:nvPr>
        </p:nvSpPr>
        <p:spPr>
          <a:xfrm>
            <a:off x="2895601" y="1900826"/>
            <a:ext cx="6396204" cy="662542"/>
          </a:xfrm>
        </p:spPr>
        <p:txBody>
          <a:bodyPr vert="horz" lIns="91440" tIns="45720" rIns="91440" bIns="45720" rtlCol="0" anchor="ctr">
            <a:normAutofit/>
          </a:bodyPr>
          <a:lstStyle/>
          <a:p>
            <a:pPr marL="0" indent="0" algn="ctr">
              <a:buNone/>
            </a:pPr>
            <a:r>
              <a:rPr lang="en-US" sz="2400" kern="1200">
                <a:solidFill>
                  <a:srgbClr val="FFFFFF"/>
                </a:solidFill>
                <a:latin typeface="+mn-lt"/>
                <a:ea typeface="+mn-ea"/>
                <a:cs typeface="+mn-cs"/>
              </a:rPr>
              <a:t>Avoid Leading Questions</a:t>
            </a:r>
          </a:p>
        </p:txBody>
      </p:sp>
      <p:sp>
        <p:nvSpPr>
          <p:cNvPr id="1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B87134-63D3-4CEA-863E-D4B0A73057A1}"/>
              </a:ext>
            </a:extLst>
          </p:cNvPr>
          <p:cNvPicPr>
            <a:picLocks noGrp="1"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35177" y="3655875"/>
            <a:ext cx="10118598" cy="1841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332FD0C9-0AA1-4F50-8F04-5E0AA7D6549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6" name="Slide Number Placeholder 5">
            <a:extLst>
              <a:ext uri="{FF2B5EF4-FFF2-40B4-BE49-F238E27FC236}">
                <a16:creationId xmlns:a16="http://schemas.microsoft.com/office/drawing/2014/main" id="{37FFE77E-3BA8-44BE-B771-036DF8BB22F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33</a:t>
            </a:fld>
            <a:endParaRPr lang="en-US"/>
          </a:p>
        </p:txBody>
      </p:sp>
    </p:spTree>
    <p:extLst>
      <p:ext uri="{BB962C8B-B14F-4D97-AF65-F5344CB8AC3E}">
        <p14:creationId xmlns:p14="http://schemas.microsoft.com/office/powerpoint/2010/main" val="1213355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3E357-98E0-461C-AEAE-A165A129D166}"/>
              </a:ext>
            </a:extLst>
          </p:cNvPr>
          <p:cNvSpPr>
            <a:spLocks noGrp="1"/>
          </p:cNvSpPr>
          <p:nvPr>
            <p:ph type="title"/>
          </p:nvPr>
        </p:nvSpPr>
        <p:spPr>
          <a:xfrm>
            <a:off x="640080" y="325369"/>
            <a:ext cx="4368602" cy="1956841"/>
          </a:xfrm>
        </p:spPr>
        <p:txBody>
          <a:bodyPr anchor="b">
            <a:normAutofit/>
          </a:bodyPr>
          <a:lstStyle/>
          <a:p>
            <a:r>
              <a:rPr lang="en-US" sz="4200"/>
              <a:t>REMINDER: No Advocacy Research</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1D696EF-EBF0-435D-9860-647548D05598}"/>
              </a:ext>
            </a:extLst>
          </p:cNvPr>
          <p:cNvSpPr>
            <a:spLocks noGrp="1"/>
          </p:cNvSpPr>
          <p:nvPr>
            <p:ph idx="1"/>
          </p:nvPr>
        </p:nvSpPr>
        <p:spPr>
          <a:xfrm>
            <a:off x="640080" y="2872899"/>
            <a:ext cx="4243589" cy="3320668"/>
          </a:xfrm>
        </p:spPr>
        <p:txBody>
          <a:bodyPr>
            <a:normAutofit/>
          </a:bodyPr>
          <a:lstStyle/>
          <a:p>
            <a:pPr marL="0" indent="0">
              <a:buNone/>
            </a:pPr>
            <a:r>
              <a:rPr lang="en-US" sz="2200" dirty="0"/>
              <a:t>Reputable media outlets provide </a:t>
            </a:r>
          </a:p>
          <a:p>
            <a:pPr marL="514350" indent="-514350">
              <a:buFont typeface="+mj-lt"/>
              <a:buAutoNum type="alphaLcPeriod"/>
            </a:pPr>
            <a:r>
              <a:rPr lang="en-US" sz="2200" dirty="0"/>
              <a:t>the actual questions</a:t>
            </a:r>
          </a:p>
          <a:p>
            <a:pPr marL="514350" indent="-514350">
              <a:buFont typeface="+mj-lt"/>
              <a:buAutoNum type="alphaLcPeriod"/>
            </a:pPr>
            <a:r>
              <a:rPr lang="en-US" sz="2200" dirty="0"/>
              <a:t>a description of the study </a:t>
            </a:r>
          </a:p>
          <a:p>
            <a:pPr marL="514350" indent="-514350">
              <a:buFont typeface="+mj-lt"/>
              <a:buAutoNum type="alphaLcPeriod"/>
            </a:pPr>
            <a:r>
              <a:rPr lang="en-US" sz="2200" dirty="0"/>
              <a:t>information about the sample </a:t>
            </a:r>
          </a:p>
        </p:txBody>
      </p:sp>
      <p:pic>
        <p:nvPicPr>
          <p:cNvPr id="6" name="Picture 5" descr="Text&#10;&#10;Description automatically generated">
            <a:extLst>
              <a:ext uri="{FF2B5EF4-FFF2-40B4-BE49-F238E27FC236}">
                <a16:creationId xmlns:a16="http://schemas.microsoft.com/office/drawing/2014/main" id="{04839F3C-4DAF-4A00-A1DF-09ED1D797531}"/>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4752" r="2932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04209512-2EA7-48B7-8DB3-89498C03EA9B}"/>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0798930E-1CE6-4BEE-BFF8-EFDC4825B543}"/>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34</a:t>
            </a:fld>
            <a:endParaRPr lang="en-US">
              <a:solidFill>
                <a:srgbClr val="FFFFFF"/>
              </a:solidFill>
            </a:endParaRPr>
          </a:p>
        </p:txBody>
      </p:sp>
    </p:spTree>
    <p:extLst>
      <p:ext uri="{BB962C8B-B14F-4D97-AF65-F5344CB8AC3E}">
        <p14:creationId xmlns:p14="http://schemas.microsoft.com/office/powerpoint/2010/main" val="3174162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78AE8-1AE3-4E49-B0C1-94925A3D4E98}"/>
              </a:ext>
            </a:extLst>
          </p:cNvPr>
          <p:cNvSpPr>
            <a:spLocks noGrp="1"/>
          </p:cNvSpPr>
          <p:nvPr>
            <p:ph type="title"/>
          </p:nvPr>
        </p:nvSpPr>
        <p:spPr>
          <a:xfrm>
            <a:off x="841248" y="548640"/>
            <a:ext cx="3600860" cy="5431536"/>
          </a:xfrm>
        </p:spPr>
        <p:txBody>
          <a:bodyPr>
            <a:normAutofit/>
          </a:bodyPr>
          <a:lstStyle/>
          <a:p>
            <a:r>
              <a:rPr lang="en-US" sz="5400"/>
              <a:t>Words that Might Signal Leading Questions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589771-679B-4271-9281-4E623AA9A123}"/>
              </a:ext>
            </a:extLst>
          </p:cNvPr>
          <p:cNvSpPr>
            <a:spLocks noGrp="1"/>
          </p:cNvSpPr>
          <p:nvPr>
            <p:ph idx="1"/>
          </p:nvPr>
        </p:nvSpPr>
        <p:spPr>
          <a:xfrm>
            <a:off x="5126418" y="552091"/>
            <a:ext cx="6224335" cy="5431536"/>
          </a:xfrm>
        </p:spPr>
        <p:txBody>
          <a:bodyPr anchor="ctr">
            <a:normAutofit/>
          </a:bodyPr>
          <a:lstStyle/>
          <a:p>
            <a:pPr marL="0" indent="0">
              <a:buNone/>
            </a:pPr>
            <a:r>
              <a:rPr lang="en-US" sz="2200"/>
              <a:t>Allege, allude, arbitrary, blame, claim, demand, error, failure, fault, ignore, ill-advised, ill-informed, incompetence, ineptness, insist, just, maintain, misinformed, must, neglected, one-sided, only, overreact, peremptory, purport, questionable, rejection, rigid, so-called, unfortunately, unilateral, unreasonable</a:t>
            </a:r>
          </a:p>
          <a:p>
            <a:endParaRPr lang="en-US" sz="2200"/>
          </a:p>
        </p:txBody>
      </p:sp>
      <p:sp>
        <p:nvSpPr>
          <p:cNvPr id="4" name="Footer Placeholder 3">
            <a:extLst>
              <a:ext uri="{FF2B5EF4-FFF2-40B4-BE49-F238E27FC236}">
                <a16:creationId xmlns:a16="http://schemas.microsoft.com/office/drawing/2014/main" id="{C963BC81-9CA4-47D9-8724-6F2F38E5192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8E9FB1-B8B3-467F-AA7F-E7A76DA46E3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35</a:t>
            </a:fld>
            <a:endParaRPr lang="en-US"/>
          </a:p>
        </p:txBody>
      </p:sp>
    </p:spTree>
    <p:extLst>
      <p:ext uri="{BB962C8B-B14F-4D97-AF65-F5344CB8AC3E}">
        <p14:creationId xmlns:p14="http://schemas.microsoft.com/office/powerpoint/2010/main" val="787556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2795-9849-4822-9034-365A7FD65867}"/>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4A4BEF17-552C-463E-88FC-59A8B4C2B76F}"/>
              </a:ext>
            </a:extLst>
          </p:cNvPr>
          <p:cNvSpPr>
            <a:spLocks noGrp="1"/>
          </p:cNvSpPr>
          <p:nvPr>
            <p:ph idx="1"/>
          </p:nvPr>
        </p:nvSpPr>
        <p:spPr/>
        <p:txBody>
          <a:bodyPr/>
          <a:lstStyle/>
          <a:p>
            <a:r>
              <a:rPr lang="en-US" dirty="0"/>
              <a:t>Avoid Unstated Alternatives </a:t>
            </a:r>
          </a:p>
          <a:p>
            <a:pPr lvl="1"/>
            <a:r>
              <a:rPr lang="en-US" dirty="0"/>
              <a:t>An alternative answer that is not expressed in a question’s options</a:t>
            </a:r>
          </a:p>
          <a:p>
            <a:pPr lvl="1"/>
            <a:r>
              <a:rPr lang="en-US" dirty="0"/>
              <a:t>Thorough exploratory research and questionnaire pre-testing is the answer!</a:t>
            </a:r>
          </a:p>
        </p:txBody>
      </p:sp>
      <p:sp>
        <p:nvSpPr>
          <p:cNvPr id="4" name="Content Placeholder 3">
            <a:extLst>
              <a:ext uri="{FF2B5EF4-FFF2-40B4-BE49-F238E27FC236}">
                <a16:creationId xmlns:a16="http://schemas.microsoft.com/office/drawing/2014/main" id="{ED87D35E-8D35-4FF2-AA28-63309AB279BE}"/>
              </a:ext>
            </a:extLst>
          </p:cNvPr>
          <p:cNvSpPr>
            <a:spLocks noGrp="1"/>
          </p:cNvSpPr>
          <p:nvPr/>
        </p:nvSpPr>
        <p:spPr bwMode="auto">
          <a:xfrm>
            <a:off x="1981200" y="3791655"/>
            <a:ext cx="8229600" cy="2209800"/>
          </a:xfrm>
          <a:prstGeom prst="rect">
            <a:avLst/>
          </a:prstGeom>
          <a:solidFill>
            <a:srgbClr val="BED0E7"/>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spcAft>
                <a:spcPts val="0"/>
              </a:spcAft>
              <a:buNone/>
            </a:pPr>
            <a:r>
              <a:rPr lang="en-US" sz="2400" b="1" i="1" dirty="0"/>
              <a:t>19% said “no”</a:t>
            </a:r>
            <a:r>
              <a:rPr lang="en-US" sz="2800" dirty="0"/>
              <a:t> </a:t>
            </a:r>
            <a:r>
              <a:rPr lang="en-US" sz="2400" dirty="0"/>
              <a:t>“Would you like to have a job, if this were possible?”</a:t>
            </a:r>
            <a:endParaRPr lang="en-US" sz="2800" dirty="0"/>
          </a:p>
          <a:p>
            <a:pPr marL="0" indent="0" algn="ctr">
              <a:spcBef>
                <a:spcPts val="0"/>
              </a:spcBef>
              <a:spcAft>
                <a:spcPts val="0"/>
              </a:spcAft>
              <a:buNone/>
            </a:pPr>
            <a:r>
              <a:rPr lang="en-US" sz="2400" b="1" i="1" dirty="0"/>
              <a:t>versus</a:t>
            </a:r>
            <a:endParaRPr lang="en-US" sz="2400" dirty="0"/>
          </a:p>
          <a:p>
            <a:pPr marL="0" indent="0">
              <a:buNone/>
            </a:pPr>
            <a:r>
              <a:rPr lang="en-US" sz="2400" b="1" i="1" dirty="0"/>
              <a:t>68% said “no”</a:t>
            </a:r>
            <a:r>
              <a:rPr lang="en-US" sz="2800" dirty="0"/>
              <a:t> </a:t>
            </a:r>
            <a:r>
              <a:rPr lang="en-US" sz="2400" dirty="0"/>
              <a:t>“Would you prefer to have a job, or do you prefer to do just your housework?”</a:t>
            </a:r>
            <a:endParaRPr lang="en-US" sz="2800" dirty="0"/>
          </a:p>
        </p:txBody>
      </p:sp>
      <p:sp>
        <p:nvSpPr>
          <p:cNvPr id="5" name="Footer Placeholder 4">
            <a:extLst>
              <a:ext uri="{FF2B5EF4-FFF2-40B4-BE49-F238E27FC236}">
                <a16:creationId xmlns:a16="http://schemas.microsoft.com/office/drawing/2014/main" id="{9E965961-C185-47B6-BEAF-88376E616CB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B575DB71-ED41-408C-B56F-423601E933A0}"/>
              </a:ext>
            </a:extLst>
          </p:cNvPr>
          <p:cNvSpPr>
            <a:spLocks noGrp="1"/>
          </p:cNvSpPr>
          <p:nvPr>
            <p:ph type="sldNum" sz="quarter" idx="12"/>
          </p:nvPr>
        </p:nvSpPr>
        <p:spPr/>
        <p:txBody>
          <a:bodyPr/>
          <a:lstStyle/>
          <a:p>
            <a:fld id="{A6AF1B4E-90EC-4A51-B6E5-B702C054ECB0}" type="slidenum">
              <a:rPr lang="en-US" smtClean="0"/>
              <a:t>36</a:t>
            </a:fld>
            <a:endParaRPr lang="en-US" dirty="0"/>
          </a:p>
        </p:txBody>
      </p:sp>
    </p:spTree>
    <p:extLst>
      <p:ext uri="{BB962C8B-B14F-4D97-AF65-F5344CB8AC3E}">
        <p14:creationId xmlns:p14="http://schemas.microsoft.com/office/powerpoint/2010/main" val="2970659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a:xfrm>
            <a:off x="648929" y="629266"/>
            <a:ext cx="3505495" cy="1622321"/>
          </a:xfrm>
        </p:spPr>
        <p:txBody>
          <a:bodyPr>
            <a:normAutofit/>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a:xfrm>
            <a:off x="648931" y="2438400"/>
            <a:ext cx="3505494" cy="3785419"/>
          </a:xfrm>
        </p:spPr>
        <p:txBody>
          <a:bodyPr>
            <a:normAutofit/>
          </a:bodyPr>
          <a:lstStyle/>
          <a:p>
            <a:r>
              <a:rPr lang="en-US" sz="2000"/>
              <a:t>Avoid Assumed Consequences </a:t>
            </a:r>
          </a:p>
          <a:p>
            <a:pPr lvl="1"/>
            <a:r>
              <a:rPr lang="en-US" sz="2000"/>
              <a:t>When a question is not framed to clearly state the consequences and thus generates different responses from individuals who assume different consequences </a:t>
            </a:r>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illustration shows the following assumed consequences:&#10;Core Survey Question with No Stated Consequences. &#10;Do you favor a 5 percent in state taxes? &#10;To repair aging bridges&#10;To increase education funding&#10;For information technology investment&#10;To provide raises for state legislators&#10;To support pregnant teenagers&#10;For farm subsidies&#10;Possible assumed, but not explicitly stated, consequences generated by respondents.">
            <a:extLst>
              <a:ext uri="{FF2B5EF4-FFF2-40B4-BE49-F238E27FC236}">
                <a16:creationId xmlns:a16="http://schemas.microsoft.com/office/drawing/2014/main" id="{613047D0-E8FF-4139-B815-6D621FDAB10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373280"/>
            <a:ext cx="6019331" cy="4108193"/>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6">
            <a:extLst>
              <a:ext uri="{FF2B5EF4-FFF2-40B4-BE49-F238E27FC236}">
                <a16:creationId xmlns:a16="http://schemas.microsoft.com/office/drawing/2014/main" id="{92673578-DA13-48A8-9005-11D3C670F5C8}"/>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8" name="Slide Number Placeholder 7">
            <a:extLst>
              <a:ext uri="{FF2B5EF4-FFF2-40B4-BE49-F238E27FC236}">
                <a16:creationId xmlns:a16="http://schemas.microsoft.com/office/drawing/2014/main" id="{D05EA659-F213-408A-AD27-78637326280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37</a:t>
            </a:fld>
            <a:endParaRPr lang="en-US">
              <a:solidFill>
                <a:srgbClr val="303030"/>
              </a:solidFill>
            </a:endParaRPr>
          </a:p>
        </p:txBody>
      </p:sp>
    </p:spTree>
    <p:extLst>
      <p:ext uri="{BB962C8B-B14F-4D97-AF65-F5344CB8AC3E}">
        <p14:creationId xmlns:p14="http://schemas.microsoft.com/office/powerpoint/2010/main" val="350600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4" name="Footer Placeholder 3">
            <a:extLst>
              <a:ext uri="{FF2B5EF4-FFF2-40B4-BE49-F238E27FC236}">
                <a16:creationId xmlns:a16="http://schemas.microsoft.com/office/drawing/2014/main" id="{D2E444EA-595D-40C5-B7DD-499DB3C0CD96}"/>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8185203-E999-4399-BD0B-73173A38F06E}"/>
              </a:ext>
            </a:extLst>
          </p:cNvPr>
          <p:cNvSpPr>
            <a:spLocks noGrp="1"/>
          </p:cNvSpPr>
          <p:nvPr>
            <p:ph type="sldNum" sz="quarter" idx="12"/>
          </p:nvPr>
        </p:nvSpPr>
        <p:spPr/>
        <p:txBody>
          <a:bodyPr/>
          <a:lstStyle/>
          <a:p>
            <a:fld id="{A6AF1B4E-90EC-4A51-B6E5-B702C054ECB0}" type="slidenum">
              <a:rPr lang="en-US" smtClean="0"/>
              <a:t>38</a:t>
            </a:fld>
            <a:endParaRPr lang="en-US" dirty="0"/>
          </a:p>
        </p:txBody>
      </p:sp>
      <p:sp>
        <p:nvSpPr>
          <p:cNvPr id="6" name="Content Placeholder 3">
            <a:extLst>
              <a:ext uri="{FF2B5EF4-FFF2-40B4-BE49-F238E27FC236}">
                <a16:creationId xmlns:a16="http://schemas.microsoft.com/office/drawing/2014/main" id="{E46142BB-E2B9-48E3-9037-829E37EAC284}"/>
              </a:ext>
            </a:extLst>
          </p:cNvPr>
          <p:cNvSpPr>
            <a:spLocks noGrp="1"/>
          </p:cNvSpPr>
          <p:nvPr/>
        </p:nvSpPr>
        <p:spPr bwMode="auto">
          <a:xfrm>
            <a:off x="1427398" y="1960034"/>
            <a:ext cx="8229600" cy="129540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a:t>
            </a:r>
            <a:endParaRPr lang="en-US" altLang="en-US" dirty="0">
              <a:latin typeface="CG Times (WN)" charset="0"/>
            </a:endParaRPr>
          </a:p>
          <a:p>
            <a:pPr marL="0" indent="0">
              <a:spcBef>
                <a:spcPts val="0"/>
              </a:spcBef>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sz="1800" dirty="0"/>
          </a:p>
        </p:txBody>
      </p:sp>
      <p:sp>
        <p:nvSpPr>
          <p:cNvPr id="7" name="Content Placeholder 4">
            <a:extLst>
              <a:ext uri="{FF2B5EF4-FFF2-40B4-BE49-F238E27FC236}">
                <a16:creationId xmlns:a16="http://schemas.microsoft.com/office/drawing/2014/main" id="{11BBBD31-06B3-4438-AD01-8FEAFF8B9BC5}"/>
              </a:ext>
            </a:extLst>
          </p:cNvPr>
          <p:cNvSpPr>
            <a:spLocks noGrp="1"/>
          </p:cNvSpPr>
          <p:nvPr/>
        </p:nvSpPr>
        <p:spPr bwMode="auto">
          <a:xfrm>
            <a:off x="1345316" y="3876605"/>
            <a:ext cx="8229600" cy="161544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 if that means devoting an additional 10 hours per week to studying so as to raise your grade point?</a:t>
            </a:r>
          </a:p>
          <a:p>
            <a:pPr marL="0" indent="0">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dirty="0"/>
          </a:p>
        </p:txBody>
      </p:sp>
    </p:spTree>
    <p:extLst>
      <p:ext uri="{BB962C8B-B14F-4D97-AF65-F5344CB8AC3E}">
        <p14:creationId xmlns:p14="http://schemas.microsoft.com/office/powerpoint/2010/main" val="2754712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a:xfrm>
            <a:off x="648929" y="629266"/>
            <a:ext cx="3505495" cy="1622321"/>
          </a:xfrm>
        </p:spPr>
        <p:txBody>
          <a:bodyPr>
            <a:normAutofit/>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a:xfrm>
            <a:off x="648931" y="2438400"/>
            <a:ext cx="3505494" cy="3785419"/>
          </a:xfrm>
        </p:spPr>
        <p:txBody>
          <a:bodyPr>
            <a:normAutofit/>
          </a:bodyPr>
          <a:lstStyle/>
          <a:p>
            <a:r>
              <a:rPr lang="en-US" sz="2000"/>
              <a:t>Avoid Generalizations and Estimates</a:t>
            </a:r>
          </a:p>
          <a:p>
            <a:r>
              <a:rPr lang="en-US" sz="2000"/>
              <a:t>Questions should always be asked in specific, rather than general terms</a:t>
            </a:r>
          </a:p>
          <a:p>
            <a:r>
              <a:rPr lang="en-US" sz="2000"/>
              <a:t>When asking about the frequency of behaviors (e.g., shopping, purchase) use an appropriate item frame that doesn’t force respondents to make estimates </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Questionnaire">
            <a:extLst>
              <a:ext uri="{FF2B5EF4-FFF2-40B4-BE49-F238E27FC236}">
                <a16:creationId xmlns:a16="http://schemas.microsoft.com/office/drawing/2014/main" id="{A21A1B51-1FBD-4F99-83C8-149F233CF3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5743" y="807593"/>
            <a:ext cx="5239568" cy="5239568"/>
          </a:xfrm>
          <a:prstGeom prst="rect">
            <a:avLst/>
          </a:prstGeom>
          <a:effectLst/>
        </p:spPr>
      </p:pic>
      <p:sp>
        <p:nvSpPr>
          <p:cNvPr id="4" name="Footer Placeholder 3">
            <a:extLst>
              <a:ext uri="{FF2B5EF4-FFF2-40B4-BE49-F238E27FC236}">
                <a16:creationId xmlns:a16="http://schemas.microsoft.com/office/drawing/2014/main" id="{5C404017-3D0F-43CE-9B8F-04203BB446A1}"/>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5" name="Slide Number Placeholder 4">
            <a:extLst>
              <a:ext uri="{FF2B5EF4-FFF2-40B4-BE49-F238E27FC236}">
                <a16:creationId xmlns:a16="http://schemas.microsoft.com/office/drawing/2014/main" id="{11F30CFB-5497-4304-98A9-7DF4015280D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39</a:t>
            </a:fld>
            <a:endParaRPr lang="en-US">
              <a:solidFill>
                <a:srgbClr val="303030"/>
              </a:solidFill>
            </a:endParaRPr>
          </a:p>
        </p:txBody>
      </p:sp>
    </p:spTree>
    <p:extLst>
      <p:ext uri="{BB962C8B-B14F-4D97-AF65-F5344CB8AC3E}">
        <p14:creationId xmlns:p14="http://schemas.microsoft.com/office/powerpoint/2010/main" val="301367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Ordinal and nominal scales are categorical, while interval and ratio are continuous</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782636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Avoid Double-Barreled Questions</a:t>
            </a:r>
          </a:p>
        </p:txBody>
      </p:sp>
      <p:pic>
        <p:nvPicPr>
          <p:cNvPr id="4" name="Picture 3" descr="A screenshot shows a question followed by a checklist with unchecked boxes.&#10;&#10;The question reads, Think back to the last meal you purchased at a fast-food restaurant. How satisfied were you with the price and the quality of service you received? The elements of the checklist are as follows: Very dissatisfied, Dissatisfied, Neutral, Satisfied, Very satisfied.">
            <a:extLst>
              <a:ext uri="{FF2B5EF4-FFF2-40B4-BE49-F238E27FC236}">
                <a16:creationId xmlns:a16="http://schemas.microsoft.com/office/drawing/2014/main" id="{4BCF7729-A978-46E5-B6FF-C0A7B3F2DDA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873834"/>
            <a:ext cx="8153399" cy="28193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93A8726D-1563-4CBE-9C8F-266E5BEEDEEE}"/>
              </a:ext>
            </a:extLst>
          </p:cNvPr>
          <p:cNvSpPr>
            <a:spLocks noGrp="1"/>
          </p:cNvSpPr>
          <p:nvPr/>
        </p:nvSpPr>
        <p:spPr bwMode="auto">
          <a:xfrm>
            <a:off x="1943100" y="5769434"/>
            <a:ext cx="8229600" cy="777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800" dirty="0"/>
              <a:t>Watch out for </a:t>
            </a:r>
            <a:r>
              <a:rPr lang="en-US" sz="2800" b="1" i="1" dirty="0">
                <a:solidFill>
                  <a:schemeClr val="tx2"/>
                </a:solidFill>
              </a:rPr>
              <a:t>and</a:t>
            </a:r>
            <a:r>
              <a:rPr lang="en-US" sz="2800" dirty="0"/>
              <a:t> </a:t>
            </a:r>
            <a:r>
              <a:rPr lang="en-US" sz="2800" dirty="0" err="1"/>
              <a:t>and</a:t>
            </a:r>
            <a:r>
              <a:rPr lang="en-US" sz="2800" dirty="0"/>
              <a:t> </a:t>
            </a:r>
            <a:r>
              <a:rPr lang="en-US" sz="2800" b="1" i="1" dirty="0">
                <a:solidFill>
                  <a:schemeClr val="tx2"/>
                </a:solidFill>
              </a:rPr>
              <a:t>or</a:t>
            </a:r>
            <a:r>
              <a:rPr lang="en-US" sz="2800" dirty="0"/>
              <a:t>…</a:t>
            </a:r>
          </a:p>
        </p:txBody>
      </p:sp>
      <p:sp>
        <p:nvSpPr>
          <p:cNvPr id="6" name="Footer Placeholder 5">
            <a:extLst>
              <a:ext uri="{FF2B5EF4-FFF2-40B4-BE49-F238E27FC236}">
                <a16:creationId xmlns:a16="http://schemas.microsoft.com/office/drawing/2014/main" id="{310F9ADE-4933-4919-8B33-9F63E6816CEC}"/>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05240B-4EF5-4D63-A044-47E1A3471299}"/>
              </a:ext>
            </a:extLst>
          </p:cNvPr>
          <p:cNvSpPr>
            <a:spLocks noGrp="1"/>
          </p:cNvSpPr>
          <p:nvPr>
            <p:ph type="sldNum" sz="quarter" idx="12"/>
          </p:nvPr>
        </p:nvSpPr>
        <p:spPr/>
        <p:txBody>
          <a:bodyPr/>
          <a:lstStyle/>
          <a:p>
            <a:fld id="{A6AF1B4E-90EC-4A51-B6E5-B702C054ECB0}" type="slidenum">
              <a:rPr lang="en-US" smtClean="0"/>
              <a:t>40</a:t>
            </a:fld>
            <a:endParaRPr lang="en-US" dirty="0"/>
          </a:p>
        </p:txBody>
      </p:sp>
    </p:spTree>
    <p:extLst>
      <p:ext uri="{BB962C8B-B14F-4D97-AF65-F5344CB8AC3E}">
        <p14:creationId xmlns:p14="http://schemas.microsoft.com/office/powerpoint/2010/main" val="1412547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Step 6: Prepare Dummy Tables</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Dummy Table: A table (or figure) used to show how the results of an analysis will be presented </a:t>
            </a:r>
          </a:p>
        </p:txBody>
      </p:sp>
      <p:pic>
        <p:nvPicPr>
          <p:cNvPr id="4" name="Picture 3" descr="A table shows data of five sports companies – Finish Line, Foot Locker, The Athlete`s foot, Champ Sports, and Academy in percentage and ratio.">
            <a:extLst>
              <a:ext uri="{FF2B5EF4-FFF2-40B4-BE49-F238E27FC236}">
                <a16:creationId xmlns:a16="http://schemas.microsoft.com/office/drawing/2014/main" id="{097BEC83-2460-4D4F-99B9-BFBB7E0A13A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02" y="2899889"/>
            <a:ext cx="8321040" cy="293217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a:extLst>
              <a:ext uri="{FF2B5EF4-FFF2-40B4-BE49-F238E27FC236}">
                <a16:creationId xmlns:a16="http://schemas.microsoft.com/office/drawing/2014/main" id="{E74CEBDD-1432-4812-81C2-5ACA05F5F27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D0344029-AB2F-40DE-96F3-7BF1BD6791C1}"/>
              </a:ext>
            </a:extLst>
          </p:cNvPr>
          <p:cNvSpPr>
            <a:spLocks noGrp="1"/>
          </p:cNvSpPr>
          <p:nvPr>
            <p:ph type="sldNum" sz="quarter" idx="12"/>
          </p:nvPr>
        </p:nvSpPr>
        <p:spPr/>
        <p:txBody>
          <a:bodyPr/>
          <a:lstStyle/>
          <a:p>
            <a:fld id="{A6AF1B4E-90EC-4A51-B6E5-B702C054ECB0}" type="slidenum">
              <a:rPr lang="en-US" smtClean="0"/>
              <a:t>41</a:t>
            </a:fld>
            <a:endParaRPr lang="en-US" dirty="0"/>
          </a:p>
        </p:txBody>
      </p:sp>
    </p:spTree>
    <p:extLst>
      <p:ext uri="{BB962C8B-B14F-4D97-AF65-F5344CB8AC3E}">
        <p14:creationId xmlns:p14="http://schemas.microsoft.com/office/powerpoint/2010/main" val="1917150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1AFCF-C396-4202-99C5-393F0B7337E0}"/>
              </a:ext>
            </a:extLst>
          </p:cNvPr>
          <p:cNvSpPr>
            <a:spLocks noGrp="1"/>
          </p:cNvSpPr>
          <p:nvPr>
            <p:ph type="title"/>
          </p:nvPr>
        </p:nvSpPr>
        <p:spPr>
          <a:xfrm>
            <a:off x="630936" y="640080"/>
            <a:ext cx="4818888" cy="1481328"/>
          </a:xfrm>
        </p:spPr>
        <p:txBody>
          <a:bodyPr anchor="b">
            <a:normAutofit/>
          </a:bodyPr>
          <a:lstStyle/>
          <a:p>
            <a:r>
              <a:rPr lang="en-US" sz="4600"/>
              <a:t>Step 7: Determine Question Sequence</a:t>
            </a:r>
          </a:p>
        </p:txBody>
      </p:sp>
      <p:sp>
        <p:nvSpPr>
          <p:cNvPr id="7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36CCAC-A5CC-4CCC-B32D-292F54386B38}"/>
              </a:ext>
            </a:extLst>
          </p:cNvPr>
          <p:cNvSpPr>
            <a:spLocks noGrp="1"/>
          </p:cNvSpPr>
          <p:nvPr>
            <p:ph idx="1"/>
          </p:nvPr>
        </p:nvSpPr>
        <p:spPr>
          <a:xfrm>
            <a:off x="630936" y="2660904"/>
            <a:ext cx="4818888" cy="3547872"/>
          </a:xfrm>
        </p:spPr>
        <p:txBody>
          <a:bodyPr anchor="t">
            <a:normAutofit/>
          </a:bodyPr>
          <a:lstStyle/>
          <a:p>
            <a:r>
              <a:rPr lang="en-US" sz="1700" dirty="0"/>
              <a:t>Use simple and interesting opening questions</a:t>
            </a:r>
          </a:p>
          <a:p>
            <a:r>
              <a:rPr lang="en-US" sz="1700" dirty="0"/>
              <a:t>Use the funnel approach </a:t>
            </a:r>
          </a:p>
          <a:p>
            <a:pPr lvl="1"/>
            <a:r>
              <a:rPr lang="en-US" sz="1700" dirty="0"/>
              <a:t>State with broad questions and progressively narrow the scope </a:t>
            </a:r>
          </a:p>
          <a:p>
            <a:pPr lvl="1"/>
            <a:r>
              <a:rPr lang="en-US" sz="1700" dirty="0"/>
              <a:t>Question Order bias: the tendency for earlier questions on a questionnaire to influence respondents’ answers to later questions </a:t>
            </a:r>
          </a:p>
          <a:p>
            <a:r>
              <a:rPr lang="en-US" sz="1700" dirty="0"/>
              <a:t>Design branching questions with care </a:t>
            </a:r>
          </a:p>
          <a:p>
            <a:pPr lvl="1"/>
            <a:r>
              <a:rPr lang="en-US" sz="1700" dirty="0"/>
              <a:t>Branching questions direct respondents to different places in a questionnaire, based on their response to the question at hand </a:t>
            </a:r>
          </a:p>
        </p:txBody>
      </p:sp>
      <p:pic>
        <p:nvPicPr>
          <p:cNvPr id="1028" name="Picture 4" descr="Add branching logic to a survey - SharePoint">
            <a:extLst>
              <a:ext uri="{FF2B5EF4-FFF2-40B4-BE49-F238E27FC236}">
                <a16:creationId xmlns:a16="http://schemas.microsoft.com/office/drawing/2014/main" id="{B7296EFD-C307-452D-B8AC-B1DB9D8077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0725" y="640080"/>
            <a:ext cx="5155613"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00FAD9E-8B0E-4BB1-A9CF-DE3679A626E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3480ACD-5F60-4BDB-8A99-9C34AEB61FA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spTree>
    <p:extLst>
      <p:ext uri="{BB962C8B-B14F-4D97-AF65-F5344CB8AC3E}">
        <p14:creationId xmlns:p14="http://schemas.microsoft.com/office/powerpoint/2010/main" val="1655829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EB59C-FA41-4C01-A00B-39E0858970C3}"/>
              </a:ext>
            </a:extLst>
          </p:cNvPr>
          <p:cNvSpPr>
            <a:spLocks noGrp="1"/>
          </p:cNvSpPr>
          <p:nvPr>
            <p:ph type="title"/>
          </p:nvPr>
        </p:nvSpPr>
        <p:spPr>
          <a:xfrm>
            <a:off x="5297762" y="329184"/>
            <a:ext cx="6251110" cy="1783080"/>
          </a:xfrm>
        </p:spPr>
        <p:txBody>
          <a:bodyPr anchor="b">
            <a:normAutofit/>
          </a:bodyPr>
          <a:lstStyle/>
          <a:p>
            <a:r>
              <a:rPr lang="en-US" sz="5400"/>
              <a:t>Step 7: Determine Question Sequence</a:t>
            </a:r>
          </a:p>
        </p:txBody>
      </p:sp>
      <p:pic>
        <p:nvPicPr>
          <p:cNvPr id="7" name="Picture 6" descr="Question mark on green pastel background">
            <a:extLst>
              <a:ext uri="{FF2B5EF4-FFF2-40B4-BE49-F238E27FC236}">
                <a16:creationId xmlns:a16="http://schemas.microsoft.com/office/drawing/2014/main" id="{F538F4DE-26F1-44B1-9C50-D36B6AF8BCFA}"/>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B332BA-53E7-4150-817B-E62239C55A16}"/>
              </a:ext>
            </a:extLst>
          </p:cNvPr>
          <p:cNvSpPr>
            <a:spLocks noGrp="1"/>
          </p:cNvSpPr>
          <p:nvPr>
            <p:ph idx="1"/>
          </p:nvPr>
        </p:nvSpPr>
        <p:spPr>
          <a:xfrm>
            <a:off x="5297762" y="2706624"/>
            <a:ext cx="6251110" cy="3483864"/>
          </a:xfrm>
        </p:spPr>
        <p:txBody>
          <a:bodyPr>
            <a:normAutofit/>
          </a:bodyPr>
          <a:lstStyle/>
          <a:p>
            <a:r>
              <a:rPr lang="en-US" sz="2200"/>
              <a:t>Ask for classification information last </a:t>
            </a:r>
          </a:p>
          <a:p>
            <a:pPr lvl="1"/>
            <a:r>
              <a:rPr lang="en-US" sz="2200"/>
              <a:t>Target info: The basic info that addresses the subject of the study </a:t>
            </a:r>
          </a:p>
          <a:p>
            <a:pPr lvl="1"/>
            <a:r>
              <a:rPr lang="en-US" sz="2200"/>
              <a:t>Classification info: Information used to classify respondents, typically for demographic breakdowns </a:t>
            </a:r>
          </a:p>
          <a:p>
            <a:r>
              <a:rPr lang="en-US" sz="2200"/>
              <a:t>Place difficult or sensitive questions late in the questionnaire</a:t>
            </a:r>
          </a:p>
        </p:txBody>
      </p:sp>
      <p:sp>
        <p:nvSpPr>
          <p:cNvPr id="4" name="Footer Placeholder 3">
            <a:extLst>
              <a:ext uri="{FF2B5EF4-FFF2-40B4-BE49-F238E27FC236}">
                <a16:creationId xmlns:a16="http://schemas.microsoft.com/office/drawing/2014/main" id="{2957C65A-3025-46E3-A68B-EA4682410E0E}"/>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14465913-D374-4ADA-BDEB-1784C2D7858D}"/>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spTree>
    <p:extLst>
      <p:ext uri="{BB962C8B-B14F-4D97-AF65-F5344CB8AC3E}">
        <p14:creationId xmlns:p14="http://schemas.microsoft.com/office/powerpoint/2010/main" val="815604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2B91-4A15-43D7-8A26-2E93B2D23830}"/>
              </a:ext>
            </a:extLst>
          </p:cNvPr>
          <p:cNvSpPr>
            <a:spLocks noGrp="1"/>
          </p:cNvSpPr>
          <p:nvPr>
            <p:ph type="title"/>
          </p:nvPr>
        </p:nvSpPr>
        <p:spPr/>
        <p:txBody>
          <a:bodyPr/>
          <a:lstStyle/>
          <a:p>
            <a:r>
              <a:rPr lang="en-US" dirty="0"/>
              <a:t>Step 8: Determine Appearance of Questionnaire</a:t>
            </a:r>
          </a:p>
        </p:txBody>
      </p:sp>
      <p:sp>
        <p:nvSpPr>
          <p:cNvPr id="3" name="Content Placeholder 2">
            <a:extLst>
              <a:ext uri="{FF2B5EF4-FFF2-40B4-BE49-F238E27FC236}">
                <a16:creationId xmlns:a16="http://schemas.microsoft.com/office/drawing/2014/main" id="{C997F200-61F5-4213-AE04-0003AD13711D}"/>
              </a:ext>
            </a:extLst>
          </p:cNvPr>
          <p:cNvSpPr>
            <a:spLocks noGrp="1"/>
          </p:cNvSpPr>
          <p:nvPr>
            <p:ph idx="1"/>
          </p:nvPr>
        </p:nvSpPr>
        <p:spPr/>
        <p:txBody>
          <a:bodyPr/>
          <a:lstStyle/>
          <a:p>
            <a:r>
              <a:rPr lang="en-US" dirty="0"/>
              <a:t>No clutter!</a:t>
            </a:r>
          </a:p>
          <a:p>
            <a:r>
              <a:rPr lang="en-US" dirty="0"/>
              <a:t>Keep is as short as possible </a:t>
            </a:r>
          </a:p>
          <a:p>
            <a:r>
              <a:rPr lang="en-US" dirty="0"/>
              <a:t>Use care with branching questions </a:t>
            </a:r>
          </a:p>
          <a:p>
            <a:r>
              <a:rPr lang="en-US" dirty="0"/>
              <a:t>Use graphics as needed to improve appearance </a:t>
            </a:r>
          </a:p>
          <a:p>
            <a:r>
              <a:rPr lang="en-US" dirty="0"/>
              <a:t>Number question within sections </a:t>
            </a:r>
          </a:p>
          <a:p>
            <a:pPr lvl="1"/>
            <a:r>
              <a:rPr lang="en-US" dirty="0"/>
              <a:t>1-1, 2-1, 3-1, 2-1, 2-2, etc. </a:t>
            </a:r>
          </a:p>
          <a:p>
            <a:r>
              <a:rPr lang="en-US" dirty="0"/>
              <a:t>Include an organization name (sometimes fictitious) and project title </a:t>
            </a:r>
          </a:p>
          <a:p>
            <a:r>
              <a:rPr lang="en-US" dirty="0"/>
              <a:t>Go easy on instructions, unless they are absolutely necessary (again, see second bullet point)</a:t>
            </a:r>
          </a:p>
        </p:txBody>
      </p:sp>
      <p:sp>
        <p:nvSpPr>
          <p:cNvPr id="4" name="Footer Placeholder 3">
            <a:extLst>
              <a:ext uri="{FF2B5EF4-FFF2-40B4-BE49-F238E27FC236}">
                <a16:creationId xmlns:a16="http://schemas.microsoft.com/office/drawing/2014/main" id="{917251D8-6028-483B-9ACD-9D06C96CF9E9}"/>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869A07EB-20E0-43EE-95BD-CE19A1D57F47}"/>
              </a:ext>
            </a:extLst>
          </p:cNvPr>
          <p:cNvSpPr>
            <a:spLocks noGrp="1"/>
          </p:cNvSpPr>
          <p:nvPr>
            <p:ph type="sldNum" sz="quarter" idx="12"/>
          </p:nvPr>
        </p:nvSpPr>
        <p:spPr/>
        <p:txBody>
          <a:bodyPr/>
          <a:lstStyle/>
          <a:p>
            <a:fld id="{A6AF1B4E-90EC-4A51-B6E5-B702C054ECB0}" type="slidenum">
              <a:rPr lang="en-US" smtClean="0"/>
              <a:t>44</a:t>
            </a:fld>
            <a:endParaRPr lang="en-US" dirty="0"/>
          </a:p>
        </p:txBody>
      </p:sp>
    </p:spTree>
    <p:extLst>
      <p:ext uri="{BB962C8B-B14F-4D97-AF65-F5344CB8AC3E}">
        <p14:creationId xmlns:p14="http://schemas.microsoft.com/office/powerpoint/2010/main" val="615995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2711A-385D-4678-A6D5-B84737F45102}"/>
              </a:ext>
            </a:extLst>
          </p:cNvPr>
          <p:cNvSpPr>
            <a:spLocks noGrp="1"/>
          </p:cNvSpPr>
          <p:nvPr>
            <p:ph type="title"/>
          </p:nvPr>
        </p:nvSpPr>
        <p:spPr>
          <a:xfrm>
            <a:off x="808638" y="386930"/>
            <a:ext cx="9236700" cy="1188950"/>
          </a:xfrm>
        </p:spPr>
        <p:txBody>
          <a:bodyPr anchor="b">
            <a:normAutofit/>
          </a:bodyPr>
          <a:lstStyle/>
          <a:p>
            <a:r>
              <a:rPr lang="en-US" sz="3800"/>
              <a:t>Step 9: Develop Recruiting Message or Script</a:t>
            </a:r>
          </a:p>
        </p:txBody>
      </p:sp>
      <p:grpSp>
        <p:nvGrpSpPr>
          <p:cNvPr id="23"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4"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EE741E4A-07F5-4783-91DA-F9756B518DB7}"/>
              </a:ext>
            </a:extLst>
          </p:cNvPr>
          <p:cNvSpPr>
            <a:spLocks noGrp="1"/>
          </p:cNvSpPr>
          <p:nvPr>
            <p:ph idx="1"/>
          </p:nvPr>
        </p:nvSpPr>
        <p:spPr>
          <a:xfrm>
            <a:off x="793660" y="2599509"/>
            <a:ext cx="10143668" cy="3435531"/>
          </a:xfrm>
        </p:spPr>
        <p:txBody>
          <a:bodyPr anchor="ctr">
            <a:normAutofit/>
          </a:bodyPr>
          <a:lstStyle/>
          <a:p>
            <a:r>
              <a:rPr lang="en-US" sz="2400"/>
              <a:t>Good cover letters and scripts are NOT written in a hurry </a:t>
            </a:r>
          </a:p>
          <a:p>
            <a:r>
              <a:rPr lang="en-US" sz="2400"/>
              <a:t>The usually things to include </a:t>
            </a:r>
          </a:p>
          <a:p>
            <a:pPr lvl="1"/>
            <a:r>
              <a:rPr lang="en-US"/>
              <a:t>Who you are </a:t>
            </a:r>
          </a:p>
          <a:p>
            <a:pPr lvl="1"/>
            <a:r>
              <a:rPr lang="en-US"/>
              <a:t>Why you are contacting them </a:t>
            </a:r>
          </a:p>
          <a:p>
            <a:pPr lvl="1"/>
            <a:r>
              <a:rPr lang="en-US"/>
              <a:t>Promise of anonymity or confidentiality </a:t>
            </a:r>
          </a:p>
          <a:p>
            <a:pPr lvl="1"/>
            <a:r>
              <a:rPr lang="en-US"/>
              <a:t>The request for help </a:t>
            </a:r>
          </a:p>
          <a:p>
            <a:pPr lvl="1"/>
            <a:r>
              <a:rPr lang="en-US"/>
              <a:t>How long it will take </a:t>
            </a:r>
          </a:p>
          <a:p>
            <a:pPr lvl="1"/>
            <a:r>
              <a:rPr lang="en-US"/>
              <a:t>Any incentives</a:t>
            </a:r>
          </a:p>
        </p:txBody>
      </p:sp>
      <p:sp>
        <p:nvSpPr>
          <p:cNvPr id="4" name="Footer Placeholder 3">
            <a:extLst>
              <a:ext uri="{FF2B5EF4-FFF2-40B4-BE49-F238E27FC236}">
                <a16:creationId xmlns:a16="http://schemas.microsoft.com/office/drawing/2014/main" id="{5C579A66-895C-4050-A379-3D630BFEDCF2}"/>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3BAA8CA-00A9-4C40-801D-5B58A09A5F75}"/>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4031864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D1297-BE78-4E20-8DEE-8399013B3507}"/>
              </a:ext>
            </a:extLst>
          </p:cNvPr>
          <p:cNvSpPr>
            <a:spLocks noGrp="1"/>
          </p:cNvSpPr>
          <p:nvPr>
            <p:ph type="title"/>
          </p:nvPr>
        </p:nvSpPr>
        <p:spPr>
          <a:xfrm>
            <a:off x="808638" y="386930"/>
            <a:ext cx="9236700" cy="1188950"/>
          </a:xfrm>
        </p:spPr>
        <p:txBody>
          <a:bodyPr anchor="b">
            <a:normAutofit/>
          </a:bodyPr>
          <a:lstStyle/>
          <a:p>
            <a:r>
              <a:rPr lang="en-US" sz="4600"/>
              <a:t>Step 10: Reexamine step 1-9, Pretest </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78F2B9-1B1C-4B2B-94CE-0F665CF758AD}"/>
              </a:ext>
            </a:extLst>
          </p:cNvPr>
          <p:cNvSpPr>
            <a:spLocks noGrp="1"/>
          </p:cNvSpPr>
          <p:nvPr>
            <p:ph idx="1"/>
          </p:nvPr>
        </p:nvSpPr>
        <p:spPr>
          <a:xfrm>
            <a:off x="793660" y="2599509"/>
            <a:ext cx="10143668" cy="3435531"/>
          </a:xfrm>
        </p:spPr>
        <p:txBody>
          <a:bodyPr anchor="ctr">
            <a:normAutofit/>
          </a:bodyPr>
          <a:lstStyle/>
          <a:p>
            <a:r>
              <a:rPr lang="en-US" sz="2400"/>
              <a:t>Developing a questionnaire is a VERY difficult process. It normally requires several revisions of the data collection form </a:t>
            </a:r>
          </a:p>
          <a:p>
            <a:pPr lvl="1"/>
            <a:r>
              <a:rPr lang="en-US"/>
              <a:t>Pretest: Use of a questionnaire (or observation form) on a trial basis in a small pilot study to determine how well the questionnaire (or observation form) works </a:t>
            </a:r>
          </a:p>
          <a:p>
            <a:r>
              <a:rPr lang="en-US" sz="2400"/>
              <a:t>The real test of a questionnaire is how it performs under actual conditions of data collection </a:t>
            </a:r>
          </a:p>
          <a:p>
            <a:r>
              <a:rPr lang="en-US" sz="2400"/>
              <a:t>Data collection should NEVER begin until you have pretested – and probably revised again –the questionnaire </a:t>
            </a:r>
          </a:p>
        </p:txBody>
      </p:sp>
      <p:sp>
        <p:nvSpPr>
          <p:cNvPr id="4" name="Footer Placeholder 3">
            <a:extLst>
              <a:ext uri="{FF2B5EF4-FFF2-40B4-BE49-F238E27FC236}">
                <a16:creationId xmlns:a16="http://schemas.microsoft.com/office/drawing/2014/main" id="{35757581-2F20-4378-9A8F-68E71826ED03}"/>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753A6F6-D963-4BB9-A4BE-48F02BBE1239}"/>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3949699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D376B-7184-4D9C-B69A-4E72ECF8114D}"/>
              </a:ext>
            </a:extLst>
          </p:cNvPr>
          <p:cNvSpPr>
            <a:spLocks noGrp="1"/>
          </p:cNvSpPr>
          <p:nvPr>
            <p:ph type="title"/>
          </p:nvPr>
        </p:nvSpPr>
        <p:spPr>
          <a:xfrm>
            <a:off x="5297762" y="329184"/>
            <a:ext cx="6251110" cy="1783080"/>
          </a:xfrm>
        </p:spPr>
        <p:txBody>
          <a:bodyPr anchor="b">
            <a:normAutofit/>
          </a:bodyPr>
          <a:lstStyle/>
          <a:p>
            <a:r>
              <a:rPr lang="en-US" sz="5400"/>
              <a:t>Observation Forms</a:t>
            </a:r>
          </a:p>
        </p:txBody>
      </p:sp>
      <p:pic>
        <p:nvPicPr>
          <p:cNvPr id="7" name="Picture 6" descr="Glasses on top of a book">
            <a:extLst>
              <a:ext uri="{FF2B5EF4-FFF2-40B4-BE49-F238E27FC236}">
                <a16:creationId xmlns:a16="http://schemas.microsoft.com/office/drawing/2014/main" id="{6ABDCF85-EB72-49F3-AFEB-BD11A7CE28A3}"/>
              </a:ext>
            </a:extLst>
          </p:cNvPr>
          <p:cNvPicPr>
            <a:picLocks noChangeAspect="1"/>
          </p:cNvPicPr>
          <p:nvPr/>
        </p:nvPicPr>
        <p:blipFill rotWithShape="1">
          <a:blip r:embed="rId2"/>
          <a:srcRect l="14838" r="401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559F98-2871-4A0C-96E2-F87F72F0CE33}"/>
              </a:ext>
            </a:extLst>
          </p:cNvPr>
          <p:cNvSpPr>
            <a:spLocks noGrp="1"/>
          </p:cNvSpPr>
          <p:nvPr>
            <p:ph idx="1"/>
          </p:nvPr>
        </p:nvSpPr>
        <p:spPr>
          <a:xfrm>
            <a:off x="5297762" y="2706624"/>
            <a:ext cx="6251110" cy="3483864"/>
          </a:xfrm>
        </p:spPr>
        <p:txBody>
          <a:bodyPr>
            <a:normAutofit/>
          </a:bodyPr>
          <a:lstStyle/>
          <a:p>
            <a:r>
              <a:rPr lang="en-US" sz="2200"/>
              <a:t>Decisions about … </a:t>
            </a:r>
          </a:p>
          <a:p>
            <a:pPr lvl="1"/>
            <a:r>
              <a:rPr lang="en-US" sz="2200"/>
              <a:t>WHO should be observed?</a:t>
            </a:r>
          </a:p>
          <a:p>
            <a:pPr lvl="1"/>
            <a:r>
              <a:rPr lang="en-US" sz="2200"/>
              <a:t>What aspects should be reported? </a:t>
            </a:r>
          </a:p>
          <a:p>
            <a:pPr lvl="1"/>
            <a:r>
              <a:rPr lang="en-US" sz="2200"/>
              <a:t>WHERE should the observation be made? </a:t>
            </a:r>
          </a:p>
          <a:p>
            <a:pPr lvl="1"/>
            <a:r>
              <a:rPr lang="en-US" sz="2200"/>
              <a:t>WHEN should the observation be made?</a:t>
            </a:r>
          </a:p>
        </p:txBody>
      </p:sp>
      <p:sp>
        <p:nvSpPr>
          <p:cNvPr id="4" name="Footer Placeholder 3">
            <a:extLst>
              <a:ext uri="{FF2B5EF4-FFF2-40B4-BE49-F238E27FC236}">
                <a16:creationId xmlns:a16="http://schemas.microsoft.com/office/drawing/2014/main" id="{9CC358CB-E9B0-418A-95D2-56E77213C034}"/>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CDE4F4E5-35D0-4AF1-B738-33B27470D38D}"/>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47</a:t>
            </a:fld>
            <a:endParaRPr lang="en-US"/>
          </a:p>
        </p:txBody>
      </p:sp>
    </p:spTree>
    <p:extLst>
      <p:ext uri="{BB962C8B-B14F-4D97-AF65-F5344CB8AC3E}">
        <p14:creationId xmlns:p14="http://schemas.microsoft.com/office/powerpoint/2010/main" val="2719886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989818-FEFF-4E51-9A8B-8E57BFDCA57C}"/>
              </a:ext>
            </a:extLst>
          </p:cNvPr>
          <p:cNvSpPr>
            <a:spLocks noGrp="1"/>
          </p:cNvSpPr>
          <p:nvPr>
            <p:ph type="title"/>
          </p:nvPr>
        </p:nvSpPr>
        <p:spPr>
          <a:xfrm>
            <a:off x="643467" y="321734"/>
            <a:ext cx="10905066" cy="1135737"/>
          </a:xfrm>
        </p:spPr>
        <p:txBody>
          <a:bodyPr>
            <a:normAutofit/>
          </a:bodyPr>
          <a:lstStyle/>
          <a:p>
            <a:r>
              <a:rPr lang="en-US" sz="3600"/>
              <a:t>Next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07ACDC0-7E74-4EBB-872E-48C9C49DABA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1DF102-041C-4EF2-A52B-8BE96AEDCEC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48</a:t>
            </a:fld>
            <a:endParaRPr lang="en-US"/>
          </a:p>
        </p:txBody>
      </p:sp>
      <p:graphicFrame>
        <p:nvGraphicFramePr>
          <p:cNvPr id="7" name="Content Placeholder 2">
            <a:extLst>
              <a:ext uri="{FF2B5EF4-FFF2-40B4-BE49-F238E27FC236}">
                <a16:creationId xmlns:a16="http://schemas.microsoft.com/office/drawing/2014/main" id="{A89C3878-5F07-401D-8124-4471768B9608}"/>
              </a:ext>
            </a:extLst>
          </p:cNvPr>
          <p:cNvGraphicFramePr>
            <a:graphicFrameLocks noGrp="1"/>
          </p:cNvGraphicFramePr>
          <p:nvPr>
            <p:ph idx="1"/>
            <p:extLst>
              <p:ext uri="{D42A27DB-BD31-4B8C-83A1-F6EECF244321}">
                <p14:modId xmlns:p14="http://schemas.microsoft.com/office/powerpoint/2010/main" val="27202320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5492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locking Together for Birds – Connecting People, Birds and Land for a  Healthy World">
            <a:extLst>
              <a:ext uri="{FF2B5EF4-FFF2-40B4-BE49-F238E27FC236}">
                <a16:creationId xmlns:a16="http://schemas.microsoft.com/office/drawing/2014/main" id="{6B898226-CE9F-42F1-8DCD-CA297721AF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615" r="-2" b="9613"/>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2052" name="Picture 4" descr="Why do birds flock together? – How It Works">
            <a:extLst>
              <a:ext uri="{FF2B5EF4-FFF2-40B4-BE49-F238E27FC236}">
                <a16:creationId xmlns:a16="http://schemas.microsoft.com/office/drawing/2014/main" id="{FC477994-2FC8-4106-BDE9-AFDDD12DFB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818" r="-2" b="5517"/>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75" name="Freeform: Shape 7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50137F4-8C59-4C1C-8622-B00D73D2A82E}"/>
              </a:ext>
            </a:extLst>
          </p:cNvPr>
          <p:cNvSpPr>
            <a:spLocks noGrp="1"/>
          </p:cNvSpPr>
          <p:nvPr>
            <p:ph type="title"/>
          </p:nvPr>
        </p:nvSpPr>
        <p:spPr>
          <a:xfrm>
            <a:off x="448056" y="859536"/>
            <a:ext cx="4832802" cy="1243584"/>
          </a:xfrm>
        </p:spPr>
        <p:txBody>
          <a:bodyPr>
            <a:normAutofit/>
          </a:bodyPr>
          <a:lstStyle/>
          <a:p>
            <a:r>
              <a:rPr lang="en-US" sz="3400" dirty="0"/>
              <a:t>5-min snippet </a:t>
            </a:r>
            <a:br>
              <a:rPr lang="en-US" sz="3400" dirty="0"/>
            </a:br>
            <a:r>
              <a:rPr lang="en-US" sz="3400" dirty="0"/>
              <a:t>Flocking Model</a:t>
            </a:r>
          </a:p>
        </p:txBody>
      </p:sp>
      <p:sp>
        <p:nvSpPr>
          <p:cNvPr id="79" name="Rectangle 7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1" name="Rectangle 8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8323923-5967-4E4A-BC9F-B37BDCAD9231}"/>
              </a:ext>
            </a:extLst>
          </p:cNvPr>
          <p:cNvSpPr>
            <a:spLocks noGrp="1"/>
          </p:cNvSpPr>
          <p:nvPr>
            <p:ph idx="1"/>
          </p:nvPr>
        </p:nvSpPr>
        <p:spPr>
          <a:xfrm>
            <a:off x="448056" y="2512611"/>
            <a:ext cx="4832803" cy="3664351"/>
          </a:xfrm>
        </p:spPr>
        <p:txBody>
          <a:bodyPr>
            <a:normAutofit/>
          </a:bodyPr>
          <a:lstStyle/>
          <a:p>
            <a:pPr marL="0" indent="0">
              <a:buNone/>
            </a:pPr>
            <a:endParaRPr lang="en-US" sz="2000" dirty="0"/>
          </a:p>
          <a:p>
            <a:pPr marL="0" indent="0">
              <a:buNone/>
            </a:pPr>
            <a:r>
              <a:rPr lang="en-US" sz="2000" dirty="0"/>
              <a:t>Three rules: </a:t>
            </a:r>
          </a:p>
          <a:p>
            <a:r>
              <a:rPr lang="en-US" sz="2000" dirty="0"/>
              <a:t>Alignment </a:t>
            </a:r>
          </a:p>
          <a:p>
            <a:r>
              <a:rPr lang="en-US" sz="2000" dirty="0"/>
              <a:t>Separation</a:t>
            </a:r>
          </a:p>
          <a:p>
            <a:r>
              <a:rPr lang="en-US" sz="2000" dirty="0"/>
              <a:t>Cohesion</a:t>
            </a:r>
          </a:p>
          <a:p>
            <a:endParaRPr lang="en-US" sz="2000" dirty="0"/>
          </a:p>
        </p:txBody>
      </p:sp>
      <p:sp>
        <p:nvSpPr>
          <p:cNvPr id="4" name="Footer Placeholder 3">
            <a:extLst>
              <a:ext uri="{FF2B5EF4-FFF2-40B4-BE49-F238E27FC236}">
                <a16:creationId xmlns:a16="http://schemas.microsoft.com/office/drawing/2014/main" id="{78D45DC2-2EF1-4582-8FF5-028B9813BBBA}"/>
              </a:ext>
            </a:extLst>
          </p:cNvPr>
          <p:cNvSpPr>
            <a:spLocks noGrp="1"/>
          </p:cNvSpPr>
          <p:nvPr>
            <p:ph type="ftr" sz="quarter" idx="11"/>
          </p:nvPr>
        </p:nvSpPr>
        <p:spPr>
          <a:xfrm>
            <a:off x="1773936" y="6356350"/>
            <a:ext cx="2994766" cy="365125"/>
          </a:xfrm>
        </p:spPr>
        <p:txBody>
          <a:bodyPr>
            <a:normAutofit/>
          </a:bodyPr>
          <a:lstStyle/>
          <a:p>
            <a:pPr algn="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496691DB-22E2-4B75-9A29-973B42871F63}"/>
              </a:ext>
            </a:extLst>
          </p:cNvPr>
          <p:cNvSpPr>
            <a:spLocks noGrp="1"/>
          </p:cNvSpPr>
          <p:nvPr>
            <p:ph type="sldNum" sz="quarter" idx="12"/>
          </p:nvPr>
        </p:nvSpPr>
        <p:spPr>
          <a:xfrm>
            <a:off x="9009888"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49</a:t>
            </a:fld>
            <a:endParaRPr lang="en-US">
              <a:solidFill>
                <a:schemeClr val="bg1"/>
              </a:solidFill>
            </a:endParaRPr>
          </a:p>
        </p:txBody>
      </p:sp>
    </p:spTree>
    <p:extLst>
      <p:ext uri="{BB962C8B-B14F-4D97-AF65-F5344CB8AC3E}">
        <p14:creationId xmlns:p14="http://schemas.microsoft.com/office/powerpoint/2010/main" val="310703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There is a true 0 in ratio scale, while interval scale has only an arbitrary 0</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84701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42522-C1AE-4C2B-A90A-87BD1ECC7FFA}"/>
              </a:ext>
            </a:extLst>
          </p:cNvPr>
          <p:cNvSpPr>
            <a:spLocks noGrp="1"/>
          </p:cNvSpPr>
          <p:nvPr>
            <p:ph type="title"/>
          </p:nvPr>
        </p:nvSpPr>
        <p:spPr>
          <a:xfrm>
            <a:off x="808638" y="386930"/>
            <a:ext cx="9236700" cy="1188950"/>
          </a:xfrm>
        </p:spPr>
        <p:txBody>
          <a:bodyPr anchor="b">
            <a:normAutofit/>
          </a:bodyPr>
          <a:lstStyle/>
          <a:p>
            <a:r>
              <a:rPr lang="en-US" sz="5400"/>
              <a:t>iClicker Question</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6644B-5502-48A4-9C79-E98480802045}"/>
              </a:ext>
            </a:extLst>
          </p:cNvPr>
          <p:cNvSpPr>
            <a:spLocks noGrp="1"/>
          </p:cNvSpPr>
          <p:nvPr>
            <p:ph idx="1"/>
          </p:nvPr>
        </p:nvSpPr>
        <p:spPr>
          <a:xfrm>
            <a:off x="793660" y="2599509"/>
            <a:ext cx="10143668" cy="3435531"/>
          </a:xfrm>
        </p:spPr>
        <p:txBody>
          <a:bodyPr anchor="ctr">
            <a:normAutofit/>
          </a:bodyPr>
          <a:lstStyle/>
          <a:p>
            <a:pPr marL="0" indent="0">
              <a:buNone/>
            </a:pPr>
            <a:r>
              <a:rPr lang="en-US" sz="2400"/>
              <a:t>What type of scale is this?</a:t>
            </a:r>
          </a:p>
          <a:p>
            <a:pPr marL="0" indent="0">
              <a:buNone/>
            </a:pPr>
            <a:r>
              <a:rPr lang="en-US" sz="2400"/>
              <a:t>How many ounces of Coke do you consumer per day?</a:t>
            </a:r>
          </a:p>
          <a:p>
            <a:pPr marL="514350" indent="-514350">
              <a:buFont typeface="+mj-lt"/>
              <a:buAutoNum type="alphaUcPeriod"/>
            </a:pPr>
            <a:r>
              <a:rPr lang="en-US" sz="2400"/>
              <a:t>Nominal </a:t>
            </a:r>
          </a:p>
          <a:p>
            <a:pPr marL="514350" indent="-514350">
              <a:buFont typeface="+mj-lt"/>
              <a:buAutoNum type="alphaUcPeriod"/>
            </a:pPr>
            <a:r>
              <a:rPr lang="en-US" sz="2400"/>
              <a:t>Ordinal </a:t>
            </a:r>
          </a:p>
          <a:p>
            <a:pPr marL="514350" indent="-514350">
              <a:buFont typeface="+mj-lt"/>
              <a:buAutoNum type="alphaUcPeriod"/>
            </a:pPr>
            <a:r>
              <a:rPr lang="en-US" sz="2400"/>
              <a:t>Interval</a:t>
            </a:r>
          </a:p>
          <a:p>
            <a:pPr marL="514350" indent="-514350">
              <a:buFont typeface="+mj-lt"/>
              <a:buAutoNum type="alphaUcPeriod"/>
            </a:pPr>
            <a:r>
              <a:rPr lang="en-US" sz="2400"/>
              <a:t>Ratio</a:t>
            </a:r>
          </a:p>
        </p:txBody>
      </p:sp>
      <p:sp>
        <p:nvSpPr>
          <p:cNvPr id="4" name="Footer Placeholder 3">
            <a:extLst>
              <a:ext uri="{FF2B5EF4-FFF2-40B4-BE49-F238E27FC236}">
                <a16:creationId xmlns:a16="http://schemas.microsoft.com/office/drawing/2014/main" id="{DE5C449C-A038-4433-A60B-493DE05BCF45}"/>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FE4636-FD81-4E04-B90B-24B86688D66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92622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42522-C1AE-4C2B-A90A-87BD1ECC7FFA}"/>
              </a:ext>
            </a:extLst>
          </p:cNvPr>
          <p:cNvSpPr>
            <a:spLocks noGrp="1"/>
          </p:cNvSpPr>
          <p:nvPr>
            <p:ph type="title"/>
          </p:nvPr>
        </p:nvSpPr>
        <p:spPr>
          <a:xfrm>
            <a:off x="808638" y="386930"/>
            <a:ext cx="9236700" cy="1188950"/>
          </a:xfrm>
        </p:spPr>
        <p:txBody>
          <a:bodyPr anchor="b">
            <a:normAutofit/>
          </a:bodyPr>
          <a:lstStyle/>
          <a:p>
            <a:r>
              <a:rPr lang="en-US" sz="5400"/>
              <a:t>iClicker Question</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6644B-5502-48A4-9C79-E98480802045}"/>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t>What type of scale is this?</a:t>
            </a:r>
          </a:p>
          <a:p>
            <a:pPr marL="0" indent="0">
              <a:buNone/>
            </a:pPr>
            <a:r>
              <a:rPr lang="en-US" sz="2400" dirty="0"/>
              <a:t>Rate your attitude toward Coke from extremely unfavorable to extremely favorable.</a:t>
            </a:r>
          </a:p>
          <a:p>
            <a:pPr marL="514350" indent="-514350">
              <a:buFont typeface="+mj-lt"/>
              <a:buAutoNum type="alphaUcPeriod"/>
            </a:pPr>
            <a:r>
              <a:rPr lang="en-US" sz="2400" dirty="0"/>
              <a:t>Nominal </a:t>
            </a:r>
          </a:p>
          <a:p>
            <a:pPr marL="514350" indent="-514350">
              <a:buFont typeface="+mj-lt"/>
              <a:buAutoNum type="alphaUcPeriod"/>
            </a:pPr>
            <a:r>
              <a:rPr lang="en-US" sz="2400" dirty="0"/>
              <a:t>Ordinal </a:t>
            </a:r>
          </a:p>
          <a:p>
            <a:pPr marL="514350" indent="-514350">
              <a:buFont typeface="+mj-lt"/>
              <a:buAutoNum type="alphaUcPeriod"/>
            </a:pPr>
            <a:r>
              <a:rPr lang="en-US" sz="2400" dirty="0"/>
              <a:t>Interval</a:t>
            </a:r>
          </a:p>
          <a:p>
            <a:pPr marL="514350" indent="-514350">
              <a:buFont typeface="+mj-lt"/>
              <a:buAutoNum type="alphaUcPeriod"/>
            </a:pPr>
            <a:r>
              <a:rPr lang="en-US" sz="2400" dirty="0"/>
              <a:t>Ratio</a:t>
            </a:r>
          </a:p>
          <a:p>
            <a:pPr marL="0" indent="0">
              <a:buNone/>
            </a:pPr>
            <a:endParaRPr lang="en-US" sz="2400" dirty="0"/>
          </a:p>
          <a:p>
            <a:pPr marL="0" indent="0">
              <a:buNone/>
            </a:pPr>
            <a:endParaRPr lang="en-US" sz="2400" dirty="0"/>
          </a:p>
        </p:txBody>
      </p:sp>
      <p:sp>
        <p:nvSpPr>
          <p:cNvPr id="4" name="Footer Placeholder 3">
            <a:extLst>
              <a:ext uri="{FF2B5EF4-FFF2-40B4-BE49-F238E27FC236}">
                <a16:creationId xmlns:a16="http://schemas.microsoft.com/office/drawing/2014/main" id="{DE5C449C-A038-4433-A60B-493DE05BCF45}"/>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FE4636-FD81-4E04-B90B-24B86688D66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00637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843A3-B154-41BE-A7BF-64BE7FEA1D76}"/>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134CCA-6E96-49B4-B581-2DFA013C4459}"/>
              </a:ext>
            </a:extLst>
          </p:cNvPr>
          <p:cNvSpPr>
            <a:spLocks noGrp="1"/>
          </p:cNvSpPr>
          <p:nvPr>
            <p:ph idx="1"/>
          </p:nvPr>
        </p:nvSpPr>
        <p:spPr>
          <a:xfrm>
            <a:off x="4447308" y="591344"/>
            <a:ext cx="6906491" cy="5585619"/>
          </a:xfrm>
        </p:spPr>
        <p:txBody>
          <a:bodyPr anchor="ctr">
            <a:normAutofit/>
          </a:bodyPr>
          <a:lstStyle/>
          <a:p>
            <a:pPr marL="0" indent="0">
              <a:buNone/>
            </a:pPr>
            <a:r>
              <a:rPr lang="en-US" dirty="0"/>
              <a:t>What are the errors associated with the observed responses we learned in class? </a:t>
            </a:r>
          </a:p>
          <a:p>
            <a:pPr marL="514350" indent="-514350">
              <a:buFont typeface="+mj-lt"/>
              <a:buAutoNum type="alphaUcPeriod"/>
            </a:pPr>
            <a:r>
              <a:rPr lang="en-US" dirty="0"/>
              <a:t>Systematic and Random Error </a:t>
            </a:r>
          </a:p>
          <a:p>
            <a:pPr marL="514350" indent="-514350">
              <a:buFont typeface="+mj-lt"/>
              <a:buAutoNum type="alphaUcPeriod"/>
            </a:pPr>
            <a:r>
              <a:rPr lang="en-US" dirty="0"/>
              <a:t>Type I and type II Error</a:t>
            </a:r>
          </a:p>
          <a:p>
            <a:pPr marL="514350" indent="-514350">
              <a:buFont typeface="+mj-lt"/>
              <a:buAutoNum type="alphaUcPeriod"/>
            </a:pPr>
            <a:r>
              <a:rPr lang="en-US" dirty="0"/>
              <a:t>Measurement Errors and gross Errors</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E199DAD3-5A34-41FA-AA12-58CFB7711723}"/>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E7AE1D1-4362-4F85-9BF3-6903EFCDF51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0474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0EF8-AF4C-431A-AF2F-DC81AE839B1E}"/>
              </a:ext>
            </a:extLst>
          </p:cNvPr>
          <p:cNvSpPr>
            <a:spLocks noGrp="1"/>
          </p:cNvSpPr>
          <p:nvPr>
            <p:ph type="title"/>
          </p:nvPr>
        </p:nvSpPr>
        <p:spPr>
          <a:xfrm>
            <a:off x="648929" y="629266"/>
            <a:ext cx="3505495" cy="1622321"/>
          </a:xfrm>
        </p:spPr>
        <p:txBody>
          <a:bodyPr>
            <a:normAutofit/>
          </a:bodyPr>
          <a:lstStyle/>
          <a:p>
            <a:r>
              <a:rPr lang="en-US"/>
              <a:t>iClicker Question </a:t>
            </a:r>
            <a:endParaRPr lang="en-US" dirty="0"/>
          </a:p>
        </p:txBody>
      </p:sp>
      <p:sp>
        <p:nvSpPr>
          <p:cNvPr id="3" name="Content Placeholder 2">
            <a:extLst>
              <a:ext uri="{FF2B5EF4-FFF2-40B4-BE49-F238E27FC236}">
                <a16:creationId xmlns:a16="http://schemas.microsoft.com/office/drawing/2014/main" id="{0BA33AE2-297D-4437-8CA0-C8DA94143813}"/>
              </a:ext>
            </a:extLst>
          </p:cNvPr>
          <p:cNvSpPr>
            <a:spLocks noGrp="1"/>
          </p:cNvSpPr>
          <p:nvPr>
            <p:ph idx="1"/>
          </p:nvPr>
        </p:nvSpPr>
        <p:spPr>
          <a:xfrm>
            <a:off x="648931" y="2438400"/>
            <a:ext cx="3505494" cy="3785419"/>
          </a:xfrm>
        </p:spPr>
        <p:txBody>
          <a:bodyPr>
            <a:normAutofit/>
          </a:bodyPr>
          <a:lstStyle/>
          <a:p>
            <a:pPr marL="0" indent="0">
              <a:buNone/>
            </a:pPr>
            <a:r>
              <a:rPr lang="en-US" sz="2000"/>
              <a:t>Which bullseye shows reliability but not validility? </a:t>
            </a:r>
          </a:p>
          <a:p>
            <a:pPr marL="514350" indent="-514350">
              <a:buFont typeface="+mj-lt"/>
              <a:buAutoNum type="alphaUcPeriod"/>
            </a:pPr>
            <a:r>
              <a:rPr lang="en-US" sz="2000"/>
              <a:t>A</a:t>
            </a:r>
          </a:p>
          <a:p>
            <a:pPr marL="514350" indent="-514350">
              <a:buFont typeface="+mj-lt"/>
              <a:buAutoNum type="alphaUcPeriod"/>
            </a:pPr>
            <a:r>
              <a:rPr lang="en-US" sz="2000"/>
              <a:t>B</a:t>
            </a:r>
          </a:p>
          <a:p>
            <a:pPr marL="514350" indent="-514350">
              <a:buFont typeface="+mj-lt"/>
              <a:buAutoNum type="alphaUcPeriod"/>
            </a:pPr>
            <a:r>
              <a:rPr lang="en-US" sz="2000"/>
              <a:t>C </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Random and Systematic Error | Differences, Sources &amp;amp; Examples">
            <a:extLst>
              <a:ext uri="{FF2B5EF4-FFF2-40B4-BE49-F238E27FC236}">
                <a16:creationId xmlns:a16="http://schemas.microsoft.com/office/drawing/2014/main" id="{08F6C327-5B2D-4B29-8E4D-F0BCDC1ACD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734440"/>
            <a:ext cx="6019331" cy="33858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5CB9C37-40DD-4E30-A83A-ADF276A3D0C1}"/>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5" name="Slide Number Placeholder 4">
            <a:extLst>
              <a:ext uri="{FF2B5EF4-FFF2-40B4-BE49-F238E27FC236}">
                <a16:creationId xmlns:a16="http://schemas.microsoft.com/office/drawing/2014/main" id="{C7EF8AA5-F458-4008-8568-6EF37D1188B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9</a:t>
            </a:fld>
            <a:endParaRPr lang="en-US">
              <a:solidFill>
                <a:srgbClr val="303030"/>
              </a:solidFill>
            </a:endParaRPr>
          </a:p>
        </p:txBody>
      </p:sp>
      <p:sp>
        <p:nvSpPr>
          <p:cNvPr id="7" name="TextBox 6">
            <a:extLst>
              <a:ext uri="{FF2B5EF4-FFF2-40B4-BE49-F238E27FC236}">
                <a16:creationId xmlns:a16="http://schemas.microsoft.com/office/drawing/2014/main" id="{C3444144-F56B-44EA-B778-477F8173553D}"/>
              </a:ext>
            </a:extLst>
          </p:cNvPr>
          <p:cNvSpPr txBox="1"/>
          <p:nvPr/>
        </p:nvSpPr>
        <p:spPr>
          <a:xfrm>
            <a:off x="6096000" y="4916245"/>
            <a:ext cx="659802" cy="369332"/>
          </a:xfrm>
          <a:prstGeom prst="rect">
            <a:avLst/>
          </a:prstGeom>
          <a:noFill/>
        </p:spPr>
        <p:txBody>
          <a:bodyPr wrap="square" rtlCol="0">
            <a:spAutoFit/>
          </a:bodyPr>
          <a:lstStyle/>
          <a:p>
            <a:r>
              <a:rPr lang="en-US" dirty="0"/>
              <a:t>A</a:t>
            </a:r>
          </a:p>
        </p:txBody>
      </p:sp>
      <p:sp>
        <p:nvSpPr>
          <p:cNvPr id="12" name="TextBox 11">
            <a:extLst>
              <a:ext uri="{FF2B5EF4-FFF2-40B4-BE49-F238E27FC236}">
                <a16:creationId xmlns:a16="http://schemas.microsoft.com/office/drawing/2014/main" id="{7260E00C-4779-4524-9950-CDA69408879A}"/>
              </a:ext>
            </a:extLst>
          </p:cNvPr>
          <p:cNvSpPr txBox="1"/>
          <p:nvPr/>
        </p:nvSpPr>
        <p:spPr>
          <a:xfrm>
            <a:off x="8085626" y="4935647"/>
            <a:ext cx="659802" cy="369332"/>
          </a:xfrm>
          <a:prstGeom prst="rect">
            <a:avLst/>
          </a:prstGeom>
          <a:noFill/>
        </p:spPr>
        <p:txBody>
          <a:bodyPr wrap="square" rtlCol="0">
            <a:spAutoFit/>
          </a:bodyPr>
          <a:lstStyle/>
          <a:p>
            <a:r>
              <a:rPr lang="en-US" dirty="0"/>
              <a:t>B</a:t>
            </a:r>
          </a:p>
        </p:txBody>
      </p:sp>
      <p:sp>
        <p:nvSpPr>
          <p:cNvPr id="14" name="TextBox 13">
            <a:extLst>
              <a:ext uri="{FF2B5EF4-FFF2-40B4-BE49-F238E27FC236}">
                <a16:creationId xmlns:a16="http://schemas.microsoft.com/office/drawing/2014/main" id="{069CBCE1-45A7-47DD-9CFA-ACAD56483262}"/>
              </a:ext>
            </a:extLst>
          </p:cNvPr>
          <p:cNvSpPr txBox="1"/>
          <p:nvPr/>
        </p:nvSpPr>
        <p:spPr>
          <a:xfrm>
            <a:off x="10075252" y="4937223"/>
            <a:ext cx="659802"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1367999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523</TotalTime>
  <Words>4629</Words>
  <Application>Microsoft Office PowerPoint</Application>
  <PresentationFormat>Widescreen</PresentationFormat>
  <Paragraphs>565</Paragraphs>
  <Slides>49</Slides>
  <Notes>43</Notes>
  <HiddenSlides>1</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Calibri Light</vt:lpstr>
      <vt:lpstr>Cambria Math</vt:lpstr>
      <vt:lpstr>CG Times (WN)</vt:lpstr>
      <vt:lpstr>Franklin Gothic Book</vt:lpstr>
      <vt:lpstr>Roboto</vt:lpstr>
      <vt:lpstr>Office Theme</vt:lpstr>
      <vt:lpstr>Happy Monday</vt:lpstr>
      <vt:lpstr>iClicker Question</vt:lpstr>
      <vt:lpstr>iClicker Question</vt:lpstr>
      <vt:lpstr>iClicker Question</vt:lpstr>
      <vt:lpstr>iClicker Question</vt:lpstr>
      <vt:lpstr>iClicker Question</vt:lpstr>
      <vt:lpstr>iClicker Question</vt:lpstr>
      <vt:lpstr>iClicker Question</vt:lpstr>
      <vt:lpstr>iClicker Question </vt:lpstr>
      <vt:lpstr>Recap Last Class</vt:lpstr>
      <vt:lpstr>Designing the Data Collection Form for Communication Data</vt:lpstr>
      <vt:lpstr>Learning Objectives</vt:lpstr>
      <vt:lpstr>Developing the Data Collection Form</vt:lpstr>
      <vt:lpstr>Step 1: Specify what info is needed</vt:lpstr>
      <vt:lpstr>Step 2: Determine Method of Administration</vt:lpstr>
      <vt:lpstr>Step 3: Determine Content of Individual Questions </vt:lpstr>
      <vt:lpstr>Step 3: Continued (Telescoping error) </vt:lpstr>
      <vt:lpstr>Step 3: continued (Recall loss)</vt:lpstr>
      <vt:lpstr>The Mandela Effect</vt:lpstr>
      <vt:lpstr>Handling Sensitive Questions</vt:lpstr>
      <vt:lpstr>Example Response Model</vt:lpstr>
      <vt:lpstr>Example Response Model (cont.)</vt:lpstr>
      <vt:lpstr>Bonus Question (Extra Credit)</vt:lpstr>
      <vt:lpstr>Counterbiasing Statement</vt:lpstr>
      <vt:lpstr>Step 4: Determine Form of Response to Each Question</vt:lpstr>
      <vt:lpstr>Open-Ended Questions</vt:lpstr>
      <vt:lpstr>Closed-Ended Questions</vt:lpstr>
      <vt:lpstr>Close-Ended Questions</vt:lpstr>
      <vt:lpstr>Response Order Bias</vt:lpstr>
      <vt:lpstr>Split-Ballot Technique</vt:lpstr>
      <vt:lpstr>Step 5: Determine Wording of Each Question</vt:lpstr>
      <vt:lpstr>Some Problem Words: Be Careful!</vt:lpstr>
      <vt:lpstr>Step 5: Determine Wording of Each Question</vt:lpstr>
      <vt:lpstr>REMINDER: No Advocacy Research</vt:lpstr>
      <vt:lpstr>Words that Might Signal Leading Questions</vt:lpstr>
      <vt:lpstr>Things to be Avoid</vt:lpstr>
      <vt:lpstr>Things to be Avoid</vt:lpstr>
      <vt:lpstr>Things to be Avoid</vt:lpstr>
      <vt:lpstr>Things to be Avoid</vt:lpstr>
      <vt:lpstr>Things to be Avoid</vt:lpstr>
      <vt:lpstr>Step 6: Prepare Dummy Tables</vt:lpstr>
      <vt:lpstr>Step 7: Determine Question Sequence</vt:lpstr>
      <vt:lpstr>Step 7: Determine Question Sequence</vt:lpstr>
      <vt:lpstr>Step 8: Determine Appearance of Questionnaire</vt:lpstr>
      <vt:lpstr>Step 9: Develop Recruiting Message or Script</vt:lpstr>
      <vt:lpstr>Step 10: Reexamine step 1-9, Pretest </vt:lpstr>
      <vt:lpstr>Observation Forms</vt:lpstr>
      <vt:lpstr>Next</vt:lpstr>
      <vt:lpstr>5-min snippet  Flocking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the Data Collection Form for Communication Data</dc:title>
  <dc:creator>Nguyen, Mike (MU-Student)</dc:creator>
  <cp:lastModifiedBy>Nguyen, Mike (MU-Student)</cp:lastModifiedBy>
  <cp:revision>12</cp:revision>
  <dcterms:created xsi:type="dcterms:W3CDTF">2021-08-13T17:02:03Z</dcterms:created>
  <dcterms:modified xsi:type="dcterms:W3CDTF">2021-09-27T03:59:45Z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