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0" r:id="rId48"/>
    <p:sldId id="301" r:id="rId49"/>
    <p:sldId id="302" r:id="rId50"/>
    <p:sldId id="303" r:id="rId51"/>
    <p:sldId id="304" r:id="rId52"/>
    <p:sldId id="299" r:id="rId53"/>
    <p:sldId id="305" r:id="rId54"/>
    <p:sldId id="306" r:id="rId55"/>
    <p:sldId id="307" r:id="rId56"/>
    <p:sldId id="308" r:id="rId57"/>
    <p:sldId id="309" r:id="rId58"/>
    <p:sldId id="310" r:id="rId59"/>
    <p:sldId id="311" r:id="rId60"/>
    <p:sldId id="31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733" autoAdjust="0"/>
  </p:normalViewPr>
  <p:slideViewPr>
    <p:cSldViewPr snapToGrid="0">
      <p:cViewPr varScale="1">
        <p:scale>
          <a:sx n="65" d="100"/>
          <a:sy n="65" d="100"/>
        </p:scale>
        <p:origin x="27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2704C-7C84-460D-B1A2-BE180EBC8B1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F900AFA-0753-49E4-B8DA-4A30954D3239}">
      <dgm:prSet/>
      <dgm:spPr/>
      <dgm:t>
        <a:bodyPr/>
        <a:lstStyle/>
        <a:p>
          <a:r>
            <a:rPr lang="en-US"/>
            <a:t>Nonprobability sample </a:t>
          </a:r>
        </a:p>
      </dgm:t>
    </dgm:pt>
    <dgm:pt modelId="{72687DB3-9F8D-45FA-8DD2-CFC56D6B06F9}" type="parTrans" cxnId="{D7A075E2-F508-4ACB-B9D9-D2D7DCA82172}">
      <dgm:prSet/>
      <dgm:spPr/>
      <dgm:t>
        <a:bodyPr/>
        <a:lstStyle/>
        <a:p>
          <a:endParaRPr lang="en-US"/>
        </a:p>
      </dgm:t>
    </dgm:pt>
    <dgm:pt modelId="{495C6904-5868-48A6-893B-D1E03EB8FC37}" type="sibTrans" cxnId="{D7A075E2-F508-4ACB-B9D9-D2D7DCA82172}">
      <dgm:prSet/>
      <dgm:spPr/>
      <dgm:t>
        <a:bodyPr/>
        <a:lstStyle/>
        <a:p>
          <a:endParaRPr lang="en-US"/>
        </a:p>
      </dgm:t>
    </dgm:pt>
    <dgm:pt modelId="{FE2F3D41-93AA-4108-97BA-8D7CA260CA18}">
      <dgm:prSet/>
      <dgm:spPr/>
      <dgm:t>
        <a:bodyPr/>
        <a:lstStyle/>
        <a:p>
          <a:r>
            <a:rPr lang="en-US"/>
            <a:t>A sample that relies on personal judgment in the element selection process</a:t>
          </a:r>
        </a:p>
      </dgm:t>
    </dgm:pt>
    <dgm:pt modelId="{8AEFAAF3-0AEC-453C-B62F-723904EC7264}" type="parTrans" cxnId="{F7525822-54EB-40EE-9C38-4C2306223AE7}">
      <dgm:prSet/>
      <dgm:spPr/>
      <dgm:t>
        <a:bodyPr/>
        <a:lstStyle/>
        <a:p>
          <a:endParaRPr lang="en-US"/>
        </a:p>
      </dgm:t>
    </dgm:pt>
    <dgm:pt modelId="{0559DB39-BFE8-4D75-8991-CB7EFAA7BB6F}" type="sibTrans" cxnId="{F7525822-54EB-40EE-9C38-4C2306223AE7}">
      <dgm:prSet/>
      <dgm:spPr/>
      <dgm:t>
        <a:bodyPr/>
        <a:lstStyle/>
        <a:p>
          <a:endParaRPr lang="en-US"/>
        </a:p>
      </dgm:t>
    </dgm:pt>
    <dgm:pt modelId="{128B4EAD-0058-40AD-8B06-FB01B2E5C241}">
      <dgm:prSet/>
      <dgm:spPr/>
      <dgm:t>
        <a:bodyPr/>
        <a:lstStyle/>
        <a:p>
          <a:r>
            <a:rPr lang="en-US"/>
            <a:t>With nonprobability samples, sampling error cannot be estimated and we cannot calculate the margin of sampling error </a:t>
          </a:r>
        </a:p>
      </dgm:t>
    </dgm:pt>
    <dgm:pt modelId="{99908C06-81D1-4A06-B234-9ED4801744DC}" type="parTrans" cxnId="{0067D94A-909F-47DA-BC19-825600BAFDE2}">
      <dgm:prSet/>
      <dgm:spPr/>
      <dgm:t>
        <a:bodyPr/>
        <a:lstStyle/>
        <a:p>
          <a:endParaRPr lang="en-US"/>
        </a:p>
      </dgm:t>
    </dgm:pt>
    <dgm:pt modelId="{EA475A8C-C1E9-4797-B058-8D399DC96779}" type="sibTrans" cxnId="{0067D94A-909F-47DA-BC19-825600BAFDE2}">
      <dgm:prSet/>
      <dgm:spPr/>
      <dgm:t>
        <a:bodyPr/>
        <a:lstStyle/>
        <a:p>
          <a:endParaRPr lang="en-US"/>
        </a:p>
      </dgm:t>
    </dgm:pt>
    <dgm:pt modelId="{00C107FD-C318-4288-BDB2-F0B0E27D0333}">
      <dgm:prSet/>
      <dgm:spPr/>
      <dgm:t>
        <a:bodyPr/>
        <a:lstStyle/>
        <a:p>
          <a:r>
            <a:rPr lang="en-US"/>
            <a:t>Example: </a:t>
          </a:r>
        </a:p>
      </dgm:t>
    </dgm:pt>
    <dgm:pt modelId="{39F20118-6EE8-4364-A96E-23DC4BC35974}" type="parTrans" cxnId="{D72B8919-CF57-4FBB-BA02-41F8E2BF2538}">
      <dgm:prSet/>
      <dgm:spPr/>
      <dgm:t>
        <a:bodyPr/>
        <a:lstStyle/>
        <a:p>
          <a:endParaRPr lang="en-US"/>
        </a:p>
      </dgm:t>
    </dgm:pt>
    <dgm:pt modelId="{559C477E-4385-4230-A20F-8E2C4CB0F3F7}" type="sibTrans" cxnId="{D72B8919-CF57-4FBB-BA02-41F8E2BF2538}">
      <dgm:prSet/>
      <dgm:spPr/>
      <dgm:t>
        <a:bodyPr/>
        <a:lstStyle/>
        <a:p>
          <a:endParaRPr lang="en-US"/>
        </a:p>
      </dgm:t>
    </dgm:pt>
    <dgm:pt modelId="{80F2C097-15AD-4235-BA05-D34BE9ABF890}">
      <dgm:prSet/>
      <dgm:spPr/>
      <dgm:t>
        <a:bodyPr/>
        <a:lstStyle/>
        <a:p>
          <a:r>
            <a:rPr lang="en-US"/>
            <a:t>Convenience </a:t>
          </a:r>
        </a:p>
      </dgm:t>
    </dgm:pt>
    <dgm:pt modelId="{06F02C74-32B2-4967-9309-9E1AC434A56C}" type="parTrans" cxnId="{F2BE4B19-DD5E-4768-BB88-8967EC71959F}">
      <dgm:prSet/>
      <dgm:spPr/>
      <dgm:t>
        <a:bodyPr/>
        <a:lstStyle/>
        <a:p>
          <a:endParaRPr lang="en-US"/>
        </a:p>
      </dgm:t>
    </dgm:pt>
    <dgm:pt modelId="{7F75BE51-42D2-48C5-A3BF-80B8689E6F63}" type="sibTrans" cxnId="{F2BE4B19-DD5E-4768-BB88-8967EC71959F}">
      <dgm:prSet/>
      <dgm:spPr/>
      <dgm:t>
        <a:bodyPr/>
        <a:lstStyle/>
        <a:p>
          <a:endParaRPr lang="en-US"/>
        </a:p>
      </dgm:t>
    </dgm:pt>
    <dgm:pt modelId="{391DE531-0788-4FCA-892D-80D35CEBF4DC}">
      <dgm:prSet/>
      <dgm:spPr/>
      <dgm:t>
        <a:bodyPr/>
        <a:lstStyle/>
        <a:p>
          <a:r>
            <a:rPr lang="en-US"/>
            <a:t>Judgment (e.g., snowball) </a:t>
          </a:r>
        </a:p>
      </dgm:t>
    </dgm:pt>
    <dgm:pt modelId="{A75FC223-E356-48A0-B808-64D7E255A8A9}" type="parTrans" cxnId="{8F4C17B5-0DCA-4FE1-A1AB-BFBD6C0E0D17}">
      <dgm:prSet/>
      <dgm:spPr/>
      <dgm:t>
        <a:bodyPr/>
        <a:lstStyle/>
        <a:p>
          <a:endParaRPr lang="en-US"/>
        </a:p>
      </dgm:t>
    </dgm:pt>
    <dgm:pt modelId="{85A74640-1A70-4FD7-A905-E11F4936125F}" type="sibTrans" cxnId="{8F4C17B5-0DCA-4FE1-A1AB-BFBD6C0E0D17}">
      <dgm:prSet/>
      <dgm:spPr/>
      <dgm:t>
        <a:bodyPr/>
        <a:lstStyle/>
        <a:p>
          <a:endParaRPr lang="en-US"/>
        </a:p>
      </dgm:t>
    </dgm:pt>
    <dgm:pt modelId="{D2970EB4-05DA-40CE-AC7C-13848DBEE206}">
      <dgm:prSet/>
      <dgm:spPr/>
      <dgm:t>
        <a:bodyPr/>
        <a:lstStyle/>
        <a:p>
          <a:r>
            <a:rPr lang="en-US"/>
            <a:t>Quota </a:t>
          </a:r>
        </a:p>
      </dgm:t>
    </dgm:pt>
    <dgm:pt modelId="{5246391A-3B36-49B9-A7DD-FD84FC2B0218}" type="parTrans" cxnId="{1230F04E-13D5-4F87-8B1C-A24562A01B83}">
      <dgm:prSet/>
      <dgm:spPr/>
      <dgm:t>
        <a:bodyPr/>
        <a:lstStyle/>
        <a:p>
          <a:endParaRPr lang="en-US"/>
        </a:p>
      </dgm:t>
    </dgm:pt>
    <dgm:pt modelId="{CE08212C-C7D4-4E8C-9899-236A1195473D}" type="sibTrans" cxnId="{1230F04E-13D5-4F87-8B1C-A24562A01B83}">
      <dgm:prSet/>
      <dgm:spPr/>
      <dgm:t>
        <a:bodyPr/>
        <a:lstStyle/>
        <a:p>
          <a:endParaRPr lang="en-US"/>
        </a:p>
      </dgm:t>
    </dgm:pt>
    <dgm:pt modelId="{3D57BF47-0E47-479F-876F-023075FB05DF}" type="pres">
      <dgm:prSet presAssocID="{7E42704C-7C84-460D-B1A2-BE180EBC8B17}" presName="linear" presStyleCnt="0">
        <dgm:presLayoutVars>
          <dgm:dir/>
          <dgm:animLvl val="lvl"/>
          <dgm:resizeHandles val="exact"/>
        </dgm:presLayoutVars>
      </dgm:prSet>
      <dgm:spPr/>
    </dgm:pt>
    <dgm:pt modelId="{D83006AF-143B-4E2C-A8F3-A65EBF62B06C}" type="pres">
      <dgm:prSet presAssocID="{DF900AFA-0753-49E4-B8DA-4A30954D3239}" presName="parentLin" presStyleCnt="0"/>
      <dgm:spPr/>
    </dgm:pt>
    <dgm:pt modelId="{95DFE75F-6721-4BD2-A1C1-0C01A2DDBCFB}" type="pres">
      <dgm:prSet presAssocID="{DF900AFA-0753-49E4-B8DA-4A30954D3239}" presName="parentLeftMargin" presStyleLbl="node1" presStyleIdx="0" presStyleCnt="2"/>
      <dgm:spPr/>
    </dgm:pt>
    <dgm:pt modelId="{FE6D34E4-AE25-452B-92E7-E224DCE03B2E}" type="pres">
      <dgm:prSet presAssocID="{DF900AFA-0753-49E4-B8DA-4A30954D3239}" presName="parentText" presStyleLbl="node1" presStyleIdx="0" presStyleCnt="2">
        <dgm:presLayoutVars>
          <dgm:chMax val="0"/>
          <dgm:bulletEnabled val="1"/>
        </dgm:presLayoutVars>
      </dgm:prSet>
      <dgm:spPr/>
    </dgm:pt>
    <dgm:pt modelId="{D8A6FD7B-1A46-41BF-B428-03E5AE762C04}" type="pres">
      <dgm:prSet presAssocID="{DF900AFA-0753-49E4-B8DA-4A30954D3239}" presName="negativeSpace" presStyleCnt="0"/>
      <dgm:spPr/>
    </dgm:pt>
    <dgm:pt modelId="{BB6ECE61-A9E2-4B0A-AE8F-66C3A0116280}" type="pres">
      <dgm:prSet presAssocID="{DF900AFA-0753-49E4-B8DA-4A30954D3239}" presName="childText" presStyleLbl="conFgAcc1" presStyleIdx="0" presStyleCnt="2">
        <dgm:presLayoutVars>
          <dgm:bulletEnabled val="1"/>
        </dgm:presLayoutVars>
      </dgm:prSet>
      <dgm:spPr/>
    </dgm:pt>
    <dgm:pt modelId="{AC62CB1E-000B-417E-9C91-8DB9DBF0C409}" type="pres">
      <dgm:prSet presAssocID="{495C6904-5868-48A6-893B-D1E03EB8FC37}" presName="spaceBetweenRectangles" presStyleCnt="0"/>
      <dgm:spPr/>
    </dgm:pt>
    <dgm:pt modelId="{4525534B-5970-4D52-A217-A55A13354896}" type="pres">
      <dgm:prSet presAssocID="{00C107FD-C318-4288-BDB2-F0B0E27D0333}" presName="parentLin" presStyleCnt="0"/>
      <dgm:spPr/>
    </dgm:pt>
    <dgm:pt modelId="{447C592B-7C3F-4DBF-90E3-38BF1CE624D7}" type="pres">
      <dgm:prSet presAssocID="{00C107FD-C318-4288-BDB2-F0B0E27D0333}" presName="parentLeftMargin" presStyleLbl="node1" presStyleIdx="0" presStyleCnt="2"/>
      <dgm:spPr/>
    </dgm:pt>
    <dgm:pt modelId="{784DB913-FCCD-485B-A137-AFFC918966CB}" type="pres">
      <dgm:prSet presAssocID="{00C107FD-C318-4288-BDB2-F0B0E27D0333}" presName="parentText" presStyleLbl="node1" presStyleIdx="1" presStyleCnt="2">
        <dgm:presLayoutVars>
          <dgm:chMax val="0"/>
          <dgm:bulletEnabled val="1"/>
        </dgm:presLayoutVars>
      </dgm:prSet>
      <dgm:spPr/>
    </dgm:pt>
    <dgm:pt modelId="{A647016A-7CC3-4CD6-B29F-9DAB48194BAD}" type="pres">
      <dgm:prSet presAssocID="{00C107FD-C318-4288-BDB2-F0B0E27D0333}" presName="negativeSpace" presStyleCnt="0"/>
      <dgm:spPr/>
    </dgm:pt>
    <dgm:pt modelId="{8EE104F3-B2C8-4AB5-942A-FEDA6EDDA864}" type="pres">
      <dgm:prSet presAssocID="{00C107FD-C318-4288-BDB2-F0B0E27D0333}" presName="childText" presStyleLbl="conFgAcc1" presStyleIdx="1" presStyleCnt="2">
        <dgm:presLayoutVars>
          <dgm:bulletEnabled val="1"/>
        </dgm:presLayoutVars>
      </dgm:prSet>
      <dgm:spPr/>
    </dgm:pt>
  </dgm:ptLst>
  <dgm:cxnLst>
    <dgm:cxn modelId="{F2BE4B19-DD5E-4768-BB88-8967EC71959F}" srcId="{00C107FD-C318-4288-BDB2-F0B0E27D0333}" destId="{80F2C097-15AD-4235-BA05-D34BE9ABF890}" srcOrd="0" destOrd="0" parTransId="{06F02C74-32B2-4967-9309-9E1AC434A56C}" sibTransId="{7F75BE51-42D2-48C5-A3BF-80B8689E6F63}"/>
    <dgm:cxn modelId="{D72B8919-CF57-4FBB-BA02-41F8E2BF2538}" srcId="{7E42704C-7C84-460D-B1A2-BE180EBC8B17}" destId="{00C107FD-C318-4288-BDB2-F0B0E27D0333}" srcOrd="1" destOrd="0" parTransId="{39F20118-6EE8-4364-A96E-23DC4BC35974}" sibTransId="{559C477E-4385-4230-A20F-8E2C4CB0F3F7}"/>
    <dgm:cxn modelId="{F7525822-54EB-40EE-9C38-4C2306223AE7}" srcId="{DF900AFA-0753-49E4-B8DA-4A30954D3239}" destId="{FE2F3D41-93AA-4108-97BA-8D7CA260CA18}" srcOrd="0" destOrd="0" parTransId="{8AEFAAF3-0AEC-453C-B62F-723904EC7264}" sibTransId="{0559DB39-BFE8-4D75-8991-CB7EFAA7BB6F}"/>
    <dgm:cxn modelId="{2D0C5E31-5A04-49BB-B730-753522898120}" type="presOf" srcId="{7E42704C-7C84-460D-B1A2-BE180EBC8B17}" destId="{3D57BF47-0E47-479F-876F-023075FB05DF}" srcOrd="0" destOrd="0" presId="urn:microsoft.com/office/officeart/2005/8/layout/list1"/>
    <dgm:cxn modelId="{E3F77E39-301D-4773-950B-24C36C53DD6E}" type="presOf" srcId="{D2970EB4-05DA-40CE-AC7C-13848DBEE206}" destId="{8EE104F3-B2C8-4AB5-942A-FEDA6EDDA864}" srcOrd="0" destOrd="2" presId="urn:microsoft.com/office/officeart/2005/8/layout/list1"/>
    <dgm:cxn modelId="{E4950960-0AC8-4E0B-B64C-96C3B584BB5E}" type="presOf" srcId="{80F2C097-15AD-4235-BA05-D34BE9ABF890}" destId="{8EE104F3-B2C8-4AB5-942A-FEDA6EDDA864}" srcOrd="0" destOrd="0" presId="urn:microsoft.com/office/officeart/2005/8/layout/list1"/>
    <dgm:cxn modelId="{0067D94A-909F-47DA-BC19-825600BAFDE2}" srcId="{DF900AFA-0753-49E4-B8DA-4A30954D3239}" destId="{128B4EAD-0058-40AD-8B06-FB01B2E5C241}" srcOrd="1" destOrd="0" parTransId="{99908C06-81D1-4A06-B234-9ED4801744DC}" sibTransId="{EA475A8C-C1E9-4797-B058-8D399DC96779}"/>
    <dgm:cxn modelId="{1230F04E-13D5-4F87-8B1C-A24562A01B83}" srcId="{00C107FD-C318-4288-BDB2-F0B0E27D0333}" destId="{D2970EB4-05DA-40CE-AC7C-13848DBEE206}" srcOrd="2" destOrd="0" parTransId="{5246391A-3B36-49B9-A7DD-FD84FC2B0218}" sibTransId="{CE08212C-C7D4-4E8C-9899-236A1195473D}"/>
    <dgm:cxn modelId="{5BCFE259-8C3A-480B-9571-0D972E423485}" type="presOf" srcId="{DF900AFA-0753-49E4-B8DA-4A30954D3239}" destId="{95DFE75F-6721-4BD2-A1C1-0C01A2DDBCFB}" srcOrd="0" destOrd="0" presId="urn:microsoft.com/office/officeart/2005/8/layout/list1"/>
    <dgm:cxn modelId="{8B36BA9B-DC33-412B-AB58-DF851284AC23}" type="presOf" srcId="{FE2F3D41-93AA-4108-97BA-8D7CA260CA18}" destId="{BB6ECE61-A9E2-4B0A-AE8F-66C3A0116280}" srcOrd="0" destOrd="0" presId="urn:microsoft.com/office/officeart/2005/8/layout/list1"/>
    <dgm:cxn modelId="{17E016AD-7BD5-4B67-B806-F253BED897BD}" type="presOf" srcId="{00C107FD-C318-4288-BDB2-F0B0E27D0333}" destId="{447C592B-7C3F-4DBF-90E3-38BF1CE624D7}" srcOrd="0" destOrd="0" presId="urn:microsoft.com/office/officeart/2005/8/layout/list1"/>
    <dgm:cxn modelId="{8F4C17B5-0DCA-4FE1-A1AB-BFBD6C0E0D17}" srcId="{00C107FD-C318-4288-BDB2-F0B0E27D0333}" destId="{391DE531-0788-4FCA-892D-80D35CEBF4DC}" srcOrd="1" destOrd="0" parTransId="{A75FC223-E356-48A0-B808-64D7E255A8A9}" sibTransId="{85A74640-1A70-4FD7-A905-E11F4936125F}"/>
    <dgm:cxn modelId="{49BD19DB-2376-483C-BB94-6F298F188855}" type="presOf" srcId="{128B4EAD-0058-40AD-8B06-FB01B2E5C241}" destId="{BB6ECE61-A9E2-4B0A-AE8F-66C3A0116280}" srcOrd="0" destOrd="1" presId="urn:microsoft.com/office/officeart/2005/8/layout/list1"/>
    <dgm:cxn modelId="{D7A075E2-F508-4ACB-B9D9-D2D7DCA82172}" srcId="{7E42704C-7C84-460D-B1A2-BE180EBC8B17}" destId="{DF900AFA-0753-49E4-B8DA-4A30954D3239}" srcOrd="0" destOrd="0" parTransId="{72687DB3-9F8D-45FA-8DD2-CFC56D6B06F9}" sibTransId="{495C6904-5868-48A6-893B-D1E03EB8FC37}"/>
    <dgm:cxn modelId="{5AFB12EA-F96A-4FE1-BFF8-0562E72BB69F}" type="presOf" srcId="{DF900AFA-0753-49E4-B8DA-4A30954D3239}" destId="{FE6D34E4-AE25-452B-92E7-E224DCE03B2E}" srcOrd="1" destOrd="0" presId="urn:microsoft.com/office/officeart/2005/8/layout/list1"/>
    <dgm:cxn modelId="{B56811F9-EF4C-439A-9F5B-6504406DF618}" type="presOf" srcId="{391DE531-0788-4FCA-892D-80D35CEBF4DC}" destId="{8EE104F3-B2C8-4AB5-942A-FEDA6EDDA864}" srcOrd="0" destOrd="1" presId="urn:microsoft.com/office/officeart/2005/8/layout/list1"/>
    <dgm:cxn modelId="{3F0DB4FB-D7E1-43E1-8D1D-BE4A64235E94}" type="presOf" srcId="{00C107FD-C318-4288-BDB2-F0B0E27D0333}" destId="{784DB913-FCCD-485B-A137-AFFC918966CB}" srcOrd="1" destOrd="0" presId="urn:microsoft.com/office/officeart/2005/8/layout/list1"/>
    <dgm:cxn modelId="{AB260C91-3878-443F-ADB0-4AEB489510F0}" type="presParOf" srcId="{3D57BF47-0E47-479F-876F-023075FB05DF}" destId="{D83006AF-143B-4E2C-A8F3-A65EBF62B06C}" srcOrd="0" destOrd="0" presId="urn:microsoft.com/office/officeart/2005/8/layout/list1"/>
    <dgm:cxn modelId="{6AE0830B-B47F-43D6-B38E-6437F3B517F3}" type="presParOf" srcId="{D83006AF-143B-4E2C-A8F3-A65EBF62B06C}" destId="{95DFE75F-6721-4BD2-A1C1-0C01A2DDBCFB}" srcOrd="0" destOrd="0" presId="urn:microsoft.com/office/officeart/2005/8/layout/list1"/>
    <dgm:cxn modelId="{64648D32-69B1-4D03-8DA2-7D0E644A7D92}" type="presParOf" srcId="{D83006AF-143B-4E2C-A8F3-A65EBF62B06C}" destId="{FE6D34E4-AE25-452B-92E7-E224DCE03B2E}" srcOrd="1" destOrd="0" presId="urn:microsoft.com/office/officeart/2005/8/layout/list1"/>
    <dgm:cxn modelId="{E387C98C-D2CF-4A1A-A183-83A517980506}" type="presParOf" srcId="{3D57BF47-0E47-479F-876F-023075FB05DF}" destId="{D8A6FD7B-1A46-41BF-B428-03E5AE762C04}" srcOrd="1" destOrd="0" presId="urn:microsoft.com/office/officeart/2005/8/layout/list1"/>
    <dgm:cxn modelId="{2EEEAFA3-E2FA-46BF-9378-B7DCA54127E1}" type="presParOf" srcId="{3D57BF47-0E47-479F-876F-023075FB05DF}" destId="{BB6ECE61-A9E2-4B0A-AE8F-66C3A0116280}" srcOrd="2" destOrd="0" presId="urn:microsoft.com/office/officeart/2005/8/layout/list1"/>
    <dgm:cxn modelId="{788B44B7-23AE-4343-9562-87BC935C9B6D}" type="presParOf" srcId="{3D57BF47-0E47-479F-876F-023075FB05DF}" destId="{AC62CB1E-000B-417E-9C91-8DB9DBF0C409}" srcOrd="3" destOrd="0" presId="urn:microsoft.com/office/officeart/2005/8/layout/list1"/>
    <dgm:cxn modelId="{E05822C1-5279-446B-AE26-2874ADD3A165}" type="presParOf" srcId="{3D57BF47-0E47-479F-876F-023075FB05DF}" destId="{4525534B-5970-4D52-A217-A55A13354896}" srcOrd="4" destOrd="0" presId="urn:microsoft.com/office/officeart/2005/8/layout/list1"/>
    <dgm:cxn modelId="{392F3DF0-16EC-409D-B383-34E895952869}" type="presParOf" srcId="{4525534B-5970-4D52-A217-A55A13354896}" destId="{447C592B-7C3F-4DBF-90E3-38BF1CE624D7}" srcOrd="0" destOrd="0" presId="urn:microsoft.com/office/officeart/2005/8/layout/list1"/>
    <dgm:cxn modelId="{5BEE8C4B-459B-493C-9A4A-51FF447FCC43}" type="presParOf" srcId="{4525534B-5970-4D52-A217-A55A13354896}" destId="{784DB913-FCCD-485B-A137-AFFC918966CB}" srcOrd="1" destOrd="0" presId="urn:microsoft.com/office/officeart/2005/8/layout/list1"/>
    <dgm:cxn modelId="{FAC40D83-632E-47A1-BF1C-B14CD36C45F8}" type="presParOf" srcId="{3D57BF47-0E47-479F-876F-023075FB05DF}" destId="{A647016A-7CC3-4CD6-B29F-9DAB48194BAD}" srcOrd="5" destOrd="0" presId="urn:microsoft.com/office/officeart/2005/8/layout/list1"/>
    <dgm:cxn modelId="{0171AEF2-BD86-46D9-B4F4-9ABC2DC283F5}" type="presParOf" srcId="{3D57BF47-0E47-479F-876F-023075FB05DF}" destId="{8EE104F3-B2C8-4AB5-942A-FEDA6EDDA86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ECE61-A9E2-4B0A-AE8F-66C3A0116280}">
      <dsp:nvSpPr>
        <dsp:cNvPr id="0" name=""/>
        <dsp:cNvSpPr/>
      </dsp:nvSpPr>
      <dsp:spPr>
        <a:xfrm>
          <a:off x="0" y="545359"/>
          <a:ext cx="6666833" cy="2419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 sample that relies on personal judgment in the element selection process</a:t>
          </a:r>
        </a:p>
        <a:p>
          <a:pPr marL="228600" lvl="1" indent="-228600" algn="l" defTabSz="1066800">
            <a:lnSpc>
              <a:spcPct val="90000"/>
            </a:lnSpc>
            <a:spcBef>
              <a:spcPct val="0"/>
            </a:spcBef>
            <a:spcAft>
              <a:spcPct val="15000"/>
            </a:spcAft>
            <a:buChar char="•"/>
          </a:pPr>
          <a:r>
            <a:rPr lang="en-US" sz="2400" kern="1200"/>
            <a:t>With nonprobability samples, sampling error cannot be estimated and we cannot calculate the margin of sampling error </a:t>
          </a:r>
        </a:p>
      </dsp:txBody>
      <dsp:txXfrm>
        <a:off x="0" y="545359"/>
        <a:ext cx="6666833" cy="2419200"/>
      </dsp:txXfrm>
    </dsp:sp>
    <dsp:sp modelId="{FE6D34E4-AE25-452B-92E7-E224DCE03B2E}">
      <dsp:nvSpPr>
        <dsp:cNvPr id="0" name=""/>
        <dsp:cNvSpPr/>
      </dsp:nvSpPr>
      <dsp:spPr>
        <a:xfrm>
          <a:off x="333341" y="191119"/>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Nonprobability sample </a:t>
          </a:r>
        </a:p>
      </dsp:txBody>
      <dsp:txXfrm>
        <a:off x="367926" y="225704"/>
        <a:ext cx="4597613" cy="639310"/>
      </dsp:txXfrm>
    </dsp:sp>
    <dsp:sp modelId="{8EE104F3-B2C8-4AB5-942A-FEDA6EDDA864}">
      <dsp:nvSpPr>
        <dsp:cNvPr id="0" name=""/>
        <dsp:cNvSpPr/>
      </dsp:nvSpPr>
      <dsp:spPr>
        <a:xfrm>
          <a:off x="0" y="3448399"/>
          <a:ext cx="6666833" cy="1814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Convenience </a:t>
          </a:r>
        </a:p>
        <a:p>
          <a:pPr marL="228600" lvl="1" indent="-228600" algn="l" defTabSz="1066800">
            <a:lnSpc>
              <a:spcPct val="90000"/>
            </a:lnSpc>
            <a:spcBef>
              <a:spcPct val="0"/>
            </a:spcBef>
            <a:spcAft>
              <a:spcPct val="15000"/>
            </a:spcAft>
            <a:buChar char="•"/>
          </a:pPr>
          <a:r>
            <a:rPr lang="en-US" sz="2400" kern="1200"/>
            <a:t>Judgment (e.g., snowball) </a:t>
          </a:r>
        </a:p>
        <a:p>
          <a:pPr marL="228600" lvl="1" indent="-228600" algn="l" defTabSz="1066800">
            <a:lnSpc>
              <a:spcPct val="90000"/>
            </a:lnSpc>
            <a:spcBef>
              <a:spcPct val="0"/>
            </a:spcBef>
            <a:spcAft>
              <a:spcPct val="15000"/>
            </a:spcAft>
            <a:buChar char="•"/>
          </a:pPr>
          <a:r>
            <a:rPr lang="en-US" sz="2400" kern="1200"/>
            <a:t>Quota </a:t>
          </a:r>
        </a:p>
      </dsp:txBody>
      <dsp:txXfrm>
        <a:off x="0" y="3448399"/>
        <a:ext cx="6666833" cy="1814400"/>
      </dsp:txXfrm>
    </dsp:sp>
    <dsp:sp modelId="{784DB913-FCCD-485B-A137-AFFC918966CB}">
      <dsp:nvSpPr>
        <dsp:cNvPr id="0" name=""/>
        <dsp:cNvSpPr/>
      </dsp:nvSpPr>
      <dsp:spPr>
        <a:xfrm>
          <a:off x="333341" y="3094160"/>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Example: </a:t>
          </a:r>
        </a:p>
      </dsp:txBody>
      <dsp:txXfrm>
        <a:off x="367926" y="3128745"/>
        <a:ext cx="459761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9/26/2021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25 males between he ages of 20 and 29; 25 females between the ages of 20 and 29; 35 males between the ages of 30 and 39; </a:t>
            </a:r>
            <a:r>
              <a:rPr lang="en-US" dirty="0" err="1"/>
              <a:t>etc</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16129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either take it wherever you want. However, I strongly encourage you to come to class with your laptop to take the exam. I will be in class to answers any questions if you have during the exam. But I can’t answer it if you are elsewhere, so keep it in minds. </a:t>
            </a:r>
          </a:p>
          <a:p>
            <a:r>
              <a:rPr lang="en-US" dirty="0"/>
              <a:t>It will be open from 7: 55 AM </a:t>
            </a:r>
            <a:r>
              <a:rPr lang="en-US"/>
              <a:t>to 9:30 </a:t>
            </a:r>
            <a:r>
              <a:rPr lang="en-US" dirty="0"/>
              <a:t>AM on October 11</a:t>
            </a:r>
            <a:r>
              <a:rPr lang="en-US" baseline="30000" dirty="0"/>
              <a:t>th</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57</a:t>
            </a:fld>
            <a:endParaRPr lang="en-US" dirty="0"/>
          </a:p>
        </p:txBody>
      </p:sp>
    </p:spTree>
    <p:extLst>
      <p:ext uri="{BB962C8B-B14F-4D97-AF65-F5344CB8AC3E}">
        <p14:creationId xmlns:p14="http://schemas.microsoft.com/office/powerpoint/2010/main" val="252692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9/26/2021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9/26/2021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14: Developing the Sampling Plan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Convenience Sample: A nonparaxiality sample in which population elements are included int eh sample because they were readily available </a:t>
            </a:r>
          </a:p>
          <a:p>
            <a:pPr lvl="1"/>
            <a:r>
              <a:rPr lang="en-US" dirty="0"/>
              <a:t>Sometimes referred to as “accidental” sampling; population elements are sampled simply because they are in the right place at the right time </a:t>
            </a:r>
          </a:p>
          <a:p>
            <a:pPr lvl="1"/>
            <a:r>
              <a:rPr lang="en-US"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Judgment Sample: A nonprobability sample in which the sample elements are handpicked because they are expected to serve the research purpose </a:t>
            </a:r>
          </a:p>
          <a:p>
            <a:pPr lvl="1"/>
            <a:r>
              <a:rPr lang="en-US" dirty="0"/>
              <a:t>The researcher may believe that the sample elements are representative of the larger population or that they can offer the information needed </a:t>
            </a:r>
          </a:p>
          <a:p>
            <a:pPr lvl="1"/>
            <a:r>
              <a:rPr lang="en-US" dirty="0"/>
              <a:t>A snowball sample is one form of judgment sample</a:t>
            </a:r>
          </a:p>
        </p:txBody>
      </p:sp>
    </p:spTree>
    <p:extLst>
      <p:ext uri="{BB962C8B-B14F-4D97-AF65-F5344CB8AC3E}">
        <p14:creationId xmlns:p14="http://schemas.microsoft.com/office/powerpoint/2010/main" val="1549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Quota Sample A nonprobability sample chosen so that the proportion of sample elements with certain characteristics is about he same as the proportion of the elements with the characteristics in the target population </a:t>
            </a:r>
          </a:p>
          <a:p>
            <a:pPr lvl="1"/>
            <a:r>
              <a:rPr lang="en-US" dirty="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Quota Sampling Example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Research Problem: </a:t>
            </a:r>
          </a:p>
          <a:p>
            <a:pPr lvl="1"/>
            <a:r>
              <a:rPr lang="en-US" dirty="0"/>
              <a:t>Investigate undergraduate student attitudes toward controversial technology fee </a:t>
            </a:r>
          </a:p>
          <a:p>
            <a:pPr lvl="2"/>
            <a:r>
              <a:rPr lang="en-US" dirty="0"/>
              <a:t>Known population parameters class 930% FR, 20% SO, 30% JR, 20% SR) and gender (50% male, 50% female) </a:t>
            </a:r>
          </a:p>
          <a:p>
            <a:pPr lvl="2"/>
            <a:r>
              <a:rPr lang="en-US" dirty="0"/>
              <a:t>10 students will interview 10 friends each </a:t>
            </a:r>
          </a:p>
          <a:p>
            <a:pPr lvl="2"/>
            <a:r>
              <a:rPr lang="en-US"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p:txBody>
          <a:bodyPr/>
          <a:lstStyle/>
          <a:p>
            <a:r>
              <a:rPr lang="en-US" dirty="0"/>
              <a:t>Quota Sampling Example</a:t>
            </a:r>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842" y="1982153"/>
            <a:ext cx="7424315" cy="46081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p:txBody>
          <a:bodyPr/>
          <a:lstStyle/>
          <a:p>
            <a:r>
              <a:rPr lang="en-US" dirty="0"/>
              <a:t>Probability </a:t>
            </a:r>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p:txBody>
          <a:bodyPr/>
          <a:lstStyle/>
          <a:p>
            <a:r>
              <a:rPr lang="en-US" dirty="0"/>
              <a:t>Probability Sample: A sample in which each target population element has </a:t>
            </a:r>
            <a:r>
              <a:rPr lang="en-US" b="1" i="1" dirty="0"/>
              <a:t>a known, nonzero</a:t>
            </a:r>
            <a:r>
              <a:rPr lang="en-US" dirty="0"/>
              <a:t> chance of being included in the sample </a:t>
            </a:r>
          </a:p>
          <a:p>
            <a:r>
              <a:rPr lang="en-US" dirty="0"/>
              <a:t>With probability samples there is a random component to which elements are elected; sampling error can be estimated </a:t>
            </a:r>
          </a:p>
          <a:p>
            <a:pPr lvl="1"/>
            <a:r>
              <a:rPr lang="en-US" dirty="0"/>
              <a:t>Simple random </a:t>
            </a:r>
          </a:p>
          <a:p>
            <a:pPr lvl="1"/>
            <a:r>
              <a:rPr lang="en-US" dirty="0"/>
              <a:t>Systematic </a:t>
            </a:r>
          </a:p>
          <a:p>
            <a:pPr lvl="1"/>
            <a:r>
              <a:rPr lang="en-US" dirty="0"/>
              <a:t>Stratified </a:t>
            </a:r>
          </a:p>
          <a:p>
            <a:pPr lvl="1"/>
            <a:r>
              <a:rPr lang="en-US" dirty="0"/>
              <a:t>Cluster (including area)</a:t>
            </a:r>
          </a:p>
        </p:txBody>
      </p:sp>
    </p:spTree>
    <p:extLst>
      <p:ext uri="{BB962C8B-B14F-4D97-AF65-F5344CB8AC3E}">
        <p14:creationId xmlns:p14="http://schemas.microsoft.com/office/powerpoint/2010/main" val="15202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p:txBody>
          <a:bodyPr/>
          <a:lstStyle/>
          <a:p>
            <a:r>
              <a:rPr lang="en-US" dirty="0"/>
              <a:t>Why use Probability Sampling?</a:t>
            </a:r>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p:txBody>
          <a:bodyPr/>
          <a:lstStyle/>
          <a:p>
            <a:r>
              <a:rPr lang="en-US" dirty="0"/>
              <a:t>Because the analyst can statistically assess the level of sampling error and make projections to the population </a:t>
            </a:r>
          </a:p>
          <a:p>
            <a:r>
              <a:rPr lang="en-US"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p:txBody>
          <a:bodyPr/>
          <a:lstStyle/>
          <a:p>
            <a:r>
              <a:rPr lang="en-US" dirty="0"/>
              <a:t>Simple Random Sample</a:t>
            </a:r>
          </a:p>
        </p:txBody>
      </p:sp>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p:txBody>
          <a:bodyPr/>
          <a:lstStyle/>
          <a:p>
            <a:r>
              <a:rPr lang="en-US" dirty="0"/>
              <a:t>A probability sampling plan in plan in which each unit included in the population has a known and equal chance of being selected for the sample. </a:t>
            </a:r>
          </a:p>
          <a:p>
            <a:pPr lvl="1"/>
            <a:r>
              <a:rPr lang="en-US"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p:txBody>
          <a:bodyPr/>
          <a:lstStyle/>
          <a:p>
            <a:r>
              <a:rPr lang="en-US" dirty="0"/>
              <a:t>Systematic Sample</a:t>
            </a:r>
          </a:p>
        </p:txBody>
      </p:sp>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p:txBody>
          <a:bodyPr/>
          <a:lstStyle/>
          <a:p>
            <a:r>
              <a:rPr lang="en-US" dirty="0"/>
              <a:t>Systematic Sample: A probability plana in which every k-</a:t>
            </a:r>
            <a:r>
              <a:rPr lang="en-US" dirty="0" err="1"/>
              <a:t>th</a:t>
            </a:r>
            <a:r>
              <a:rPr lang="en-US" dirty="0"/>
              <a:t> element in the population is selected from the sample pool after a random start </a:t>
            </a:r>
          </a:p>
          <a:p>
            <a:pPr lvl="1"/>
            <a:r>
              <a:rPr lang="en-US"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p:txBody>
          <a:bodyPr/>
          <a:lstStyle/>
          <a:p>
            <a:r>
              <a:rPr lang="en-US" dirty="0"/>
              <a:t>Sample Interval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p:txBody>
              <a:bodyPr/>
              <a:lstStyle/>
              <a:p>
                <a:r>
                  <a:rPr lang="en-US" dirty="0"/>
                  <a:t>Sampling Interval (k) </a:t>
                </a:r>
              </a:p>
              <a:p>
                <a:r>
                  <a:rPr lang="en-US" dirty="0"/>
                  <a:t>The number of population elements to count (k) when selecting the sample members in a systematic sample </a:t>
                </a: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𝑓𝑟𝑎𝑚𝑒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e>
                        </m:d>
                      </m:den>
                    </m:f>
                  </m:oMath>
                </a14:m>
                <a:endParaRPr lang="en-US" dirty="0"/>
              </a:p>
            </p:txBody>
          </p:sp>
        </mc:Choice>
        <mc:Fallback xmlns="">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a:xfrm>
            <a:off x="4965430" y="629268"/>
            <a:ext cx="6586491" cy="1286160"/>
          </a:xfrm>
        </p:spPr>
        <p:txBody>
          <a:bodyPr anchor="b">
            <a:normAutofit/>
          </a:bodyPr>
          <a:lstStyle/>
          <a:p>
            <a:r>
              <a:rPr lang="en-US"/>
              <a:t>Learning Objectives</a:t>
            </a:r>
            <a:endParaRPr lang="en-US" dirty="0"/>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2000"/>
              <a:t>Explain the difference between a parameter and a statistic</a:t>
            </a:r>
          </a:p>
          <a:p>
            <a:pPr marL="514350" indent="-514350">
              <a:buFont typeface="+mj-lt"/>
              <a:buAutoNum type="arabicPeriod"/>
            </a:pPr>
            <a:r>
              <a:rPr lang="en-US" sz="2000"/>
              <a:t>Explain the difference between a probability sample and nonprobability sample</a:t>
            </a:r>
          </a:p>
          <a:p>
            <a:pPr marL="514350" indent="-514350">
              <a:buFont typeface="+mj-lt"/>
              <a:buAutoNum type="arabicPeriod"/>
            </a:pPr>
            <a:r>
              <a:rPr lang="en-US" sz="2000"/>
              <a:t>List the primary types of nonprobability samples </a:t>
            </a:r>
          </a:p>
          <a:p>
            <a:pPr marL="514350" indent="-514350">
              <a:buFont typeface="+mj-lt"/>
              <a:buAutoNum type="arabicPeriod"/>
            </a:pPr>
            <a:r>
              <a:rPr lang="en-US" sz="2000"/>
              <a:t>List the primary types of probability samples </a:t>
            </a:r>
          </a:p>
          <a:p>
            <a:pPr marL="514350" indent="-514350">
              <a:buFont typeface="+mj-lt"/>
              <a:buAutoNum type="arabicPeriod"/>
            </a:pPr>
            <a:r>
              <a:rPr lang="en-US" sz="2000"/>
              <a:t>Cite 3 factors that influence the necessary sample size </a:t>
            </a:r>
          </a:p>
          <a:p>
            <a:pPr marL="514350" indent="-514350">
              <a:buFont typeface="+mj-lt"/>
              <a:buAutoNum type="arabicPeriod"/>
            </a:pPr>
            <a:r>
              <a:rPr lang="en-US" sz="2000"/>
              <a:t>Explain the relationship between population size and sample size</a:t>
            </a:r>
          </a:p>
        </p:txBody>
      </p:sp>
      <p:pic>
        <p:nvPicPr>
          <p:cNvPr id="15" name="Picture 4" descr="Graph on document with pen">
            <a:extLst>
              <a:ext uri="{FF2B5EF4-FFF2-40B4-BE49-F238E27FC236}">
                <a16:creationId xmlns:a16="http://schemas.microsoft.com/office/drawing/2014/main" id="{D808C5AA-CFF0-4448-9AD4-401402CB3CCD}"/>
              </a:ext>
            </a:extLst>
          </p:cNvPr>
          <p:cNvPicPr>
            <a:picLocks noChangeAspect="1"/>
          </p:cNvPicPr>
          <p:nvPr/>
        </p:nvPicPr>
        <p:blipFill rotWithShape="1">
          <a:blip r:embed="rId3"/>
          <a:srcRect l="34302" r="20579" b="-1"/>
          <a:stretch/>
        </p:blipFill>
        <p:spPr>
          <a:xfrm>
            <a:off x="20" y="10"/>
            <a:ext cx="4635571" cy="6857990"/>
          </a:xfrm>
          <a:prstGeom prst="rect">
            <a:avLst/>
          </a:prstGeom>
          <a:effec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p:txBody>
          <a:bodyPr/>
          <a:lstStyle/>
          <a:p>
            <a:r>
              <a:rPr lang="en-US" dirty="0"/>
              <a:t>Total Sampling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p:txBody>
              <a:bodyPr/>
              <a:lstStyle/>
              <a:p>
                <a:r>
                  <a:rPr lang="en-US" dirty="0"/>
                  <a:t>Total Sampling Elements (TSE)</a:t>
                </a:r>
              </a:p>
              <a:p>
                <a:pPr lvl="1"/>
                <a:r>
                  <a:rPr lang="en-US" dirty="0"/>
                  <a:t>The number of population elements that must be drawn from the population and included int eh initial sample pool in order to end up with the desired sample size </a:t>
                </a:r>
              </a:p>
              <a:p>
                <a:pPr lvl="1"/>
                <a14:m>
                  <m:oMath xmlns:m="http://schemas.openxmlformats.org/officeDocument/2006/math">
                    <m:r>
                      <a:rPr lang="en-US" b="0" i="1" smtClean="0">
                        <a:latin typeface="Cambria Math" panose="02040503050406030204" pitchFamily="18" charset="0"/>
                      </a:rPr>
                      <m:t>𝑇𝑆𝐸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𝑠𝑖𝑧𝑒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𝐵𝐶𝐼</m:t>
                            </m:r>
                            <m:r>
                              <a:rPr lang="en-US" b="0" i="1" smtClean="0">
                                <a:latin typeface="Cambria Math" panose="02040503050406030204" pitchFamily="18" charset="0"/>
                              </a:rPr>
                              <m:t>)(1−</m:t>
                            </m:r>
                            <m:r>
                              <a:rPr lang="en-US" b="0" i="1" smtClean="0">
                                <a:latin typeface="Cambria Math" panose="02040503050406030204" pitchFamily="18" charset="0"/>
                              </a:rPr>
                              <m:t>𝐼</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𝑁𝐶</m:t>
                            </m:r>
                            <m:r>
                              <a:rPr lang="en-US" b="0" i="1" smtClean="0">
                                <a:latin typeface="Cambria Math" panose="02040503050406030204" pitchFamily="18" charset="0"/>
                              </a:rPr>
                              <m:t>)</m:t>
                            </m:r>
                          </m:e>
                        </m:d>
                      </m:den>
                    </m:f>
                  </m:oMath>
                </a14:m>
                <a:endParaRPr lang="en-US" dirty="0"/>
              </a:p>
              <a:p>
                <a:pPr lvl="2"/>
                <a:r>
                  <a:rPr lang="en-US" dirty="0" err="1"/>
                  <a:t>BCI</a:t>
                </a:r>
                <a:r>
                  <a:rPr lang="en-US" dirty="0"/>
                  <a:t> = proportion of bad contact information </a:t>
                </a:r>
              </a:p>
              <a:p>
                <a:pPr lvl="2"/>
                <a:r>
                  <a:rPr lang="en-US" dirty="0"/>
                  <a:t>I = proportion of ineligible elements </a:t>
                </a:r>
              </a:p>
              <a:p>
                <a:pPr lvl="2"/>
                <a:r>
                  <a:rPr lang="en-US" dirty="0"/>
                  <a:t>R = proportion of refusals</a:t>
                </a:r>
              </a:p>
              <a:p>
                <a:pPr lvl="2"/>
                <a:r>
                  <a:rPr lang="en-US" dirty="0"/>
                  <a:t>NC = proportion that cannot be contacted after repeated attempts  </a:t>
                </a:r>
              </a:p>
            </p:txBody>
          </p:sp>
        </mc:Choice>
        <mc:Fallback xmlns="">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p:txBody>
          <a:bodyPr/>
          <a:lstStyle/>
          <a:p>
            <a:r>
              <a:rPr lang="en-US" dirty="0"/>
              <a:t>TSE Example</a:t>
            </a:r>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p:txBody>
          <a:bodyPr/>
          <a:lstStyle/>
          <a:p>
            <a:pPr marL="0" indent="0">
              <a:buNone/>
            </a:pPr>
            <a:r>
              <a:rPr lang="en-US" dirty="0"/>
              <a:t>You will be conducting a telephone survey of university students who are 21 years of age or older. You have determined that a sample size of 250 will allow reasonable precision and confidence for your estimates of important population parameters. Let’s assume that 15% of the telephone numbers aren’t working, 2% of students you contact are ineligible because they have working telephone numbers but have left the school, about 20% of students will refuse to participate, and you will be unable to reach 30% of those selected for the sample (</a:t>
            </a:r>
            <a:r>
              <a:rPr lang="en-US" dirty="0" err="1"/>
              <a:t>BCI</a:t>
            </a:r>
            <a:r>
              <a:rPr lang="en-US" dirty="0"/>
              <a:t>=0.1, I=0.02, R=0.20, NC=0.30).</a:t>
            </a:r>
          </a:p>
          <a:p>
            <a:pPr marL="0" indent="0">
              <a:buNone/>
            </a:pPr>
            <a:r>
              <a:rPr lang="en-US"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2"/>
          <a:stretch>
            <a:fillRect/>
          </a:stretch>
        </p:blipFill>
        <p:spPr>
          <a:xfrm>
            <a:off x="2414587" y="5348287"/>
            <a:ext cx="7362825" cy="1304925"/>
          </a:xfrm>
          <a:prstGeom prst="rect">
            <a:avLst/>
          </a:prstGeom>
        </p:spPr>
      </p:pic>
    </p:spTree>
    <p:extLst>
      <p:ext uri="{BB962C8B-B14F-4D97-AF65-F5344CB8AC3E}">
        <p14:creationId xmlns:p14="http://schemas.microsoft.com/office/powerpoint/2010/main" val="233894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p:txBody>
          <a:bodyPr/>
          <a:lstStyle/>
          <a:p>
            <a:r>
              <a:rPr lang="en-US" dirty="0"/>
              <a:t>Systematic Sampling Example</a:t>
            </a:r>
          </a:p>
        </p:txBody>
      </p:sp>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p:txBody>
          <a:bodyPr/>
          <a:lstStyle/>
          <a:p>
            <a:r>
              <a:rPr lang="en-US"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dirty="0"/>
              <a:t>What is the sampling interval?</a:t>
            </a:r>
          </a:p>
        </p:txBody>
      </p:sp>
    </p:spTree>
    <p:extLst>
      <p:ext uri="{BB962C8B-B14F-4D97-AF65-F5344CB8AC3E}">
        <p14:creationId xmlns:p14="http://schemas.microsoft.com/office/powerpoint/2010/main" val="243588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p:txBody>
          <a:bodyPr/>
          <a:lstStyle/>
          <a:p>
            <a:r>
              <a:rPr lang="en-US" dirty="0"/>
              <a:t>Systematic Sampling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𝑓𝑟𝑎𝑚𝑒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5000</m:t>
                        </m:r>
                      </m:num>
                      <m:den>
                        <m:r>
                          <a:rPr lang="en-US" b="0" i="1" smtClean="0">
                            <a:latin typeface="Cambria Math" panose="02040503050406030204" pitchFamily="18" charset="0"/>
                          </a:rPr>
                          <m:t>536</m:t>
                        </m:r>
                      </m:den>
                    </m:f>
                    <m:r>
                      <a:rPr lang="en-US" b="0" i="1" smtClean="0">
                        <a:latin typeface="Cambria Math" panose="02040503050406030204" pitchFamily="18" charset="0"/>
                      </a:rPr>
                      <m:t>=9.3</m:t>
                    </m:r>
                  </m:oMath>
                </a14:m>
                <a:endParaRPr lang="en-US" dirty="0"/>
              </a:p>
              <a:p>
                <a:r>
                  <a:rPr lang="en-US" dirty="0"/>
                  <a:t>Randomly select one of the first 9 students and select every 9</a:t>
                </a:r>
                <a:r>
                  <a:rPr lang="en-US" baseline="30000" dirty="0"/>
                  <a:t>th</a:t>
                </a:r>
                <a:r>
                  <a:rPr lang="en-US" dirty="0"/>
                  <a:t> students after to be in the initial sampling pool </a:t>
                </a:r>
              </a:p>
            </p:txBody>
          </p:sp>
        </mc:Choice>
        <mc:Fallback xmlns="">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p:txBody>
          <a:bodyPr/>
          <a:lstStyle/>
          <a:p>
            <a:r>
              <a:rPr lang="en-US" dirty="0"/>
              <a:t>Stratified Sample</a:t>
            </a:r>
          </a:p>
        </p:txBody>
      </p:sp>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p:txBody>
          <a:bodyPr/>
          <a:lstStyle/>
          <a:p>
            <a:r>
              <a:rPr lang="en-US" dirty="0"/>
              <a:t>A probability sample in which </a:t>
            </a:r>
          </a:p>
          <a:p>
            <a:pPr lvl="1"/>
            <a:r>
              <a:rPr lang="en-US" dirty="0"/>
              <a:t>(1) the population is divided into mutually exclusive and exhaustive subsets </a:t>
            </a:r>
          </a:p>
          <a:p>
            <a:pPr lvl="1"/>
            <a:r>
              <a:rPr lang="en-US" dirty="0"/>
              <a:t>A probabilistic sample of elements is chosen independently from each subset </a:t>
            </a:r>
          </a:p>
          <a:p>
            <a:pPr lvl="1"/>
            <a:endParaRPr lang="en-US" dirty="0"/>
          </a:p>
          <a:p>
            <a:r>
              <a:rPr lang="en-US" dirty="0"/>
              <a:t>Most appropriate when strata are homogeneous within but heterogenous between with respect to key variable(s)</a:t>
            </a:r>
          </a:p>
          <a:p>
            <a:r>
              <a:rPr lang="en-US" dirty="0"/>
              <a:t>Decreased variance within strata on key variable(s) means increased precision </a:t>
            </a:r>
          </a:p>
          <a:p>
            <a:r>
              <a:rPr lang="en-US" dirty="0"/>
              <a:t>Ability to ensure that important strata are represented </a:t>
            </a:r>
          </a:p>
        </p:txBody>
      </p:sp>
    </p:spTree>
    <p:extLst>
      <p:ext uri="{BB962C8B-B14F-4D97-AF65-F5344CB8AC3E}">
        <p14:creationId xmlns:p14="http://schemas.microsoft.com/office/powerpoint/2010/main" val="142136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p:txBody>
          <a:bodyPr/>
          <a:lstStyle/>
          <a:p>
            <a:r>
              <a:rPr lang="en-US" dirty="0"/>
              <a:t>Cluster Sample</a:t>
            </a: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p:txBody>
          <a:bodyPr/>
          <a:lstStyle/>
          <a:p>
            <a:r>
              <a:rPr lang="en-US" dirty="0"/>
              <a:t>A probability sample in which </a:t>
            </a:r>
          </a:p>
          <a:p>
            <a:pPr lvl="1"/>
            <a:r>
              <a:rPr lang="en-US" dirty="0"/>
              <a:t>(1) the parent population is divided into mutually exclusive and exhaustive subsets </a:t>
            </a:r>
          </a:p>
          <a:p>
            <a:pPr lvl="1"/>
            <a:r>
              <a:rPr lang="en-US" dirty="0"/>
              <a:t>(2) a random sample of one or more subsets (clusters) is selected </a:t>
            </a:r>
          </a:p>
          <a:p>
            <a:r>
              <a:rPr lang="en-US" dirty="0"/>
              <a:t>Strata should be heterogeneous within, homogeneous between </a:t>
            </a:r>
          </a:p>
          <a:p>
            <a:r>
              <a:rPr lang="en-US" dirty="0"/>
              <a:t>An AREA SAMPLE is a form of cluster sampling in which areas (e.g., census tracts, blocks) serve as the primary sampling units </a:t>
            </a:r>
          </a:p>
        </p:txBody>
      </p:sp>
    </p:spTree>
    <p:extLst>
      <p:ext uri="{BB962C8B-B14F-4D97-AF65-F5344CB8AC3E}">
        <p14:creationId xmlns:p14="http://schemas.microsoft.com/office/powerpoint/2010/main" val="3946377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p:txBody>
          <a:bodyPr/>
          <a:lstStyle/>
          <a:p>
            <a:r>
              <a:rPr lang="en-US" dirty="0"/>
              <a:t>Step 4: Determine the Sample Size</a:t>
            </a:r>
          </a:p>
        </p:txBody>
      </p:sp>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p:txBody>
          <a:bodyPr>
            <a:normAutofit fontScale="92500"/>
          </a:bodyPr>
          <a:lstStyle/>
          <a:p>
            <a:r>
              <a:rPr lang="en-US" dirty="0"/>
              <a:t>To determine the necessary sample size, we need 3 pieces of info:</a:t>
            </a:r>
          </a:p>
          <a:p>
            <a:pPr lvl="1"/>
            <a:r>
              <a:rPr lang="en-US" dirty="0"/>
              <a:t>How homogeneous (similar) the population is on the characteristic to be estimated </a:t>
            </a:r>
          </a:p>
          <a:p>
            <a:pPr lvl="1"/>
            <a:r>
              <a:rPr lang="en-US" dirty="0"/>
              <a:t>How much precision is needed in the estimate </a:t>
            </a:r>
          </a:p>
          <a:p>
            <a:pPr lvl="1"/>
            <a:r>
              <a:rPr lang="en-US" dirty="0"/>
              <a:t>How confident we need to be that the true value falls within the precision range established </a:t>
            </a:r>
          </a:p>
          <a:p>
            <a:r>
              <a:rPr lang="en-US" dirty="0"/>
              <a:t>Precision: the degree of error in an estimate of a population parameter </a:t>
            </a:r>
          </a:p>
          <a:p>
            <a:r>
              <a:rPr lang="en-US" dirty="0"/>
              <a:t>Confidence: the degree to which one can feel confident that an </a:t>
            </a:r>
            <a:r>
              <a:rPr lang="en-US" dirty="0" err="1"/>
              <a:t>esitamte</a:t>
            </a:r>
            <a:r>
              <a:rPr lang="en-US" dirty="0"/>
              <a:t> approximates the true value </a:t>
            </a:r>
          </a:p>
          <a:p>
            <a:r>
              <a:rPr lang="en-US" dirty="0"/>
              <a:t>Precision and confidence are inversely related: as one increases, the other decreases, all else equal </a:t>
            </a:r>
          </a:p>
        </p:txBody>
      </p:sp>
    </p:spTree>
    <p:extLst>
      <p:ext uri="{BB962C8B-B14F-4D97-AF65-F5344CB8AC3E}">
        <p14:creationId xmlns:p14="http://schemas.microsoft.com/office/powerpoint/2010/main" val="96486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p:txBody>
          <a:bodyPr/>
          <a:lstStyle/>
          <a:p>
            <a:r>
              <a:rPr lang="en-US" dirty="0"/>
              <a:t>Determining Sample Size when Estimating Means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r>
                      <a:rPr lang="en-US" b="0" i="1" smtClean="0">
                        <a:latin typeface="Cambria Math" panose="02040503050406030204" pitchFamily="18" charset="0"/>
                      </a:rPr>
                      <m:t> </m:t>
                    </m:r>
                  </m:oMath>
                </a14:m>
                <a:endParaRPr lang="en-US" dirty="0"/>
              </a:p>
              <a:p>
                <a:r>
                  <a:rPr lang="en-US" dirty="0"/>
                  <a:t>Where </a:t>
                </a:r>
              </a:p>
              <a:p>
                <a:pPr lvl="1"/>
                <a:r>
                  <a:rPr lang="en-US" dirty="0"/>
                  <a:t>N = required sample size </a:t>
                </a:r>
              </a:p>
              <a:p>
                <a:pPr lvl="1"/>
                <a:r>
                  <a:rPr lang="en-US" dirty="0"/>
                  <a:t>Z = z-score corresponding to the desired degree of confidence </a:t>
                </a:r>
              </a:p>
              <a:p>
                <a:pPr lvl="1"/>
                <a:r>
                  <a:rPr lang="en-US" dirty="0"/>
                  <a:t>H = half-precision (i.e., how far off the estimate can be in either direction)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 variance of the variable in the population </a:t>
                </a:r>
              </a:p>
            </p:txBody>
          </p:sp>
        </mc:Choice>
        <mc:Fallback xmlns="">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normAutofit fontScale="92500"/>
              </a:bodyPr>
              <a:lstStyle/>
              <a:p>
                <a:r>
                  <a:rPr lang="en-US" dirty="0"/>
                  <a:t>When is it meaningful to calculate a mean </a:t>
                </a:r>
              </a:p>
              <a:p>
                <a:pPr lvl="1"/>
                <a:r>
                  <a:rPr lang="en-US" dirty="0"/>
                  <a:t>Interval Scales</a:t>
                </a:r>
              </a:p>
              <a:p>
                <a:pPr lvl="1"/>
                <a:r>
                  <a:rPr lang="en-US" dirty="0"/>
                  <a:t>Ratio Scales</a:t>
                </a:r>
              </a:p>
              <a:p>
                <a:r>
                  <a:rPr lang="en-US"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dirty="0"/>
                  <a:t>H = $25</a:t>
                </a:r>
              </a:p>
              <a:p>
                <a:pPr lvl="1"/>
                <a:r>
                  <a:rPr lang="en-US" dirty="0"/>
                  <a:t>Z = 1.96</a:t>
                </a:r>
              </a:p>
              <a:p>
                <a:pPr lvl="1"/>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=$125</m:t>
                    </m:r>
                  </m:oMath>
                </a14:m>
                <a:endParaRPr lang="en-US"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928" t="-2101" r="-638"/>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How large a sample do you need?</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1.96</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125</m:t>
                        </m:r>
                      </m:e>
                      <m:sup>
                        <m:r>
                          <a:rPr lang="en-US" b="0" i="1" smtClean="0">
                            <a:latin typeface="Cambria Math" panose="02040503050406030204" pitchFamily="18" charset="0"/>
                          </a:rPr>
                          <m:t>2</m:t>
                        </m:r>
                      </m:sup>
                    </m:sSup>
                    <m:r>
                      <a:rPr lang="en-US" b="0" i="1" smtClean="0">
                        <a:latin typeface="Cambria Math" panose="02040503050406030204" pitchFamily="18" charset="0"/>
                      </a:rPr>
                      <m:t>=96</m:t>
                    </m:r>
                  </m:oMath>
                </a14:m>
                <a:endParaRPr lang="en-US"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Developing the Sampling Plan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22829" y="2509911"/>
            <a:ext cx="9691243"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oMath>
                </a14:m>
                <a:endParaRPr lang="en-US" dirty="0"/>
              </a:p>
              <a:p>
                <a:r>
                  <a:rPr lang="en-US" dirty="0"/>
                  <a:t>Where </a:t>
                </a:r>
              </a:p>
              <a:p>
                <a:pPr lvl="1"/>
                <a:r>
                  <a:rPr lang="en-US" dirty="0"/>
                  <a:t>N = required sample size </a:t>
                </a:r>
              </a:p>
              <a:p>
                <a:pPr lvl="1"/>
                <a:r>
                  <a:rPr lang="en-US" dirty="0"/>
                  <a:t>Z = z-score corresponding to the desired degree of confidence </a:t>
                </a:r>
              </a:p>
              <a:p>
                <a:pPr lvl="1"/>
                <a:r>
                  <a:rPr lang="en-US" dirty="0"/>
                  <a:t>H = half-precision (i.e., how far off the estimate can be in either direction) </a:t>
                </a:r>
              </a:p>
              <a:p>
                <a:pPr lvl="1"/>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estimated population proportion proportion </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normAutofit fontScale="92500"/>
              </a:bodyPr>
              <a:lstStyle/>
              <a:p>
                <a:r>
                  <a:rPr lang="en-US" dirty="0"/>
                  <a:t>When do we sue the proportion formula for sample size calculation? </a:t>
                </a:r>
              </a:p>
              <a:p>
                <a:pPr lvl="1"/>
                <a:r>
                  <a:rPr lang="en-US" dirty="0"/>
                  <a:t>Nominal scales </a:t>
                </a:r>
              </a:p>
              <a:p>
                <a:pPr lvl="1"/>
                <a:r>
                  <a:rPr lang="en-US" dirty="0"/>
                  <a:t>Ordinal scales</a:t>
                </a:r>
              </a:p>
              <a:p>
                <a:r>
                  <a:rPr lang="en-US" dirty="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dirty="0"/>
                  <a:t>H = 2% </a:t>
                </a:r>
              </a:p>
              <a:p>
                <a:pPr lvl="1"/>
                <a:r>
                  <a:rPr lang="en-US" dirty="0"/>
                  <a:t>Z = 1.96 </a:t>
                </a:r>
              </a:p>
              <a:p>
                <a:pPr lvl="1"/>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25%</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928" t="-2101" r="-1449"/>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How large a sample do you need?</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1.96</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i="1">
                                <a:latin typeface="Cambria Math" panose="02040503050406030204" pitchFamily="18" charset="0"/>
                              </a:rPr>
                              <m:t>0.02</m:t>
                            </m:r>
                          </m:e>
                          <m:sup>
                            <m:r>
                              <a:rPr lang="en-US" b="0" i="1" smtClean="0">
                                <a:latin typeface="Cambria Math" panose="02040503050406030204" pitchFamily="18" charset="0"/>
                              </a:rPr>
                              <m:t>2</m:t>
                            </m:r>
                          </m:sup>
                        </m:sSup>
                      </m:den>
                    </m:f>
                    <m:r>
                      <a:rPr lang="en-US" b="0" i="1" smtClean="0">
                        <a:latin typeface="Cambria Math" panose="02040503050406030204" pitchFamily="18" charset="0"/>
                      </a:rPr>
                      <m:t>.25</m:t>
                    </m:r>
                    <m:d>
                      <m:dPr>
                        <m:ctrlPr>
                          <a:rPr lang="en-US" b="0" i="1" smtClean="0">
                            <a:latin typeface="Cambria Math" panose="02040503050406030204" pitchFamily="18" charset="0"/>
                          </a:rPr>
                        </m:ctrlPr>
                      </m:dPr>
                      <m:e>
                        <m:r>
                          <a:rPr lang="en-US" b="0" i="1" smtClean="0">
                            <a:latin typeface="Cambria Math" panose="02040503050406030204" pitchFamily="18" charset="0"/>
                          </a:rPr>
                          <m:t>1−.25</m:t>
                        </m:r>
                      </m:e>
                    </m:d>
                    <m:r>
                      <a:rPr lang="en-US" b="0" i="1" smtClean="0">
                        <a:latin typeface="Cambria Math" panose="02040503050406030204" pitchFamily="18" charset="0"/>
                      </a:rPr>
                      <m:t>=1800</m:t>
                    </m:r>
                  </m:oMath>
                </a14:m>
                <a:endParaRPr lang="en-US"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Population Size and Sample Size</a:t>
            </a:r>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Unless the sample will be more than 5-10% of the population size, the size of the population does not enter into the calculation of the size of the sample </a:t>
            </a:r>
          </a:p>
          <a:p>
            <a:pPr lvl="1"/>
            <a:r>
              <a:rPr lang="en-US" dirty="0"/>
              <a:t>Many people, including managers, have trouble with this idea. </a:t>
            </a:r>
          </a:p>
        </p:txBody>
      </p:sp>
    </p:spTree>
    <p:extLst>
      <p:ext uri="{BB962C8B-B14F-4D97-AF65-F5344CB8AC3E}">
        <p14:creationId xmlns:p14="http://schemas.microsoft.com/office/powerpoint/2010/main" val="182098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p:txBody>
          <a:bodyPr/>
          <a:lstStyle/>
          <a:p>
            <a:r>
              <a:rPr lang="en-US" dirty="0"/>
              <a:t>Finite Population Sample Size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p:txBody>
              <a:bodyPr/>
              <a:lstStyle/>
              <a:p>
                <a:r>
                  <a:rPr lang="en-US" dirty="0"/>
                  <a:t>For use when sample size &gt; 10% of the population size </a:t>
                </a:r>
              </a:p>
              <a:p>
                <a:r>
                  <a:rPr lang="en-US" dirty="0"/>
                  <a:t>For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num>
                      <m:den>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den>
                            </m:f>
                          </m:e>
                        </m:d>
                      </m:den>
                    </m:f>
                  </m:oMath>
                </a14:m>
                <a:endParaRPr lang="en-US" dirty="0"/>
              </a:p>
              <a:p>
                <a:r>
                  <a:rPr lang="en-US" dirty="0"/>
                  <a:t>For proportions: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e>
                        </m:d>
                      </m:num>
                      <m:den>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num>
                              <m:den>
                                <m:r>
                                  <a:rPr lang="en-US" b="0" i="1" smtClean="0">
                                    <a:latin typeface="Cambria Math" panose="02040503050406030204" pitchFamily="18" charset="0"/>
                                  </a:rPr>
                                  <m:t>𝑁</m:t>
                                </m:r>
                              </m:den>
                            </m:f>
                          </m:e>
                        </m:d>
                      </m:den>
                    </m:f>
                  </m:oMath>
                </a14:m>
                <a:endParaRPr lang="en-US" dirty="0"/>
              </a:p>
            </p:txBody>
          </p:sp>
        </mc:Choice>
        <mc:Fallback xmlns="">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p:txBody>
          <a:bodyPr/>
          <a:lstStyle/>
          <a:p>
            <a:r>
              <a:rPr lang="en-US" dirty="0"/>
              <a:t>Other approaches to determining sample size</a:t>
            </a:r>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p:txBody>
          <a:bodyPr/>
          <a:lstStyle/>
          <a:p>
            <a:r>
              <a:rPr lang="en-US" dirty="0"/>
              <a:t>Size of research budget </a:t>
            </a:r>
          </a:p>
          <a:p>
            <a:r>
              <a:rPr lang="en-US" dirty="0"/>
              <a:t>Anticipated analyses </a:t>
            </a:r>
          </a:p>
          <a:p>
            <a:r>
              <a:rPr lang="en-US" dirty="0"/>
              <a:t>Historical practice </a:t>
            </a:r>
          </a:p>
        </p:txBody>
      </p:sp>
    </p:spTree>
    <p:extLst>
      <p:ext uri="{BB962C8B-B14F-4D97-AF65-F5344CB8AC3E}">
        <p14:creationId xmlns:p14="http://schemas.microsoft.com/office/powerpoint/2010/main" val="869260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p:txBody>
          <a:bodyPr/>
          <a:lstStyle/>
          <a:p>
            <a:r>
              <a:rPr lang="en-US" dirty="0"/>
              <a:t>Basics of the Sampling Distribution </a:t>
            </a:r>
          </a:p>
        </p:txBody>
      </p:sp>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p:txBody>
          <a:bodyPr/>
          <a:lstStyle/>
          <a:p>
            <a:r>
              <a:rPr lang="en-US" dirty="0"/>
              <a:t>Derived population</a:t>
            </a:r>
          </a:p>
          <a:p>
            <a:pPr lvl="1"/>
            <a:r>
              <a:rPr lang="en-US" dirty="0"/>
              <a:t>All possible sample that can be drawn from the population under a given sampling plan </a:t>
            </a:r>
          </a:p>
          <a:p>
            <a:pPr lvl="1"/>
            <a:endParaRPr lang="en-US" dirty="0"/>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51075"/>
            <a:ext cx="7315200"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1195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p:txBody>
          <a:bodyPr/>
          <a:lstStyle/>
          <a:p>
            <a:r>
              <a:rPr lang="en-US"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p:txBody>
          <a:bodyPr/>
          <a:lstStyle/>
          <a:p>
            <a:r>
              <a:rPr lang="en-US" dirty="0"/>
              <a:t>The mean of all possible sample means is equal to the population mean </a:t>
            </a:r>
          </a:p>
          <a:p>
            <a:r>
              <a:rPr lang="en-US" dirty="0"/>
              <a:t>The variance of the sample means is related to the population variance </a:t>
            </a:r>
          </a:p>
          <a:p>
            <a:r>
              <a:rPr lang="en-US" dirty="0"/>
              <a:t>The sampling distribution is mound shaped </a:t>
            </a:r>
          </a:p>
          <a:p>
            <a:pPr lvl="1"/>
            <a:r>
              <a:rPr lang="en-US" dirty="0"/>
              <a:t>Consistent with the Central-Limit Theorem, regardless of the shape of the distribution of the variable in the population, with a sample size of 30, the distribution of sample means becomes normally distributed </a:t>
            </a:r>
          </a:p>
        </p:txBody>
      </p:sp>
    </p:spTree>
    <p:extLst>
      <p:ext uri="{BB962C8B-B14F-4D97-AF65-F5344CB8AC3E}">
        <p14:creationId xmlns:p14="http://schemas.microsoft.com/office/powerpoint/2010/main" val="102022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p:txBody>
          <a:bodyPr/>
          <a:lstStyle/>
          <a:p>
            <a:r>
              <a:rPr lang="en-US" dirty="0"/>
              <a:t>Chapter 15: Data Collection: Enhancing Response Rates while Limiting Errors</a:t>
            </a:r>
          </a:p>
        </p:txBody>
      </p:sp>
    </p:spTree>
    <p:extLst>
      <p:ext uri="{BB962C8B-B14F-4D97-AF65-F5344CB8AC3E}">
        <p14:creationId xmlns:p14="http://schemas.microsoft.com/office/powerpoint/2010/main" val="35598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p:txBody>
          <a:bodyPr/>
          <a:lstStyle/>
          <a:p>
            <a:r>
              <a:rPr lang="en-US" dirty="0"/>
              <a:t>Step 1: Define the Targe Population</a:t>
            </a:r>
          </a:p>
        </p:txBody>
      </p:sp>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p:txBody>
          <a:bodyPr/>
          <a:lstStyle/>
          <a:p>
            <a:r>
              <a:rPr lang="en-US" dirty="0"/>
              <a:t>Population: All cases that meet designated specifications for membership int eh group </a:t>
            </a:r>
          </a:p>
          <a:p>
            <a:pPr lvl="1"/>
            <a:r>
              <a:rPr lang="en-US" dirty="0"/>
              <a:t>Researchers must be very clear and precise in defining the population</a:t>
            </a:r>
          </a:p>
          <a:p>
            <a:pPr lvl="2"/>
            <a:r>
              <a:rPr lang="en-US" dirty="0"/>
              <a:t>Households in the city limits of Sacramento, CA, with on or more children under the age of 18 living at home. </a:t>
            </a:r>
          </a:p>
          <a:p>
            <a:r>
              <a:rPr lang="en-US" dirty="0"/>
              <a:t>Census: A type of sampling plan in which data are collected form or about each member of a population </a:t>
            </a:r>
          </a:p>
          <a:p>
            <a:r>
              <a:rPr lang="en-US" dirty="0"/>
              <a:t>Sample: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583C0C8-81ED-40C8-BCFA-89A721B44EB1}"/>
              </a:ext>
            </a:extLst>
          </p:cNvPr>
          <p:cNvSpPr>
            <a:spLocks noGrp="1"/>
          </p:cNvSpPr>
          <p:nvPr>
            <p:ph idx="1"/>
          </p:nvPr>
        </p:nvSpPr>
        <p:spPr/>
        <p:txBody>
          <a:bodyPr/>
          <a:lstStyle/>
          <a:p>
            <a:pPr marL="514350" indent="-514350">
              <a:buFont typeface="+mj-lt"/>
              <a:buAutoNum type="arabicPeriod"/>
            </a:pPr>
            <a:r>
              <a:rPr lang="en-US" dirty="0"/>
              <a:t>Describe the 6 types of error that can enter a study </a:t>
            </a:r>
          </a:p>
          <a:p>
            <a:pPr marL="514350" indent="-514350">
              <a:buFont typeface="+mj-lt"/>
              <a:buAutoNum type="arabicPeriod"/>
            </a:pPr>
            <a:r>
              <a:rPr lang="en-US" dirty="0"/>
              <a:t>Give the general definition for response rate </a:t>
            </a:r>
          </a:p>
          <a:p>
            <a:pPr marL="514350" indent="-514350">
              <a:buFont typeface="+mj-lt"/>
              <a:buAutoNum type="arabicPeriod"/>
            </a:pPr>
            <a:r>
              <a:rPr lang="en-US" dirty="0"/>
              <a:t>Discuss several ways in which response rates might be improved </a:t>
            </a:r>
          </a:p>
        </p:txBody>
      </p:sp>
    </p:spTree>
    <p:extLst>
      <p:ext uri="{BB962C8B-B14F-4D97-AF65-F5344CB8AC3E}">
        <p14:creationId xmlns:p14="http://schemas.microsoft.com/office/powerpoint/2010/main" val="2952466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p:txBody>
          <a:bodyPr/>
          <a:lstStyle/>
          <a:p>
            <a:r>
              <a:rPr lang="en-US" dirty="0"/>
              <a:t>Six Types of Error</a:t>
            </a:r>
          </a:p>
        </p:txBody>
      </p: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66434"/>
            <a:ext cx="8229600" cy="292513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p:txBody>
          <a:bodyPr/>
          <a:lstStyle/>
          <a:p>
            <a:r>
              <a:rPr lang="en-US" dirty="0"/>
              <a:t>Sampling Error</a:t>
            </a:r>
          </a:p>
          <a:p>
            <a:pPr lvl="1"/>
            <a:r>
              <a:rPr lang="en-US" dirty="0"/>
              <a:t>The difference between results obtained from a sample and results that would have been obtained had info been gathered from or about every member of the population </a:t>
            </a:r>
          </a:p>
          <a:p>
            <a:pPr lvl="2"/>
            <a:r>
              <a:rPr lang="en-US" dirty="0"/>
              <a:t>Decreased by increasing sample size </a:t>
            </a:r>
          </a:p>
          <a:p>
            <a:pPr lvl="2"/>
            <a:r>
              <a:rPr lang="en-US" dirty="0"/>
              <a:t>Can be estimated (assuming probability sample) </a:t>
            </a:r>
          </a:p>
          <a:p>
            <a:pPr lvl="2"/>
            <a:r>
              <a:rPr lang="en-US" dirty="0"/>
              <a:t>Usually less trouble some than other kinds of error</a:t>
            </a:r>
          </a:p>
          <a:p>
            <a:r>
              <a:rPr lang="en-US" dirty="0"/>
              <a:t>However, sampling error usually isn’t the biggest problem – it’s all the other things that contribute error to a project. </a:t>
            </a:r>
          </a:p>
          <a:p>
            <a:pPr lvl="1"/>
            <a:r>
              <a:rPr lang="en-US" dirty="0"/>
              <a:t>And these other sources of error can’t be accounted for statistically …  </a:t>
            </a:r>
          </a:p>
        </p:txBody>
      </p:sp>
    </p:spTree>
    <p:extLst>
      <p:ext uri="{BB962C8B-B14F-4D97-AF65-F5344CB8AC3E}">
        <p14:creationId xmlns:p14="http://schemas.microsoft.com/office/powerpoint/2010/main" val="4249754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Noncoverage Error</a:t>
            </a:r>
          </a:p>
          <a:p>
            <a:pPr lvl="1"/>
            <a:r>
              <a:rPr lang="en-US" dirty="0"/>
              <a:t>Error that arises because of failure to include qualified elements of the defined population in the sampling frame </a:t>
            </a:r>
          </a:p>
          <a:p>
            <a:pPr lvl="2"/>
            <a:r>
              <a:rPr lang="en-US" dirty="0"/>
              <a:t>Noncoverage error is essentially a sampling frame problem </a:t>
            </a:r>
          </a:p>
        </p:txBody>
      </p:sp>
    </p:spTree>
    <p:extLst>
      <p:ext uri="{BB962C8B-B14F-4D97-AF65-F5344CB8AC3E}">
        <p14:creationId xmlns:p14="http://schemas.microsoft.com/office/powerpoint/2010/main" val="208346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Error from failing to obtain info from some elements of the population that were selected and designated for the sample </a:t>
            </a:r>
          </a:p>
          <a:p>
            <a:pPr lvl="1"/>
            <a:r>
              <a:rPr lang="en-US" dirty="0"/>
              <a:t>This is potential problem that only occurs when those who respond are systematically different in some important way from those who don’t respond</a:t>
            </a:r>
          </a:p>
        </p:txBody>
      </p:sp>
    </p:spTree>
    <p:extLst>
      <p:ext uri="{BB962C8B-B14F-4D97-AF65-F5344CB8AC3E}">
        <p14:creationId xmlns:p14="http://schemas.microsoft.com/office/powerpoint/2010/main" val="3915990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Suppose that a university wanted to assess the success of its graduates, based on their annual salaries, 5 years after graduation </a:t>
            </a:r>
          </a:p>
          <a:p>
            <a:pPr lvl="1"/>
            <a:r>
              <a:rPr lang="en-US" dirty="0"/>
              <a:t>Which graduates are more likely to return a survey? (Those who are happy with their salaries) </a:t>
            </a:r>
          </a:p>
          <a:p>
            <a:pPr lvl="1"/>
            <a:r>
              <a:rPr lang="en-US" dirty="0"/>
              <a:t>Which graduates are less likely to return a survey? (those who are not happy with their salaries) </a:t>
            </a:r>
          </a:p>
        </p:txBody>
      </p:sp>
    </p:spTree>
    <p:extLst>
      <p:ext uri="{BB962C8B-B14F-4D97-AF65-F5344CB8AC3E}">
        <p14:creationId xmlns:p14="http://schemas.microsoft.com/office/powerpoint/2010/main" val="268737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Primary Sources of Nonresponse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Refusals</a:t>
            </a:r>
          </a:p>
          <a:p>
            <a:r>
              <a:rPr lang="en-US" dirty="0"/>
              <a:t>Not-at-Homes</a:t>
            </a:r>
          </a:p>
          <a:p>
            <a:endParaRPr lang="en-US" dirty="0"/>
          </a:p>
        </p:txBody>
      </p:sp>
    </p:spTree>
    <p:extLst>
      <p:ext uri="{BB962C8B-B14F-4D97-AF65-F5344CB8AC3E}">
        <p14:creationId xmlns:p14="http://schemas.microsoft.com/office/powerpoint/2010/main" val="2252067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3 Methods for Diagnosing Nonresponse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pPr marL="514350" indent="-514350">
              <a:buFont typeface="+mj-lt"/>
              <a:buAutoNum type="arabicPeriod"/>
            </a:pPr>
            <a:r>
              <a:rPr lang="en-US" dirty="0"/>
              <a:t>Contact a sample of nonrespondents </a:t>
            </a:r>
          </a:p>
          <a:p>
            <a:pPr marL="514350" indent="-514350">
              <a:buFont typeface="+mj-lt"/>
              <a:buAutoNum type="arabicPeriod"/>
            </a:pPr>
            <a:r>
              <a:rPr lang="en-US" dirty="0"/>
              <a:t>Compare respondent demographics against known demographics of population </a:t>
            </a:r>
          </a:p>
          <a:p>
            <a:pPr marL="514350" indent="-514350">
              <a:buFont typeface="+mj-lt"/>
              <a:buAutoNum type="arabicPeriod"/>
            </a:pPr>
            <a:r>
              <a:rPr lang="en-US" dirty="0"/>
              <a:t>Conduct an analysis of late responders vs. early responders (this method is very controversial) </a:t>
            </a:r>
          </a:p>
        </p:txBody>
      </p:sp>
    </p:spTree>
    <p:extLst>
      <p:ext uri="{BB962C8B-B14F-4D97-AF65-F5344CB8AC3E}">
        <p14:creationId xmlns:p14="http://schemas.microsoft.com/office/powerpoint/2010/main" val="2446576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Response Error </a:t>
            </a:r>
          </a:p>
          <a:p>
            <a:pPr lvl="1"/>
            <a:r>
              <a:rPr lang="en-US" dirty="0"/>
              <a:t>Error that occurs when an individual provides an inaccurate response, consciously or subconsciously, to a survey item </a:t>
            </a:r>
          </a:p>
          <a:p>
            <a:r>
              <a:rPr lang="en-US" dirty="0"/>
              <a:t>Key considerations: </a:t>
            </a:r>
          </a:p>
          <a:p>
            <a:pPr lvl="1"/>
            <a:r>
              <a:rPr lang="en-US" dirty="0"/>
              <a:t>Does the respondent understand the question? </a:t>
            </a:r>
          </a:p>
          <a:p>
            <a:pPr lvl="1"/>
            <a:r>
              <a:rPr lang="en-US" dirty="0"/>
              <a:t>Does the respondent know the answer to the question?</a:t>
            </a:r>
          </a:p>
          <a:p>
            <a:pPr lvl="1"/>
            <a:r>
              <a:rPr lang="en-US" dirty="0"/>
              <a:t>Is the respondent willing to provide the true answer to the question? </a:t>
            </a:r>
          </a:p>
          <a:p>
            <a:pPr lvl="1"/>
            <a:r>
              <a:rPr lang="en-US" dirty="0"/>
              <a:t>Is the wording of the question or the situation in which it is asked likely to bias the response </a:t>
            </a:r>
          </a:p>
        </p:txBody>
      </p:sp>
    </p:spTree>
    <p:extLst>
      <p:ext uri="{BB962C8B-B14F-4D97-AF65-F5344CB8AC3E}">
        <p14:creationId xmlns:p14="http://schemas.microsoft.com/office/powerpoint/2010/main" val="293412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p:txBody>
          <a:bodyPr/>
          <a:lstStyle/>
          <a:p>
            <a:r>
              <a:rPr lang="en-US" dirty="0"/>
              <a:t>Office Error </a:t>
            </a:r>
          </a:p>
          <a:p>
            <a:pPr lvl="1"/>
            <a:r>
              <a:rPr lang="en-US" dirty="0"/>
              <a:t>Error due to data editing, coding , or analysis errors </a:t>
            </a:r>
          </a:p>
        </p:txBody>
      </p:sp>
    </p:spTree>
    <p:extLst>
      <p:ext uri="{BB962C8B-B14F-4D97-AF65-F5344CB8AC3E}">
        <p14:creationId xmlns:p14="http://schemas.microsoft.com/office/powerpoint/2010/main" val="192750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a:xfrm>
            <a:off x="1046746" y="586822"/>
            <a:ext cx="3560252" cy="1645920"/>
          </a:xfrm>
        </p:spPr>
        <p:txBody>
          <a:bodyPr>
            <a:normAutofit/>
          </a:bodyPr>
          <a:lstStyle/>
          <a:p>
            <a:r>
              <a:rPr lang="en-US" sz="3200"/>
              <a:t>Step 1: Define the Target Population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a:xfrm>
            <a:off x="5351164" y="586822"/>
            <a:ext cx="6002636" cy="1645920"/>
          </a:xfrm>
        </p:spPr>
        <p:txBody>
          <a:bodyPr anchor="ctr">
            <a:normAutofit/>
          </a:bodyPr>
          <a:lstStyle/>
          <a:p>
            <a:r>
              <a:rPr lang="en-US" sz="1800"/>
              <a:t>Parameter: A characteristic or measure of population </a:t>
            </a:r>
          </a:p>
          <a:p>
            <a:r>
              <a:rPr lang="en-US" sz="1800"/>
              <a:t>Statistic: A characteristic or measure of a sample </a:t>
            </a:r>
          </a:p>
          <a:p>
            <a:r>
              <a:rPr lang="en-US" sz="180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3958" y="2734056"/>
            <a:ext cx="7412476"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92500" lnSpcReduction="20000"/>
              </a:bodyPr>
              <a:lstStyle/>
              <a:p>
                <a:r>
                  <a:rPr lang="en-US" dirty="0"/>
                  <a:t>Response Rate:</a:t>
                </a:r>
              </a:p>
              <a:p>
                <a:pPr lvl="1"/>
                <a:r>
                  <a:rPr lang="en-US" dirty="0"/>
                  <a:t>The number of completed interviews with responding units divided by the number of eligible responding units in the sample</a:t>
                </a:r>
              </a:p>
              <a:p>
                <a:pPr lvl="2"/>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pPr lvl="1"/>
                <a:r>
                  <a:rPr lang="en-US" dirty="0"/>
                  <a:t>Online and Mail Surveys (no eligibility requirement)  </a:t>
                </a:r>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pPr lvl="1"/>
                <a:r>
                  <a:rPr lang="en-US" dirty="0"/>
                  <a:t>Telephone Surveys (no eligibility requirement) </a:t>
                </a:r>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pPr lvl="1"/>
                <a:r>
                  <a:rPr lang="en-US" dirty="0"/>
                  <a:t>Mail Surveys, Online Surveys, and Telephone Interviews (with eligibility requirement) </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928" t="-3501" r="-754"/>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r>
                  <a:rPr lang="en-US" dirty="0"/>
                  <a:t>Example: </a:t>
                </a:r>
              </a:p>
              <a:p>
                <a:pPr lvl="1"/>
                <a:r>
                  <a:rPr lang="en-US" dirty="0"/>
                  <a:t>You’ve conducted an online survey, attempting to contact 500 people; the 500 sample elements have been classified as follows:</a:t>
                </a:r>
              </a:p>
              <a:p>
                <a:pPr lvl="2"/>
                <a:r>
                  <a:rPr lang="en-US" dirty="0"/>
                  <a:t>Completed surveys: 250 </a:t>
                </a:r>
              </a:p>
              <a:p>
                <a:pPr lvl="2"/>
                <a:r>
                  <a:rPr lang="en-US" dirty="0"/>
                  <a:t>Refusals: 200 </a:t>
                </a:r>
              </a:p>
              <a:p>
                <a:pPr lvl="2"/>
                <a:r>
                  <a:rPr lang="en-US" dirty="0"/>
                  <a:t>Ineligibles: 50</a:t>
                </a:r>
              </a:p>
              <a:p>
                <a:pPr lvl="1"/>
                <a:r>
                  <a:rPr lang="en-US" dirty="0"/>
                  <a:t>What was your response rate? </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Improving Response Rates </a:t>
            </a: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r>
              <a:rPr lang="en-US" dirty="0"/>
              <a:t>The response rate on a project serves as an indicator of the overall quality of a data collection effort. It also provides insight into the likely influence of nonresponse error on the project </a:t>
            </a:r>
          </a:p>
          <a:p>
            <a:r>
              <a:rPr lang="en-US" dirty="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Improving Response Rates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5007" y="2633472"/>
            <a:ext cx="8538938"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p:txBody>
          <a:bodyPr/>
          <a:lstStyle/>
          <a:p>
            <a:r>
              <a:rPr lang="en-US" dirty="0"/>
              <a:t>Improving Response Rates </a:t>
            </a:r>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8229600" cy="3810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p:txBody>
          <a:bodyPr/>
          <a:lstStyle/>
          <a:p>
            <a:r>
              <a:rPr lang="en-US" dirty="0"/>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p:txBody>
          <a:bodyPr/>
          <a:lstStyle/>
          <a:p>
            <a:r>
              <a:rPr lang="en-US" dirty="0"/>
              <a:t>Respondent interest in topic </a:t>
            </a:r>
          </a:p>
          <a:p>
            <a:r>
              <a:rPr lang="en-US" dirty="0"/>
              <a:t>Survey length </a:t>
            </a:r>
          </a:p>
          <a:p>
            <a:r>
              <a:rPr lang="en-US" dirty="0"/>
              <a:t>Guarantee of confidentiality or anonymity </a:t>
            </a:r>
          </a:p>
          <a:p>
            <a:r>
              <a:rPr lang="en-US" dirty="0"/>
              <a:t>Interviewer characteristics and training </a:t>
            </a:r>
          </a:p>
          <a:p>
            <a:r>
              <a:rPr lang="en-US" dirty="0"/>
              <a:t>Personalization </a:t>
            </a:r>
          </a:p>
          <a:p>
            <a:r>
              <a:rPr lang="en-US" dirty="0"/>
              <a:t>Response incentives </a:t>
            </a:r>
          </a:p>
          <a:p>
            <a:r>
              <a:rPr lang="en-US" dirty="0"/>
              <a:t>Follow-up surveys</a:t>
            </a:r>
          </a:p>
        </p:txBody>
      </p:sp>
    </p:spTree>
    <p:extLst>
      <p:ext uri="{BB962C8B-B14F-4D97-AF65-F5344CB8AC3E}">
        <p14:creationId xmlns:p14="http://schemas.microsoft.com/office/powerpoint/2010/main" val="1202074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p:txBody>
          <a:bodyPr/>
          <a:lstStyle/>
          <a:p>
            <a:r>
              <a:rPr lang="en-US" dirty="0"/>
              <a:t>First Exam</a:t>
            </a:r>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p:txBody>
          <a:bodyPr/>
          <a:lstStyle/>
          <a:p>
            <a:r>
              <a:rPr lang="en-US" dirty="0"/>
              <a:t>Chapters 8 to 15, with a heavy emphasis on chapters 8, 12, and 15</a:t>
            </a:r>
          </a:p>
          <a:p>
            <a:r>
              <a:rPr lang="en-US" dirty="0"/>
              <a:t>Please review my slides (especially iClicker questions). </a:t>
            </a:r>
          </a:p>
          <a:p>
            <a:r>
              <a:rPr lang="en-US" dirty="0"/>
              <a:t>25 questions (200 points) with 2 extra credit questions (16 points) in 75 mins</a:t>
            </a:r>
          </a:p>
          <a:p>
            <a:r>
              <a:rPr lang="en-US" dirty="0"/>
              <a:t>Notes are allowed</a:t>
            </a:r>
          </a:p>
          <a:p>
            <a:r>
              <a:rPr lang="en-US" dirty="0"/>
              <a:t>Lockdown Browser is required </a:t>
            </a:r>
          </a:p>
          <a:p>
            <a:r>
              <a:rPr lang="en-US" b="1" dirty="0"/>
              <a:t>1 attempt only </a:t>
            </a:r>
          </a:p>
          <a:p>
            <a:r>
              <a:rPr lang="en-US" dirty="0"/>
              <a:t>Online</a:t>
            </a:r>
          </a:p>
        </p:txBody>
      </p:sp>
    </p:spTree>
    <p:extLst>
      <p:ext uri="{BB962C8B-B14F-4D97-AF65-F5344CB8AC3E}">
        <p14:creationId xmlns:p14="http://schemas.microsoft.com/office/powerpoint/2010/main" val="373853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p:txBody>
          <a:bodyPr/>
          <a:lstStyle/>
          <a:p>
            <a:r>
              <a:rPr lang="en-US" dirty="0"/>
              <a:t>Sampling Error</a:t>
            </a:r>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p:txBody>
          <a:bodyPr/>
          <a:lstStyle/>
          <a:p>
            <a:r>
              <a:rPr lang="en-US" dirty="0"/>
              <a:t>The difference between results obtained from a sample and results that would have been obtained had information ben gathered form or about every member of the population </a:t>
            </a:r>
          </a:p>
          <a:p>
            <a:pPr lvl="1"/>
            <a:r>
              <a:rPr lang="en-US" dirty="0"/>
              <a:t>Deceased by increasing sample size </a:t>
            </a:r>
          </a:p>
          <a:p>
            <a:pPr lvl="1"/>
            <a:r>
              <a:rPr lang="en-US" dirty="0"/>
              <a:t>Can be estimated (assuming probability sample) usually less </a:t>
            </a:r>
            <a:r>
              <a:rPr lang="en-US" dirty="0" err="1"/>
              <a:t>torublesoem</a:t>
            </a:r>
            <a:r>
              <a:rPr lang="en-US" dirty="0"/>
              <a:t> than other kinds of error</a:t>
            </a:r>
          </a:p>
        </p:txBody>
      </p:sp>
    </p:spTree>
    <p:extLst>
      <p:ext uri="{BB962C8B-B14F-4D97-AF65-F5344CB8AC3E}">
        <p14:creationId xmlns:p14="http://schemas.microsoft.com/office/powerpoint/2010/main" val="330475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p:txBody>
          <a:bodyPr/>
          <a:lstStyle/>
          <a:p>
            <a:r>
              <a:rPr lang="en-US" dirty="0"/>
              <a:t>Step 2: Identify the Sampling Frame</a:t>
            </a: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p:txBody>
          <a:bodyPr/>
          <a:lstStyle/>
          <a:p>
            <a:r>
              <a:rPr lang="en-US" dirty="0"/>
              <a:t>Sampling Frame</a:t>
            </a:r>
          </a:p>
          <a:p>
            <a:pPr lvl="1"/>
            <a:r>
              <a:rPr lang="en-US" dirty="0"/>
              <a:t>The list of population elements from which a sample will be drawn; the list could consists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Step 3: Select a Sampling Procedure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75237" y="2633472"/>
            <a:ext cx="8438478"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Step 3: Select a Sampling Procedure</a:t>
            </a:r>
          </a:p>
        </p:txBody>
      </p:sp>
      <p:graphicFrame>
        <p:nvGraphicFramePr>
          <p:cNvPr id="29" name="Content Placeholder 2">
            <a:extLst>
              <a:ext uri="{FF2B5EF4-FFF2-40B4-BE49-F238E27FC236}">
                <a16:creationId xmlns:a16="http://schemas.microsoft.com/office/drawing/2014/main" id="{23209181-F38C-45C3-8B28-7F3EF5754585}"/>
              </a:ext>
            </a:extLst>
          </p:cNvPr>
          <p:cNvGraphicFramePr>
            <a:graphicFrameLocks noGrp="1"/>
          </p:cNvGraphicFramePr>
          <p:nvPr>
            <p:ph idx="1"/>
            <p:extLst>
              <p:ext uri="{D42A27DB-BD31-4B8C-83A1-F6EECF244321}">
                <p14:modId xmlns:p14="http://schemas.microsoft.com/office/powerpoint/2010/main" val="134803429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95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518</TotalTime>
  <Words>2864</Words>
  <Application>Microsoft Office PowerPoint</Application>
  <PresentationFormat>Widescreen</PresentationFormat>
  <Paragraphs>278</Paragraphs>
  <Slides>57</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Franklin Gothic Book</vt:lpstr>
      <vt:lpstr>Times New Roman</vt:lpstr>
      <vt:lpstr>Office Theme</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Means</vt:lpstr>
      <vt:lpstr>Determining Sample When Estimating Means</vt:lpstr>
      <vt:lpstr>Population Size and Sample Size</vt:lpstr>
      <vt:lpstr>Finite Population Sample Size </vt:lpstr>
      <vt:lpstr>Other approaches to determining sample size</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Six Types of Error</vt:lpstr>
      <vt:lpstr>Six Types of Error</vt:lpstr>
      <vt:lpstr>Six Types of Error</vt:lpstr>
      <vt:lpstr>Six Types of Error</vt:lpstr>
      <vt:lpstr>Primary Sources of Nonresponse Error</vt:lpstr>
      <vt:lpstr>3 Methods for Diagnosing Nonresponse Error</vt:lpstr>
      <vt:lpstr>Six Types of Error</vt:lpstr>
      <vt:lpstr>Six Types of Error</vt:lpstr>
      <vt:lpstr>Total Error is the Key</vt:lpstr>
      <vt:lpstr>Calculating Response Rates</vt:lpstr>
      <vt:lpstr>Calculating Response Rates</vt:lpstr>
      <vt:lpstr>Improving Response Rates </vt:lpstr>
      <vt:lpstr>Improving Response Rates </vt:lpstr>
      <vt:lpstr>Improving Response Rates </vt:lpstr>
      <vt:lpstr>Improving Response Rates</vt:lpstr>
      <vt:lpstr>First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Nguyen, Mike (MU-Student)</cp:lastModifiedBy>
  <cp:revision>6</cp:revision>
  <dcterms:created xsi:type="dcterms:W3CDTF">2021-08-13T18:15:49Z</dcterms:created>
  <dcterms:modified xsi:type="dcterms:W3CDTF">2021-09-27T04:00:01Z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