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72" r:id="rId6"/>
    <p:sldId id="282" r:id="rId7"/>
    <p:sldId id="286" r:id="rId8"/>
    <p:sldId id="283" r:id="rId9"/>
    <p:sldId id="281" r:id="rId10"/>
    <p:sldId id="292" r:id="rId11"/>
    <p:sldId id="290" r:id="rId12"/>
    <p:sldId id="294" r:id="rId13"/>
    <p:sldId id="285" r:id="rId14"/>
    <p:sldId id="295" r:id="rId15"/>
    <p:sldId id="291" r:id="rId16"/>
    <p:sldId id="287" r:id="rId17"/>
    <p:sldId id="271" r:id="rId18"/>
    <p:sldId id="289" r:id="rId19"/>
    <p:sldId id="280" r:id="rId20"/>
    <p:sldId id="274" r:id="rId21"/>
    <p:sldId id="275" r:id="rId22"/>
    <p:sldId id="273" r:id="rId23"/>
    <p:sldId id="276" r:id="rId24"/>
    <p:sldId id="296" r:id="rId25"/>
    <p:sldId id="277" r:id="rId26"/>
    <p:sldId id="278" r:id="rId27"/>
    <p:sldId id="279"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2738" autoAdjust="0"/>
  </p:normalViewPr>
  <p:slideViewPr>
    <p:cSldViewPr snapToGrid="0">
      <p:cViewPr varScale="1">
        <p:scale>
          <a:sx n="79" d="100"/>
          <a:sy n="79" d="100"/>
        </p:scale>
        <p:origin x="163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a:t>Term Project </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3C9B3A-5F4C-4BBD-AD1C-3B525D6BB20D}">
      <dgm:prSet/>
      <dgm:spPr/>
      <dgm:t>
        <a:bodyPr/>
        <a:lstStyle/>
        <a:p>
          <a:r>
            <a:rPr lang="en-US"/>
            <a:t>Word Frequency</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E1A78E1B-7407-44DA-BF9D-665F68B0B0E5}">
      <dgm:prSet/>
      <dgm:spPr/>
      <dgm:t>
        <a:bodyPr/>
        <a:lstStyle/>
        <a:p>
          <a:r>
            <a:rPr lang="en-US" b="1"/>
            <a:t>What is your quest? </a:t>
          </a:r>
          <a:endParaRPr lang="en-US"/>
        </a:p>
      </dgm:t>
    </dgm:pt>
    <dgm:pt modelId="{7EF8AD57-F65E-470F-BE72-7A3525E2F462}" type="parTrans" cxnId="{2D3B8A74-C59F-4A07-838F-22E95CFEDB90}">
      <dgm:prSet/>
      <dgm:spPr/>
      <dgm:t>
        <a:bodyPr/>
        <a:lstStyle/>
        <a:p>
          <a:endParaRPr lang="en-US"/>
        </a:p>
      </dgm:t>
    </dgm:pt>
    <dgm:pt modelId="{1FAAD594-2B86-4B7B-A7DF-67F7CC3CD3D1}" type="sibTrans" cxnId="{2D3B8A74-C59F-4A07-838F-22E95CFEDB90}">
      <dgm:prSet/>
      <dgm:spPr/>
      <dgm:t>
        <a:bodyPr/>
        <a:lstStyle/>
        <a:p>
          <a:endParaRPr lang="en-US"/>
        </a:p>
      </dgm:t>
    </dgm:pt>
    <dgm:pt modelId="{3409F3DE-04B6-49DC-B0BF-E817AA0BF272}">
      <dgm:prSet/>
      <dgm:spPr/>
      <dgm:t>
        <a:bodyPr/>
        <a:lstStyle/>
        <a:p>
          <a:r>
            <a:rPr lang="en-US"/>
            <a:t>Wordcloud </a:t>
          </a:r>
        </a:p>
      </dgm:t>
    </dgm:pt>
    <dgm:pt modelId="{D246409E-977C-4E60-8CCD-E27570088625}" type="parTrans" cxnId="{A171222B-B971-41AA-A92D-CC4B87CB1F5D}">
      <dgm:prSet/>
      <dgm:spPr/>
      <dgm:t>
        <a:bodyPr/>
        <a:lstStyle/>
        <a:p>
          <a:endParaRPr lang="en-US"/>
        </a:p>
      </dgm:t>
    </dgm:pt>
    <dgm:pt modelId="{AF3B387E-C377-4E67-B916-200ECDDB257C}" type="sibTrans" cxnId="{A171222B-B971-41AA-A92D-CC4B87CB1F5D}">
      <dgm:prSet/>
      <dgm:spPr/>
      <dgm:t>
        <a:bodyPr/>
        <a:lstStyle/>
        <a:p>
          <a:endParaRPr lang="en-US"/>
        </a:p>
      </dgm:t>
    </dgm:pt>
    <dgm:pt modelId="{B71BC8C5-A7D2-4CEB-B67B-56A1254F074F}">
      <dgm:prSet/>
      <dgm:spPr/>
      <dgm:t>
        <a:bodyPr/>
        <a:lstStyle/>
        <a:p>
          <a:r>
            <a:rPr lang="en-US" b="1"/>
            <a:t>What is your quest? </a:t>
          </a:r>
          <a:endParaRPr lang="en-US"/>
        </a:p>
      </dgm:t>
    </dgm:pt>
    <dgm:pt modelId="{468AB5BA-DB30-4F53-BEE8-267AF171D7EE}" type="parTrans" cxnId="{1635D315-3E15-4AE3-BBF9-58F4E2A2F393}">
      <dgm:prSet/>
      <dgm:spPr/>
      <dgm:t>
        <a:bodyPr/>
        <a:lstStyle/>
        <a:p>
          <a:endParaRPr lang="en-US"/>
        </a:p>
      </dgm:t>
    </dgm:pt>
    <dgm:pt modelId="{CE883744-AA85-43A4-8584-FCCD2C1DA2F9}" type="sibTrans" cxnId="{1635D315-3E15-4AE3-BBF9-58F4E2A2F393}">
      <dgm:prSet/>
      <dgm:spPr/>
      <dgm:t>
        <a:bodyPr/>
        <a:lstStyle/>
        <a:p>
          <a:endParaRPr lang="en-US"/>
        </a:p>
      </dgm:t>
    </dgm:pt>
    <dgm:pt modelId="{C6CBDE0F-BC5A-4AD5-84FC-C89D531A1EE1}">
      <dgm:prSet/>
      <dgm:spPr/>
      <dgm:t>
        <a:bodyPr/>
        <a:lstStyle/>
        <a:p>
          <a:r>
            <a:rPr lang="en-US" b="1"/>
            <a:t>What is your favorite color? </a:t>
          </a:r>
          <a:endParaRPr lang="en-US"/>
        </a:p>
      </dgm:t>
    </dgm:pt>
    <dgm:pt modelId="{38A71ABF-E805-427B-8F2B-AA0A6BBEC59C}" type="parTrans" cxnId="{7945B2BF-66A1-407C-8D88-D991015F278C}">
      <dgm:prSet/>
      <dgm:spPr/>
      <dgm:t>
        <a:bodyPr/>
        <a:lstStyle/>
        <a:p>
          <a:endParaRPr lang="en-US"/>
        </a:p>
      </dgm:t>
    </dgm:pt>
    <dgm:pt modelId="{459CA24F-3A06-4F1F-AFCE-4103148C11E0}" type="sibTrans" cxnId="{7945B2BF-66A1-407C-8D88-D991015F278C}">
      <dgm:prSet/>
      <dgm:spPr/>
      <dgm:t>
        <a:bodyPr/>
        <a:lstStyle/>
        <a:p>
          <a:endParaRPr lang="en-US"/>
        </a:p>
      </dgm:t>
    </dgm:pt>
    <dgm:pt modelId="{F2EBD5EF-8C9F-4BD2-8F85-F2914E5250DE}">
      <dgm:prSet/>
      <dgm:spPr/>
      <dgm:t>
        <a:bodyPr/>
        <a:lstStyle/>
        <a:p>
          <a:r>
            <a:rPr lang="en-US" b="1"/>
            <a:t>What is the airspeed velocity of an unladen swallow?</a:t>
          </a:r>
          <a:endParaRPr lang="en-US"/>
        </a:p>
      </dgm:t>
    </dgm:pt>
    <dgm:pt modelId="{FC012D99-22CF-4228-8C00-6DE29D23190A}" type="parTrans" cxnId="{40B71A4A-EC84-4F5D-AC86-B122768AFE58}">
      <dgm:prSet/>
      <dgm:spPr/>
      <dgm:t>
        <a:bodyPr/>
        <a:lstStyle/>
        <a:p>
          <a:endParaRPr lang="en-US"/>
        </a:p>
      </dgm:t>
    </dgm:pt>
    <dgm:pt modelId="{1FE38DA3-B587-45DE-8248-35855023768E}" type="sibTrans" cxnId="{40B71A4A-EC84-4F5D-AC86-B122768AFE58}">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CAB77261-64E5-4DE8-9716-21AA262A5D21}" type="pres">
      <dgm:prSet presAssocID="{0F92BD7B-BCBC-431D-9D72-571C52E162B3}" presName="spaceBetweenRectangles" presStyleCnt="0"/>
      <dgm:spPr/>
    </dgm:pt>
    <dgm:pt modelId="{F8703580-181A-483B-97A7-CC5485785504}" type="pres">
      <dgm:prSet presAssocID="{3409F3DE-04B6-49DC-B0BF-E817AA0BF272}" presName="parentLin" presStyleCnt="0"/>
      <dgm:spPr/>
    </dgm:pt>
    <dgm:pt modelId="{92FEB19E-7E6A-4887-B180-50F83F9E24B9}" type="pres">
      <dgm:prSet presAssocID="{3409F3DE-04B6-49DC-B0BF-E817AA0BF272}" presName="parentLeftMargin" presStyleLbl="node1" presStyleIdx="0" presStyleCnt="2"/>
      <dgm:spPr/>
    </dgm:pt>
    <dgm:pt modelId="{DC5FA880-4B15-4F9E-B4C4-6864E3A805ED}" type="pres">
      <dgm:prSet presAssocID="{3409F3DE-04B6-49DC-B0BF-E817AA0BF272}" presName="parentText" presStyleLbl="node1" presStyleIdx="1" presStyleCnt="2">
        <dgm:presLayoutVars>
          <dgm:chMax val="0"/>
          <dgm:bulletEnabled val="1"/>
        </dgm:presLayoutVars>
      </dgm:prSet>
      <dgm:spPr/>
    </dgm:pt>
    <dgm:pt modelId="{3FA2BBDB-DAB6-440D-A419-DF1158D12740}" type="pres">
      <dgm:prSet presAssocID="{3409F3DE-04B6-49DC-B0BF-E817AA0BF272}" presName="negativeSpace" presStyleCnt="0"/>
      <dgm:spPr/>
    </dgm:pt>
    <dgm:pt modelId="{6C32AE33-284D-46C6-84C7-8D58687D28BA}" type="pres">
      <dgm:prSet presAssocID="{3409F3DE-04B6-49DC-B0BF-E817AA0BF272}" presName="childText" presStyleLbl="conFgAcc1" presStyleIdx="1" presStyleCnt="2">
        <dgm:presLayoutVars>
          <dgm:bulletEnabled val="1"/>
        </dgm:presLayoutVars>
      </dgm:prSet>
      <dgm:spPr/>
    </dgm:pt>
  </dgm:ptLst>
  <dgm:cxnLst>
    <dgm:cxn modelId="{1635D315-3E15-4AE3-BBF9-58F4E2A2F393}" srcId="{3409F3DE-04B6-49DC-B0BF-E817AA0BF272}" destId="{B71BC8C5-A7D2-4CEB-B67B-56A1254F074F}" srcOrd="0" destOrd="0" parTransId="{468AB5BA-DB30-4F53-BEE8-267AF171D7EE}" sibTransId="{CE883744-AA85-43A4-8584-FCCD2C1DA2F9}"/>
    <dgm:cxn modelId="{E86A7A24-8F5C-4ED2-9BAF-ED8EBFD57E62}" type="presOf" srcId="{3409F3DE-04B6-49DC-B0BF-E817AA0BF272}" destId="{92FEB19E-7E6A-4887-B180-50F83F9E24B9}" srcOrd="0" destOrd="0" presId="urn:microsoft.com/office/officeart/2005/8/layout/list1"/>
    <dgm:cxn modelId="{74856525-1286-48F0-BD02-BF3ACCA5DFED}" type="presOf" srcId="{C6CBDE0F-BC5A-4AD5-84FC-C89D531A1EE1}" destId="{6C32AE33-284D-46C6-84C7-8D58687D28BA}" srcOrd="0" destOrd="1" presId="urn:microsoft.com/office/officeart/2005/8/layout/list1"/>
    <dgm:cxn modelId="{A171222B-B971-41AA-A92D-CC4B87CB1F5D}" srcId="{75A6C0C3-4764-44B7-86C7-88124C25B2AE}" destId="{3409F3DE-04B6-49DC-B0BF-E817AA0BF272}" srcOrd="1" destOrd="0" parTransId="{D246409E-977C-4E60-8CCD-E27570088625}" sibTransId="{AF3B387E-C377-4E67-B916-200ECDDB257C}"/>
    <dgm:cxn modelId="{507DB12D-2AC3-4E8B-B40F-57610C20C777}" type="presOf" srcId="{CC3C9B3A-5F4C-4BBD-AD1C-3B525D6BB20D}" destId="{AA07713F-E639-4DD7-8F68-1C89462F2180}" srcOrd="1" destOrd="0" presId="urn:microsoft.com/office/officeart/2005/8/layout/list1"/>
    <dgm:cxn modelId="{40B71A4A-EC84-4F5D-AC86-B122768AFE58}" srcId="{3409F3DE-04B6-49DC-B0BF-E817AA0BF272}" destId="{F2EBD5EF-8C9F-4BD2-8F85-F2914E5250DE}" srcOrd="2" destOrd="0" parTransId="{FC012D99-22CF-4228-8C00-6DE29D23190A}" sibTransId="{1FE38DA3-B587-45DE-8248-35855023768E}"/>
    <dgm:cxn modelId="{EDECA071-4D28-4F91-B252-2105293C4C9D}" type="presOf" srcId="{CC3C9B3A-5F4C-4BBD-AD1C-3B525D6BB20D}" destId="{23BE86BD-FE00-4987-89EA-1A87CAFC1ED0}" srcOrd="0" destOrd="0" presId="urn:microsoft.com/office/officeart/2005/8/layout/list1"/>
    <dgm:cxn modelId="{2D3B8A74-C59F-4A07-838F-22E95CFEDB90}" srcId="{CC3C9B3A-5F4C-4BBD-AD1C-3B525D6BB20D}" destId="{E1A78E1B-7407-44DA-BF9D-665F68B0B0E5}" srcOrd="0" destOrd="0" parTransId="{7EF8AD57-F65E-470F-BE72-7A3525E2F462}" sibTransId="{1FAAD594-2B86-4B7B-A7DF-67F7CC3CD3D1}"/>
    <dgm:cxn modelId="{EB7C3775-DFFD-4810-9FF7-755C92564261}" type="presOf" srcId="{3409F3DE-04B6-49DC-B0BF-E817AA0BF272}" destId="{DC5FA880-4B15-4F9E-B4C4-6864E3A805ED}" srcOrd="1" destOrd="0" presId="urn:microsoft.com/office/officeart/2005/8/layout/list1"/>
    <dgm:cxn modelId="{B528CE75-502F-496D-95B6-B237B2BBF030}" type="presOf" srcId="{E1A78E1B-7407-44DA-BF9D-665F68B0B0E5}" destId="{5CCF4B0A-B159-4A74-91A4-33694BA41B71}" srcOrd="0" destOrd="0" presId="urn:microsoft.com/office/officeart/2005/8/layout/list1"/>
    <dgm:cxn modelId="{A3025B59-283E-435D-B6BE-55A7EFB536B8}" type="presOf" srcId="{F2EBD5EF-8C9F-4BD2-8F85-F2914E5250DE}" destId="{6C32AE33-284D-46C6-84C7-8D58687D28BA}" srcOrd="0" destOrd="2"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7945B2BF-66A1-407C-8D88-D991015F278C}" srcId="{3409F3DE-04B6-49DC-B0BF-E817AA0BF272}" destId="{C6CBDE0F-BC5A-4AD5-84FC-C89D531A1EE1}" srcOrd="1" destOrd="0" parTransId="{38A71ABF-E805-427B-8F2B-AA0A6BBEC59C}" sibTransId="{459CA24F-3A06-4F1F-AFCE-4103148C11E0}"/>
    <dgm:cxn modelId="{EB58E9CA-1693-4CA1-9B09-2586EE739EEC}" type="presOf" srcId="{B71BC8C5-A7D2-4CEB-B67B-56A1254F074F}" destId="{6C32AE33-284D-46C6-84C7-8D58687D28BA}" srcOrd="0" destOrd="0" presId="urn:microsoft.com/office/officeart/2005/8/layout/list1"/>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3D0F1B7E-6091-40E0-9353-C9438CCFF731}" type="presParOf" srcId="{8C3FC529-3847-4A96-8662-90C69325C437}" destId="{CAB77261-64E5-4DE8-9716-21AA262A5D21}" srcOrd="3" destOrd="0" presId="urn:microsoft.com/office/officeart/2005/8/layout/list1"/>
    <dgm:cxn modelId="{F3DA439A-A11D-4A90-A609-EB6D2AF5A50B}" type="presParOf" srcId="{8C3FC529-3847-4A96-8662-90C69325C437}" destId="{F8703580-181A-483B-97A7-CC5485785504}" srcOrd="4" destOrd="0" presId="urn:microsoft.com/office/officeart/2005/8/layout/list1"/>
    <dgm:cxn modelId="{8FBEC1B8-9C7B-4186-B46E-D35BD12ADED3}" type="presParOf" srcId="{F8703580-181A-483B-97A7-CC5485785504}" destId="{92FEB19E-7E6A-4887-B180-50F83F9E24B9}" srcOrd="0" destOrd="0" presId="urn:microsoft.com/office/officeart/2005/8/layout/list1"/>
    <dgm:cxn modelId="{48C601EB-BD12-4F8D-BF28-5A3B5F9634AB}" type="presParOf" srcId="{F8703580-181A-483B-97A7-CC5485785504}" destId="{DC5FA880-4B15-4F9E-B4C4-6864E3A805ED}" srcOrd="1" destOrd="0" presId="urn:microsoft.com/office/officeart/2005/8/layout/list1"/>
    <dgm:cxn modelId="{96EEC393-9B8B-4516-A925-D1E87A952805}" type="presParOf" srcId="{8C3FC529-3847-4A96-8662-90C69325C437}" destId="{3FA2BBDB-DAB6-440D-A419-DF1158D12740}" srcOrd="5" destOrd="0" presId="urn:microsoft.com/office/officeart/2005/8/layout/list1"/>
    <dgm:cxn modelId="{55E5CA94-186A-4E49-BBAE-B1157FF03EB5}" type="presParOf" srcId="{8C3FC529-3847-4A96-8662-90C69325C437}" destId="{6C32AE33-284D-46C6-84C7-8D58687D28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21947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9971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99711"/>
        <a:ext cx="4320000" cy="648000"/>
      </dsp:txXfrm>
    </dsp:sp>
    <dsp:sp modelId="{69E57A58-376B-41FD-90DF-04F3C31412BF}">
      <dsp:nvSpPr>
        <dsp:cNvPr id="0" name=""/>
        <dsp:cNvSpPr/>
      </dsp:nvSpPr>
      <dsp:spPr>
        <a:xfrm>
          <a:off x="559800" y="2625959"/>
          <a:ext cx="4320000" cy="150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625959"/>
        <a:ext cx="4320000" cy="1505899"/>
      </dsp:txXfrm>
    </dsp:sp>
    <dsp:sp modelId="{A3DC5093-129A-4518-91AE-C817564F183E}">
      <dsp:nvSpPr>
        <dsp:cNvPr id="0" name=""/>
        <dsp:cNvSpPr/>
      </dsp:nvSpPr>
      <dsp:spPr>
        <a:xfrm>
          <a:off x="5635800" y="21947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9971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99711"/>
        <a:ext cx="4320000" cy="648000"/>
      </dsp:txXfrm>
    </dsp:sp>
    <dsp:sp modelId="{F2DFAA3F-FD8A-4A33-9B61-74C37FE8A154}">
      <dsp:nvSpPr>
        <dsp:cNvPr id="0" name=""/>
        <dsp:cNvSpPr/>
      </dsp:nvSpPr>
      <dsp:spPr>
        <a:xfrm>
          <a:off x="5635800" y="2625959"/>
          <a:ext cx="4320000" cy="150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a:t>Case Discussion </a:t>
          </a:r>
        </a:p>
        <a:p>
          <a:pPr marL="0" lvl="0" indent="0" algn="l" defTabSz="755650">
            <a:lnSpc>
              <a:spcPct val="100000"/>
            </a:lnSpc>
            <a:spcBef>
              <a:spcPct val="0"/>
            </a:spcBef>
            <a:spcAft>
              <a:spcPct val="35000"/>
            </a:spcAft>
            <a:buNone/>
          </a:pPr>
          <a:r>
            <a:rPr lang="en-US" sz="1700" kern="1200"/>
            <a:t>Term Project </a:t>
          </a:r>
        </a:p>
      </dsp:txBody>
      <dsp:txXfrm>
        <a:off x="5635800" y="2625959"/>
        <a:ext cx="4320000" cy="1505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8485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474724"/>
        <a:ext cx="4320000" cy="648000"/>
      </dsp:txXfrm>
    </dsp:sp>
    <dsp:sp modelId="{C985D2E8-464D-44CA-B28C-DEA435401962}">
      <dsp:nvSpPr>
        <dsp:cNvPr id="0" name=""/>
        <dsp:cNvSpPr/>
      </dsp:nvSpPr>
      <dsp:spPr>
        <a:xfrm>
          <a:off x="559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Canvas: publish a week before</a:t>
          </a:r>
        </a:p>
      </dsp:txBody>
      <dsp:txXfrm>
        <a:off x="559800" y="3175807"/>
        <a:ext cx="4320000" cy="326934"/>
      </dsp:txXfrm>
    </dsp:sp>
    <dsp:sp modelId="{033C2A8A-EC18-4D8C-852C-267B89CED107}">
      <dsp:nvSpPr>
        <dsp:cNvPr id="0" name=""/>
        <dsp:cNvSpPr/>
      </dsp:nvSpPr>
      <dsp:spPr>
        <a:xfrm>
          <a:off x="7039800" y="8485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474724"/>
        <a:ext cx="4320000" cy="648000"/>
      </dsp:txXfrm>
    </dsp:sp>
    <dsp:sp modelId="{34239F76-D922-4968-B00C-E667A417A1ED}">
      <dsp:nvSpPr>
        <dsp:cNvPr id="0" name=""/>
        <dsp:cNvSpPr/>
      </dsp:nvSpPr>
      <dsp:spPr>
        <a:xfrm>
          <a:off x="5635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446319"/>
          <a:ext cx="1051560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dsp:txBody>
      <dsp:txXfrm>
        <a:off x="0" y="446319"/>
        <a:ext cx="10515600" cy="1190700"/>
      </dsp:txXfrm>
    </dsp:sp>
    <dsp:sp modelId="{AA07713F-E639-4DD7-8F68-1C89462F2180}">
      <dsp:nvSpPr>
        <dsp:cNvPr id="0" name=""/>
        <dsp:cNvSpPr/>
      </dsp:nvSpPr>
      <dsp:spPr>
        <a:xfrm>
          <a:off x="525780" y="33039"/>
          <a:ext cx="736092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 Frequency</a:t>
          </a:r>
        </a:p>
      </dsp:txBody>
      <dsp:txXfrm>
        <a:off x="566129" y="73388"/>
        <a:ext cx="7280222" cy="745862"/>
      </dsp:txXfrm>
    </dsp:sp>
    <dsp:sp modelId="{6C32AE33-284D-46C6-84C7-8D58687D28BA}">
      <dsp:nvSpPr>
        <dsp:cNvPr id="0" name=""/>
        <dsp:cNvSpPr/>
      </dsp:nvSpPr>
      <dsp:spPr>
        <a:xfrm>
          <a:off x="0" y="2201499"/>
          <a:ext cx="10515600" cy="211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a:p>
          <a:pPr marL="285750" lvl="1" indent="-285750" algn="l" defTabSz="1244600">
            <a:lnSpc>
              <a:spcPct val="90000"/>
            </a:lnSpc>
            <a:spcBef>
              <a:spcPct val="0"/>
            </a:spcBef>
            <a:spcAft>
              <a:spcPct val="15000"/>
            </a:spcAft>
            <a:buChar char="•"/>
          </a:pPr>
          <a:r>
            <a:rPr lang="en-US" sz="2800" b="1" kern="1200"/>
            <a:t>What is your favorite color? </a:t>
          </a:r>
          <a:endParaRPr lang="en-US" sz="2800" kern="1200"/>
        </a:p>
        <a:p>
          <a:pPr marL="285750" lvl="1" indent="-285750" algn="l" defTabSz="1244600">
            <a:lnSpc>
              <a:spcPct val="90000"/>
            </a:lnSpc>
            <a:spcBef>
              <a:spcPct val="0"/>
            </a:spcBef>
            <a:spcAft>
              <a:spcPct val="15000"/>
            </a:spcAft>
            <a:buChar char="•"/>
          </a:pPr>
          <a:r>
            <a:rPr lang="en-US" sz="2800" b="1" kern="1200"/>
            <a:t>What is the airspeed velocity of an unladen swallow?</a:t>
          </a:r>
          <a:endParaRPr lang="en-US" sz="2800" kern="1200"/>
        </a:p>
      </dsp:txBody>
      <dsp:txXfrm>
        <a:off x="0" y="2201499"/>
        <a:ext cx="10515600" cy="2116800"/>
      </dsp:txXfrm>
    </dsp:sp>
    <dsp:sp modelId="{DC5FA880-4B15-4F9E-B4C4-6864E3A805ED}">
      <dsp:nvSpPr>
        <dsp:cNvPr id="0" name=""/>
        <dsp:cNvSpPr/>
      </dsp:nvSpPr>
      <dsp:spPr>
        <a:xfrm>
          <a:off x="525780" y="1788219"/>
          <a:ext cx="7360920"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Wordcloud </a:t>
          </a:r>
        </a:p>
      </dsp:txBody>
      <dsp:txXfrm>
        <a:off x="566129" y="1828568"/>
        <a:ext cx="7280222"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a:p>
            <a:r>
              <a:rPr lang="en-US" dirty="0"/>
              <a:t>Pass along cardboard paper so students can write their names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students request remote access because they are immunocompromised or for other disability reasons associated with the COVID-19 pandemic, please refer them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 min snippet which basically means that at the end of every class about 5 minutes I will show you some of the most interesting (at least in my opinion) and state-of-the-art research methods in marketing and in various social science disciplines. Since I cannot teach you guys these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And if you can have any new name for this section, I’d love to hear it. </a:t>
            </a:r>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 first chapter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221466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first come to your mind when I say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67607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marketing research process typically consists of the following phases:</a:t>
            </a:r>
          </a:p>
          <a:p>
            <a:pPr marL="228600" indent="-228600">
              <a:buAutoNum type="arabicParenBoth"/>
            </a:pPr>
            <a:r>
              <a:rPr lang="en-US" dirty="0"/>
              <a:t>Designing: Specifying what information is needed</a:t>
            </a:r>
          </a:p>
          <a:p>
            <a:pPr marL="228600" indent="-228600">
              <a:buAutoNum type="arabicParenBoth"/>
            </a:pPr>
            <a:r>
              <a:rPr lang="en-US" dirty="0"/>
              <a:t>Gathering; Gathering the relevant data from internal and external sources </a:t>
            </a:r>
          </a:p>
          <a:p>
            <a:pPr marL="228600" indent="-228600">
              <a:buAutoNum type="arabicParenBoth"/>
            </a:pPr>
            <a:r>
              <a:rPr lang="en-US" dirty="0"/>
              <a:t>Analyzing: Analyzing and interpreting the data </a:t>
            </a:r>
          </a:p>
          <a:p>
            <a:pPr marL="228600" indent="-228600">
              <a:buAutoNum type="arabicParenBoth"/>
            </a:pPr>
            <a:r>
              <a:rPr lang="en-US" dirty="0"/>
              <a:t>Reporting: 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marketing research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question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675507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This is my first semester teaching this course. I hope I can learn as much about teaching as you guys learn about marketing research. My background is in economics, finance, marketing, and statistics.</a:t>
            </a:r>
          </a:p>
          <a:p>
            <a:endParaRPr lang="en-US" dirty="0"/>
          </a:p>
          <a:p>
            <a:r>
              <a:rPr lang="en-US" dirty="0"/>
              <a:t>You can find out more info about me on Mizzou or on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don’t hesitate to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Since this is my first marketing research class, there might be typos or broken Links somewhere. Please let me know if you can’t access the materials. </a:t>
            </a:r>
          </a:p>
          <a:p>
            <a:endParaRPr lang="en-US" dirty="0"/>
          </a:p>
          <a:p>
            <a:r>
              <a:rPr lang="en-US" dirty="0"/>
              <a:t>Now, we can go through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or print it out, it would be easier to follow along. It would come in handy later when you want to refer back to these policies. </a:t>
            </a:r>
          </a:p>
          <a:p>
            <a:endParaRPr lang="en-US" dirty="0"/>
          </a:p>
          <a:p>
            <a:r>
              <a:rPr lang="en-US" dirty="0"/>
              <a:t>Everyday, you will receive attendance points just by being in class </a:t>
            </a:r>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And I will run a participation questions to let you familiarize  with </a:t>
            </a:r>
            <a:r>
              <a:rPr lang="en-US" dirty="0" err="1"/>
              <a:t>iclicker</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70343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t>Now go to the project assignments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72965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8/20/2021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8/20/2021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8/20/2021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8/20/2021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8/20/2021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8/20/2021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8/20/2021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8/20/2021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8/20/2021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8/20/2021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8/20/2021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8/20/2021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riapcclass.blogspot.com/2016/04/market-research-project.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0.jpg"/><Relationship Id="rId5" Type="http://schemas.openxmlformats.org/officeDocument/2006/relationships/image" Target="../media/image49.jpg"/><Relationship Id="rId4" Type="http://schemas.openxmlformats.org/officeDocument/2006/relationships/image" Target="../media/image48.jp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jp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3.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265634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quizzes </a:t>
            </a:r>
          </a:p>
          <a:p>
            <a:r>
              <a:rPr lang="en-US" sz="2200" dirty="0"/>
              <a:t>30 questions in 1 hour and 15 mins</a:t>
            </a:r>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257982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105634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158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What is marketing in your own term?</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ext&#10;&#10;Description automatically generated with medium confidence">
            <a:extLst>
              <a:ext uri="{FF2B5EF4-FFF2-40B4-BE49-F238E27FC236}">
                <a16:creationId xmlns:a16="http://schemas.microsoft.com/office/drawing/2014/main" id="{20A2ADAB-9999-44F5-A398-B277F9542A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709803"/>
            <a:ext cx="7214616" cy="5410962"/>
          </a:xfrm>
          <a:prstGeom prst="rect">
            <a:avLst/>
          </a:prstGeom>
        </p:spPr>
      </p:pic>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15</a:t>
            </a:fld>
            <a:endParaRPr lang="en-US"/>
          </a:p>
        </p:txBody>
      </p:sp>
      <p:sp>
        <p:nvSpPr>
          <p:cNvPr id="8" name="TextBox 7">
            <a:extLst>
              <a:ext uri="{FF2B5EF4-FFF2-40B4-BE49-F238E27FC236}">
                <a16:creationId xmlns:a16="http://schemas.microsoft.com/office/drawing/2014/main" id="{624C434D-CDA9-42C0-967E-A05B3716B4FA}"/>
              </a:ext>
            </a:extLst>
          </p:cNvPr>
          <p:cNvSpPr txBox="1"/>
          <p:nvPr/>
        </p:nvSpPr>
        <p:spPr>
          <a:xfrm>
            <a:off x="9428821" y="592071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riapcclass.blogspot.com/2016/04/market-research-projec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3407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3954440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63346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94385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10173987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20</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580D-1181-429E-8C1C-536230E351ED}"/>
              </a:ext>
            </a:extLst>
          </p:cNvPr>
          <p:cNvSpPr>
            <a:spLocks noGrp="1"/>
          </p:cNvSpPr>
          <p:nvPr>
            <p:ph type="title"/>
          </p:nvPr>
        </p:nvSpPr>
        <p:spPr/>
        <p:txBody>
          <a:bodyPr/>
          <a:lstStyle/>
          <a:p>
            <a:r>
              <a:rPr lang="en-US" dirty="0"/>
              <a:t>iClicker question </a:t>
            </a:r>
          </a:p>
        </p:txBody>
      </p:sp>
      <p:sp>
        <p:nvSpPr>
          <p:cNvPr id="3" name="Content Placeholder 2">
            <a:extLst>
              <a:ext uri="{FF2B5EF4-FFF2-40B4-BE49-F238E27FC236}">
                <a16:creationId xmlns:a16="http://schemas.microsoft.com/office/drawing/2014/main" id="{B3803286-3B4E-4295-8F0E-D1B401BB12E1}"/>
              </a:ext>
            </a:extLst>
          </p:cNvPr>
          <p:cNvSpPr>
            <a:spLocks noGrp="1"/>
          </p:cNvSpPr>
          <p:nvPr>
            <p:ph idx="1"/>
          </p:nvPr>
        </p:nvSpPr>
        <p:spPr/>
        <p:txBody>
          <a:bodyPr>
            <a:normAutofit/>
          </a:bodyPr>
          <a:lstStyle/>
          <a:p>
            <a:pPr marL="0" indent="0">
              <a:buNone/>
            </a:pPr>
            <a:r>
              <a:rPr lang="en-US" dirty="0"/>
              <a:t>Which of the following questions can be addressed by utilizing marketing research?</a:t>
            </a:r>
          </a:p>
          <a:p>
            <a:pPr marL="0" indent="0">
              <a:buNone/>
            </a:pPr>
            <a:endParaRPr lang="en-US" dirty="0"/>
          </a:p>
          <a:p>
            <a:r>
              <a:rPr lang="en-US" dirty="0"/>
              <a:t>What percentage of our target market remembers our brand name? </a:t>
            </a:r>
          </a:p>
          <a:p>
            <a:r>
              <a:rPr lang="en-US" dirty="0"/>
              <a:t>What kinds of financial firms use our services? </a:t>
            </a:r>
          </a:p>
          <a:p>
            <a:r>
              <a:rPr lang="en-US" dirty="0"/>
              <a:t>What is our reputation with government regulatory agencies? </a:t>
            </a:r>
          </a:p>
          <a:p>
            <a:r>
              <a:rPr lang="en-US" dirty="0"/>
              <a:t>All of the above</a:t>
            </a:r>
          </a:p>
        </p:txBody>
      </p:sp>
      <p:sp>
        <p:nvSpPr>
          <p:cNvPr id="4" name="Footer Placeholder 3">
            <a:extLst>
              <a:ext uri="{FF2B5EF4-FFF2-40B4-BE49-F238E27FC236}">
                <a16:creationId xmlns:a16="http://schemas.microsoft.com/office/drawing/2014/main" id="{4073C385-1866-4609-B319-E0B15177B93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2EDBD730-4211-419F-8448-3EB149BC1EE3}"/>
              </a:ext>
            </a:extLst>
          </p:cNvPr>
          <p:cNvSpPr>
            <a:spLocks noGrp="1"/>
          </p:cNvSpPr>
          <p:nvPr>
            <p:ph type="sldNum" sz="quarter" idx="12"/>
          </p:nvPr>
        </p:nvSpPr>
        <p:spPr/>
        <p:txBody>
          <a:bodyPr/>
          <a:lstStyle/>
          <a:p>
            <a:fld id="{A6AF1B4E-90EC-4A51-B6E5-B702C054ECB0}" type="slidenum">
              <a:rPr lang="en-US" smtClean="0"/>
              <a:t>21</a:t>
            </a:fld>
            <a:endParaRPr lang="en-US" dirty="0"/>
          </a:p>
        </p:txBody>
      </p:sp>
    </p:spTree>
    <p:extLst>
      <p:ext uri="{BB962C8B-B14F-4D97-AF65-F5344CB8AC3E}">
        <p14:creationId xmlns:p14="http://schemas.microsoft.com/office/powerpoint/2010/main" val="340817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a:p>
            <a:r>
              <a:rPr lang="en-US" sz="2200" dirty="0"/>
              <a:t>Read Chapter 1, 2, 3</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2120122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2093128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9:30 AM – 10:30 AM (MW)</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38219578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Attendance and Participation points</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2CC2EA3-F811-4046-8F59-113FFACFC22A}"/>
              </a:ext>
            </a:extLst>
          </p:cNvPr>
          <p:cNvPicPr>
            <a:picLocks noChangeAspect="1"/>
          </p:cNvPicPr>
          <p:nvPr/>
        </p:nvPicPr>
        <p:blipFill>
          <a:blip r:embed="rId3"/>
          <a:stretch>
            <a:fillRect/>
          </a:stretch>
        </p:blipFill>
        <p:spPr>
          <a:xfrm>
            <a:off x="4654296" y="646675"/>
            <a:ext cx="7214616" cy="5537217"/>
          </a:xfrm>
          <a:prstGeom prst="rect">
            <a:avLst/>
          </a:prstGeom>
        </p:spPr>
      </p:pic>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7896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7412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2"/>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41106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31F731A-5CAF-4D1D-AAC5-AF2241CC8DD5}"/>
              </a:ext>
            </a:extLst>
          </p:cNvPr>
          <p:cNvPicPr>
            <a:picLocks noChangeAspect="1"/>
          </p:cNvPicPr>
          <p:nvPr/>
        </p:nvPicPr>
        <p:blipFill>
          <a:blip r:embed="rId3"/>
          <a:stretch>
            <a:fillRect/>
          </a:stretch>
        </p:blipFill>
        <p:spPr>
          <a:xfrm>
            <a:off x="4654296" y="664712"/>
            <a:ext cx="7214616" cy="5501143"/>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55916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86533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892</TotalTime>
  <Words>2266</Words>
  <Application>Microsoft Office PowerPoint</Application>
  <PresentationFormat>Widescreen</PresentationFormat>
  <Paragraphs>263</Paragraphs>
  <Slides>25</Slides>
  <Notes>21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Franklin Gothic Book</vt:lpstr>
      <vt:lpstr>Office Theme</vt:lpstr>
      <vt:lpstr>Introduction to Marketing Research</vt:lpstr>
      <vt:lpstr>Agenda</vt:lpstr>
      <vt:lpstr>Instructor Bio</vt:lpstr>
      <vt:lpstr>Syllabus </vt:lpstr>
      <vt:lpstr>Attendance and Participation points</vt:lpstr>
      <vt:lpstr>IClicker Reef</vt:lpstr>
      <vt:lpstr>Assignments</vt:lpstr>
      <vt:lpstr>Weekly Quizzes</vt:lpstr>
      <vt:lpstr>Case Dicussion</vt:lpstr>
      <vt:lpstr>Group Term Project</vt:lpstr>
      <vt:lpstr>Exams</vt:lpstr>
      <vt:lpstr>Covid </vt:lpstr>
      <vt:lpstr>5-min Snippet</vt:lpstr>
      <vt:lpstr>Outline of content</vt:lpstr>
      <vt:lpstr>What is marketing in your own term?</vt:lpstr>
      <vt:lpstr>Define Marketing Research </vt:lpstr>
      <vt:lpstr>Marketing Research</vt:lpstr>
      <vt:lpstr>Marketing Research Process</vt:lpstr>
      <vt:lpstr>Purpose of Marketing Research</vt:lpstr>
      <vt:lpstr>Is This Marketing Research?</vt:lpstr>
      <vt:lpstr>iClicker question </vt:lpstr>
      <vt:lpstr>Marketing Research Firms</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30</cp:revision>
  <dcterms:created xsi:type="dcterms:W3CDTF">2021-05-31T01:16:42Z</dcterms:created>
  <dcterms:modified xsi:type="dcterms:W3CDTF">2021-08-20T21:55:48Z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