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2"/>
  </p:notesMasterIdLst>
  <p:handoutMasterIdLst>
    <p:handoutMasterId r:id="rId23"/>
  </p:handoutMasterIdLst>
  <p:sldIdLst>
    <p:sldId id="256" r:id="rId6"/>
    <p:sldId id="312" r:id="rId7"/>
    <p:sldId id="266" r:id="rId8"/>
    <p:sldId id="257" r:id="rId9"/>
    <p:sldId id="263" r:id="rId10"/>
    <p:sldId id="265" r:id="rId11"/>
    <p:sldId id="314" r:id="rId12"/>
    <p:sldId id="267" r:id="rId13"/>
    <p:sldId id="268" r:id="rId14"/>
    <p:sldId id="269" r:id="rId15"/>
    <p:sldId id="281" r:id="rId16"/>
    <p:sldId id="299" r:id="rId17"/>
    <p:sldId id="300" r:id="rId18"/>
    <p:sldId id="261" r:id="rId19"/>
    <p:sldId id="313" r:id="rId20"/>
    <p:sldId id="3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2" autoAdjust="0"/>
    <p:restoredTop sz="83127" autoAdjust="0"/>
  </p:normalViewPr>
  <p:slideViewPr>
    <p:cSldViewPr snapToGrid="0">
      <p:cViewPr varScale="1">
        <p:scale>
          <a:sx n="91" d="100"/>
          <a:sy n="91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FC47D-BAAF-4882-BA2A-C91F450AB0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BBA80D6-B3D4-4E28-A15A-2966301B3743}">
      <dgm:prSet/>
      <dgm:spPr/>
      <dgm:t>
        <a:bodyPr/>
        <a:lstStyle/>
        <a:p>
          <a:r>
            <a:rPr lang="en-US"/>
            <a:t>Confidence Interval: </a:t>
          </a:r>
        </a:p>
      </dgm:t>
    </dgm:pt>
    <dgm:pt modelId="{4BB64375-2E9C-4500-8FCA-D1A244013075}" type="parTrans" cxnId="{A30F8B62-E499-44E8-B353-50613CEC2435}">
      <dgm:prSet/>
      <dgm:spPr/>
      <dgm:t>
        <a:bodyPr/>
        <a:lstStyle/>
        <a:p>
          <a:endParaRPr lang="en-US"/>
        </a:p>
      </dgm:t>
    </dgm:pt>
    <dgm:pt modelId="{A1219A8E-A29D-405F-90B5-FD022A58F394}" type="sibTrans" cxnId="{A30F8B62-E499-44E8-B353-50613CEC243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C94B6B2-4482-4650-83EB-92A2579C687B}">
          <dgm:prSet/>
          <dgm:spPr/>
          <dgm:t>
            <a:bodyPr/>
            <a:lstStyle/>
            <a:p>
              <a:r>
                <a:rPr lang="en-US" dirty="0"/>
                <a:t>Mean: </a:t>
              </a:r>
              <a14:m>
                <m:oMath xmlns:m="http://schemas.openxmlformats.org/officeDocument/2006/math">
                  <m:acc>
                    <m:accPr>
                      <m:chr m:val="̅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</m:acc>
                  <m:r>
                    <a:rPr lang="en-US" b="0" i="1" dirty="0" smtClean="0">
                      <a:latin typeface="Cambria Math" panose="02040503050406030204" pitchFamily="18" charset="0"/>
                    </a:rPr>
                    <m:t>±</m:t>
                  </m:r>
                  <m:sSub>
                    <m:sSubPr>
                      <m:ctrlPr>
                        <a:rPr lang="en-US" b="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𝑐𝑟𝑖𝑡𝑖𝑐𝑎𝑙</m:t>
                          </m:r>
                        </m:e>
                      </m:d>
                    </m:sub>
                  </m:sSub>
                  <m:r>
                    <a:rPr lang="en-US" b="0" i="1" dirty="0" smtClean="0">
                      <a:latin typeface="Cambria Math" panose="02040503050406030204" pitchFamily="18" charset="0"/>
                    </a:rPr>
                    <m:t> ∗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𝑆𝐸</m:t>
                  </m:r>
                </m:oMath>
              </a14:m>
              <a:endParaRPr lang="en-US" dirty="0"/>
            </a:p>
          </dgm:t>
        </dgm:pt>
      </mc:Choice>
      <mc:Fallback xmlns="">
        <dgm:pt modelId="{1C94B6B2-4482-4650-83EB-92A2579C687B}">
          <dgm:prSet/>
          <dgm:spPr/>
          <dgm:t>
            <a:bodyPr/>
            <a:lstStyle/>
            <a:p>
              <a:r>
                <a:rPr lang="en-US" dirty="0"/>
                <a:t>Mean: </a:t>
              </a:r>
              <a:r>
                <a:rPr lang="en-US" b="0" i="0">
                  <a:latin typeface="Cambria Math" panose="02040503050406030204" pitchFamily="18" charset="0"/>
                </a:rPr>
                <a:t>𝑥 ̅</a:t>
              </a:r>
              <a:r>
                <a:rPr lang="en-US" b="0" i="0" dirty="0">
                  <a:latin typeface="Cambria Math" panose="02040503050406030204" pitchFamily="18" charset="0"/>
                </a:rPr>
                <a:t>±𝑡_{𝑐𝑟𝑖𝑡𝑖𝑐𝑎𝑙}   ∗𝑆𝐸</a:t>
              </a:r>
              <a:endParaRPr lang="en-US" dirty="0"/>
            </a:p>
          </dgm:t>
        </dgm:pt>
      </mc:Fallback>
    </mc:AlternateContent>
    <dgm:pt modelId="{DAD3BC76-10CD-4CD6-84DC-DEC0D857B927}" type="parTrans" cxnId="{4F062B5D-6801-4894-9812-DC8CD6758CDD}">
      <dgm:prSet/>
      <dgm:spPr/>
      <dgm:t>
        <a:bodyPr/>
        <a:lstStyle/>
        <a:p>
          <a:endParaRPr lang="en-US"/>
        </a:p>
      </dgm:t>
    </dgm:pt>
    <dgm:pt modelId="{80F9BCF4-0F98-4B2E-B443-DFC6E6C5C3C0}" type="sibTrans" cxnId="{4F062B5D-6801-4894-9812-DC8CD6758CD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10FA1B7-B3E7-4491-BB79-EAA2381DA9CC}">
          <dgm:prSet/>
          <dgm:spPr/>
          <dgm:t>
            <a:bodyPr/>
            <a:lstStyle/>
            <a:p>
              <a:r>
                <a:rPr lang="en-US" dirty="0"/>
                <a:t>Standard error =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𝑆𝐷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a14:m>
              <a:endParaRPr lang="en-US" dirty="0"/>
            </a:p>
          </dgm:t>
        </dgm:pt>
      </mc:Choice>
      <mc:Fallback xmlns="">
        <dgm:pt modelId="{C10FA1B7-B3E7-4491-BB79-EAA2381DA9CC}">
          <dgm:prSet/>
          <dgm:spPr/>
          <dgm:t>
            <a:bodyPr/>
            <a:lstStyle/>
            <a:p>
              <a:r>
                <a:rPr lang="en-US" dirty="0"/>
                <a:t>Standard error = </a:t>
              </a:r>
              <a:r>
                <a:rPr lang="en-US" b="0" i="0">
                  <a:latin typeface="Cambria Math" panose="02040503050406030204" pitchFamily="18" charset="0"/>
                </a:rPr>
                <a:t>𝑆𝐷/(√𝑛)</a:t>
              </a:r>
              <a:endParaRPr lang="en-US" dirty="0"/>
            </a:p>
          </dgm:t>
        </dgm:pt>
      </mc:Fallback>
    </mc:AlternateContent>
    <dgm:pt modelId="{76C88E54-5631-4944-8C57-45C198E7816A}" type="parTrans" cxnId="{B32D2695-C04A-4379-90C4-F8DC8226A633}">
      <dgm:prSet/>
      <dgm:spPr/>
      <dgm:t>
        <a:bodyPr/>
        <a:lstStyle/>
        <a:p>
          <a:endParaRPr lang="en-US"/>
        </a:p>
      </dgm:t>
    </dgm:pt>
    <dgm:pt modelId="{1DCD63A9-C604-4322-AA11-E1E6D3BCF17D}" type="sibTrans" cxnId="{B32D2695-C04A-4379-90C4-F8DC8226A63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20B24C9-8DFB-422C-A1AA-C7B555F471FE}">
          <dgm:prSet/>
          <dgm:spPr/>
          <dgm:t>
            <a:bodyPr/>
            <a:lstStyle/>
            <a:p>
              <a:r>
                <a:rPr lang="en-US" dirty="0"/>
                <a:t>Proportion: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±</m:t>
                  </m:r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𝑐𝑟𝑖𝑡𝑖𝑐𝑎𝑙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 ∗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𝑆𝐸</m:t>
                  </m:r>
                </m:oMath>
              </a14:m>
              <a:endParaRPr lang="en-US" dirty="0"/>
            </a:p>
          </dgm:t>
        </dgm:pt>
      </mc:Choice>
      <mc:Fallback xmlns="">
        <dgm:pt modelId="{320B24C9-8DFB-422C-A1AA-C7B555F471FE}">
          <dgm:prSet/>
          <dgm:spPr/>
          <dgm:t>
            <a:bodyPr/>
            <a:lstStyle/>
            <a:p>
              <a:r>
                <a:rPr lang="en-US" dirty="0"/>
                <a:t>Proportion: </a:t>
              </a:r>
              <a:r>
                <a:rPr lang="en-US" b="0" i="0">
                  <a:latin typeface="Cambria Math" panose="02040503050406030204" pitchFamily="18" charset="0"/>
                </a:rPr>
                <a:t>𝑝±𝑡_𝑐𝑟𝑖𝑡𝑖𝑐𝑎𝑙  ∗𝑆𝐸</a:t>
              </a:r>
              <a:endParaRPr lang="en-US" dirty="0"/>
            </a:p>
          </dgm:t>
        </dgm:pt>
      </mc:Fallback>
    </mc:AlternateContent>
    <dgm:pt modelId="{DC9D7AE7-BDAE-45A0-9504-18AF819767CD}" type="parTrans" cxnId="{31DE84C1-C462-4379-B8C5-8A493F80E9C4}">
      <dgm:prSet/>
      <dgm:spPr/>
      <dgm:t>
        <a:bodyPr/>
        <a:lstStyle/>
        <a:p>
          <a:endParaRPr lang="en-US"/>
        </a:p>
      </dgm:t>
    </dgm:pt>
    <dgm:pt modelId="{F3978D52-C257-4108-A9F9-4DEE444C09A3}" type="sibTrans" cxnId="{31DE84C1-C462-4379-B8C5-8A493F80E9C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3CFB3A6-A8C6-4D18-B49B-6D20FAF12862}">
          <dgm:prSet/>
          <dgm:spPr/>
          <dgm:t>
            <a:bodyPr/>
            <a:lstStyle/>
            <a:p>
              <a:r>
                <a:rPr lang="en-US" dirty="0"/>
                <a:t>Standard error =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√(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∗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𝑞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/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 where p = 1- q</a:t>
              </a:r>
            </a:p>
          </dgm:t>
        </dgm:pt>
      </mc:Choice>
      <mc:Fallback xmlns="">
        <dgm:pt modelId="{43CFB3A6-A8C6-4D18-B49B-6D20FAF12862}">
          <dgm:prSet/>
          <dgm:spPr/>
          <dgm:t>
            <a:bodyPr/>
            <a:lstStyle/>
            <a:p>
              <a:r>
                <a:rPr lang="en-US" dirty="0"/>
                <a:t>Standard error = </a:t>
              </a:r>
              <a:r>
                <a:rPr lang="en-US" b="0" i="0">
                  <a:latin typeface="Cambria Math" panose="02040503050406030204" pitchFamily="18" charset="0"/>
                </a:rPr>
                <a:t>√(𝑝∗𝑞/𝑛)</a:t>
              </a:r>
              <a:r>
                <a:rPr lang="en-US" dirty="0"/>
                <a:t> where p = 1- q</a:t>
              </a:r>
            </a:p>
          </dgm:t>
        </dgm:pt>
      </mc:Fallback>
    </mc:AlternateContent>
    <dgm:pt modelId="{3E091923-5EB0-42E1-923E-F4AF040F439F}" type="parTrans" cxnId="{28298F09-045F-4EEB-A432-7621757F73CC}">
      <dgm:prSet/>
      <dgm:spPr/>
      <dgm:t>
        <a:bodyPr/>
        <a:lstStyle/>
        <a:p>
          <a:endParaRPr lang="en-US"/>
        </a:p>
      </dgm:t>
    </dgm:pt>
    <dgm:pt modelId="{B9C672DC-242D-4C9B-AC40-B937580C4A13}" type="sibTrans" cxnId="{28298F09-045F-4EEB-A432-7621757F73CC}">
      <dgm:prSet/>
      <dgm:spPr/>
      <dgm:t>
        <a:bodyPr/>
        <a:lstStyle/>
        <a:p>
          <a:endParaRPr lang="en-US"/>
        </a:p>
      </dgm:t>
    </dgm:pt>
    <dgm:pt modelId="{4FAA96F9-6014-4719-AD15-5AC789979CF2}" type="pres">
      <dgm:prSet presAssocID="{8EDFC47D-BAAF-4882-BA2A-C91F450AB029}" presName="linear" presStyleCnt="0">
        <dgm:presLayoutVars>
          <dgm:animLvl val="lvl"/>
          <dgm:resizeHandles val="exact"/>
        </dgm:presLayoutVars>
      </dgm:prSet>
      <dgm:spPr/>
    </dgm:pt>
    <dgm:pt modelId="{D078959C-9EEA-4C91-946B-006D21EA4D2F}" type="pres">
      <dgm:prSet presAssocID="{ABBA80D6-B3D4-4E28-A15A-2966301B37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263E40E-F126-4616-B54F-142C3BC53A44}" type="pres">
      <dgm:prSet presAssocID="{ABBA80D6-B3D4-4E28-A15A-2966301B37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298F09-045F-4EEB-A432-7621757F73CC}" srcId="{320B24C9-8DFB-422C-A1AA-C7B555F471FE}" destId="{43CFB3A6-A8C6-4D18-B49B-6D20FAF12862}" srcOrd="0" destOrd="0" parTransId="{3E091923-5EB0-42E1-923E-F4AF040F439F}" sibTransId="{B9C672DC-242D-4C9B-AC40-B937580C4A13}"/>
    <dgm:cxn modelId="{4F062B5D-6801-4894-9812-DC8CD6758CDD}" srcId="{ABBA80D6-B3D4-4E28-A15A-2966301B3743}" destId="{1C94B6B2-4482-4650-83EB-92A2579C687B}" srcOrd="0" destOrd="0" parTransId="{DAD3BC76-10CD-4CD6-84DC-DEC0D857B927}" sibTransId="{80F9BCF4-0F98-4B2E-B443-DFC6E6C5C3C0}"/>
    <dgm:cxn modelId="{A30F8B62-E499-44E8-B353-50613CEC2435}" srcId="{8EDFC47D-BAAF-4882-BA2A-C91F450AB029}" destId="{ABBA80D6-B3D4-4E28-A15A-2966301B3743}" srcOrd="0" destOrd="0" parTransId="{4BB64375-2E9C-4500-8FCA-D1A244013075}" sibTransId="{A1219A8E-A29D-405F-90B5-FD022A58F394}"/>
    <dgm:cxn modelId="{ADFB3076-A798-4EFF-B41A-FDD64F4AB559}" type="presOf" srcId="{8EDFC47D-BAAF-4882-BA2A-C91F450AB029}" destId="{4FAA96F9-6014-4719-AD15-5AC789979CF2}" srcOrd="0" destOrd="0" presId="urn:microsoft.com/office/officeart/2005/8/layout/vList2"/>
    <dgm:cxn modelId="{B32D2695-C04A-4379-90C4-F8DC8226A633}" srcId="{1C94B6B2-4482-4650-83EB-92A2579C687B}" destId="{C10FA1B7-B3E7-4491-BB79-EAA2381DA9CC}" srcOrd="0" destOrd="0" parTransId="{76C88E54-5631-4944-8C57-45C198E7816A}" sibTransId="{1DCD63A9-C604-4322-AA11-E1E6D3BCF17D}"/>
    <dgm:cxn modelId="{31DE84C1-C462-4379-B8C5-8A493F80E9C4}" srcId="{ABBA80D6-B3D4-4E28-A15A-2966301B3743}" destId="{320B24C9-8DFB-422C-A1AA-C7B555F471FE}" srcOrd="1" destOrd="0" parTransId="{DC9D7AE7-BDAE-45A0-9504-18AF819767CD}" sibTransId="{F3978D52-C257-4108-A9F9-4DEE444C09A3}"/>
    <dgm:cxn modelId="{9CE086C1-FE10-426D-9997-741CD7A82585}" type="presOf" srcId="{1C94B6B2-4482-4650-83EB-92A2579C687B}" destId="{1263E40E-F126-4616-B54F-142C3BC53A44}" srcOrd="0" destOrd="0" presId="urn:microsoft.com/office/officeart/2005/8/layout/vList2"/>
    <dgm:cxn modelId="{77A1CAC9-1F9B-4BBB-82A6-371B7C1A1B83}" type="presOf" srcId="{ABBA80D6-B3D4-4E28-A15A-2966301B3743}" destId="{D078959C-9EEA-4C91-946B-006D21EA4D2F}" srcOrd="0" destOrd="0" presId="urn:microsoft.com/office/officeart/2005/8/layout/vList2"/>
    <dgm:cxn modelId="{70A7C9D6-A0CA-46CF-9F12-2EC7E3FAA4EB}" type="presOf" srcId="{43CFB3A6-A8C6-4D18-B49B-6D20FAF12862}" destId="{1263E40E-F126-4616-B54F-142C3BC53A44}" srcOrd="0" destOrd="3" presId="urn:microsoft.com/office/officeart/2005/8/layout/vList2"/>
    <dgm:cxn modelId="{362C7ED7-7561-4454-A9DC-8BFC5471B4C7}" type="presOf" srcId="{320B24C9-8DFB-422C-A1AA-C7B555F471FE}" destId="{1263E40E-F126-4616-B54F-142C3BC53A44}" srcOrd="0" destOrd="2" presId="urn:microsoft.com/office/officeart/2005/8/layout/vList2"/>
    <dgm:cxn modelId="{751368FA-D60B-49B6-8CF6-C4E6833E6A18}" type="presOf" srcId="{C10FA1B7-B3E7-4491-BB79-EAA2381DA9CC}" destId="{1263E40E-F126-4616-B54F-142C3BC53A44}" srcOrd="0" destOrd="1" presId="urn:microsoft.com/office/officeart/2005/8/layout/vList2"/>
    <dgm:cxn modelId="{1E652B1A-0CF8-4F8B-8721-5B9EB2035FBC}" type="presParOf" srcId="{4FAA96F9-6014-4719-AD15-5AC789979CF2}" destId="{D078959C-9EEA-4C91-946B-006D21EA4D2F}" srcOrd="0" destOrd="0" presId="urn:microsoft.com/office/officeart/2005/8/layout/vList2"/>
    <dgm:cxn modelId="{CFA94A3E-37B0-4419-B378-30D55708B821}" type="presParOf" srcId="{4FAA96F9-6014-4719-AD15-5AC789979CF2}" destId="{1263E40E-F126-4616-B54F-142C3BC53A4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8959C-9EEA-4C91-946B-006D21EA4D2F}">
      <dsp:nvSpPr>
        <dsp:cNvPr id="0" name=""/>
        <dsp:cNvSpPr/>
      </dsp:nvSpPr>
      <dsp:spPr>
        <a:xfrm>
          <a:off x="0" y="82718"/>
          <a:ext cx="6263640" cy="1199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Confidence Interval: </a:t>
          </a:r>
        </a:p>
      </dsp:txBody>
      <dsp:txXfrm>
        <a:off x="58543" y="141261"/>
        <a:ext cx="6146554" cy="1082164"/>
      </dsp:txXfrm>
    </dsp:sp>
    <dsp:sp modelId="{1263E40E-F126-4616-B54F-142C3BC53A44}">
      <dsp:nvSpPr>
        <dsp:cNvPr id="0" name=""/>
        <dsp:cNvSpPr/>
      </dsp:nvSpPr>
      <dsp:spPr>
        <a:xfrm>
          <a:off x="0" y="1281968"/>
          <a:ext cx="6263640" cy="41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Mean: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sz="39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US" sz="3900" b="0" i="1" kern="1200" dirty="0" smtClean="0">
                  <a:latin typeface="Cambria Math" panose="02040503050406030204" pitchFamily="18" charset="0"/>
                </a:rPr>
                <m:t>±</m:t>
              </m:r>
              <m:sSub>
                <m:sSubPr>
                  <m:ctrlPr>
                    <a:rPr lang="en-US" sz="3900" b="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900" b="0" i="1" kern="1200" dirty="0" smtClean="0">
                      <a:latin typeface="Cambria Math" panose="02040503050406030204" pitchFamily="18" charset="0"/>
                    </a:rPr>
                    <m:t>𝑡</m:t>
                  </m:r>
                </m:e>
                <m:sub>
                  <m:d>
                    <m:dPr>
                      <m:begChr m:val="{"/>
                      <m:endChr m:val="}"/>
                      <m:ctrlPr>
                        <a:rPr lang="en-US" sz="3900" b="0" i="1" kern="1200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3900" b="0" i="1" kern="1200" dirty="0" smtClean="0">
                          <a:latin typeface="Cambria Math" panose="02040503050406030204" pitchFamily="18" charset="0"/>
                        </a:rPr>
                        <m:t>𝑐𝑟𝑖𝑡𝑖𝑐𝑎𝑙</m:t>
                      </m:r>
                    </m:e>
                  </m:d>
                </m:sub>
              </m:sSub>
              <m:r>
                <a:rPr lang="en-US" sz="3900" b="0" i="1" kern="1200" dirty="0" smtClean="0">
                  <a:latin typeface="Cambria Math" panose="02040503050406030204" pitchFamily="18" charset="0"/>
                </a:rPr>
                <m:t> ∗</m:t>
              </m:r>
              <m:r>
                <a:rPr lang="en-US" sz="3900" b="0" i="1" kern="1200" dirty="0" smtClean="0">
                  <a:latin typeface="Cambria Math" panose="02040503050406030204" pitchFamily="18" charset="0"/>
                </a:rPr>
                <m:t>𝑆𝐸</m:t>
              </m:r>
            </m:oMath>
          </a14:m>
          <a:endParaRPr lang="en-US" sz="3900" kern="1200" dirty="0"/>
        </a:p>
        <a:p>
          <a:pPr marL="571500" lvl="2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Standard error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39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𝑆𝐷</m:t>
                  </m:r>
                </m:num>
                <m:den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√</m:t>
                  </m:r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</m:oMath>
          </a14:m>
          <a:endParaRPr lang="en-US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Proportion: </a:t>
          </a:r>
          <a14:m xmlns:a14="http://schemas.microsoft.com/office/drawing/2010/main">
            <m:oMath xmlns:m="http://schemas.openxmlformats.org/officeDocument/2006/math">
              <m:r>
                <a:rPr lang="en-US" sz="39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±</m:t>
              </m:r>
              <m:sSub>
                <m:sSubPr>
                  <m:ctrlPr>
                    <a:rPr lang="en-US" sz="39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𝑡</m:t>
                  </m:r>
                </m:e>
                <m:sub>
                  <m:r>
                    <a:rPr lang="en-US" sz="3900" b="0" i="1" kern="1200" smtClean="0">
                      <a:latin typeface="Cambria Math" panose="02040503050406030204" pitchFamily="18" charset="0"/>
                    </a:rPr>
                    <m:t>𝑐𝑟𝑖𝑡𝑖𝑐𝑎𝑙</m:t>
                  </m:r>
                </m:sub>
              </m:sSub>
              <m:r>
                <a:rPr lang="en-US" sz="3900" b="0" i="1" kern="1200" smtClean="0">
                  <a:latin typeface="Cambria Math" panose="02040503050406030204" pitchFamily="18" charset="0"/>
                </a:rPr>
                <m:t> ∗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𝑆𝐸</m:t>
              </m:r>
            </m:oMath>
          </a14:m>
          <a:endParaRPr lang="en-US" sz="3900" kern="1200" dirty="0"/>
        </a:p>
        <a:p>
          <a:pPr marL="571500" lvl="2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Standard error = </a:t>
          </a:r>
          <a14:m xmlns:a14="http://schemas.microsoft.com/office/drawing/2010/main">
            <m:oMath xmlns:m="http://schemas.openxmlformats.org/officeDocument/2006/math">
              <m:r>
                <a:rPr lang="en-US" sz="3900" b="0" i="1" kern="1200" smtClean="0">
                  <a:latin typeface="Cambria Math" panose="02040503050406030204" pitchFamily="18" charset="0"/>
                </a:rPr>
                <m:t>√(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𝑝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∗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𝑞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/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US" sz="39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3900" kern="1200" dirty="0"/>
            <a:t> where p = 1- q</a:t>
          </a:r>
        </a:p>
      </dsp:txBody>
      <dsp:txXfrm>
        <a:off x="0" y="1281968"/>
        <a:ext cx="6263640" cy="414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either take it wherever you want. However, I strongly encourage you to come to class with your laptop to take the exam. I will be in class to answers any questions if you have during the exam. But I can’t answer it if you are elsewhere, so keep it in minds. </a:t>
            </a:r>
          </a:p>
          <a:p>
            <a:r>
              <a:rPr lang="en-US" dirty="0"/>
              <a:t>It will be open from 7: 55 AM to 9:30 AM on </a:t>
            </a:r>
            <a:r>
              <a:rPr lang="en-US"/>
              <a:t>December 6</a:t>
            </a:r>
            <a:r>
              <a:rPr lang="en-US" baseline="30000"/>
              <a:t>th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Rscript</a:t>
            </a:r>
            <a:r>
              <a:rPr lang="en-US" dirty="0"/>
              <a:t> first, then 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7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then, after running your analysis you find that your correlation coefficient is 0.8 </a:t>
            </a:r>
          </a:p>
          <a:p>
            <a:r>
              <a:rPr lang="en-US" dirty="0"/>
              <a:t>Your conclusion would be…</a:t>
            </a:r>
          </a:p>
          <a:p>
            <a:endParaRPr lang="en-US" dirty="0"/>
          </a:p>
          <a:p>
            <a:r>
              <a:rPr lang="en-US" dirty="0"/>
              <a:t>Here are some examples for correlation visualization </a:t>
            </a:r>
          </a:p>
          <a:p>
            <a:endParaRPr lang="en-US" dirty="0"/>
          </a:p>
          <a:p>
            <a:r>
              <a:rPr lang="en-US" dirty="0"/>
              <a:t>Notice that we do not claim that higher age causes higher income or vice versa, because correlation does not mean causation. </a:t>
            </a:r>
          </a:p>
          <a:p>
            <a:r>
              <a:rPr lang="en-US" dirty="0"/>
              <a:t>Does anybody remember what the other two conditions to establish causality besides correlation?</a:t>
            </a:r>
          </a:p>
          <a:p>
            <a:endParaRPr lang="en-US" dirty="0"/>
          </a:p>
          <a:p>
            <a:r>
              <a:rPr lang="en-US" dirty="0"/>
              <a:t>Go to Word docs (correlation)</a:t>
            </a:r>
          </a:p>
          <a:p>
            <a:endParaRPr lang="en-US" dirty="0"/>
          </a:p>
          <a:p>
            <a:r>
              <a:rPr lang="en-US" dirty="0"/>
              <a:t>Then go to excel to do analysis</a:t>
            </a:r>
          </a:p>
          <a:p>
            <a:r>
              <a:rPr lang="en-US" dirty="0"/>
              <a:t>Then to R for visualization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23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measure of central tendency, which we covered already but I just want to remind you the definition. </a:t>
            </a:r>
          </a:p>
          <a:p>
            <a:endParaRPr lang="en-US" dirty="0"/>
          </a:p>
          <a:p>
            <a:r>
              <a:rPr lang="en-US" dirty="0"/>
              <a:t>I just want to caution you the difference between geometric and arithmetic means again since we have quite a few got it incorrectly in our previous </a:t>
            </a:r>
            <a:r>
              <a:rPr lang="en-US" dirty="0" err="1"/>
              <a:t>iclicker</a:t>
            </a:r>
            <a:r>
              <a:rPr lang="en-US" dirty="0"/>
              <a:t> question. </a:t>
            </a:r>
          </a:p>
          <a:p>
            <a:r>
              <a:rPr lang="en-US" dirty="0"/>
              <a:t>Geometric mean is the n-</a:t>
            </a:r>
            <a:r>
              <a:rPr lang="en-US" dirty="0" err="1"/>
              <a:t>th</a:t>
            </a:r>
            <a:r>
              <a:rPr lang="en-US" dirty="0"/>
              <a:t> root of a product of n numbers, while arithmetic mean is the sum of n numbers divided 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2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difference </a:t>
            </a:r>
            <a:r>
              <a:rPr lang="en-US" dirty="0" err="1"/>
              <a:t>RQ</a:t>
            </a:r>
            <a:r>
              <a:rPr lang="en-US" dirty="0"/>
              <a:t>, you will choose the analysis method based on your analysis variable's level of measurement </a:t>
            </a:r>
          </a:p>
          <a:p>
            <a:r>
              <a:rPr lang="en-US" dirty="0"/>
              <a:t>The principle is to use the most succinct way to summarize the data </a:t>
            </a:r>
          </a:p>
          <a:p>
            <a:endParaRPr lang="en-US" dirty="0"/>
          </a:p>
          <a:p>
            <a:r>
              <a:rPr lang="en-US" dirty="0"/>
              <a:t>Interval and ratio can also use the same descriptive statistics  as Nominal and Ordinal (with some transformation/ re-code in data analysis) but not vice versa.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0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study of statistics. Formally, statistical inference is a set of …  </a:t>
            </a:r>
          </a:p>
          <a:p>
            <a:endParaRPr lang="en-US" dirty="0"/>
          </a:p>
          <a:p>
            <a:r>
              <a:rPr lang="en-US" dirty="0"/>
              <a:t>In this preliminary class, we can only cover so much. Hence, we have sample average and standard deviation. There are more sample statistics beyond these two, such as proportion.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Talk about the example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6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formula to calculate the confidence interval for mean and proportion. </a:t>
            </a:r>
          </a:p>
          <a:p>
            <a:r>
              <a:rPr lang="en-US" dirty="0"/>
              <a:t>As mentioned in the last slide, mean is used for continuous variables, while proportion is used for categorial variables </a:t>
            </a:r>
          </a:p>
          <a:p>
            <a:r>
              <a:rPr lang="en-US" dirty="0"/>
              <a:t>You need to be careful to choose the type of descriptive statistics that you want to report. </a:t>
            </a:r>
          </a:p>
          <a:p>
            <a:endParaRPr lang="en-US" dirty="0"/>
          </a:p>
          <a:p>
            <a:r>
              <a:rPr lang="en-US" dirty="0"/>
              <a:t>After you have your formula, you also have to decide at what level of confidence do you want to calculate </a:t>
            </a:r>
          </a:p>
          <a:p>
            <a:r>
              <a:rPr lang="en-US" dirty="0"/>
              <a:t>I think most of you have seen this table of translation between confidence and critical value of Z, or t</a:t>
            </a:r>
          </a:p>
          <a:p>
            <a:r>
              <a:rPr lang="en-US" dirty="0"/>
              <a:t>Because t with large sample resemble z distribution </a:t>
            </a:r>
          </a:p>
          <a:p>
            <a:r>
              <a:rPr lang="en-US" dirty="0"/>
              <a:t>In this sense, we might use the two interchangeably in some cases. But you should know the difference </a:t>
            </a:r>
          </a:p>
          <a:p>
            <a:endParaRPr lang="en-US" dirty="0"/>
          </a:p>
          <a:p>
            <a:r>
              <a:rPr lang="en-US" dirty="0"/>
              <a:t>We will go into examples in excel. (confidence interval file) and also the excel help sheet</a:t>
            </a:r>
          </a:p>
          <a:p>
            <a:r>
              <a:rPr lang="en-US" dirty="0"/>
              <a:t>And also in R</a:t>
            </a:r>
          </a:p>
          <a:p>
            <a:endParaRPr lang="en-US" dirty="0"/>
          </a:p>
          <a:p>
            <a:r>
              <a:rPr lang="en-US" dirty="0"/>
              <a:t>https://rstudio.cloud/project/2980145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1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Formula: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percentage, p + t*SE, p – t*SE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mean, </a:t>
            </a:r>
            <a:r>
              <a:rPr lang="en-US" sz="1200" dirty="0" err="1"/>
              <a:t>xbar</a:t>
            </a:r>
            <a:r>
              <a:rPr lang="en-US" sz="1200" dirty="0"/>
              <a:t> + t*SE, </a:t>
            </a:r>
            <a:r>
              <a:rPr lang="en-US" sz="1200" dirty="0" err="1"/>
              <a:t>xbar</a:t>
            </a:r>
            <a:r>
              <a:rPr lang="en-US" sz="1200" dirty="0"/>
              <a:t> – t*SE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p is the sample percent. </a:t>
            </a:r>
            <a:r>
              <a:rPr lang="en-US" sz="1200" dirty="0" err="1"/>
              <a:t>xbar</a:t>
            </a:r>
            <a:r>
              <a:rPr lang="en-US" sz="1200" dirty="0"/>
              <a:t> is the sample mean.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SE: standard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percentage: square root (p*q/n)   note: p = 1-q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mean: SD/square root(n)  note: SD is standard deviation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t value @ difference confidence level:</a:t>
            </a:r>
            <a:r>
              <a:rPr lang="en-US" sz="1200" dirty="0"/>
              <a:t>  @90%: 1.65  @95%: 1.96  @99%: 2.58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Question:</a:t>
            </a:r>
            <a:r>
              <a:rPr lang="en-US" sz="1200" dirty="0"/>
              <a:t> a) why do we need confidence interval? why can’t we just use the descriptive statistics - mean or percent?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617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Formula: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percentage, p + t*SE, p – t*SE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mean, </a:t>
            </a:r>
            <a:r>
              <a:rPr lang="en-US" sz="1200" dirty="0" err="1"/>
              <a:t>xbar</a:t>
            </a:r>
            <a:r>
              <a:rPr lang="en-US" sz="1200" dirty="0"/>
              <a:t> + t*SE, </a:t>
            </a:r>
            <a:r>
              <a:rPr lang="en-US" sz="1200" dirty="0" err="1"/>
              <a:t>xbar</a:t>
            </a:r>
            <a:r>
              <a:rPr lang="en-US" sz="1200" dirty="0"/>
              <a:t> – t*SE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p is the sample percent. </a:t>
            </a:r>
            <a:r>
              <a:rPr lang="en-US" sz="1200" dirty="0" err="1"/>
              <a:t>xbar</a:t>
            </a:r>
            <a:r>
              <a:rPr lang="en-US" sz="1200" dirty="0"/>
              <a:t> is the sample mean.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SE: standard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percentage: square root (p*q/n)   note: p = 1-q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For </a:t>
            </a:r>
            <a:r>
              <a:rPr lang="en-US" sz="1200" dirty="0" err="1"/>
              <a:t>mean:SD</a:t>
            </a:r>
            <a:r>
              <a:rPr lang="en-US" sz="1200" dirty="0"/>
              <a:t>/square root(n)  note: SD is standard deviation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t value @ difference confidence level:</a:t>
            </a:r>
            <a:r>
              <a:rPr lang="en-US" sz="1200" dirty="0"/>
              <a:t>  @90%: 1.65  @95%: 1.96  @99%: 2.58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/>
              <a:t>Question:</a:t>
            </a:r>
            <a:r>
              <a:rPr lang="en-US" sz="1200" dirty="0"/>
              <a:t> a) why do we need confidence interval? why can’t we just use the descriptive statistics - mean or percent?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08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one sample t-test is rarely used with mean value, because we usually don’t have a good estimate or prior knowledge. </a:t>
            </a:r>
          </a:p>
          <a:p>
            <a:r>
              <a:rPr lang="en-US" dirty="0"/>
              <a:t>This t-test is equivalent to the coefficient t-test that we will cover later in regression. But we know we turn our attention to 2 independent samples t-test </a:t>
            </a:r>
          </a:p>
          <a:p>
            <a:endParaRPr lang="en-US" dirty="0"/>
          </a:p>
          <a:p>
            <a:r>
              <a:rPr lang="en-US" dirty="0"/>
              <a:t>Since all group have a difference research question between 1 categorial variable and 1 continuous variable, I’ll cover independent sample t-test</a:t>
            </a:r>
          </a:p>
          <a:p>
            <a:r>
              <a:rPr lang="en-US" dirty="0"/>
              <a:t>But we will not cover two-way chi-square test, which is for 2 categorical  variables. </a:t>
            </a:r>
          </a:p>
          <a:p>
            <a:r>
              <a:rPr lang="en-US" dirty="0"/>
              <a:t>Other sessions do not cover either but I think this test is critical for you to understand and be able to present difference research questions. </a:t>
            </a:r>
          </a:p>
          <a:p>
            <a:r>
              <a:rPr lang="en-US" dirty="0"/>
              <a:t>Other sessions just do descriptive statistics that I do not think yield as much value as formal statistical tests. </a:t>
            </a:r>
          </a:p>
          <a:p>
            <a:endParaRPr lang="en-US" dirty="0"/>
          </a:p>
          <a:p>
            <a:r>
              <a:rPr lang="en-US" dirty="0"/>
              <a:t>And just a quick note for you that there is another type of t-test besides independent t-test and one sample t-test, which is paired t-test</a:t>
            </a:r>
          </a:p>
          <a:p>
            <a:r>
              <a:rPr lang="en-US" dirty="0"/>
              <a:t>Which is used in cases like you have before and after treatment, or twin study. </a:t>
            </a:r>
          </a:p>
          <a:p>
            <a:endParaRPr lang="en-US" dirty="0"/>
          </a:p>
          <a:p>
            <a:r>
              <a:rPr lang="en-US" dirty="0"/>
              <a:t>Start reading the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2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get to the t-test, we have to know whether the two samples’ variances are equal. </a:t>
            </a:r>
            <a:br>
              <a:rPr lang="en-US" dirty="0"/>
            </a:br>
            <a:r>
              <a:rPr lang="en-US" dirty="0"/>
              <a:t>Hence, we can use the F-test for 2 variances to figure this out. </a:t>
            </a:r>
          </a:p>
          <a:p>
            <a:r>
              <a:rPr lang="en-US" dirty="0"/>
              <a:t>I do not expect you to memorize the formula, but at least know how to use the software to derive at your result. </a:t>
            </a:r>
          </a:p>
          <a:p>
            <a:r>
              <a:rPr lang="en-US" dirty="0"/>
              <a:t>I can give you an intuitive understanding 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3E89-068C-4484-9196-39A80941A297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B051-9B18-4EBA-99FC-F11C30E36AD1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25ED-9EF1-4810-B41C-101ECA886138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2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4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9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9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1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41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26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2D0A-5039-42EF-8D8E-F064A3687C0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23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45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08BA-41E9-4BCF-9F5C-C15089E959BA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5DB2-BF2C-46E7-9567-A1A0C8FC64A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F933-0CF2-4BD2-9145-D3413AD5F497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D8B2-ED70-41EF-8095-15E2AE5F160E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1E01-DAB8-4692-879D-9B95AEAA41E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0A22-882F-492D-9EE7-C26A7DFBC6E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4D0D-B6F0-47E4-BBF3-1951C00F9D1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9660-51FF-4216-9F24-A2AFA2D4F958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mike/data_analysis/basic-statistical-inferenc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lidesharenow.blogspot.com/2020/06/two-independent-sample-t-test.html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lumenlearning.com/wmopen-concepts-statistics/chapter/wim-linking-probability-to-statistical-inference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13" Type="http://schemas.openxmlformats.org/officeDocument/2006/relationships/hyperlink" Target="https://courses.lumenlearning.com/wmopen-concepts-statistics/chapter/estimate-the-difference-between-population-proportions-3-of-3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NULL"/><Relationship Id="rId4" Type="http://schemas.openxmlformats.org/officeDocument/2006/relationships/diagramLayout" Target="../diagrams/layout1.xml"/><Relationship Id="rId9" Type="http://schemas.openxmlformats.org/officeDocument/2006/relationships/diagramLayout" Target="NULL"/><Relationship Id="rId1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Review for Second Exam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26523-7CD4-4772-8D50-970EC2FC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4A56-D4C0-4D93-B382-2C3B38D5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FD6E2-9F76-4680-B322-587B571C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Answer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C8E6-B88C-4631-984B-D7D33993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Compute Confidence Intervals</a:t>
            </a:r>
            <a:endParaRPr lang="en-US" sz="22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2200" b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0">
                <a:latin typeface="Arial"/>
                <a:ea typeface="Arial"/>
                <a:cs typeface="Arial"/>
                <a:sym typeface="Arial"/>
              </a:rPr>
              <a:t>p = 30%,n =1,000, </a:t>
            </a:r>
            <a:r>
              <a:rPr lang="en-US" sz="2200"/>
              <a:t>t</a:t>
            </a:r>
            <a:r>
              <a:rPr lang="en-US" sz="2200" b="0">
                <a:latin typeface="Arial"/>
                <a:ea typeface="Arial"/>
                <a:cs typeface="Arial"/>
                <a:sym typeface="Arial"/>
              </a:rPr>
              <a:t>=1.96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0">
                <a:latin typeface="Arial"/>
                <a:ea typeface="Arial"/>
                <a:cs typeface="Arial"/>
                <a:sym typeface="Arial"/>
              </a:rPr>
              <a:t>26.0% -34.0%</a:t>
            </a:r>
            <a:endParaRPr lang="en-US" sz="22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0">
                <a:latin typeface="Arial"/>
                <a:ea typeface="Arial"/>
                <a:cs typeface="Arial"/>
                <a:sym typeface="Arial"/>
              </a:rPr>
              <a:t>[30-1.96*SQRT(30*70/500), 30+1.96*SQRT(30*70/500)] </a:t>
            </a:r>
            <a:endParaRPr lang="en-US" sz="22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220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/>
              <a:t>Conclusion: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/>
              <a:t>We are 95% confident that in population, 26% to 34% of people dine out on Wednesday.  </a:t>
            </a:r>
          </a:p>
        </p:txBody>
      </p:sp>
    </p:spTree>
    <p:extLst>
      <p:ext uri="{BB962C8B-B14F-4D97-AF65-F5344CB8AC3E}">
        <p14:creationId xmlns:p14="http://schemas.microsoft.com/office/powerpoint/2010/main" val="415619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186F-F60A-433D-B008-ADB7F7BA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Independent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E750-05BF-4FB2-AC79-F21CC964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Hypothesis tests use samples to infer properties of entire population </a:t>
            </a:r>
          </a:p>
          <a:p>
            <a:r>
              <a:rPr lang="en-US" sz="2200" dirty="0"/>
              <a:t>T-test compare means </a:t>
            </a:r>
          </a:p>
          <a:p>
            <a:r>
              <a:rPr lang="en-US" sz="2200" dirty="0"/>
              <a:t>2 sample t-tests compare the means of 2 groups </a:t>
            </a:r>
          </a:p>
          <a:p>
            <a:pPr lvl="1"/>
            <a:r>
              <a:rPr lang="en-US" sz="2200" dirty="0"/>
              <a:t>Are two population means different?</a:t>
            </a:r>
          </a:p>
          <a:p>
            <a:r>
              <a:rPr lang="en-US" sz="2200" dirty="0"/>
              <a:t>Null and Alternative Hypotheses</a:t>
            </a:r>
          </a:p>
          <a:p>
            <a:pPr lvl="1"/>
            <a:r>
              <a:rPr lang="en-US" sz="2200" dirty="0"/>
              <a:t>Null: The two-group means are equal </a:t>
            </a:r>
          </a:p>
          <a:p>
            <a:pPr lvl="1"/>
            <a:r>
              <a:rPr lang="en-US" sz="2200" dirty="0"/>
              <a:t>Alternative: The two-group means are NOT equal </a:t>
            </a:r>
          </a:p>
          <a:p>
            <a:r>
              <a:rPr lang="en-US" sz="2200" dirty="0"/>
              <a:t>Statistically results: Reject the null hypothesis when the p-value &lt; significance level </a:t>
            </a:r>
          </a:p>
          <a:p>
            <a:r>
              <a:rPr lang="en-US" sz="2200" dirty="0"/>
              <a:t>The formula for the independent t-test depends on the two samples’ variances </a:t>
            </a:r>
          </a:p>
          <a:p>
            <a:pPr lvl="1"/>
            <a:r>
              <a:rPr lang="en-US" sz="1800" dirty="0"/>
              <a:t>Equal variance</a:t>
            </a:r>
          </a:p>
          <a:p>
            <a:pPr lvl="1"/>
            <a:r>
              <a:rPr lang="en-US" sz="1800" dirty="0"/>
              <a:t>Unequal variance</a:t>
            </a:r>
          </a:p>
          <a:p>
            <a:r>
              <a:rPr lang="en-US" sz="2200" dirty="0"/>
              <a:t>For formal formulas: visit </a:t>
            </a:r>
            <a:r>
              <a:rPr lang="en-US" sz="2200" dirty="0">
                <a:hlinkClick r:id="rId3"/>
              </a:rPr>
              <a:t>here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18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4975-097F-43CA-B464-1AE371D5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F-test for 2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24CAF-BDA7-420F-96BA-67C4365D3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H0: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r>
                  <a:rPr lang="en-US" sz="2200" dirty="0" err="1"/>
                  <a:t>H1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r>
                  <a:rPr lang="en-US" sz="2200" dirty="0"/>
                  <a:t>The shape of the 2 distributions can affect the mean </a:t>
                </a:r>
                <a:r>
                  <a:rPr lang="en-US" sz="2200"/>
                  <a:t>hypothesis testing.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24CAF-BDA7-420F-96BA-67C4365D3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3"/>
                <a:stretch>
                  <a:fillRect l="-2135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efining the overlapping area of two log-normal distributions with  different means, same variance, and different scaling factors that add up  to 1 - Cross Validated">
            <a:extLst>
              <a:ext uri="{FF2B5EF4-FFF2-40B4-BE49-F238E27FC236}">
                <a16:creationId xmlns:a16="http://schemas.microsoft.com/office/drawing/2014/main" id="{0C056128-00B7-400E-90CE-F7C21C68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67512"/>
            <a:ext cx="6903720" cy="552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1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F8F4-36B8-4CDE-88FB-4A7105F6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Two-sample independent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628DC-7173-4799-A964-5E85EE084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/>
                  <a:t>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200"/>
              </a:p>
              <a:p>
                <a:r>
                  <a:rPr lang="en-US" sz="2200"/>
                  <a:t>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200"/>
              </a:p>
              <a:p>
                <a:r>
                  <a:rPr lang="en-US" sz="2200"/>
                  <a:t>Based on whether you reject or accept the assumption that the two samples’ variances are equal, then you can select the appropriate test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628DC-7173-4799-A964-5E85EE084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3"/>
                <a:stretch>
                  <a:fillRect l="-2135" t="-1968" r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C19467-C257-436B-BF79-2F20ED42D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54296" y="1754848"/>
            <a:ext cx="6903720" cy="33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6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404FF-96FA-416D-BA0B-C967868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Correlation visualization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ECE26569-4275-4C4D-A3B8-3792AD496FB4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income and age correlation coefficient is 0.8.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would claim that income is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highly and positively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correlated with age, when age increases the income increases.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8" name="Google Shape;111;p17">
            <a:extLst>
              <a:ext uri="{FF2B5EF4-FFF2-40B4-BE49-F238E27FC236}">
                <a16:creationId xmlns:a16="http://schemas.microsoft.com/office/drawing/2014/main" id="{C3B63095-37C5-4E4E-8F73-E6C9E8074C22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45863" y="423767"/>
            <a:ext cx="1266360" cy="2644616"/>
          </a:xfrm>
          <a:prstGeom prst="rect">
            <a:avLst/>
          </a:prstGeom>
          <a:noFill/>
        </p:spPr>
      </p:pic>
      <p:pic>
        <p:nvPicPr>
          <p:cNvPr id="7" name="Google Shape;110;p17">
            <a:extLst>
              <a:ext uri="{FF2B5EF4-FFF2-40B4-BE49-F238E27FC236}">
                <a16:creationId xmlns:a16="http://schemas.microsoft.com/office/drawing/2014/main" id="{5F7B6131-BE02-4CEB-B12B-50C7B6DCFE28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814985" y="783894"/>
            <a:ext cx="3054047" cy="2185742"/>
          </a:xfrm>
          <a:prstGeom prst="rect">
            <a:avLst/>
          </a:prstGeom>
          <a:noFill/>
        </p:spPr>
      </p:pic>
      <p:pic>
        <p:nvPicPr>
          <p:cNvPr id="6" name="Google Shape;109;p17">
            <a:extLst>
              <a:ext uri="{FF2B5EF4-FFF2-40B4-BE49-F238E27FC236}">
                <a16:creationId xmlns:a16="http://schemas.microsoft.com/office/drawing/2014/main" id="{5E851EB9-2681-400B-96FA-E53A12AF4659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447822" y="3167130"/>
            <a:ext cx="4081825" cy="2750705"/>
          </a:xfrm>
          <a:prstGeom prst="rect">
            <a:avLst/>
          </a:prstGeom>
          <a:noFill/>
        </p:spPr>
      </p:pic>
      <p:sp>
        <p:nvSpPr>
          <p:cNvPr id="5" name="Google Shape;108;p17">
            <a:extLst>
              <a:ext uri="{FF2B5EF4-FFF2-40B4-BE49-F238E27FC236}">
                <a16:creationId xmlns:a16="http://schemas.microsoft.com/office/drawing/2014/main" id="{65BA68C1-F5BA-4627-8932-08018F90B098}"/>
              </a:ext>
            </a:extLst>
          </p:cNvPr>
          <p:cNvSpPr txBox="1"/>
          <p:nvPr/>
        </p:nvSpPr>
        <p:spPr>
          <a:xfrm>
            <a:off x="8495067" y="5987006"/>
            <a:ext cx="3693885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X-axis: income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Y-axis: age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4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47B3-2073-4EC2-B75C-C241168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22FD-93EF-4647-BA1E-056C7A41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E192C-031B-4E4A-A8F2-984EC547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0C673-CF10-4B05-975D-D3F53922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3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333D-7F09-433E-8720-513BEE7B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get out of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CB32-F70C-4756-856F-AF3ABA941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is not causation </a:t>
            </a:r>
          </a:p>
          <a:p>
            <a:r>
              <a:rPr lang="en-US" dirty="0"/>
              <a:t>The difference between constructs and variables </a:t>
            </a:r>
          </a:p>
          <a:p>
            <a:r>
              <a:rPr lang="en-US" dirty="0"/>
              <a:t>Descriptive, Correlation, Regression Analysis </a:t>
            </a:r>
          </a:p>
          <a:p>
            <a:r>
              <a:rPr lang="en-US" dirty="0"/>
              <a:t>Bar plot</a:t>
            </a:r>
            <a:r>
              <a:rPr lang="en-US"/>
              <a:t>, scatterplot, box plot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46CD-B61D-4AA1-AE90-D1C53F87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8E7A6-B29B-4B97-9945-CB5B5684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1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3362F-08CE-4842-B79D-F313B8AD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Second Exam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27BD-F71D-43CE-A13B-98993FAC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600" dirty="0"/>
              <a:t>Chapters 16, 17, 18, 20, with a heavy emphasis on chapters 17, and 18</a:t>
            </a:r>
          </a:p>
          <a:p>
            <a:r>
              <a:rPr lang="en-US" sz="2600" dirty="0"/>
              <a:t>25 questions (200 points) with 2 extra credit questions (16 points) in 75 mins</a:t>
            </a:r>
          </a:p>
          <a:p>
            <a:r>
              <a:rPr lang="en-US" sz="2600" dirty="0"/>
              <a:t>Notes are allowed</a:t>
            </a:r>
          </a:p>
          <a:p>
            <a:r>
              <a:rPr lang="en-US" sz="2600" dirty="0"/>
              <a:t>Lockdown Browser is required </a:t>
            </a:r>
          </a:p>
          <a:p>
            <a:r>
              <a:rPr lang="en-US" sz="2600" b="1" dirty="0"/>
              <a:t>1 attempt only </a:t>
            </a:r>
          </a:p>
          <a:p>
            <a:r>
              <a:rPr lang="en-US" sz="2600" dirty="0"/>
              <a:t>Online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766A8-A0C6-401D-B794-3257A919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6A7D8-C33D-443B-AB58-0036642D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7171-07AC-40B0-8116-E9876AE5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19C3-D8FF-463F-9422-CA2A75FB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Average</a:t>
            </a:r>
            <a:r>
              <a:rPr lang="en-US" sz="2000" dirty="0"/>
              <a:t> (Arithmetic mean): the average value characterizing a set of numbers </a:t>
            </a:r>
          </a:p>
          <a:p>
            <a:r>
              <a:rPr lang="en-US" sz="2000" b="1" dirty="0"/>
              <a:t>Mode</a:t>
            </a:r>
            <a:r>
              <a:rPr lang="en-US" sz="2000" dirty="0"/>
              <a:t>: The value in a string of numbers that occurs most often </a:t>
            </a:r>
          </a:p>
          <a:p>
            <a:r>
              <a:rPr lang="en-US" sz="2000" b="1" dirty="0"/>
              <a:t>Median</a:t>
            </a:r>
            <a:r>
              <a:rPr lang="en-US" sz="2000" dirty="0"/>
              <a:t>: the value whose occurrence lies in the middle of a set of order values </a:t>
            </a:r>
          </a:p>
          <a:p>
            <a:r>
              <a:rPr lang="en-US" sz="2000" b="1" dirty="0"/>
              <a:t>Geometric</a:t>
            </a:r>
            <a:r>
              <a:rPr lang="en-US" sz="2000" dirty="0"/>
              <a:t> </a:t>
            </a:r>
            <a:r>
              <a:rPr lang="en-US" sz="2000" b="1" dirty="0"/>
              <a:t>mean</a:t>
            </a:r>
            <a:r>
              <a:rPr lang="en-US" sz="2000" dirty="0"/>
              <a:t>: the central number in a geometric progression (n-</a:t>
            </a:r>
            <a:r>
              <a:rPr lang="en-US" sz="2000" dirty="0" err="1"/>
              <a:t>th</a:t>
            </a:r>
            <a:r>
              <a:rPr lang="en-US" sz="2000" dirty="0"/>
              <a:t> root of a product of n numbers) such as interest rate, human population. </a:t>
            </a:r>
          </a:p>
        </p:txBody>
      </p:sp>
      <p:pic>
        <p:nvPicPr>
          <p:cNvPr id="3074" name="Picture 2" descr="Anna J. Egalite on Twitter: &amp;quot;In my intro stats class today, I told students  the median is a ”resistant” measure of a distribution&amp;#39;s center &amp;amp; is often  preferred to the mean in">
            <a:extLst>
              <a:ext uri="{FF2B5EF4-FFF2-40B4-BE49-F238E27FC236}">
                <a16:creationId xmlns:a16="http://schemas.microsoft.com/office/drawing/2014/main" id="{3537DB49-C001-43B6-B454-2629A59A3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9" b="1"/>
          <a:stretch/>
        </p:blipFill>
        <p:spPr bwMode="auto">
          <a:xfrm>
            <a:off x="6099048" y="1493184"/>
            <a:ext cx="5458968" cy="387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482B5-E3F4-438D-B9C8-2F974ECF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FB1A-47F8-48D8-B2FD-BA2D430B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428E-A334-4F2E-83AA-44C7747B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Level of Measurement for analysis variable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DF62AB-3108-4EDD-84F6-AEDF8CA1FB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37212"/>
          <a:ext cx="10515601" cy="353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618">
                  <a:extLst>
                    <a:ext uri="{9D8B030D-6E8A-4147-A177-3AD203B41FA5}">
                      <a16:colId xmlns:a16="http://schemas.microsoft.com/office/drawing/2014/main" val="141250072"/>
                    </a:ext>
                  </a:extLst>
                </a:gridCol>
                <a:gridCol w="3771139">
                  <a:extLst>
                    <a:ext uri="{9D8B030D-6E8A-4147-A177-3AD203B41FA5}">
                      <a16:colId xmlns:a16="http://schemas.microsoft.com/office/drawing/2014/main" val="3087746048"/>
                    </a:ext>
                  </a:extLst>
                </a:gridCol>
                <a:gridCol w="3673844">
                  <a:extLst>
                    <a:ext uri="{9D8B030D-6E8A-4147-A177-3AD203B41FA5}">
                      <a16:colId xmlns:a16="http://schemas.microsoft.com/office/drawing/2014/main" val="1128304613"/>
                    </a:ext>
                  </a:extLst>
                </a:gridCol>
              </a:tblGrid>
              <a:tr h="1036772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Nominal/ Ordinal (Categorical)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Interval/ Ratio (Continuous)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1740321637"/>
                  </a:ext>
                </a:extLst>
              </a:tr>
              <a:tr h="1457084">
                <a:tc>
                  <a:txBody>
                    <a:bodyPr/>
                    <a:lstStyle/>
                    <a:p>
                      <a:r>
                        <a:rPr lang="en-US" sz="2800"/>
                        <a:t>One variable </a:t>
                      </a:r>
                    </a:p>
                    <a:p>
                      <a:r>
                        <a:rPr lang="en-US" sz="2800"/>
                        <a:t>(Descriptive RQ)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Percent, </a:t>
                      </a:r>
                    </a:p>
                    <a:p>
                      <a:r>
                        <a:rPr lang="en-US" sz="2800" dirty="0"/>
                        <a:t>Median (ordinal), </a:t>
                      </a:r>
                    </a:p>
                    <a:p>
                      <a:r>
                        <a:rPr lang="en-US" sz="2800" dirty="0"/>
                        <a:t>confidence interval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Average, </a:t>
                      </a:r>
                    </a:p>
                    <a:p>
                      <a:r>
                        <a:rPr lang="en-US" sz="2800" dirty="0"/>
                        <a:t>confidence interval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569898246"/>
                  </a:ext>
                </a:extLst>
              </a:tr>
              <a:tr h="1036772">
                <a:tc>
                  <a:txBody>
                    <a:bodyPr/>
                    <a:lstStyle/>
                    <a:p>
                      <a:r>
                        <a:rPr lang="en-US" sz="2800" dirty="0"/>
                        <a:t>Two variables </a:t>
                      </a:r>
                    </a:p>
                    <a:p>
                      <a:r>
                        <a:rPr lang="en-US" sz="2800" dirty="0"/>
                        <a:t>(Difference </a:t>
                      </a:r>
                      <a:r>
                        <a:rPr lang="en-US" sz="2800" dirty="0" err="1"/>
                        <a:t>RQ</a:t>
                      </a:r>
                      <a:r>
                        <a:rPr lang="en-US" sz="2800" dirty="0"/>
                        <a:t>)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Cross-tabulation; </a:t>
                      </a:r>
                    </a:p>
                    <a:p>
                      <a:r>
                        <a:rPr lang="en-US" sz="2800" dirty="0"/>
                        <a:t>two-way Chi-squared</a:t>
                      </a:r>
                    </a:p>
                  </a:txBody>
                  <a:tcPr marL="140104" marR="140104" marT="70052" marB="70052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Mean comparison; Independent t-test </a:t>
                      </a:r>
                    </a:p>
                  </a:txBody>
                  <a:tcPr marL="140104" marR="140104" marT="70052" marB="70052"/>
                </a:tc>
                <a:extLst>
                  <a:ext uri="{0D108BD9-81ED-4DB2-BD59-A6C34878D82A}">
                    <a16:rowId xmlns:a16="http://schemas.microsoft.com/office/drawing/2014/main" val="338349143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D3409-F754-4954-9502-7E7E603F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B3D2E-4141-49E8-99CE-6EDE530A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4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4376-51F1-4E57-96F0-75FD519B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6925-E36C-4A00-9201-65BF7DCA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A set of procedures in which the sample size and sample statistics (e.g., sample average and sample standard deviation) are used to make estimates of population parameters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AC24DC-0B26-41CE-B223-23CA8BDBD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54296" y="1349255"/>
            <a:ext cx="6903720" cy="41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0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415F-DA5A-41C7-B958-506F35C9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228246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/>
                </a:solidFill>
              </a:rPr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0292086A-C6BE-4237-A4D8-BC05C9B7E1B9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093208" y="620392"/>
              <a:ext cx="6263640" cy="55046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0292086A-C6BE-4237-A4D8-BC05C9B7E1B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44682903"/>
                  </p:ext>
                </p:extLst>
              </p:nvPr>
            </p:nvGraphicFramePr>
            <p:xfrm>
              <a:off x="5093208" y="620392"/>
              <a:ext cx="6263640" cy="55046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D76F03A-AA20-4296-BA49-2AB75401A631}"/>
              </a:ext>
            </a:extLst>
          </p:cNvPr>
          <p:cNvGrpSpPr/>
          <p:nvPr/>
        </p:nvGrpSpPr>
        <p:grpSpPr>
          <a:xfrm>
            <a:off x="673875" y="3372736"/>
            <a:ext cx="3510000" cy="2262260"/>
            <a:chOff x="-235458" y="424829"/>
            <a:chExt cx="3510000" cy="2262260"/>
          </a:xfrm>
        </p:grpSpPr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07C1BCA1-36D3-4F4B-8B13-F9560391E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-235458" y="424829"/>
              <a:ext cx="3510000" cy="203142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FBE8C5-3D42-4F15-9F2D-41F2CC3B2117}"/>
                </a:ext>
              </a:extLst>
            </p:cNvPr>
            <p:cNvSpPr txBox="1"/>
            <p:nvPr/>
          </p:nvSpPr>
          <p:spPr>
            <a:xfrm>
              <a:off x="-235458" y="2456257"/>
              <a:ext cx="351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hlinkClick r:id="rId13" tooltip="https://courses.lumenlearning.com/wmopen-concepts-statistics/chapter/estimate-the-difference-between-population-proportions-3-of-3/"/>
                </a:rPr>
                <a:t>This Photo</a:t>
              </a:r>
              <a:r>
                <a:rPr lang="en-US" sz="900"/>
                <a:t> by Unknown Author is licensed under </a:t>
              </a:r>
              <a:r>
                <a:rPr lang="en-US" sz="900">
                  <a:hlinkClick r:id="rId14" tooltip="https://creativecommons.org/licenses/by/3.0/"/>
                </a:rPr>
                <a:t>CC BY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02294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132AF-864A-4DAF-BF38-3CB4773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Example 1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5522-8461-4788-98DB-3D616151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sz="2200" b="0" dirty="0">
                <a:latin typeface="Arial"/>
                <a:ea typeface="Arial"/>
                <a:cs typeface="Arial"/>
                <a:sym typeface="Arial"/>
              </a:rPr>
              <a:t>Those who dine out on Wednesday’s, spend on an average $45.2, SD = 20, n = 500, </a:t>
            </a:r>
            <a:r>
              <a:rPr lang="en-US" sz="2200" dirty="0"/>
              <a:t>95% confidence (t = 1.96)</a:t>
            </a:r>
            <a:endParaRPr lang="en-US" sz="2200" b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17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F2824-9EDD-4C19-A0CD-530930C1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Answers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58A7-8EF1-4965-9010-0061E3C7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>
                <a:latin typeface="Arial"/>
                <a:ea typeface="Arial"/>
                <a:cs typeface="Arial"/>
                <a:sym typeface="Arial"/>
              </a:rPr>
              <a:t>Compute Confidence Intervals</a:t>
            </a:r>
            <a:endParaRPr lang="en-US" sz="2200" dirty="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sz="2200" dirty="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0" dirty="0">
                <a:latin typeface="Arial"/>
                <a:ea typeface="Arial"/>
                <a:cs typeface="Arial"/>
                <a:sym typeface="Arial"/>
              </a:rPr>
              <a:t>Mean = 45.2, SD = 20, n = 500  </a:t>
            </a:r>
            <a:endParaRPr lang="en-US" sz="2200" dirty="0"/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0" dirty="0">
                <a:latin typeface="Arial"/>
                <a:ea typeface="Arial"/>
                <a:cs typeface="Arial"/>
                <a:sym typeface="Arial"/>
              </a:rPr>
              <a:t>[45.2 +/- 1.96*20/SQRT(500)]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$43.45 - $46.95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</a:pPr>
            <a:r>
              <a:rPr lang="en-US" sz="2200" dirty="0"/>
              <a:t>Conclusion: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We are 95% confident that in population the people who dine out on Wednesday spend between $43.45 to $46.95</a:t>
            </a:r>
          </a:p>
        </p:txBody>
      </p:sp>
    </p:spTree>
    <p:extLst>
      <p:ext uri="{BB962C8B-B14F-4D97-AF65-F5344CB8AC3E}">
        <p14:creationId xmlns:p14="http://schemas.microsoft.com/office/powerpoint/2010/main" val="296765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9D8FA-325B-4902-BE94-3740F1E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Example 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D83F-52AE-433B-BE60-965BF802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>
                <a:latin typeface="Arial"/>
                <a:ea typeface="Arial"/>
                <a:cs typeface="Arial"/>
                <a:sym typeface="Arial"/>
              </a:rPr>
              <a:t>30% people say they dine out on Wednesday’s, n =500, </a:t>
            </a:r>
            <a:r>
              <a:rPr lang="en-US" sz="2200"/>
              <a:t>95% confidence (i.e., t = 1.96) 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1296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458</TotalTime>
  <Words>1685</Words>
  <Application>Microsoft Office PowerPoint</Application>
  <PresentationFormat>Widescreen</PresentationFormat>
  <Paragraphs>198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Franklin Gothic Book</vt:lpstr>
      <vt:lpstr>Office Theme</vt:lpstr>
      <vt:lpstr>1_Office Theme</vt:lpstr>
      <vt:lpstr>Review for Second Exam</vt:lpstr>
      <vt:lpstr>Second Exam</vt:lpstr>
      <vt:lpstr>Measures of Central Tendency</vt:lpstr>
      <vt:lpstr>Level of Measurement for analysis variable</vt:lpstr>
      <vt:lpstr>Statistical Inference</vt:lpstr>
      <vt:lpstr>Parameter Estimation</vt:lpstr>
      <vt:lpstr>Example 1</vt:lpstr>
      <vt:lpstr>Answers</vt:lpstr>
      <vt:lpstr>Example 2</vt:lpstr>
      <vt:lpstr>Answer</vt:lpstr>
      <vt:lpstr>Independent t-test</vt:lpstr>
      <vt:lpstr>F-test for 2 Variances</vt:lpstr>
      <vt:lpstr>Two-sample independent t-test</vt:lpstr>
      <vt:lpstr>Correlation visualization</vt:lpstr>
      <vt:lpstr>Regression</vt:lpstr>
      <vt:lpstr>What you get out of this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Nguyen, Mike (MU-Student)</dc:creator>
  <cp:lastModifiedBy>Nguyen, Mike (MU-Student)</cp:lastModifiedBy>
  <cp:revision>5</cp:revision>
  <dcterms:created xsi:type="dcterms:W3CDTF">2021-08-27T17:42:26Z</dcterms:created>
  <dcterms:modified xsi:type="dcterms:W3CDTF">2021-11-01T22:27:18Z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