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31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90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1614" autoAdjust="0"/>
  </p:normalViewPr>
  <p:slideViewPr>
    <p:cSldViewPr snapToGrid="0">
      <p:cViewPr varScale="1">
        <p:scale>
          <a:sx n="67" d="100"/>
          <a:sy n="67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27D9D-7CF0-47C6-A43F-931476257D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72AF64-7A6C-470C-A0B1-BC0052D727C6}">
      <dgm:prSet/>
      <dgm:spPr/>
      <dgm:t>
        <a:bodyPr/>
        <a:lstStyle/>
        <a:p>
          <a:r>
            <a:rPr lang="en-US"/>
            <a:t>Traditional: Select 6 to 12 people and meet in a dedicated room with one-way mirror for client viewing, for about two hours</a:t>
          </a:r>
        </a:p>
      </dgm:t>
    </dgm:pt>
    <dgm:pt modelId="{4127137F-DFDF-4367-BE74-54F09483C6DE}" type="parTrans" cxnId="{0F898DBA-5003-438C-9EB0-B694203B9346}">
      <dgm:prSet/>
      <dgm:spPr/>
      <dgm:t>
        <a:bodyPr/>
        <a:lstStyle/>
        <a:p>
          <a:endParaRPr lang="en-US"/>
        </a:p>
      </dgm:t>
    </dgm:pt>
    <dgm:pt modelId="{CE44E414-6C6F-4F22-B3F6-6C63C65E7840}" type="sibTrans" cxnId="{0F898DBA-5003-438C-9EB0-B694203B9346}">
      <dgm:prSet/>
      <dgm:spPr/>
      <dgm:t>
        <a:bodyPr/>
        <a:lstStyle/>
        <a:p>
          <a:endParaRPr lang="en-US"/>
        </a:p>
      </dgm:t>
    </dgm:pt>
    <dgm:pt modelId="{4828D1A6-63F0-4997-94CE-FC1EC3D6C2E9}">
      <dgm:prSet/>
      <dgm:spPr/>
      <dgm:t>
        <a:bodyPr/>
        <a:lstStyle/>
        <a:p>
          <a:r>
            <a:rPr lang="en-US"/>
            <a:t>Nontraditional: Online with 25-50 respondents, allow clients participate</a:t>
          </a:r>
        </a:p>
      </dgm:t>
    </dgm:pt>
    <dgm:pt modelId="{EBDBFDAE-9391-4960-951C-140C0DEDEE74}" type="parTrans" cxnId="{4D66D4BF-6923-4AE0-9248-BD3025B46553}">
      <dgm:prSet/>
      <dgm:spPr/>
      <dgm:t>
        <a:bodyPr/>
        <a:lstStyle/>
        <a:p>
          <a:endParaRPr lang="en-US"/>
        </a:p>
      </dgm:t>
    </dgm:pt>
    <dgm:pt modelId="{31EE86A5-963F-44E3-8B30-9ABD2E3FA35A}" type="sibTrans" cxnId="{4D66D4BF-6923-4AE0-9248-BD3025B46553}">
      <dgm:prSet/>
      <dgm:spPr/>
      <dgm:t>
        <a:bodyPr/>
        <a:lstStyle/>
        <a:p>
          <a:endParaRPr lang="en-US"/>
        </a:p>
      </dgm:t>
    </dgm:pt>
    <dgm:pt modelId="{89103EE4-5137-49A7-AB6E-954E2273ADA6}" type="pres">
      <dgm:prSet presAssocID="{C1927D9D-7CF0-47C6-A43F-931476257D33}" presName="linear" presStyleCnt="0">
        <dgm:presLayoutVars>
          <dgm:animLvl val="lvl"/>
          <dgm:resizeHandles val="exact"/>
        </dgm:presLayoutVars>
      </dgm:prSet>
      <dgm:spPr/>
    </dgm:pt>
    <dgm:pt modelId="{48EF265E-31FE-4CB7-B637-28780F805C3E}" type="pres">
      <dgm:prSet presAssocID="{BE72AF64-7A6C-470C-A0B1-BC0052D727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1A770F-E470-43DF-A9DB-62F5A34C1A0F}" type="pres">
      <dgm:prSet presAssocID="{CE44E414-6C6F-4F22-B3F6-6C63C65E7840}" presName="spacer" presStyleCnt="0"/>
      <dgm:spPr/>
    </dgm:pt>
    <dgm:pt modelId="{88B4793C-4165-4654-A316-D9C6E9AFDF7A}" type="pres">
      <dgm:prSet presAssocID="{4828D1A6-63F0-4997-94CE-FC1EC3D6C2E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2CF0A0B-6BA6-4836-82E8-ED7B53EE9A01}" type="presOf" srcId="{BE72AF64-7A6C-470C-A0B1-BC0052D727C6}" destId="{48EF265E-31FE-4CB7-B637-28780F805C3E}" srcOrd="0" destOrd="0" presId="urn:microsoft.com/office/officeart/2005/8/layout/vList2"/>
    <dgm:cxn modelId="{B6A3EA0C-2AF6-4B87-BCFB-AB8E21A6FE11}" type="presOf" srcId="{C1927D9D-7CF0-47C6-A43F-931476257D33}" destId="{89103EE4-5137-49A7-AB6E-954E2273ADA6}" srcOrd="0" destOrd="0" presId="urn:microsoft.com/office/officeart/2005/8/layout/vList2"/>
    <dgm:cxn modelId="{B758B9AB-B2F2-40C7-8B61-1DD952E20889}" type="presOf" srcId="{4828D1A6-63F0-4997-94CE-FC1EC3D6C2E9}" destId="{88B4793C-4165-4654-A316-D9C6E9AFDF7A}" srcOrd="0" destOrd="0" presId="urn:microsoft.com/office/officeart/2005/8/layout/vList2"/>
    <dgm:cxn modelId="{0F898DBA-5003-438C-9EB0-B694203B9346}" srcId="{C1927D9D-7CF0-47C6-A43F-931476257D33}" destId="{BE72AF64-7A6C-470C-A0B1-BC0052D727C6}" srcOrd="0" destOrd="0" parTransId="{4127137F-DFDF-4367-BE74-54F09483C6DE}" sibTransId="{CE44E414-6C6F-4F22-B3F6-6C63C65E7840}"/>
    <dgm:cxn modelId="{4D66D4BF-6923-4AE0-9248-BD3025B46553}" srcId="{C1927D9D-7CF0-47C6-A43F-931476257D33}" destId="{4828D1A6-63F0-4997-94CE-FC1EC3D6C2E9}" srcOrd="1" destOrd="0" parTransId="{EBDBFDAE-9391-4960-951C-140C0DEDEE74}" sibTransId="{31EE86A5-963F-44E3-8B30-9ABD2E3FA35A}"/>
    <dgm:cxn modelId="{7F4D460D-AE1F-4263-986C-81203A675ACD}" type="presParOf" srcId="{89103EE4-5137-49A7-AB6E-954E2273ADA6}" destId="{48EF265E-31FE-4CB7-B637-28780F805C3E}" srcOrd="0" destOrd="0" presId="urn:microsoft.com/office/officeart/2005/8/layout/vList2"/>
    <dgm:cxn modelId="{3EC2762F-903F-4B58-9914-991989FD2BDA}" type="presParOf" srcId="{89103EE4-5137-49A7-AB6E-954E2273ADA6}" destId="{281A770F-E470-43DF-A9DB-62F5A34C1A0F}" srcOrd="1" destOrd="0" presId="urn:microsoft.com/office/officeart/2005/8/layout/vList2"/>
    <dgm:cxn modelId="{A2B65AC3-1889-4A32-887D-55E10EB786BF}" type="presParOf" srcId="{89103EE4-5137-49A7-AB6E-954E2273ADA6}" destId="{88B4793C-4165-4654-A316-D9C6E9AFDF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87B75-7704-4C40-8614-106C590286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3A68FB-BB65-43EE-9749-A06D0A57E3AD}">
      <dgm:prSet/>
      <dgm:spPr/>
      <dgm:t>
        <a:bodyPr/>
        <a:lstStyle/>
        <a:p>
          <a:r>
            <a:rPr lang="en-US"/>
            <a:t>Pros:</a:t>
          </a:r>
        </a:p>
      </dgm:t>
    </dgm:pt>
    <dgm:pt modelId="{FF797DED-6582-4F0B-82DC-F303ADF96032}" type="parTrans" cxnId="{495099FC-EE6F-43E4-A4D4-A14F6D2B9C9C}">
      <dgm:prSet/>
      <dgm:spPr/>
      <dgm:t>
        <a:bodyPr/>
        <a:lstStyle/>
        <a:p>
          <a:endParaRPr lang="en-US"/>
        </a:p>
      </dgm:t>
    </dgm:pt>
    <dgm:pt modelId="{699272BB-165C-48C2-BA32-1D69ADD97A0E}" type="sibTrans" cxnId="{495099FC-EE6F-43E4-A4D4-A14F6D2B9C9C}">
      <dgm:prSet/>
      <dgm:spPr/>
      <dgm:t>
        <a:bodyPr/>
        <a:lstStyle/>
        <a:p>
          <a:endParaRPr lang="en-US"/>
        </a:p>
      </dgm:t>
    </dgm:pt>
    <dgm:pt modelId="{9DDE6F83-BEF6-49EC-9916-906B2DA8EBBB}">
      <dgm:prSet/>
      <dgm:spPr/>
      <dgm:t>
        <a:bodyPr/>
        <a:lstStyle/>
        <a:p>
          <a:r>
            <a:rPr lang="en-US"/>
            <a:t>Generate fresh ideas </a:t>
          </a:r>
        </a:p>
      </dgm:t>
    </dgm:pt>
    <dgm:pt modelId="{A37188D7-2022-4B89-AB07-922248854E36}" type="parTrans" cxnId="{A921FCF1-3131-49FF-807D-3D4445146A08}">
      <dgm:prSet/>
      <dgm:spPr/>
      <dgm:t>
        <a:bodyPr/>
        <a:lstStyle/>
        <a:p>
          <a:endParaRPr lang="en-US"/>
        </a:p>
      </dgm:t>
    </dgm:pt>
    <dgm:pt modelId="{368A3611-044D-4690-9C41-EB7B9EA966DB}" type="sibTrans" cxnId="{A921FCF1-3131-49FF-807D-3D4445146A08}">
      <dgm:prSet/>
      <dgm:spPr/>
      <dgm:t>
        <a:bodyPr/>
        <a:lstStyle/>
        <a:p>
          <a:endParaRPr lang="en-US"/>
        </a:p>
      </dgm:t>
    </dgm:pt>
    <dgm:pt modelId="{2299B386-77AF-4605-B026-51FF1E62B645}">
      <dgm:prSet/>
      <dgm:spPr/>
      <dgm:t>
        <a:bodyPr/>
        <a:lstStyle/>
        <a:p>
          <a:r>
            <a:rPr lang="en-US"/>
            <a:t>Allow clients to observe their participants </a:t>
          </a:r>
        </a:p>
      </dgm:t>
    </dgm:pt>
    <dgm:pt modelId="{9207D5DE-A42C-4C88-AA01-60443D378905}" type="parTrans" cxnId="{4E81BD0E-8FE9-4ED7-BE0F-C49AC761AC66}">
      <dgm:prSet/>
      <dgm:spPr/>
      <dgm:t>
        <a:bodyPr/>
        <a:lstStyle/>
        <a:p>
          <a:endParaRPr lang="en-US"/>
        </a:p>
      </dgm:t>
    </dgm:pt>
    <dgm:pt modelId="{52669801-03A4-4E16-935B-F5DD8767330C}" type="sibTrans" cxnId="{4E81BD0E-8FE9-4ED7-BE0F-C49AC761AC66}">
      <dgm:prSet/>
      <dgm:spPr/>
      <dgm:t>
        <a:bodyPr/>
        <a:lstStyle/>
        <a:p>
          <a:endParaRPr lang="en-US"/>
        </a:p>
      </dgm:t>
    </dgm:pt>
    <dgm:pt modelId="{D74DCC30-ECED-4261-B0D0-48CAAFC765D8}">
      <dgm:prSet/>
      <dgm:spPr/>
      <dgm:t>
        <a:bodyPr/>
        <a:lstStyle/>
        <a:p>
          <a:r>
            <a:rPr lang="en-US"/>
            <a:t>May be directed at understanding a wide variety of issues </a:t>
          </a:r>
        </a:p>
      </dgm:t>
    </dgm:pt>
    <dgm:pt modelId="{6BA240A7-59BD-46E8-8507-EF23AFF90A17}" type="parTrans" cxnId="{A35A9535-4214-4F5F-922F-99D3D53AB47B}">
      <dgm:prSet/>
      <dgm:spPr/>
      <dgm:t>
        <a:bodyPr/>
        <a:lstStyle/>
        <a:p>
          <a:endParaRPr lang="en-US"/>
        </a:p>
      </dgm:t>
    </dgm:pt>
    <dgm:pt modelId="{BCCBF4D7-EC6A-461E-8712-6C74F6D694A6}" type="sibTrans" cxnId="{A35A9535-4214-4F5F-922F-99D3D53AB47B}">
      <dgm:prSet/>
      <dgm:spPr/>
      <dgm:t>
        <a:bodyPr/>
        <a:lstStyle/>
        <a:p>
          <a:endParaRPr lang="en-US"/>
        </a:p>
      </dgm:t>
    </dgm:pt>
    <dgm:pt modelId="{E0A52125-BDC3-4A84-BA23-7BBF4A7D852F}">
      <dgm:prSet/>
      <dgm:spPr/>
      <dgm:t>
        <a:bodyPr/>
        <a:lstStyle/>
        <a:p>
          <a:r>
            <a:rPr lang="en-US"/>
            <a:t>Allow fairly easy access to special respondent groups </a:t>
          </a:r>
        </a:p>
      </dgm:t>
    </dgm:pt>
    <dgm:pt modelId="{64651931-72D7-407E-9589-267C0D82F246}" type="parTrans" cxnId="{9B5AAF70-9815-4079-97DF-15381721BEF0}">
      <dgm:prSet/>
      <dgm:spPr/>
      <dgm:t>
        <a:bodyPr/>
        <a:lstStyle/>
        <a:p>
          <a:endParaRPr lang="en-US"/>
        </a:p>
      </dgm:t>
    </dgm:pt>
    <dgm:pt modelId="{4A53B35F-8340-4C10-BD59-E6BBEA287C07}" type="sibTrans" cxnId="{9B5AAF70-9815-4079-97DF-15381721BEF0}">
      <dgm:prSet/>
      <dgm:spPr/>
      <dgm:t>
        <a:bodyPr/>
        <a:lstStyle/>
        <a:p>
          <a:endParaRPr lang="en-US"/>
        </a:p>
      </dgm:t>
    </dgm:pt>
    <dgm:pt modelId="{9412DDF1-8480-4A05-AAA4-1932D591C18B}">
      <dgm:prSet/>
      <dgm:spPr/>
      <dgm:t>
        <a:bodyPr/>
        <a:lstStyle/>
        <a:p>
          <a:r>
            <a:rPr lang="en-US"/>
            <a:t>Cons: </a:t>
          </a:r>
        </a:p>
      </dgm:t>
    </dgm:pt>
    <dgm:pt modelId="{5FD0A888-D8A5-4D8B-996E-9348C8EF2B09}" type="parTrans" cxnId="{3B542E82-961F-4045-96BE-D7C4898D8674}">
      <dgm:prSet/>
      <dgm:spPr/>
      <dgm:t>
        <a:bodyPr/>
        <a:lstStyle/>
        <a:p>
          <a:endParaRPr lang="en-US"/>
        </a:p>
      </dgm:t>
    </dgm:pt>
    <dgm:pt modelId="{576AACE0-D7A2-4824-8433-540C3EF9A0F2}" type="sibTrans" cxnId="{3B542E82-961F-4045-96BE-D7C4898D8674}">
      <dgm:prSet/>
      <dgm:spPr/>
      <dgm:t>
        <a:bodyPr/>
        <a:lstStyle/>
        <a:p>
          <a:endParaRPr lang="en-US"/>
        </a:p>
      </dgm:t>
    </dgm:pt>
    <dgm:pt modelId="{2413D972-6673-4434-B424-366BE71B86F7}">
      <dgm:prSet/>
      <dgm:spPr/>
      <dgm:t>
        <a:bodyPr/>
        <a:lstStyle/>
        <a:p>
          <a:r>
            <a:rPr lang="en-US"/>
            <a:t>Representativeness of participants </a:t>
          </a:r>
        </a:p>
      </dgm:t>
    </dgm:pt>
    <dgm:pt modelId="{57329911-D8DE-4DB5-AF52-16E53FE59196}" type="parTrans" cxnId="{675D2374-EF86-4291-8389-C690DDE7B27E}">
      <dgm:prSet/>
      <dgm:spPr/>
      <dgm:t>
        <a:bodyPr/>
        <a:lstStyle/>
        <a:p>
          <a:endParaRPr lang="en-US"/>
        </a:p>
      </dgm:t>
    </dgm:pt>
    <dgm:pt modelId="{013592EE-5193-4589-9B50-27AAA5BA7662}" type="sibTrans" cxnId="{675D2374-EF86-4291-8389-C690DDE7B27E}">
      <dgm:prSet/>
      <dgm:spPr/>
      <dgm:t>
        <a:bodyPr/>
        <a:lstStyle/>
        <a:p>
          <a:endParaRPr lang="en-US"/>
        </a:p>
      </dgm:t>
    </dgm:pt>
    <dgm:pt modelId="{1CA1A19C-42FF-4CD1-AA5B-B4EF048CB5FD}">
      <dgm:prSet/>
      <dgm:spPr/>
      <dgm:t>
        <a:bodyPr/>
        <a:lstStyle/>
        <a:p>
          <a:r>
            <a:rPr lang="en-US"/>
            <a:t>Interpretation sometimes difficult </a:t>
          </a:r>
        </a:p>
      </dgm:t>
    </dgm:pt>
    <dgm:pt modelId="{7EA799D1-A93F-47B9-9BDE-20C3BC82E9F6}" type="parTrans" cxnId="{D1D02142-A4A9-4362-AF99-73D1F1C664D5}">
      <dgm:prSet/>
      <dgm:spPr/>
      <dgm:t>
        <a:bodyPr/>
        <a:lstStyle/>
        <a:p>
          <a:endParaRPr lang="en-US"/>
        </a:p>
      </dgm:t>
    </dgm:pt>
    <dgm:pt modelId="{8B5B6D8A-8F76-4EA2-B62D-4BC9E037D178}" type="sibTrans" cxnId="{D1D02142-A4A9-4362-AF99-73D1F1C664D5}">
      <dgm:prSet/>
      <dgm:spPr/>
      <dgm:t>
        <a:bodyPr/>
        <a:lstStyle/>
        <a:p>
          <a:endParaRPr lang="en-US"/>
        </a:p>
      </dgm:t>
    </dgm:pt>
    <dgm:pt modelId="{5F286D1F-948A-4B1D-9BC3-224F82CE70BB}">
      <dgm:prSet/>
      <dgm:spPr/>
      <dgm:t>
        <a:bodyPr/>
        <a:lstStyle/>
        <a:p>
          <a:r>
            <a:rPr lang="en-US"/>
            <a:t>High Cost per participant</a:t>
          </a:r>
        </a:p>
      </dgm:t>
    </dgm:pt>
    <dgm:pt modelId="{D533E66C-7AA3-4AFE-AFFF-598583254120}" type="parTrans" cxnId="{7F46B288-9729-4A10-8444-88101A4A6402}">
      <dgm:prSet/>
      <dgm:spPr/>
      <dgm:t>
        <a:bodyPr/>
        <a:lstStyle/>
        <a:p>
          <a:endParaRPr lang="en-US"/>
        </a:p>
      </dgm:t>
    </dgm:pt>
    <dgm:pt modelId="{B0849FAA-672F-4629-9C1D-DAE99FFE68AF}" type="sibTrans" cxnId="{7F46B288-9729-4A10-8444-88101A4A6402}">
      <dgm:prSet/>
      <dgm:spPr/>
      <dgm:t>
        <a:bodyPr/>
        <a:lstStyle/>
        <a:p>
          <a:endParaRPr lang="en-US"/>
        </a:p>
      </dgm:t>
    </dgm:pt>
    <dgm:pt modelId="{1B5A6C61-1A02-4F0E-931A-2B9F4C8796B3}">
      <dgm:prSet/>
      <dgm:spPr/>
      <dgm:t>
        <a:bodyPr/>
        <a:lstStyle/>
        <a:p>
          <a:r>
            <a:rPr lang="en-US"/>
            <a:t>Cannot be used for prediction</a:t>
          </a:r>
        </a:p>
      </dgm:t>
    </dgm:pt>
    <dgm:pt modelId="{968DAB39-8DC1-44A3-8682-1FFF93168106}" type="parTrans" cxnId="{D8C95AC6-1098-463F-A18E-45A7D023FA4F}">
      <dgm:prSet/>
      <dgm:spPr/>
      <dgm:t>
        <a:bodyPr/>
        <a:lstStyle/>
        <a:p>
          <a:endParaRPr lang="en-US"/>
        </a:p>
      </dgm:t>
    </dgm:pt>
    <dgm:pt modelId="{51DE84C8-D23F-4FA1-BC7B-3AF7517F8A29}" type="sibTrans" cxnId="{D8C95AC6-1098-463F-A18E-45A7D023FA4F}">
      <dgm:prSet/>
      <dgm:spPr/>
      <dgm:t>
        <a:bodyPr/>
        <a:lstStyle/>
        <a:p>
          <a:endParaRPr lang="en-US"/>
        </a:p>
      </dgm:t>
    </dgm:pt>
    <dgm:pt modelId="{4F09BE92-642A-4E65-822F-82F8A6205DBC}" type="pres">
      <dgm:prSet presAssocID="{13487B75-7704-4C40-8614-106C5902869C}" presName="linear" presStyleCnt="0">
        <dgm:presLayoutVars>
          <dgm:animLvl val="lvl"/>
          <dgm:resizeHandles val="exact"/>
        </dgm:presLayoutVars>
      </dgm:prSet>
      <dgm:spPr/>
    </dgm:pt>
    <dgm:pt modelId="{29B6B878-EA75-470B-AF67-364B96CBD5F5}" type="pres">
      <dgm:prSet presAssocID="{AA3A68FB-BB65-43EE-9749-A06D0A57E3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66690E-79D2-4D23-A95F-0E3F90B6A2D3}" type="pres">
      <dgm:prSet presAssocID="{AA3A68FB-BB65-43EE-9749-A06D0A57E3AD}" presName="childText" presStyleLbl="revTx" presStyleIdx="0" presStyleCnt="2">
        <dgm:presLayoutVars>
          <dgm:bulletEnabled val="1"/>
        </dgm:presLayoutVars>
      </dgm:prSet>
      <dgm:spPr/>
    </dgm:pt>
    <dgm:pt modelId="{2E2FF177-CA9A-452A-8CA7-F06345ED6EF3}" type="pres">
      <dgm:prSet presAssocID="{9412DDF1-8480-4A05-AAA4-1932D591C1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D0B8EE-8E11-43F3-9E87-B66DBF841153}" type="pres">
      <dgm:prSet presAssocID="{9412DDF1-8480-4A05-AAA4-1932D591C18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81BD0E-8FE9-4ED7-BE0F-C49AC761AC66}" srcId="{AA3A68FB-BB65-43EE-9749-A06D0A57E3AD}" destId="{2299B386-77AF-4605-B026-51FF1E62B645}" srcOrd="1" destOrd="0" parTransId="{9207D5DE-A42C-4C88-AA01-60443D378905}" sibTransId="{52669801-03A4-4E16-935B-F5DD8767330C}"/>
    <dgm:cxn modelId="{D169E416-7A7F-46AE-ABA3-FCDFE040A212}" type="presOf" srcId="{E0A52125-BDC3-4A84-BA23-7BBF4A7D852F}" destId="{4566690E-79D2-4D23-A95F-0E3F90B6A2D3}" srcOrd="0" destOrd="3" presId="urn:microsoft.com/office/officeart/2005/8/layout/vList2"/>
    <dgm:cxn modelId="{A35A9535-4214-4F5F-922F-99D3D53AB47B}" srcId="{AA3A68FB-BB65-43EE-9749-A06D0A57E3AD}" destId="{D74DCC30-ECED-4261-B0D0-48CAAFC765D8}" srcOrd="2" destOrd="0" parTransId="{6BA240A7-59BD-46E8-8507-EF23AFF90A17}" sibTransId="{BCCBF4D7-EC6A-461E-8712-6C74F6D694A6}"/>
    <dgm:cxn modelId="{D1D02142-A4A9-4362-AF99-73D1F1C664D5}" srcId="{9412DDF1-8480-4A05-AAA4-1932D591C18B}" destId="{1CA1A19C-42FF-4CD1-AA5B-B4EF048CB5FD}" srcOrd="1" destOrd="0" parTransId="{7EA799D1-A93F-47B9-9BDE-20C3BC82E9F6}" sibTransId="{8B5B6D8A-8F76-4EA2-B62D-4BC9E037D178}"/>
    <dgm:cxn modelId="{B9702264-ACB8-44E1-8636-1C8450CF7AEB}" type="presOf" srcId="{AA3A68FB-BB65-43EE-9749-A06D0A57E3AD}" destId="{29B6B878-EA75-470B-AF67-364B96CBD5F5}" srcOrd="0" destOrd="0" presId="urn:microsoft.com/office/officeart/2005/8/layout/vList2"/>
    <dgm:cxn modelId="{BA604366-5C22-4C54-8824-29FF8500B3AF}" type="presOf" srcId="{13487B75-7704-4C40-8614-106C5902869C}" destId="{4F09BE92-642A-4E65-822F-82F8A6205DBC}" srcOrd="0" destOrd="0" presId="urn:microsoft.com/office/officeart/2005/8/layout/vList2"/>
    <dgm:cxn modelId="{3BF2C26F-03D5-46C4-B01D-54BEEC805899}" type="presOf" srcId="{2299B386-77AF-4605-B026-51FF1E62B645}" destId="{4566690E-79D2-4D23-A95F-0E3F90B6A2D3}" srcOrd="0" destOrd="1" presId="urn:microsoft.com/office/officeart/2005/8/layout/vList2"/>
    <dgm:cxn modelId="{9B5AAF70-9815-4079-97DF-15381721BEF0}" srcId="{AA3A68FB-BB65-43EE-9749-A06D0A57E3AD}" destId="{E0A52125-BDC3-4A84-BA23-7BBF4A7D852F}" srcOrd="3" destOrd="0" parTransId="{64651931-72D7-407E-9589-267C0D82F246}" sibTransId="{4A53B35F-8340-4C10-BD59-E6BBEA287C07}"/>
    <dgm:cxn modelId="{675D2374-EF86-4291-8389-C690DDE7B27E}" srcId="{9412DDF1-8480-4A05-AAA4-1932D591C18B}" destId="{2413D972-6673-4434-B424-366BE71B86F7}" srcOrd="0" destOrd="0" parTransId="{57329911-D8DE-4DB5-AF52-16E53FE59196}" sibTransId="{013592EE-5193-4589-9B50-27AAA5BA7662}"/>
    <dgm:cxn modelId="{9B36075A-B82D-45BE-884D-A6A1C39848A1}" type="presOf" srcId="{2413D972-6673-4434-B424-366BE71B86F7}" destId="{45D0B8EE-8E11-43F3-9E87-B66DBF841153}" srcOrd="0" destOrd="0" presId="urn:microsoft.com/office/officeart/2005/8/layout/vList2"/>
    <dgm:cxn modelId="{3B542E82-961F-4045-96BE-D7C4898D8674}" srcId="{13487B75-7704-4C40-8614-106C5902869C}" destId="{9412DDF1-8480-4A05-AAA4-1932D591C18B}" srcOrd="1" destOrd="0" parTransId="{5FD0A888-D8A5-4D8B-996E-9348C8EF2B09}" sibTransId="{576AACE0-D7A2-4824-8433-540C3EF9A0F2}"/>
    <dgm:cxn modelId="{7F46B288-9729-4A10-8444-88101A4A6402}" srcId="{9412DDF1-8480-4A05-AAA4-1932D591C18B}" destId="{5F286D1F-948A-4B1D-9BC3-224F82CE70BB}" srcOrd="2" destOrd="0" parTransId="{D533E66C-7AA3-4AFE-AFFF-598583254120}" sibTransId="{B0849FAA-672F-4629-9C1D-DAE99FFE68AF}"/>
    <dgm:cxn modelId="{A95B5A92-AD17-4058-AA26-445D81907ED3}" type="presOf" srcId="{D74DCC30-ECED-4261-B0D0-48CAAFC765D8}" destId="{4566690E-79D2-4D23-A95F-0E3F90B6A2D3}" srcOrd="0" destOrd="2" presId="urn:microsoft.com/office/officeart/2005/8/layout/vList2"/>
    <dgm:cxn modelId="{79EA69AF-7753-486E-8E47-0F704FC2EDB4}" type="presOf" srcId="{1CA1A19C-42FF-4CD1-AA5B-B4EF048CB5FD}" destId="{45D0B8EE-8E11-43F3-9E87-B66DBF841153}" srcOrd="0" destOrd="1" presId="urn:microsoft.com/office/officeart/2005/8/layout/vList2"/>
    <dgm:cxn modelId="{F0BFB5B7-46F7-4F3C-ABA8-47A48BAC83D8}" type="presOf" srcId="{5F286D1F-948A-4B1D-9BC3-224F82CE70BB}" destId="{45D0B8EE-8E11-43F3-9E87-B66DBF841153}" srcOrd="0" destOrd="2" presId="urn:microsoft.com/office/officeart/2005/8/layout/vList2"/>
    <dgm:cxn modelId="{B8AE00C2-496A-41D9-BACC-59CFD49CDB20}" type="presOf" srcId="{1B5A6C61-1A02-4F0E-931A-2B9F4C8796B3}" destId="{45D0B8EE-8E11-43F3-9E87-B66DBF841153}" srcOrd="0" destOrd="3" presId="urn:microsoft.com/office/officeart/2005/8/layout/vList2"/>
    <dgm:cxn modelId="{D8C95AC6-1098-463F-A18E-45A7D023FA4F}" srcId="{9412DDF1-8480-4A05-AAA4-1932D591C18B}" destId="{1B5A6C61-1A02-4F0E-931A-2B9F4C8796B3}" srcOrd="3" destOrd="0" parTransId="{968DAB39-8DC1-44A3-8682-1FFF93168106}" sibTransId="{51DE84C8-D23F-4FA1-BC7B-3AF7517F8A29}"/>
    <dgm:cxn modelId="{681BA8CC-69CB-4D48-82C8-7831B4BB22D9}" type="presOf" srcId="{9412DDF1-8480-4A05-AAA4-1932D591C18B}" destId="{2E2FF177-CA9A-452A-8CA7-F06345ED6EF3}" srcOrd="0" destOrd="0" presId="urn:microsoft.com/office/officeart/2005/8/layout/vList2"/>
    <dgm:cxn modelId="{CA9969DD-FF97-43BC-B4D3-C5CD992C4DF7}" type="presOf" srcId="{9DDE6F83-BEF6-49EC-9916-906B2DA8EBBB}" destId="{4566690E-79D2-4D23-A95F-0E3F90B6A2D3}" srcOrd="0" destOrd="0" presId="urn:microsoft.com/office/officeart/2005/8/layout/vList2"/>
    <dgm:cxn modelId="{A921FCF1-3131-49FF-807D-3D4445146A08}" srcId="{AA3A68FB-BB65-43EE-9749-A06D0A57E3AD}" destId="{9DDE6F83-BEF6-49EC-9916-906B2DA8EBBB}" srcOrd="0" destOrd="0" parTransId="{A37188D7-2022-4B89-AB07-922248854E36}" sibTransId="{368A3611-044D-4690-9C41-EB7B9EA966DB}"/>
    <dgm:cxn modelId="{495099FC-EE6F-43E4-A4D4-A14F6D2B9C9C}" srcId="{13487B75-7704-4C40-8614-106C5902869C}" destId="{AA3A68FB-BB65-43EE-9749-A06D0A57E3AD}" srcOrd="0" destOrd="0" parTransId="{FF797DED-6582-4F0B-82DC-F303ADF96032}" sibTransId="{699272BB-165C-48C2-BA32-1D69ADD97A0E}"/>
    <dgm:cxn modelId="{BD8BFBC4-58FF-4B93-B6BF-308ED193D822}" type="presParOf" srcId="{4F09BE92-642A-4E65-822F-82F8A6205DBC}" destId="{29B6B878-EA75-470B-AF67-364B96CBD5F5}" srcOrd="0" destOrd="0" presId="urn:microsoft.com/office/officeart/2005/8/layout/vList2"/>
    <dgm:cxn modelId="{A76E43BA-62C9-4EC5-826B-3D030A5A4C4D}" type="presParOf" srcId="{4F09BE92-642A-4E65-822F-82F8A6205DBC}" destId="{4566690E-79D2-4D23-A95F-0E3F90B6A2D3}" srcOrd="1" destOrd="0" presId="urn:microsoft.com/office/officeart/2005/8/layout/vList2"/>
    <dgm:cxn modelId="{EA0E74DA-AF35-495C-956A-CACE8B7A878C}" type="presParOf" srcId="{4F09BE92-642A-4E65-822F-82F8A6205DBC}" destId="{2E2FF177-CA9A-452A-8CA7-F06345ED6EF3}" srcOrd="2" destOrd="0" presId="urn:microsoft.com/office/officeart/2005/8/layout/vList2"/>
    <dgm:cxn modelId="{87F6B85D-0EA3-4F13-820D-047A7B6E9952}" type="presParOf" srcId="{4F09BE92-642A-4E65-822F-82F8A6205DBC}" destId="{45D0B8EE-8E11-43F3-9E87-B66DBF8411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desirable when we wish to </a:t>
          </a:r>
          <a:r>
            <a:rPr lang="en-US" b="1" u="sng"/>
            <a:t>project</a:t>
          </a:r>
          <a:r>
            <a:rPr lang="en-US" b="1"/>
            <a:t> </a:t>
          </a:r>
          <a:r>
            <a:rPr lang="en-US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experiment is defined as manipulating an </a:t>
          </a:r>
          <a:r>
            <a:rPr lang="en-US" u="sng"/>
            <a:t>independent variable </a:t>
          </a:r>
          <a:r>
            <a:rPr lang="en-US"/>
            <a:t>to see how it affects a </a:t>
          </a:r>
          <a:r>
            <a:rPr lang="en-US" u="sng"/>
            <a:t>dependent variable</a:t>
          </a:r>
          <a:r>
            <a:rPr lang="en-US"/>
            <a:t>, while also controlling the effects of additional </a:t>
          </a:r>
          <a:r>
            <a:rPr lang="en-US" u="sng"/>
            <a:t>extraneous variables</a:t>
          </a:r>
          <a:r>
            <a:rPr lang="en-US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A6FAABFC-F923-424F-89AB-9A0FCC582366}">
      <dgm:prSet/>
      <dgm:spPr/>
      <dgm:t>
        <a:bodyPr/>
        <a:lstStyle/>
        <a:p>
          <a:r>
            <a:rPr lang="en-US"/>
            <a:t>iClicker: how would you design an experiment to assess if the ‘buy one get one free’ on shoes promotion increases the sale during Christmas? </a:t>
          </a:r>
        </a:p>
      </dgm:t>
    </dgm:pt>
    <dgm:pt modelId="{B07B6049-E3CA-472D-A0EA-3D554C39849B}" type="parTrans" cxnId="{47F37115-5E65-45DE-8001-5AD7E417B8B0}">
      <dgm:prSet/>
      <dgm:spPr/>
      <dgm:t>
        <a:bodyPr/>
        <a:lstStyle/>
        <a:p>
          <a:endParaRPr lang="en-US"/>
        </a:p>
      </dgm:t>
    </dgm:pt>
    <dgm:pt modelId="{428197EB-EA11-4213-A906-C400BD3DA28C}" type="sibTrans" cxnId="{47F37115-5E65-45DE-8001-5AD7E417B8B0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2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2"/>
      <dgm:spPr/>
    </dgm:pt>
    <dgm:pt modelId="{3D46D361-372D-4352-8769-D25A4FCCCB51}" type="pres">
      <dgm:prSet presAssocID="{D947417A-2794-4DBA-8D6B-0C0732571976}" presName="vert1" presStyleCnt="0"/>
      <dgm:spPr/>
    </dgm:pt>
    <dgm:pt modelId="{5CC9A9E2-F42D-4807-8A46-3651CF7327DE}" type="pres">
      <dgm:prSet presAssocID="{A6FAABFC-F923-424F-89AB-9A0FCC582366}" presName="thickLine" presStyleLbl="alignNode1" presStyleIdx="1" presStyleCnt="2"/>
      <dgm:spPr/>
    </dgm:pt>
    <dgm:pt modelId="{33C21D2B-65C9-488E-BFED-EB2A086096C4}" type="pres">
      <dgm:prSet presAssocID="{A6FAABFC-F923-424F-89AB-9A0FCC582366}" presName="horz1" presStyleCnt="0"/>
      <dgm:spPr/>
    </dgm:pt>
    <dgm:pt modelId="{997C0BA6-300C-47AB-B66E-DDBC7F299CD6}" type="pres">
      <dgm:prSet presAssocID="{A6FAABFC-F923-424F-89AB-9A0FCC582366}" presName="tx1" presStyleLbl="revTx" presStyleIdx="1" presStyleCnt="2"/>
      <dgm:spPr/>
    </dgm:pt>
    <dgm:pt modelId="{8529A9F0-57A0-47B3-AD19-40661EA9D6E5}" type="pres">
      <dgm:prSet presAssocID="{A6FAABFC-F923-424F-89AB-9A0FCC58236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47F37115-5E65-45DE-8001-5AD7E417B8B0}" srcId="{4F812886-E9B4-4D07-BAE4-4868A1F1410B}" destId="{A6FAABFC-F923-424F-89AB-9A0FCC582366}" srcOrd="1" destOrd="0" parTransId="{B07B6049-E3CA-472D-A0EA-3D554C39849B}" sibTransId="{428197EB-EA11-4213-A906-C400BD3DA28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DCEAD26F-6628-4FE5-8C50-B10D3FFAC4C4}" type="presOf" srcId="{A6FAABFC-F923-424F-89AB-9A0FCC582366}" destId="{997C0BA6-300C-47AB-B66E-DDBC7F299CD6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  <dgm:cxn modelId="{0B990B3A-F328-4BBE-9A36-7440D90A4AD8}" type="presParOf" srcId="{417B651E-EFF0-4980-8309-6E8012F28C30}" destId="{5CC9A9E2-F42D-4807-8A46-3651CF7327DE}" srcOrd="2" destOrd="0" presId="urn:microsoft.com/office/officeart/2008/layout/LinedList"/>
    <dgm:cxn modelId="{8D49B124-5CC3-4E5E-9CE1-5FB43E38F984}" type="presParOf" srcId="{417B651E-EFF0-4980-8309-6E8012F28C30}" destId="{33C21D2B-65C9-488E-BFED-EB2A086096C4}" srcOrd="3" destOrd="0" presId="urn:microsoft.com/office/officeart/2008/layout/LinedList"/>
    <dgm:cxn modelId="{2583C654-D94D-4219-86FA-A4C765975957}" type="presParOf" srcId="{33C21D2B-65C9-488E-BFED-EB2A086096C4}" destId="{997C0BA6-300C-47AB-B66E-DDBC7F299CD6}" srcOrd="0" destOrd="0" presId="urn:microsoft.com/office/officeart/2008/layout/LinedList"/>
    <dgm:cxn modelId="{1D251F53-B3CA-42EB-AEBE-E5A5A4A0F59D}" type="presParOf" srcId="{33C21D2B-65C9-488E-BFED-EB2A086096C4}" destId="{8529A9F0-57A0-47B3-AD19-40661EA9D6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F265E-31FE-4CB7-B637-28780F805C3E}">
      <dsp:nvSpPr>
        <dsp:cNvPr id="0" name=""/>
        <dsp:cNvSpPr/>
      </dsp:nvSpPr>
      <dsp:spPr>
        <a:xfrm>
          <a:off x="0" y="29263"/>
          <a:ext cx="6111297" cy="2212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Traditional: Select 6 to 12 people and meet in a dedicated room with one-way mirror for client viewing, for about two hours</a:t>
          </a:r>
        </a:p>
      </dsp:txBody>
      <dsp:txXfrm>
        <a:off x="108004" y="137267"/>
        <a:ext cx="5895289" cy="1996462"/>
      </dsp:txXfrm>
    </dsp:sp>
    <dsp:sp modelId="{88B4793C-4165-4654-A316-D9C6E9AFDF7A}">
      <dsp:nvSpPr>
        <dsp:cNvPr id="0" name=""/>
        <dsp:cNvSpPr/>
      </dsp:nvSpPr>
      <dsp:spPr>
        <a:xfrm>
          <a:off x="0" y="2331013"/>
          <a:ext cx="6111297" cy="22124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Nontraditional: Online with 25-50 respondents, allow clients participate</a:t>
          </a:r>
        </a:p>
      </dsp:txBody>
      <dsp:txXfrm>
        <a:off x="108004" y="2439017"/>
        <a:ext cx="5895289" cy="1996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6B878-EA75-470B-AF67-364B96CBD5F5}">
      <dsp:nvSpPr>
        <dsp:cNvPr id="0" name=""/>
        <dsp:cNvSpPr/>
      </dsp:nvSpPr>
      <dsp:spPr>
        <a:xfrm>
          <a:off x="0" y="142348"/>
          <a:ext cx="6111297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Pros:</a:t>
          </a:r>
        </a:p>
      </dsp:txBody>
      <dsp:txXfrm>
        <a:off x="30442" y="172790"/>
        <a:ext cx="6050413" cy="562726"/>
      </dsp:txXfrm>
    </dsp:sp>
    <dsp:sp modelId="{4566690E-79D2-4D23-A95F-0E3F90B6A2D3}">
      <dsp:nvSpPr>
        <dsp:cNvPr id="0" name=""/>
        <dsp:cNvSpPr/>
      </dsp:nvSpPr>
      <dsp:spPr>
        <a:xfrm>
          <a:off x="0" y="765958"/>
          <a:ext cx="6111297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3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Generate fresh ideas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Allow clients to observe their participants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May be directed at understanding a wide variety of issues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Allow fairly easy access to special respondent groups </a:t>
          </a:r>
        </a:p>
      </dsp:txBody>
      <dsp:txXfrm>
        <a:off x="0" y="765958"/>
        <a:ext cx="6111297" cy="1668420"/>
      </dsp:txXfrm>
    </dsp:sp>
    <dsp:sp modelId="{2E2FF177-CA9A-452A-8CA7-F06345ED6EF3}">
      <dsp:nvSpPr>
        <dsp:cNvPr id="0" name=""/>
        <dsp:cNvSpPr/>
      </dsp:nvSpPr>
      <dsp:spPr>
        <a:xfrm>
          <a:off x="0" y="2434378"/>
          <a:ext cx="6111297" cy="6236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Cons: </a:t>
          </a:r>
        </a:p>
      </dsp:txBody>
      <dsp:txXfrm>
        <a:off x="30442" y="2464820"/>
        <a:ext cx="6050413" cy="562726"/>
      </dsp:txXfrm>
    </dsp:sp>
    <dsp:sp modelId="{45D0B8EE-8E11-43F3-9E87-B66DBF841153}">
      <dsp:nvSpPr>
        <dsp:cNvPr id="0" name=""/>
        <dsp:cNvSpPr/>
      </dsp:nvSpPr>
      <dsp:spPr>
        <a:xfrm>
          <a:off x="0" y="3057988"/>
          <a:ext cx="6111297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3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Representativeness of participants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Interpretation sometimes difficult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High Cost per participant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Cannot be used for prediction</a:t>
          </a:r>
        </a:p>
      </dsp:txBody>
      <dsp:txXfrm>
        <a:off x="0" y="3057988"/>
        <a:ext cx="6111297" cy="1372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desirable when we wish to </a:t>
          </a:r>
          <a:r>
            <a:rPr lang="en-US" sz="1500" b="1" u="sng" kern="1200"/>
            <a:t>project</a:t>
          </a:r>
          <a:r>
            <a:rPr lang="en-US" sz="1500" b="1" kern="1200"/>
            <a:t> </a:t>
          </a:r>
          <a:r>
            <a:rPr lang="en-US" sz="1500" kern="120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experiment is defined as manipulating an </a:t>
          </a:r>
          <a:r>
            <a:rPr lang="en-US" sz="2200" u="sng" kern="1200"/>
            <a:t>independent variable </a:t>
          </a:r>
          <a:r>
            <a:rPr lang="en-US" sz="2200" kern="1200"/>
            <a:t>to see how it affects a </a:t>
          </a:r>
          <a:r>
            <a:rPr lang="en-US" sz="2200" u="sng" kern="1200"/>
            <a:t>dependent variable</a:t>
          </a:r>
          <a:r>
            <a:rPr lang="en-US" sz="2200" kern="1200"/>
            <a:t>, while also controlling the effects of additional </a:t>
          </a:r>
          <a:r>
            <a:rPr lang="en-US" sz="2200" u="sng" kern="1200"/>
            <a:t>extraneous variables</a:t>
          </a:r>
          <a:r>
            <a:rPr lang="en-US" sz="2200" kern="120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Experimental design is a procedure for devising an experimental setting such that a change in a dependent variable may be attributed </a:t>
          </a:r>
          <a:r>
            <a:rPr lang="en-US" sz="3300" u="sng" kern="1200" dirty="0"/>
            <a:t>solely</a:t>
          </a:r>
          <a:r>
            <a:rPr lang="en-US" sz="3300" kern="1200" dirty="0"/>
            <a:t> to the change in an independent variable.</a:t>
          </a:r>
        </a:p>
      </dsp:txBody>
      <dsp:txXfrm>
        <a:off x="0" y="0"/>
        <a:ext cx="6900512" cy="2768070"/>
      </dsp:txXfrm>
    </dsp:sp>
    <dsp:sp modelId="{5CC9A9E2-F42D-4807-8A46-3651CF7327D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C0BA6-300C-47AB-B66E-DDBC7F299CD6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iClicker: how would you design an experiment to assess if the ‘buy one get one free’ on shoes promotion increases the sale during Christmas? </a:t>
          </a:r>
        </a:p>
      </dsp:txBody>
      <dsp:txXfrm>
        <a:off x="0" y="2768070"/>
        <a:ext cx="6900512" cy="2768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vs. online focus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D4DD-F6EB-4CF2-A49D-7AA0E35D9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19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basic marketing research designs that can be successfully matched to given problems and research objectives, and they serve the researcher much like the blueprint serves the builder.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C943-A326-4715-BD6D-63076D0BC5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5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could be the potential causes that a restaurant is having a gradual sales decline? Pick a specific method and consider the probable cause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A73B-C46B-4D3E-AEFF-0CFB866A6E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9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RQ</a:t>
            </a:r>
            <a:r>
              <a:rPr lang="en-US" dirty="0"/>
              <a:t>: What criteria do household use when selection department store. Why do they do so? </a:t>
            </a:r>
          </a:p>
          <a:p>
            <a:r>
              <a:rPr lang="en-US" dirty="0"/>
              <a:t>See the talking points with client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D94C-EE70-464E-BC49-78E7363D3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 1- 3 for identifying the problem and causes, point 4-5: target customers and difference type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point 6-7: info needs to form your research objections and their prioritization, point 8: decision alternatives).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BBDD-7393-459F-9DEB-F475980F5E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2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46BD-0D98-43ED-BAB5-5A46B1F4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47E7-0348-4B19-A6F2-60A42A41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interview conduct among a small number of individuals small number of individuals simultaneously; the interview relies more on group discussion than on directed questions to generate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6014-C63E-4A9C-8BF9-9AAAF5E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9120-0044-42DB-BE1D-B7F8C0A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BD02-0A04-4B71-B663-3F3888F1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250-97FF-4E78-88DB-725D1517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8 to 12 people </a:t>
            </a:r>
          </a:p>
          <a:p>
            <a:r>
              <a:rPr lang="en-US" dirty="0"/>
              <a:t>1.5 to 2 hours in length </a:t>
            </a:r>
          </a:p>
          <a:p>
            <a:r>
              <a:rPr lang="en-US" dirty="0"/>
              <a:t>Homogenous within group; heterogeneity introduced across groups </a:t>
            </a:r>
          </a:p>
          <a:p>
            <a:r>
              <a:rPr lang="en-US" dirty="0"/>
              <a:t>Participants carefully screened </a:t>
            </a:r>
          </a:p>
          <a:p>
            <a:r>
              <a:rPr lang="en-US" dirty="0"/>
              <a:t>Session recorded and transcribed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DF758-301E-44E4-B229-28E043C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953F-E437-4F55-A09E-758748E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7DD-AC02-4C61-BB6C-F3DEDA4B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9CEA-CB1B-4C44-AB7A-E84C493B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</a:t>
            </a:r>
          </a:p>
          <a:p>
            <a:pPr lvl="1"/>
            <a:r>
              <a:rPr lang="en-US" dirty="0"/>
              <a:t>Individual that meets with focus group participants and guides the session </a:t>
            </a:r>
          </a:p>
          <a:p>
            <a:r>
              <a:rPr lang="en-US" dirty="0"/>
              <a:t>Moderator’s Guidebook </a:t>
            </a:r>
          </a:p>
          <a:p>
            <a:pPr lvl="1"/>
            <a:r>
              <a:rPr lang="en-US" dirty="0"/>
              <a:t>An ordered list of the general ( and specific) issues to be addressed during a focus group; the issues normally should move from general to specific.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C4A89-95A7-4811-8851-E530229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DA72-CABD-437A-93BE-5BB63F46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3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EC99-63BD-4909-BA36-E5C5E2E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Good Focus Group Moderators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DB7-6C91-4F99-A47F-F021CEBB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Superior listening ability </a:t>
            </a:r>
          </a:p>
          <a:p>
            <a:r>
              <a:rPr lang="en-US" dirty="0"/>
              <a:t>Excellent short-term auditory memory </a:t>
            </a:r>
          </a:p>
          <a:p>
            <a:r>
              <a:rPr lang="en-US" dirty="0"/>
              <a:t>Well organized </a:t>
            </a:r>
          </a:p>
          <a:p>
            <a:r>
              <a:rPr lang="en-US" dirty="0"/>
              <a:t>A quick learner</a:t>
            </a:r>
          </a:p>
          <a:p>
            <a:r>
              <a:rPr lang="en-US" dirty="0"/>
              <a:t>High energy level </a:t>
            </a:r>
          </a:p>
          <a:p>
            <a:r>
              <a:rPr lang="en-US" dirty="0"/>
              <a:t>Personable </a:t>
            </a:r>
          </a:p>
          <a:p>
            <a:r>
              <a:rPr lang="en-US" dirty="0"/>
              <a:t>Well-above-average intelligence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E4D3C-0824-49FB-8E32-0F9A4DA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2F36-6652-4371-BD04-120BC32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8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B322-EC89-4993-981B-BF3B0ABC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Dark Side of 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5162-0054-4313-B827-128B4EA3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for managers to see what they expect to see in focus group results </a:t>
            </a:r>
          </a:p>
          <a:p>
            <a:r>
              <a:rPr lang="en-US" dirty="0"/>
              <a:t>Focus groups are on one form of exploratory research – They should not be expected deliver final results or answers to decision problems – yet many managers seem to use them for that purpose.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C979-E576-4EFD-8AE0-267741B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C353-2810-4E11-958D-73F1F840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8D8F-E271-419E-86B5-62721EC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C776-4B77-4E4C-9250-844CA9F5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groups</a:t>
            </a:r>
          </a:p>
          <a:p>
            <a:pPr lvl="1"/>
            <a:r>
              <a:rPr lang="en-US" dirty="0"/>
              <a:t>A group interview technique that initially limits respondent interaction while attempting to maximize input from individuals </a:t>
            </a:r>
            <a:r>
              <a:rPr lang="en-US" dirty="0" err="1"/>
              <a:t>iudal</a:t>
            </a:r>
            <a:r>
              <a:rPr lang="en-US" dirty="0"/>
              <a:t> group members.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67C6B-0588-48DD-9AA2-918145EE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8A55-6FA2-4F33-8FA1-5E467537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7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powerful analytic technologies to quickly and thoroughly explore mountains of data to obtain useful information</a:t>
            </a:r>
          </a:p>
          <a:p>
            <a:r>
              <a:rPr lang="en-US" dirty="0"/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study of selected examples of the phenomenon on interest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BEB4-43E3-465B-8249-64C68BC9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85429-2B4F-42CA-A6D7-ABBD70E5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 Case #2</a:t>
            </a: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Google Shape;92;p2">
            <a:extLst>
              <a:ext uri="{FF2B5EF4-FFF2-40B4-BE49-F238E27FC236}">
                <a16:creationId xmlns:a16="http://schemas.microsoft.com/office/drawing/2014/main" id="{EC3CFE1F-BB10-4742-A5A8-7E473DA0E117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+mn-lt"/>
                <a:ea typeface="+mn-ea"/>
                <a:cs typeface="+mn-cs"/>
                <a:sym typeface="Arial"/>
              </a:rPr>
              <a:t>iCliker</a:t>
            </a:r>
            <a:r>
              <a:rPr lang="en-US" sz="20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 -  write your answer in 2-3 sentences on iClicker</a:t>
            </a:r>
          </a:p>
        </p:txBody>
      </p:sp>
      <p:pic>
        <p:nvPicPr>
          <p:cNvPr id="5" name="Google Shape;91;p2" descr="Text, letter&#10;&#10;Description automatically generated">
            <a:extLst>
              <a:ext uri="{FF2B5EF4-FFF2-40B4-BE49-F238E27FC236}">
                <a16:creationId xmlns:a16="http://schemas.microsoft.com/office/drawing/2014/main" id="{6104834E-D15D-4EC9-B244-9CC7F4501B79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116652" y="1196943"/>
            <a:ext cx="6642532" cy="388588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D8A52-DBF7-4A82-94A4-6C0992A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19D4-422E-456D-B5CF-960A509F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8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</a:t>
            </a:r>
            <a:r>
              <a:rPr lang="en-US" sz="2400" b="1" u="sng"/>
              <a:t>choice</a:t>
            </a:r>
            <a:r>
              <a:rPr lang="en-US" sz="2400"/>
              <a:t> of the most appropriate design depends largely on the </a:t>
            </a:r>
            <a:r>
              <a:rPr lang="en-US" sz="2400" b="1" u="sng"/>
              <a:t>objectives of the research </a:t>
            </a:r>
            <a:r>
              <a:rPr lang="en-US" sz="2400"/>
              <a:t>and </a:t>
            </a:r>
            <a:r>
              <a:rPr lang="en-US" sz="2400" b="1" u="sng"/>
              <a:t>how much is known </a:t>
            </a:r>
            <a:r>
              <a:rPr lang="en-US" sz="240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Research (Qualitative Research)</a:t>
            </a:r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C5610B96-7E51-4B37-860F-5C20EA5E6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273" y="1486476"/>
            <a:ext cx="7955970" cy="1676545"/>
          </a:xfrm>
          <a:prstGeom prst="rect">
            <a:avLst/>
          </a:prstGeom>
        </p:spPr>
      </p:pic>
      <p:sp>
        <p:nvSpPr>
          <p:cNvPr id="5" name="Google Shape;140;p9">
            <a:extLst>
              <a:ext uri="{FF2B5EF4-FFF2-40B4-BE49-F238E27FC236}">
                <a16:creationId xmlns:a16="http://schemas.microsoft.com/office/drawing/2014/main" id="{7C4C7831-7A34-43CA-882A-0DAB248A19BD}"/>
              </a:ext>
            </a:extLst>
          </p:cNvPr>
          <p:cNvSpPr txBox="1"/>
          <p:nvPr/>
        </p:nvSpPr>
        <p:spPr>
          <a:xfrm>
            <a:off x="7120327" y="2759075"/>
            <a:ext cx="4724400" cy="669925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1111413" y="3630553"/>
            <a:ext cx="6008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generate ideas (e.g., what, why) for descriptive and exploratory research ( quantitative research). See example. </a:t>
            </a:r>
          </a:p>
          <a:p>
            <a:r>
              <a:rPr lang="en-US" b="1" dirty="0"/>
              <a:t>Uses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Background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a bank image study?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Terms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terms are used?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Clarify problems and hypothesis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type of bank customers? Retail? Commercial? Correspondent banks?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B8501-9F3B-40DB-B19F-B7FF3F17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801581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Focus Groups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EB1E-FFD7-405C-ACD1-A10ADAD8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Focus groups are small groups of people brought together and guided by a moderator through an unstructured, spontaneous discussion for the purpose of gaining information relevant to the research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4FBF3-4E34-4CE5-823C-E07A317F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A881-EE58-493F-9D5C-362FFF49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Describe the basic uses of exploratory research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Specify the key characteristics of exploratory research. Small scale and very flexible studies are used to generate ideas and insights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Discuss the various types of exploratory research and describe each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Identify the key person in a focus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Discuss two major pitfalls to avoid with focus groups (or any other form of exploratory research). </a:t>
            </a:r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7B55-F9CA-42F9-A837-93CD9445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Types of Focus Groups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DAE7428-9B7C-462E-8CD2-8F09615D5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677851"/>
              </p:ext>
            </p:extLst>
          </p:nvPr>
        </p:nvGraphicFramePr>
        <p:xfrm>
          <a:off x="5683624" y="1409700"/>
          <a:ext cx="6111297" cy="457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C3C36-4A3C-477F-9881-F30CB92A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08C16-2FD6-40A5-83E2-ED712C70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2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84B89-8A13-46C4-BC12-42D501ED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Pros and Cons of Focus Groups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6F37EE6-227B-4A86-9985-7DD27E4FB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960723"/>
              </p:ext>
            </p:extLst>
          </p:nvPr>
        </p:nvGraphicFramePr>
        <p:xfrm>
          <a:off x="5683624" y="1409700"/>
          <a:ext cx="6111297" cy="457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1F9F3-BAD7-4851-835D-0D750326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314CC-E522-4163-A4F8-38D1D558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4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AFA80-ADA6-4B99-B0A7-2466D4CE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Interview guide (for meeting with the client)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1414-5737-4EB9-80D8-7193EAE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What is the product/service being provided?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2. What is special 'unique about the product/service?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3. Does the client know who their competition is?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4. Is there a special group of people (such as college students) that the product/service is meant for? Are there different groups of people that the client thinks uses their product/service?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5. Does the client think the different groups think of their product/service differently?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6. What information does the client hope to get from this project? Do they want this information?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7. What are the different things that the client wants to know? Prioritize these questions.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8. What decisions will the client make using the information above? There should be several alternatives that you should get from the client for this decision- e.g., where to advertise their product is the decision that will be aided by your project. The decision alternatives would be advertised in Add Sheet, Columbia Tribune, Missourian, Radio, Television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DECE0-CCBC-4197-B737-8521635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317E-03FC-4A1E-86F8-B83654B6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3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dirty="0"/>
              <a:t>Goal: quantify</a:t>
            </a:r>
            <a:r>
              <a:rPr lang="en-US" sz="1800" dirty="0"/>
              <a:t> the responses (e.g., how </a:t>
            </a:r>
            <a:r>
              <a:rPr lang="en-US" sz="1800" dirty="0" err="1"/>
              <a:t>much?What</a:t>
            </a:r>
            <a:r>
              <a:rPr lang="en-US" sz="1800" dirty="0"/>
              <a:t> percent?)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dirty="0"/>
              <a:t>Example: questionnaire/ survey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market related phenomena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people prefer brand X over Y</a:t>
            </a:r>
            <a:endParaRPr lang="en-US" dirty="0"/>
          </a:p>
        </p:txBody>
      </p:sp>
      <p:graphicFrame>
        <p:nvGraphicFramePr>
          <p:cNvPr id="4" name="Google Shape;204;p24">
            <a:extLst>
              <a:ext uri="{FF2B5EF4-FFF2-40B4-BE49-F238E27FC236}">
                <a16:creationId xmlns:a16="http://schemas.microsoft.com/office/drawing/2014/main" id="{7FA8C55E-20A7-47BE-AB63-606341A84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486607"/>
              </p:ext>
            </p:extLst>
          </p:nvPr>
        </p:nvGraphicFramePr>
        <p:xfrm>
          <a:off x="838200" y="4001294"/>
          <a:ext cx="7916350" cy="20210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Research Objective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Appropriate Design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100">
                <a:tc>
                  <a:txBody>
                    <a:bodyPr/>
                    <a:lstStyle/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To </a:t>
                      </a:r>
                      <a:r>
                        <a:rPr lang="en-US" sz="2200" b="1"/>
                        <a:t>describe</a:t>
                      </a:r>
                      <a:r>
                        <a:rPr lang="en-US" sz="2200"/>
                        <a:t> and </a:t>
                      </a:r>
                      <a:r>
                        <a:rPr lang="en-US" sz="2200" b="1"/>
                        <a:t>measure </a:t>
                      </a:r>
                      <a:endParaRPr/>
                    </a:p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marketing phenomena </a:t>
                      </a:r>
                      <a:r>
                        <a:rPr lang="en-US" sz="2200" b="1"/>
                        <a:t>at a point in time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Descriptive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FCE9-1C9D-444F-8A42-A03EB341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058D0-1663-456D-84C3-ED8346E2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Vague research question for survey research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C8E5-AF42-42EA-A608-107CC36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8E20-8CF6-46E4-894C-0260B215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3B94-F7F3-47EA-8DD8-27AC263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ED88-E044-40AA-A99C-E8299464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conducted to gain ideas and insights to better define the problem or opportunity confronting a manager. </a:t>
            </a:r>
          </a:p>
          <a:p>
            <a:r>
              <a:rPr lang="en-US" dirty="0"/>
              <a:t>When conducted correctly, exploratory research should provide a better understanding of the situation and possibly yield hypotheses- but this kind of research is not designed to come up with final answers and decisions</a:t>
            </a:r>
          </a:p>
          <a:p>
            <a:r>
              <a:rPr lang="en-US" dirty="0"/>
              <a:t>Small scale</a:t>
            </a:r>
          </a:p>
          <a:p>
            <a:r>
              <a:rPr lang="en-US" dirty="0"/>
              <a:t>Flexible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BEEBB-E3F4-4250-AAC2-5FA7CAF8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5F88-6070-4024-A224-8430ED6B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5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Does background music affects purchase behavior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258;p29">
            <a:extLst>
              <a:ext uri="{FF2B5EF4-FFF2-40B4-BE49-F238E27FC236}">
                <a16:creationId xmlns:a16="http://schemas.microsoft.com/office/drawing/2014/main" id="{DA44D752-4589-44ED-B7B4-3AD8C8ABE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69270"/>
              </p:ext>
            </p:extLst>
          </p:nvPr>
        </p:nvGraphicFramePr>
        <p:xfrm>
          <a:off x="1851919" y="3825127"/>
          <a:ext cx="7916350" cy="20210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Research Objective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Appropriate Design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100">
                <a:tc>
                  <a:txBody>
                    <a:bodyPr/>
                    <a:lstStyle/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To determine </a:t>
                      </a:r>
                      <a:r>
                        <a:rPr lang="en-US" sz="2200" b="1"/>
                        <a:t>causality</a:t>
                      </a:r>
                      <a:r>
                        <a:rPr lang="en-US" sz="2200"/>
                        <a:t>, to make “if-</a:t>
                      </a:r>
                      <a:endParaRPr/>
                    </a:p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then” statements		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Causal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9255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C9A9E2-F42D-4807-8A46-3651CF732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7C0BA6-300C-47AB-B66E-DDBC7F299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B8E9-910E-44B8-A5BA-D1A2BBB7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005F-A9F1-4252-9371-41D55B3E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statement that specifies how two or more measurable variables are related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 err="1"/>
              <a:t>H1</a:t>
            </a:r>
            <a:r>
              <a:rPr lang="en-US" dirty="0"/>
              <a:t>: Women are more likely than men to make impulse purchases of our brand </a:t>
            </a:r>
          </a:p>
          <a:p>
            <a:pPr lvl="1"/>
            <a:r>
              <a:rPr lang="en-US" dirty="0" err="1"/>
              <a:t>H2</a:t>
            </a:r>
            <a:r>
              <a:rPr lang="en-US" dirty="0"/>
              <a:t>: Decreasing price by 10% will increase unit sales by 30% </a:t>
            </a:r>
          </a:p>
          <a:p>
            <a:pPr lvl="1"/>
            <a:r>
              <a:rPr lang="en-US" dirty="0" err="1"/>
              <a:t>H3</a:t>
            </a:r>
            <a:r>
              <a:rPr lang="en-US" dirty="0"/>
              <a:t>: Adoption of our new product will be greater in Northern states than in Southern States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312BF-C563-4C41-8C14-FE0090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509B-ED18-4D12-9B66-563CBCD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91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8AD6-1C36-4E0A-99F6-DDC3AC24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iClicker poll</a:t>
            </a:r>
          </a:p>
        </p:txBody>
      </p:sp>
      <p:sp>
        <p:nvSpPr>
          <p:cNvPr id="10" name="Google Shape;366;p41">
            <a:extLst>
              <a:ext uri="{FF2B5EF4-FFF2-40B4-BE49-F238E27FC236}">
                <a16:creationId xmlns:a16="http://schemas.microsoft.com/office/drawing/2014/main" id="{812E95BF-EF8B-42FD-B94F-27DC549DC52A}"/>
              </a:ext>
            </a:extLst>
          </p:cNvPr>
          <p:cNvSpPr/>
          <p:nvPr/>
        </p:nvSpPr>
        <p:spPr>
          <a:xfrm>
            <a:off x="1717421" y="1452023"/>
            <a:ext cx="8098971" cy="47548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69;p41">
            <a:extLst>
              <a:ext uri="{FF2B5EF4-FFF2-40B4-BE49-F238E27FC236}">
                <a16:creationId xmlns:a16="http://schemas.microsoft.com/office/drawing/2014/main" id="{20685AA4-EF7A-4143-8717-5B3CBEFF0ED9}"/>
              </a:ext>
            </a:extLst>
          </p:cNvPr>
          <p:cNvSpPr txBox="1"/>
          <p:nvPr/>
        </p:nvSpPr>
        <p:spPr>
          <a:xfrm>
            <a:off x="1926425" y="1618590"/>
            <a:ext cx="32950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Design:</a:t>
            </a:r>
            <a:endParaRPr/>
          </a:p>
        </p:txBody>
      </p:sp>
      <p:sp>
        <p:nvSpPr>
          <p:cNvPr id="12" name="Google Shape;370;p41">
            <a:extLst>
              <a:ext uri="{FF2B5EF4-FFF2-40B4-BE49-F238E27FC236}">
                <a16:creationId xmlns:a16="http://schemas.microsoft.com/office/drawing/2014/main" id="{6877AE61-5297-4CBD-886D-2AA2C04E55D1}"/>
              </a:ext>
            </a:extLst>
          </p:cNvPr>
          <p:cNvSpPr txBox="1"/>
          <p:nvPr/>
        </p:nvSpPr>
        <p:spPr>
          <a:xfrm>
            <a:off x="4830712" y="1618590"/>
            <a:ext cx="47086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plan of how to go about collecting and analyzing information </a:t>
            </a:r>
            <a:endParaRPr/>
          </a:p>
        </p:txBody>
      </p:sp>
      <p:sp>
        <p:nvSpPr>
          <p:cNvPr id="13" name="Google Shape;371;p41">
            <a:extLst>
              <a:ext uri="{FF2B5EF4-FFF2-40B4-BE49-F238E27FC236}">
                <a16:creationId xmlns:a16="http://schemas.microsoft.com/office/drawing/2014/main" id="{C3D9F2FB-8098-4CAA-B793-4187AD18795C}"/>
              </a:ext>
            </a:extLst>
          </p:cNvPr>
          <p:cNvSpPr txBox="1"/>
          <p:nvPr/>
        </p:nvSpPr>
        <p:spPr>
          <a:xfrm>
            <a:off x="1922064" y="3120885"/>
            <a:ext cx="3130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Research Design:</a:t>
            </a:r>
            <a:endParaRPr dirty="0"/>
          </a:p>
        </p:txBody>
      </p:sp>
      <p:sp>
        <p:nvSpPr>
          <p:cNvPr id="14" name="Google Shape;372;p41">
            <a:extLst>
              <a:ext uri="{FF2B5EF4-FFF2-40B4-BE49-F238E27FC236}">
                <a16:creationId xmlns:a16="http://schemas.microsoft.com/office/drawing/2014/main" id="{ED669212-C71A-4BF3-B905-C33A0E1E32C2}"/>
              </a:ext>
            </a:extLst>
          </p:cNvPr>
          <p:cNvSpPr txBox="1"/>
          <p:nvPr/>
        </p:nvSpPr>
        <p:spPr>
          <a:xfrm>
            <a:off x="4826350" y="3120885"/>
            <a:ext cx="23587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Causal</a:t>
            </a:r>
            <a:endParaRPr/>
          </a:p>
        </p:txBody>
      </p:sp>
      <p:sp>
        <p:nvSpPr>
          <p:cNvPr id="15" name="Google Shape;373;p41">
            <a:extLst>
              <a:ext uri="{FF2B5EF4-FFF2-40B4-BE49-F238E27FC236}">
                <a16:creationId xmlns:a16="http://schemas.microsoft.com/office/drawing/2014/main" id="{483E3B1B-66C7-4B05-86B5-3AE86775B925}"/>
              </a:ext>
            </a:extLst>
          </p:cNvPr>
          <p:cNvSpPr txBox="1"/>
          <p:nvPr/>
        </p:nvSpPr>
        <p:spPr>
          <a:xfrm>
            <a:off x="7269217" y="3125232"/>
            <a:ext cx="23587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Examples??</a:t>
            </a: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2EA7A-4689-49AB-9CAF-4C4C0C39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BDC6E-4B0E-4A72-8D9B-EC64963C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29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01AE-940A-4A70-9642-F1B7A4C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Answer to vague RQ in CE1</a:t>
            </a:r>
          </a:p>
          <a:p>
            <a:r>
              <a:rPr lang="en-US" sz="2200"/>
              <a:t>Discussion case #3</a:t>
            </a:r>
          </a:p>
          <a:p>
            <a:r>
              <a:rPr lang="en-US" sz="2200"/>
              <a:t>PA3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9E28-1159-4A44-8627-0DED392A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conduct exploratory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D96A-359B-4D4C-8C49-302DB23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hypotheses</a:t>
            </a:r>
          </a:p>
          <a:p>
            <a:r>
              <a:rPr lang="en-US" dirty="0"/>
              <a:t>Better formulate the manager’s decision problem </a:t>
            </a:r>
          </a:p>
          <a:p>
            <a:r>
              <a:rPr lang="en-US" dirty="0"/>
              <a:t>Increase researcher’s familiarity with the problem </a:t>
            </a:r>
          </a:p>
          <a:p>
            <a:r>
              <a:rPr lang="en-US" dirty="0"/>
              <a:t>Clarify concepts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516FB-2C04-45EE-A3F6-896F4C0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5683-754C-4A45-A92F-5CA10A65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46EC-84C0-41A9-A8AA-BA1EACF7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Research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8C24-0CC2-42B6-926B-2E47C2FC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Search </a:t>
            </a:r>
          </a:p>
          <a:p>
            <a:r>
              <a:rPr lang="en-US" dirty="0"/>
              <a:t>Depth Interviews</a:t>
            </a:r>
          </a:p>
          <a:p>
            <a:r>
              <a:rPr lang="en-US" dirty="0"/>
              <a:t>Focus Groups </a:t>
            </a:r>
          </a:p>
          <a:p>
            <a:r>
              <a:rPr lang="en-US" dirty="0"/>
              <a:t>Data Mining </a:t>
            </a:r>
          </a:p>
          <a:p>
            <a:r>
              <a:rPr lang="en-US" dirty="0"/>
              <a:t>Case Analyses </a:t>
            </a:r>
          </a:p>
          <a:p>
            <a:r>
              <a:rPr lang="en-US" dirty="0"/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2F0-645F-408F-B989-0EEE9CDD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533B-F8B4-4CBB-8527-9F7077DF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036-4DB4-4BD1-86BF-B0C30E12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55D2-C9FF-49FF-B8E4-EB667C2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of statistics, trade journal articles, other articles, magazines, newspapers, books, and/or online sources for data or insight into the problem at hand.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FB3-4534-4515-B5DB-4850ACE4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9CED-3FC2-4370-B7CE-122B651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253C-64E3-4505-8AA6-AEF2FD1F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F957-1B27-47A1-94B9-CED8E962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Interviews with people knowledgeable about the general subject being investigated </a:t>
            </a:r>
          </a:p>
          <a:p>
            <a:r>
              <a:rPr lang="en-US" dirty="0"/>
              <a:t>Some possibilities: </a:t>
            </a:r>
          </a:p>
          <a:p>
            <a:pPr lvl="1"/>
            <a:r>
              <a:rPr lang="en-US" dirty="0"/>
              <a:t>Those who work with it (e.g., employees, consultants) </a:t>
            </a:r>
          </a:p>
          <a:p>
            <a:pPr lvl="1"/>
            <a:r>
              <a:rPr lang="en-US" dirty="0"/>
              <a:t>Those who study (e.g., researchers, analysts)</a:t>
            </a:r>
          </a:p>
          <a:p>
            <a:pPr lvl="1"/>
            <a:r>
              <a:rPr lang="en-US" dirty="0"/>
              <a:t>Those who live it (e.g., consumers)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268C-3198-40F0-BDC3-D7001321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1BF7-3FFA-46A1-9D94-6A60703F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3235</TotalTime>
  <Words>2418</Words>
  <Application>Microsoft Office PowerPoint</Application>
  <PresentationFormat>Widescreen</PresentationFormat>
  <Paragraphs>359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Arimo</vt:lpstr>
      <vt:lpstr>Calibri</vt:lpstr>
      <vt:lpstr>Calibri Light</vt:lpstr>
      <vt:lpstr>Franklin Gothic Book</vt:lpstr>
      <vt:lpstr>Times New Roman</vt:lpstr>
      <vt:lpstr>Trebuchet MS</vt:lpstr>
      <vt:lpstr>Office Theme</vt:lpstr>
      <vt:lpstr>Research Design</vt:lpstr>
      <vt:lpstr>Recap</vt:lpstr>
      <vt:lpstr>Learning Objectives</vt:lpstr>
      <vt:lpstr>Exploratory Research </vt:lpstr>
      <vt:lpstr>Hypothesis</vt:lpstr>
      <vt:lpstr>Why conduct exploratory research?</vt:lpstr>
      <vt:lpstr>Exploratory Research Types</vt:lpstr>
      <vt:lpstr>Literature search</vt:lpstr>
      <vt:lpstr>Depth Interviews</vt:lpstr>
      <vt:lpstr>Focus Group</vt:lpstr>
      <vt:lpstr>Characteristics of Focus Groups</vt:lpstr>
      <vt:lpstr>Focus Group</vt:lpstr>
      <vt:lpstr>Characteristics of Good Focus Group Moderators</vt:lpstr>
      <vt:lpstr>The Dark Side of Focus Groups</vt:lpstr>
      <vt:lpstr>Normal Groups</vt:lpstr>
      <vt:lpstr>Data Mining</vt:lpstr>
      <vt:lpstr>Case Analyses</vt:lpstr>
      <vt:lpstr>Ethnography</vt:lpstr>
      <vt:lpstr>Benchmarking</vt:lpstr>
      <vt:lpstr>Projective Methods</vt:lpstr>
      <vt:lpstr>Where we are</vt:lpstr>
      <vt:lpstr>Discussion Case #2</vt:lpstr>
      <vt:lpstr>Research Design</vt:lpstr>
      <vt:lpstr>Types of Research Design</vt:lpstr>
      <vt:lpstr>Types of Research Design</vt:lpstr>
      <vt:lpstr>Exploratory Research</vt:lpstr>
      <vt:lpstr>Exploratory Research (Qualitative Research)</vt:lpstr>
      <vt:lpstr>Research Design: Exploratory Research</vt:lpstr>
      <vt:lpstr>Focus Groups</vt:lpstr>
      <vt:lpstr>Types of Focus Groups</vt:lpstr>
      <vt:lpstr>Pros and Cons of Focus Groups</vt:lpstr>
      <vt:lpstr>Interview guide (for meeting with the client)</vt:lpstr>
      <vt:lpstr>Descriptive Research</vt:lpstr>
      <vt:lpstr>Descriptive Research</vt:lpstr>
      <vt:lpstr>Vague research question for survey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Causal Research</vt:lpstr>
      <vt:lpstr>Causality – or is it really?</vt:lpstr>
      <vt:lpstr>Research Design: Causal Research</vt:lpstr>
      <vt:lpstr>Example of Causal Research: Test Marketing</vt:lpstr>
      <vt:lpstr>Independent Variable</vt:lpstr>
      <vt:lpstr>Dependent Variable</vt:lpstr>
      <vt:lpstr>Extraneous Variables</vt:lpstr>
      <vt:lpstr>Experimental Design</vt:lpstr>
      <vt:lpstr>Experimental Design</vt:lpstr>
      <vt:lpstr>Experimental Design</vt:lpstr>
      <vt:lpstr>Pretest and Posttest</vt:lpstr>
      <vt:lpstr>Validity</vt:lpstr>
      <vt:lpstr>Recap – iClicker poll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15</cp:revision>
  <dcterms:created xsi:type="dcterms:W3CDTF">2021-06-01T03:14:17Z</dcterms:created>
  <dcterms:modified xsi:type="dcterms:W3CDTF">2021-08-27T19:48:34Z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