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60" r:id="rId7"/>
    <p:sldId id="261" r:id="rId8"/>
    <p:sldId id="262" r:id="rId9"/>
    <p:sldId id="264" r:id="rId10"/>
    <p:sldId id="265" r:id="rId11"/>
    <p:sldId id="263" r:id="rId12"/>
    <p:sldId id="266" r:id="rId13"/>
    <p:sldId id="267" r:id="rId14"/>
    <p:sldId id="268" r:id="rId15"/>
    <p:sldId id="25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75785" autoAdjust="0"/>
  </p:normalViewPr>
  <p:slideViewPr>
    <p:cSldViewPr snapToGrid="0">
      <p:cViewPr varScale="1">
        <p:scale>
          <a:sx n="83" d="100"/>
          <a:sy n="83" d="100"/>
        </p:scale>
        <p:origin x="130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 </a:t>
            </a:r>
          </a:p>
          <a:p>
            <a:r>
              <a:rPr lang="en-US" dirty="0"/>
              <a:t>Even though you can satisfy the first condition, you have to satisfy the other conditions as well in order to establish causal relationship. Hence, many people thought they can </a:t>
            </a:r>
          </a:p>
          <a:p>
            <a:endParaRPr lang="en-US" dirty="0"/>
          </a:p>
          <a:p>
            <a:r>
              <a:rPr lang="en-US" dirty="0"/>
              <a:t>Because we can never know for certain that we have eliminated all other possible causes of an effect, we can never state with certainty that X caused Y.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59305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Conducting Causal Research</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81BB-C781-45B0-BD84-61A961F78689}"/>
              </a:ext>
            </a:extLst>
          </p:cNvPr>
          <p:cNvSpPr>
            <a:spLocks noGrp="1"/>
          </p:cNvSpPr>
          <p:nvPr>
            <p:ph type="title"/>
          </p:nvPr>
        </p:nvSpPr>
        <p:spPr/>
        <p:txBody>
          <a:bodyPr/>
          <a:lstStyle/>
          <a:p>
            <a:r>
              <a:rPr lang="en-US" dirty="0"/>
              <a:t>Internal Validity versus External Validity</a:t>
            </a:r>
          </a:p>
        </p:txBody>
      </p:sp>
      <p:sp>
        <p:nvSpPr>
          <p:cNvPr id="3" name="Content Placeholder 2">
            <a:extLst>
              <a:ext uri="{FF2B5EF4-FFF2-40B4-BE49-F238E27FC236}">
                <a16:creationId xmlns:a16="http://schemas.microsoft.com/office/drawing/2014/main" id="{C3481D69-884A-4E55-B168-3EBCBB6B7E1C}"/>
              </a:ext>
            </a:extLst>
          </p:cNvPr>
          <p:cNvSpPr>
            <a:spLocks noGrp="1"/>
          </p:cNvSpPr>
          <p:nvPr>
            <p:ph idx="1"/>
          </p:nvPr>
        </p:nvSpPr>
        <p:spPr/>
        <p:txBody>
          <a:bodyPr/>
          <a:lstStyle/>
          <a:p>
            <a:r>
              <a:rPr lang="en-US" dirty="0"/>
              <a:t>Internal Validity: The degree to which an outcome can be attributed to an experimental variable and not to other factors. Lab experiments tend to have higher levels of internal validity </a:t>
            </a:r>
          </a:p>
          <a:p>
            <a:r>
              <a:rPr lang="en-US" dirty="0"/>
              <a:t>External Validity: The degree to which the results of an experiment can be generalized, or extended, to other situations. Field experiments tend to have higher levels of external validity </a:t>
            </a:r>
          </a:p>
          <a:p>
            <a:r>
              <a:rPr lang="en-US" dirty="0"/>
              <a:t>Online retailers are in an ideal position for conducting field experiments by testing different types or levels of marketing variables simultaneously and examining actual customer response. </a:t>
            </a:r>
          </a:p>
        </p:txBody>
      </p:sp>
    </p:spTree>
    <p:extLst>
      <p:ext uri="{BB962C8B-B14F-4D97-AF65-F5344CB8AC3E}">
        <p14:creationId xmlns:p14="http://schemas.microsoft.com/office/powerpoint/2010/main" val="10296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7478-998B-4CFA-A095-F97E3E00FA17}"/>
              </a:ext>
            </a:extLst>
          </p:cNvPr>
          <p:cNvSpPr>
            <a:spLocks noGrp="1"/>
          </p:cNvSpPr>
          <p:nvPr>
            <p:ph type="title"/>
          </p:nvPr>
        </p:nvSpPr>
        <p:spPr/>
        <p:txBody>
          <a:bodyPr/>
          <a:lstStyle/>
          <a:p>
            <a:r>
              <a:rPr lang="en-US" dirty="0"/>
              <a:t>Types of Test Markets</a:t>
            </a:r>
          </a:p>
        </p:txBody>
      </p:sp>
      <p:sp>
        <p:nvSpPr>
          <p:cNvPr id="3" name="Content Placeholder 2">
            <a:extLst>
              <a:ext uri="{FF2B5EF4-FFF2-40B4-BE49-F238E27FC236}">
                <a16:creationId xmlns:a16="http://schemas.microsoft.com/office/drawing/2014/main" id="{B89B38CC-5F59-4AE1-8ACA-C30CE64D7724}"/>
              </a:ext>
            </a:extLst>
          </p:cNvPr>
          <p:cNvSpPr>
            <a:spLocks noGrp="1"/>
          </p:cNvSpPr>
          <p:nvPr>
            <p:ph idx="1"/>
          </p:nvPr>
        </p:nvSpPr>
        <p:spPr/>
        <p:txBody>
          <a:bodyPr/>
          <a:lstStyle/>
          <a:p>
            <a:r>
              <a:rPr lang="en-US" dirty="0"/>
              <a:t>Market Testing:  A controlled experiment done in a limited butt carefully selected sector of the marketplace </a:t>
            </a:r>
          </a:p>
          <a:p>
            <a:r>
              <a:rPr lang="en-US" dirty="0"/>
              <a:t>Standard Test Market: A test market in which the company sells the product through its normal distribution channels. </a:t>
            </a:r>
          </a:p>
          <a:p>
            <a:r>
              <a:rPr lang="en-US" dirty="0"/>
              <a:t>Controlled Test Market: An entire test program conducted by an outside service in a market in which it can guarantee distribution </a:t>
            </a:r>
          </a:p>
          <a:p>
            <a:r>
              <a:rPr lang="en-US" dirty="0"/>
              <a:t>Simulated Test Market: A study in which consumer ratings are obtained along with likely or actual purchase data often obtained in a simulated store environment; the data are fed into computer models to produce sales and market share predictions. </a:t>
            </a:r>
          </a:p>
        </p:txBody>
      </p:sp>
    </p:spTree>
    <p:extLst>
      <p:ext uri="{BB962C8B-B14F-4D97-AF65-F5344CB8AC3E}">
        <p14:creationId xmlns:p14="http://schemas.microsoft.com/office/powerpoint/2010/main" val="348349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8FEB-6DF6-46C3-A1B8-E2A3EB2C9CC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8DB104C9-19A5-488A-92C9-59FA137CA8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615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5C2C-7268-4FF7-A659-41F22EB6AD15}"/>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97A61249-129B-4647-A8A9-DDDAD4B108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904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C323-1B55-410D-B5DB-24571DE42F66}"/>
              </a:ext>
            </a:extLst>
          </p:cNvPr>
          <p:cNvSpPr>
            <a:spLocks noGrp="1"/>
          </p:cNvSpPr>
          <p:nvPr>
            <p:ph type="title"/>
          </p:nvPr>
        </p:nvSpPr>
        <p:spPr/>
        <p:txBody>
          <a:bodyPr/>
          <a:lstStyle/>
          <a:p>
            <a:r>
              <a:rPr lang="en-US"/>
              <a:t>Recap</a:t>
            </a:r>
            <a:endParaRPr lang="en-US" dirty="0"/>
          </a:p>
        </p:txBody>
      </p:sp>
      <p:sp>
        <p:nvSpPr>
          <p:cNvPr id="3" name="Content Placeholder 2">
            <a:extLst>
              <a:ext uri="{FF2B5EF4-FFF2-40B4-BE49-F238E27FC236}">
                <a16:creationId xmlns:a16="http://schemas.microsoft.com/office/drawing/2014/main" id="{EABB16FB-4ED7-456E-975A-50B60CB6E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65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F624-E1C0-44D7-AEF0-01B080C23075}"/>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4FB41830-492D-46A3-AB9A-32DDF3440001}"/>
              </a:ext>
            </a:extLst>
          </p:cNvPr>
          <p:cNvSpPr>
            <a:spLocks noGrp="1"/>
          </p:cNvSpPr>
          <p:nvPr>
            <p:ph idx="1"/>
          </p:nvPr>
        </p:nvSpPr>
        <p:spPr/>
        <p:txBody>
          <a:bodyPr>
            <a:normAutofit lnSpcReduction="10000"/>
          </a:bodyPr>
          <a:lstStyle/>
          <a:p>
            <a:pPr marL="514350" indent="-514350">
              <a:buFont typeface="+mj-lt"/>
              <a:buAutoNum type="arabicPeriod"/>
            </a:pPr>
            <a:r>
              <a:rPr lang="en-US" dirty="0"/>
              <a:t>Discuss the three general types of primary data research </a:t>
            </a:r>
          </a:p>
          <a:p>
            <a:pPr marL="514350" indent="-514350">
              <a:buFont typeface="+mj-lt"/>
              <a:buAutoNum type="arabicPeriod"/>
            </a:pPr>
            <a:r>
              <a:rPr lang="en-US" dirty="0"/>
              <a:t>Clarify the difference between lab experiments and field experiments. </a:t>
            </a:r>
          </a:p>
          <a:p>
            <a:pPr marL="514350" indent="-514350">
              <a:buFont typeface="+mj-lt"/>
              <a:buAutoNum type="arabicPeriod"/>
            </a:pPr>
            <a:r>
              <a:rPr lang="en-US" dirty="0"/>
              <a:t>Explain which of the two types of experiments has greater internal validity and which as greater external validity </a:t>
            </a:r>
          </a:p>
          <a:p>
            <a:pPr marL="514350" indent="-514350">
              <a:buFont typeface="+mj-lt"/>
              <a:buAutoNum type="arabicPeriod"/>
            </a:pPr>
            <a:r>
              <a:rPr lang="en-US" dirty="0"/>
              <a:t>List the 3 major considerations in test marketing. </a:t>
            </a:r>
          </a:p>
          <a:p>
            <a:pPr marL="514350" indent="-514350">
              <a:buFont typeface="+mj-lt"/>
              <a:buAutoNum type="arabicPeriod"/>
            </a:pPr>
            <a:r>
              <a:rPr lang="en-US" dirty="0"/>
              <a:t>Distinguish between a standard test market and a controlled test market </a:t>
            </a:r>
          </a:p>
          <a:p>
            <a:pPr marL="514350" indent="-514350">
              <a:buFont typeface="+mj-lt"/>
              <a:buAutoNum type="arabicPeriod"/>
            </a:pPr>
            <a:r>
              <a:rPr lang="en-US" dirty="0"/>
              <a:t>Discuss the advantages and disadvantages of simulated test marketing</a:t>
            </a:r>
          </a:p>
        </p:txBody>
      </p:sp>
    </p:spTree>
    <p:extLst>
      <p:ext uri="{BB962C8B-B14F-4D97-AF65-F5344CB8AC3E}">
        <p14:creationId xmlns:p14="http://schemas.microsoft.com/office/powerpoint/2010/main" val="287700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2D7D-3BBC-4DD5-8511-402F077962DD}"/>
              </a:ext>
            </a:extLst>
          </p:cNvPr>
          <p:cNvSpPr>
            <a:spLocks noGrp="1"/>
          </p:cNvSpPr>
          <p:nvPr>
            <p:ph type="title"/>
          </p:nvPr>
        </p:nvSpPr>
        <p:spPr/>
        <p:txBody>
          <a:bodyPr/>
          <a:lstStyle/>
          <a:p>
            <a:r>
              <a:rPr lang="en-US" dirty="0"/>
              <a:t>Three types of Primary Data Research</a:t>
            </a:r>
          </a:p>
        </p:txBody>
      </p:sp>
      <p:sp>
        <p:nvSpPr>
          <p:cNvPr id="4" name="Content Placeholder 2">
            <a:extLst>
              <a:ext uri="{FF2B5EF4-FFF2-40B4-BE49-F238E27FC236}">
                <a16:creationId xmlns:a16="http://schemas.microsoft.com/office/drawing/2014/main" id="{FF32A3D5-D196-41BC-A810-39902C085BDB}"/>
              </a:ext>
            </a:extLst>
          </p:cNvPr>
          <p:cNvSpPr>
            <a:spLocks noGrp="1"/>
          </p:cNvSpPr>
          <p:nvPr/>
        </p:nvSpPr>
        <p:spPr bwMode="auto">
          <a:xfrm>
            <a:off x="2933700" y="1860082"/>
            <a:ext cx="6324600" cy="4389120"/>
          </a:xfrm>
          <a:prstGeom prst="roundRect">
            <a:avLst/>
          </a:prstGeom>
          <a:solidFill>
            <a:srgbClr val="D1D1F0"/>
          </a:solidFill>
          <a:ln w="19050">
            <a:solidFill>
              <a:srgbClr val="89A4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b="1" dirty="0">
                <a:solidFill>
                  <a:schemeClr val="tx2"/>
                </a:solidFill>
              </a:rPr>
              <a:t>Exploratory Research </a:t>
            </a:r>
          </a:p>
          <a:p>
            <a:pPr marL="0" indent="0" algn="ctr">
              <a:buNone/>
            </a:pPr>
            <a:r>
              <a:rPr lang="en-US" sz="3200" dirty="0"/>
              <a:t>(</a:t>
            </a:r>
            <a:r>
              <a:rPr lang="en-US" sz="3200" i="1" dirty="0"/>
              <a:t>explore</a:t>
            </a:r>
            <a:r>
              <a:rPr lang="en-US" sz="3200" dirty="0"/>
              <a:t>)</a:t>
            </a:r>
          </a:p>
          <a:p>
            <a:pPr marL="0" indent="0" algn="ctr">
              <a:buNone/>
            </a:pPr>
            <a:r>
              <a:rPr lang="en-US" b="1" dirty="0">
                <a:solidFill>
                  <a:schemeClr val="tx2"/>
                </a:solidFill>
              </a:rPr>
              <a:t>Descriptive Research </a:t>
            </a:r>
          </a:p>
          <a:p>
            <a:pPr marL="0" indent="0" algn="ctr">
              <a:buNone/>
            </a:pPr>
            <a:r>
              <a:rPr lang="en-US" sz="3200" dirty="0"/>
              <a:t>(</a:t>
            </a:r>
            <a:r>
              <a:rPr lang="en-US" sz="3200" i="1" dirty="0"/>
              <a:t>describe</a:t>
            </a:r>
            <a:r>
              <a:rPr lang="en-US" sz="3200" dirty="0"/>
              <a:t>)</a:t>
            </a:r>
          </a:p>
          <a:p>
            <a:pPr marL="0" indent="0" algn="ctr">
              <a:buNone/>
            </a:pPr>
            <a:r>
              <a:rPr lang="en-US" b="1" dirty="0">
                <a:solidFill>
                  <a:schemeClr val="tx2"/>
                </a:solidFill>
              </a:rPr>
              <a:t>Causal Research </a:t>
            </a:r>
          </a:p>
          <a:p>
            <a:pPr marL="0" indent="0" algn="ctr">
              <a:buNone/>
            </a:pPr>
            <a:r>
              <a:rPr lang="en-US" sz="3200" dirty="0"/>
              <a:t>(</a:t>
            </a:r>
            <a:r>
              <a:rPr lang="en-US" sz="3200" i="1" dirty="0"/>
              <a:t>establish cause and effect</a:t>
            </a:r>
            <a:r>
              <a:rPr lang="en-US" sz="3200" dirty="0"/>
              <a:t>)</a:t>
            </a:r>
          </a:p>
        </p:txBody>
      </p:sp>
    </p:spTree>
    <p:extLst>
      <p:ext uri="{BB962C8B-B14F-4D97-AF65-F5344CB8AC3E}">
        <p14:creationId xmlns:p14="http://schemas.microsoft.com/office/powerpoint/2010/main" val="314028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9CF1-880D-43DD-9356-7B7802DBE85D}"/>
              </a:ext>
            </a:extLst>
          </p:cNvPr>
          <p:cNvSpPr>
            <a:spLocks noGrp="1"/>
          </p:cNvSpPr>
          <p:nvPr>
            <p:ph type="title"/>
          </p:nvPr>
        </p:nvSpPr>
        <p:spPr/>
        <p:txBody>
          <a:bodyPr/>
          <a:lstStyle/>
          <a:p>
            <a:r>
              <a:rPr lang="en-US" dirty="0"/>
              <a:t>Three Types of Primary Data Research</a:t>
            </a:r>
          </a:p>
        </p:txBody>
      </p:sp>
      <p:sp>
        <p:nvSpPr>
          <p:cNvPr id="3" name="Content Placeholder 2">
            <a:extLst>
              <a:ext uri="{FF2B5EF4-FFF2-40B4-BE49-F238E27FC236}">
                <a16:creationId xmlns:a16="http://schemas.microsoft.com/office/drawing/2014/main" id="{C59DFD23-DE60-4245-A7F3-75EF03125FC7}"/>
              </a:ext>
            </a:extLst>
          </p:cNvPr>
          <p:cNvSpPr>
            <a:spLocks noGrp="1"/>
          </p:cNvSpPr>
          <p:nvPr>
            <p:ph idx="1"/>
          </p:nvPr>
        </p:nvSpPr>
        <p:spPr/>
        <p:txBody>
          <a:bodyPr/>
          <a:lstStyle/>
          <a:p>
            <a:r>
              <a:rPr lang="en-US" dirty="0"/>
              <a:t>Exploratory Research: Research conducted to gain ideas and insights to better define the problem or opportunity confronting a manager. </a:t>
            </a:r>
          </a:p>
          <a:p>
            <a:r>
              <a:rPr lang="en-US" dirty="0"/>
              <a:t>Descriptive Research: Research in which the major emphasis is on describing characteristics of a group or the extent to which variables are related </a:t>
            </a:r>
          </a:p>
          <a:p>
            <a:r>
              <a:rPr lang="en-US" dirty="0"/>
              <a:t>Causal Research: Type of research in which the major emphasis is on determining cause-and-effect relationships </a:t>
            </a:r>
          </a:p>
          <a:p>
            <a:endParaRPr lang="en-US" dirty="0"/>
          </a:p>
        </p:txBody>
      </p:sp>
    </p:spTree>
    <p:extLst>
      <p:ext uri="{BB962C8B-B14F-4D97-AF65-F5344CB8AC3E}">
        <p14:creationId xmlns:p14="http://schemas.microsoft.com/office/powerpoint/2010/main" val="207587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6FAC-A8EC-42C4-9234-114776E29203}"/>
              </a:ext>
            </a:extLst>
          </p:cNvPr>
          <p:cNvSpPr>
            <a:spLocks noGrp="1"/>
          </p:cNvSpPr>
          <p:nvPr>
            <p:ph type="title"/>
          </p:nvPr>
        </p:nvSpPr>
        <p:spPr/>
        <p:txBody>
          <a:bodyPr/>
          <a:lstStyle/>
          <a:p>
            <a:r>
              <a:rPr lang="en-US" dirty="0"/>
              <a:t>Three Types Primary Data Research</a:t>
            </a:r>
          </a:p>
        </p:txBody>
      </p:sp>
      <p:pic>
        <p:nvPicPr>
          <p:cNvPr id="4" name="Picture 3"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a:extLst>
              <a:ext uri="{FF2B5EF4-FFF2-40B4-BE49-F238E27FC236}">
                <a16:creationId xmlns:a16="http://schemas.microsoft.com/office/drawing/2014/main" id="{72717DF5-F0C6-4EBD-A797-CABAF9E6093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52860"/>
            <a:ext cx="8229600" cy="35522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156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E451-3146-4195-BDB3-BA06A5146BD7}"/>
              </a:ext>
            </a:extLst>
          </p:cNvPr>
          <p:cNvSpPr>
            <a:spLocks noGrp="1"/>
          </p:cNvSpPr>
          <p:nvPr>
            <p:ph type="title"/>
          </p:nvPr>
        </p:nvSpPr>
        <p:spPr/>
        <p:txBody>
          <a:bodyPr/>
          <a:lstStyle/>
          <a:p>
            <a:r>
              <a:rPr lang="en-US" dirty="0"/>
              <a:t>Causal Research</a:t>
            </a:r>
          </a:p>
        </p:txBody>
      </p:sp>
      <p:sp>
        <p:nvSpPr>
          <p:cNvPr id="3" name="Content Placeholder 2">
            <a:extLst>
              <a:ext uri="{FF2B5EF4-FFF2-40B4-BE49-F238E27FC236}">
                <a16:creationId xmlns:a16="http://schemas.microsoft.com/office/drawing/2014/main" id="{41E5FFA4-0482-47BB-A6BF-E1FEF3589266}"/>
              </a:ext>
            </a:extLst>
          </p:cNvPr>
          <p:cNvSpPr>
            <a:spLocks noGrp="1"/>
          </p:cNvSpPr>
          <p:nvPr>
            <p:ph idx="1"/>
          </p:nvPr>
        </p:nvSpPr>
        <p:spPr/>
        <p:txBody>
          <a:bodyPr/>
          <a:lstStyle/>
          <a:p>
            <a:r>
              <a:rPr lang="en-US" dirty="0"/>
              <a:t>The purpose of causal research is to test cause and effect relationships </a:t>
            </a:r>
          </a:p>
          <a:p>
            <a:pPr marL="0" indent="0">
              <a:buNone/>
            </a:pPr>
            <a:endParaRPr lang="en-US" dirty="0"/>
          </a:p>
        </p:txBody>
      </p:sp>
      <p:sp>
        <p:nvSpPr>
          <p:cNvPr id="4" name="Content Placeholder 4">
            <a:extLst>
              <a:ext uri="{FF2B5EF4-FFF2-40B4-BE49-F238E27FC236}">
                <a16:creationId xmlns:a16="http://schemas.microsoft.com/office/drawing/2014/main" id="{5BA60A6A-B3AE-4D3F-967E-03580152DF41}"/>
              </a:ext>
            </a:extLst>
          </p:cNvPr>
          <p:cNvSpPr>
            <a:spLocks noGrp="1"/>
          </p:cNvSpPr>
          <p:nvPr/>
        </p:nvSpPr>
        <p:spPr bwMode="auto">
          <a:xfrm>
            <a:off x="1981200" y="5021179"/>
            <a:ext cx="8229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altLang="en-US" b="1" dirty="0"/>
              <a:t>condition X causes event Y</a:t>
            </a:r>
          </a:p>
        </p:txBody>
      </p:sp>
      <p:pic>
        <p:nvPicPr>
          <p:cNvPr id="5" name="Picture 4" descr="An illustration shows the letters X and Y, with an arrow leading from X to Y.">
            <a:extLst>
              <a:ext uri="{FF2B5EF4-FFF2-40B4-BE49-F238E27FC236}">
                <a16:creationId xmlns:a16="http://schemas.microsoft.com/office/drawing/2014/main" id="{79180F85-E87D-4F51-88E3-069CF8387F8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279" y="2950504"/>
            <a:ext cx="4815442" cy="956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39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77B7-DFFE-4097-A838-095ED9159E29}"/>
              </a:ext>
            </a:extLst>
          </p:cNvPr>
          <p:cNvSpPr>
            <a:spLocks noGrp="1"/>
          </p:cNvSpPr>
          <p:nvPr>
            <p:ph type="title"/>
          </p:nvPr>
        </p:nvSpPr>
        <p:spPr/>
        <p:txBody>
          <a:bodyPr/>
          <a:lstStyle/>
          <a:p>
            <a:r>
              <a:rPr lang="en-US" dirty="0"/>
              <a:t>Evidence of Causality</a:t>
            </a:r>
          </a:p>
        </p:txBody>
      </p:sp>
      <p:sp>
        <p:nvSpPr>
          <p:cNvPr id="3" name="Content Placeholder 2">
            <a:extLst>
              <a:ext uri="{FF2B5EF4-FFF2-40B4-BE49-F238E27FC236}">
                <a16:creationId xmlns:a16="http://schemas.microsoft.com/office/drawing/2014/main" id="{1ED987CD-4EE2-44E2-95BA-C7B8243014D7}"/>
              </a:ext>
            </a:extLst>
          </p:cNvPr>
          <p:cNvSpPr>
            <a:spLocks noGrp="1"/>
          </p:cNvSpPr>
          <p:nvPr>
            <p:ph idx="1"/>
          </p:nvPr>
        </p:nvSpPr>
        <p:spPr/>
        <p:txBody>
          <a:bodyPr/>
          <a:lstStyle/>
          <a:p>
            <a:pPr marL="514350" indent="-514350">
              <a:buFont typeface="+mj-lt"/>
              <a:buAutoNum type="arabicPeriod"/>
            </a:pPr>
            <a:r>
              <a:rPr lang="en-US" b="1" dirty="0"/>
              <a:t>Consistent variation </a:t>
            </a:r>
            <a:r>
              <a:rPr lang="en-US" dirty="0"/>
              <a:t>– evidence of the extent to which X and Y occur together or vary together in they way predicted by the hypothesis (Correlation condition) </a:t>
            </a:r>
            <a:r>
              <a:rPr lang="en-US" dirty="0">
                <a:hlinkClick r:id="rId3"/>
              </a:rPr>
              <a:t>spurious correlation </a:t>
            </a:r>
            <a:endParaRPr lang="en-US" dirty="0"/>
          </a:p>
          <a:p>
            <a:pPr marL="514350" indent="-514350">
              <a:buFont typeface="+mj-lt"/>
              <a:buAutoNum type="arabicPeriod"/>
            </a:pPr>
            <a:r>
              <a:rPr lang="en-US" b="1" dirty="0"/>
              <a:t>Time order </a:t>
            </a:r>
            <a:r>
              <a:rPr lang="en-US" dirty="0"/>
              <a:t>– evidence that shows X occurs before Y </a:t>
            </a:r>
          </a:p>
          <a:p>
            <a:pPr marL="514350" indent="-514350">
              <a:buFont typeface="+mj-lt"/>
              <a:buAutoNum type="arabicPeriod"/>
            </a:pPr>
            <a:r>
              <a:rPr lang="en-US" b="1" dirty="0"/>
              <a:t>Elimination of other explanations </a:t>
            </a:r>
            <a:r>
              <a:rPr lang="en-US" dirty="0"/>
              <a:t>– evidence that allows the elimination of factors other than X as the cause of Y </a:t>
            </a:r>
          </a:p>
          <a:p>
            <a:pPr marL="971550" lvl="1" indent="-514350">
              <a:buFont typeface="+mj-lt"/>
              <a:buAutoNum type="arabicPeriod"/>
            </a:pPr>
            <a:r>
              <a:rPr lang="en-US" dirty="0"/>
              <a:t>X – the cause </a:t>
            </a:r>
          </a:p>
          <a:p>
            <a:pPr marL="971550" lvl="1" indent="-514350">
              <a:buFont typeface="+mj-lt"/>
              <a:buAutoNum type="arabicPeriod"/>
            </a:pPr>
            <a:r>
              <a:rPr lang="en-US" dirty="0"/>
              <a:t>Y – the effect </a:t>
            </a:r>
          </a:p>
        </p:txBody>
      </p:sp>
    </p:spTree>
    <p:extLst>
      <p:ext uri="{BB962C8B-B14F-4D97-AF65-F5344CB8AC3E}">
        <p14:creationId xmlns:p14="http://schemas.microsoft.com/office/powerpoint/2010/main" val="312732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8FBD-5AFF-48F6-B0E8-E234E3A6B481}"/>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BB5E718F-BBB1-431A-8EFD-73DDA9E3125A}"/>
              </a:ext>
            </a:extLst>
          </p:cNvPr>
          <p:cNvSpPr>
            <a:spLocks noGrp="1"/>
          </p:cNvSpPr>
          <p:nvPr>
            <p:ph idx="1"/>
          </p:nvPr>
        </p:nvSpPr>
        <p:spPr/>
        <p:txBody>
          <a:bodyPr>
            <a:normAutofit fontScale="92500"/>
          </a:bodyPr>
          <a:lstStyle/>
          <a:p>
            <a:r>
              <a:rPr lang="en-US" dirty="0"/>
              <a:t>Scientific investigation in which an investigator manipulates one or more independent variables and observes the degree to which the dependent variables change</a:t>
            </a:r>
          </a:p>
          <a:p>
            <a:r>
              <a:rPr lang="en-US" dirty="0"/>
              <a:t>The basic point of an experiment is to change the levels of one or more X variables and examine the resulting impact on Y while at the same time controlling (holding constant) other variables that might impact Y </a:t>
            </a:r>
          </a:p>
          <a:p>
            <a:pPr lvl="1"/>
            <a:r>
              <a:rPr lang="en-US" dirty="0"/>
              <a:t>Lab experiment: Research investigation in which investigators create a situation with exact conditions to control some variables and manipulate others </a:t>
            </a:r>
          </a:p>
          <a:p>
            <a:pPr lvl="1"/>
            <a:r>
              <a:rPr lang="en-US" dirty="0"/>
              <a:t>Field experiment: research study in a realistic situation in which one or more independent variables are manipulated by the experimenter under as carefully controlled conditions as the situation will permit. </a:t>
            </a:r>
          </a:p>
        </p:txBody>
      </p:sp>
    </p:spTree>
    <p:extLst>
      <p:ext uri="{BB962C8B-B14F-4D97-AF65-F5344CB8AC3E}">
        <p14:creationId xmlns:p14="http://schemas.microsoft.com/office/powerpoint/2010/main" val="367101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350</TotalTime>
  <Words>648</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Franklin Gothic Book</vt:lpstr>
      <vt:lpstr>Office Theme</vt:lpstr>
      <vt:lpstr>Conducting Causal Research</vt:lpstr>
      <vt:lpstr>Recap</vt:lpstr>
      <vt:lpstr>Learning Objectives</vt:lpstr>
      <vt:lpstr>Three types of Primary Data Research</vt:lpstr>
      <vt:lpstr>Three Types of Primary Data Research</vt:lpstr>
      <vt:lpstr>Three Types Primary Data Research</vt:lpstr>
      <vt:lpstr>Causal Research</vt:lpstr>
      <vt:lpstr>Evidence of Causality</vt:lpstr>
      <vt:lpstr>Experiment</vt:lpstr>
      <vt:lpstr>Internal Validity versus External Validity</vt:lpstr>
      <vt:lpstr>Types of Test Markets</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Conducting Causal Research</dc:title>
  <dc:creator>Nguyen, Mike (MU-Student)</dc:creator>
  <cp:lastModifiedBy>Nguyen, Mike (MU-Student)</cp:lastModifiedBy>
  <cp:revision>6</cp:revision>
  <dcterms:created xsi:type="dcterms:W3CDTF">2021-07-04T19:51:49Z</dcterms:created>
  <dcterms:modified xsi:type="dcterms:W3CDTF">2021-08-27T17:24:49Z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