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handoutMasterIdLst>
    <p:handoutMasterId r:id="rId6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00" r:id="rId48"/>
    <p:sldId id="301" r:id="rId49"/>
    <p:sldId id="302" r:id="rId50"/>
    <p:sldId id="303" r:id="rId51"/>
    <p:sldId id="304" r:id="rId52"/>
    <p:sldId id="299" r:id="rId53"/>
    <p:sldId id="305" r:id="rId54"/>
    <p:sldId id="306" r:id="rId55"/>
    <p:sldId id="307" r:id="rId56"/>
    <p:sldId id="308" r:id="rId57"/>
    <p:sldId id="309" r:id="rId58"/>
    <p:sldId id="310" r:id="rId59"/>
    <p:sldId id="311" r:id="rId60"/>
    <p:sldId id="31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733" autoAdjust="0"/>
  </p:normalViewPr>
  <p:slideViewPr>
    <p:cSldViewPr snapToGrid="0">
      <p:cViewPr varScale="1">
        <p:scale>
          <a:sx n="84" d="100"/>
          <a:sy n="84" d="100"/>
        </p:scale>
        <p:origin x="1494"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the concept of total sampling elements (TSE)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51613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snowball: for example conspiracy group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35848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25 males between he ages of 20 and 29; 25 females between the ages of 20 and 29; 35 males between the ages of 30 and 39; </a:t>
            </a:r>
            <a:r>
              <a:rPr lang="en-US" dirty="0" err="1"/>
              <a:t>etc</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28281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these methods are rather unscientific and based largely on human intuition (which is flawed)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170453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better to work hard at generating responses from a smaller sampling pool than to start with a much larger sampling pool and ignore potential nonresponse error, even if the resulting sample size is smaller </a:t>
            </a:r>
          </a:p>
          <a:p>
            <a:r>
              <a:rPr lang="en-US" dirty="0"/>
              <a:t>Pay attention to the response rates delivered by different online panel companies. The completion rate is not the same thing as the overall response rate!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2161298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err="1"/>
              <a:t>Weiers</a:t>
            </a:r>
            <a:r>
              <a:rPr lang="en-US" sz="1200" dirty="0"/>
              <a:t> (1988)</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48</a:t>
            </a:fld>
            <a:endParaRPr lang="en-US" dirty="0"/>
          </a:p>
        </p:txBody>
      </p:sp>
    </p:spTree>
    <p:extLst>
      <p:ext uri="{BB962C8B-B14F-4D97-AF65-F5344CB8AC3E}">
        <p14:creationId xmlns:p14="http://schemas.microsoft.com/office/powerpoint/2010/main" val="105363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either take it wherever you want. However, I strongly encourage you to come to class with your laptop to take the exam. I will be in class to answers any questions if you have during the exam. But I can’t answer it if you are elsewhere, so keep it in minds. </a:t>
            </a:r>
          </a:p>
          <a:p>
            <a:r>
              <a:rPr lang="en-US" dirty="0"/>
              <a:t>It will be open from 7: 55 AM </a:t>
            </a:r>
            <a:r>
              <a:rPr lang="en-US"/>
              <a:t>to 9:30 </a:t>
            </a:r>
            <a:r>
              <a:rPr lang="en-US" dirty="0"/>
              <a:t>AM on October 11</a:t>
            </a:r>
            <a:r>
              <a:rPr lang="en-US" baseline="30000" dirty="0"/>
              <a:t>th</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57</a:t>
            </a:fld>
            <a:endParaRPr lang="en-US" dirty="0"/>
          </a:p>
        </p:txBody>
      </p:sp>
    </p:spTree>
    <p:extLst>
      <p:ext uri="{BB962C8B-B14F-4D97-AF65-F5344CB8AC3E}">
        <p14:creationId xmlns:p14="http://schemas.microsoft.com/office/powerpoint/2010/main" val="2526928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14: Developing the Sampling Plan</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Step 3: Select a Sampling Procedure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Convenience Sample: A nonparaxiality sample in which population elements are included int eh sample because they were readily available </a:t>
            </a:r>
          </a:p>
          <a:p>
            <a:pPr lvl="1"/>
            <a:r>
              <a:rPr lang="en-US" dirty="0"/>
              <a:t>Sometimes referred to as “accidental” sampling; population elements are sampled simply because they are in the right place at the right time </a:t>
            </a:r>
          </a:p>
          <a:p>
            <a:pPr lvl="1"/>
            <a:r>
              <a:rPr lang="en-US" dirty="0"/>
              <a:t>Easy to conduct, but no way to know if sample is representative of the population (i.e., cannot statistically assess sampling error)</a:t>
            </a:r>
          </a:p>
        </p:txBody>
      </p:sp>
    </p:spTree>
    <p:extLst>
      <p:ext uri="{BB962C8B-B14F-4D97-AF65-F5344CB8AC3E}">
        <p14:creationId xmlns:p14="http://schemas.microsoft.com/office/powerpoint/2010/main" val="12641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Step 3: Select a Sampling Procedure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Judgment Sample: A nonprobability sample in which the sample elements are handpicked because they are expected to serve the research purpose </a:t>
            </a:r>
          </a:p>
          <a:p>
            <a:pPr lvl="1"/>
            <a:r>
              <a:rPr lang="en-US" dirty="0"/>
              <a:t>The researcher may believe that the sample elements are representative of the larger population or that they can offer the information needed </a:t>
            </a:r>
          </a:p>
          <a:p>
            <a:pPr lvl="1"/>
            <a:r>
              <a:rPr lang="en-US" dirty="0"/>
              <a:t>A snowball sample is one form of judgment sample</a:t>
            </a:r>
          </a:p>
        </p:txBody>
      </p:sp>
    </p:spTree>
    <p:extLst>
      <p:ext uri="{BB962C8B-B14F-4D97-AF65-F5344CB8AC3E}">
        <p14:creationId xmlns:p14="http://schemas.microsoft.com/office/powerpoint/2010/main" val="154997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Step 3: Select a Sampling Procedure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Quota Sample A nonprobability sample chosen so that the proportion of sample elements with certain characteristics is about he same as the proportion of the elements with the characteristics in the target population </a:t>
            </a:r>
          </a:p>
          <a:p>
            <a:pPr lvl="1"/>
            <a:r>
              <a:rPr lang="en-US" dirty="0"/>
              <a:t>A “quota” representing these characteristics is established so that when the sample is complete it will mirror the population on the key characteristics </a:t>
            </a:r>
          </a:p>
        </p:txBody>
      </p:sp>
    </p:spTree>
    <p:extLst>
      <p:ext uri="{BB962C8B-B14F-4D97-AF65-F5344CB8AC3E}">
        <p14:creationId xmlns:p14="http://schemas.microsoft.com/office/powerpoint/2010/main" val="156230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Quota Sampling Example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Research Problem: </a:t>
            </a:r>
          </a:p>
          <a:p>
            <a:pPr lvl="1"/>
            <a:r>
              <a:rPr lang="en-US" dirty="0"/>
              <a:t>Investigate undergraduate student attitudes toward controversial technology fee </a:t>
            </a:r>
          </a:p>
          <a:p>
            <a:pPr lvl="2"/>
            <a:r>
              <a:rPr lang="en-US" dirty="0"/>
              <a:t>Known population parameters class 930% FR, 20% SO, 30% JR, 20% SR) and gender (50% male, 50% female) </a:t>
            </a:r>
          </a:p>
          <a:p>
            <a:pPr lvl="2"/>
            <a:r>
              <a:rPr lang="en-US" dirty="0"/>
              <a:t>10 students will interview 10 friends each </a:t>
            </a:r>
          </a:p>
          <a:p>
            <a:pPr lvl="2"/>
            <a:r>
              <a:rPr lang="en-US" dirty="0"/>
              <a:t>What should be the composition (class and gender) of those 100 students?</a:t>
            </a:r>
          </a:p>
        </p:txBody>
      </p:sp>
    </p:spTree>
    <p:extLst>
      <p:ext uri="{BB962C8B-B14F-4D97-AF65-F5344CB8AC3E}">
        <p14:creationId xmlns:p14="http://schemas.microsoft.com/office/powerpoint/2010/main" val="29622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8FC9-1033-4E49-9DDB-A8A8109A7024}"/>
              </a:ext>
            </a:extLst>
          </p:cNvPr>
          <p:cNvSpPr>
            <a:spLocks noGrp="1"/>
          </p:cNvSpPr>
          <p:nvPr>
            <p:ph type="title"/>
          </p:nvPr>
        </p:nvSpPr>
        <p:spPr/>
        <p:txBody>
          <a:bodyPr/>
          <a:lstStyle/>
          <a:p>
            <a:r>
              <a:rPr lang="en-US" dirty="0"/>
              <a:t>Quota Sampling Example</a:t>
            </a:r>
          </a:p>
        </p:txBody>
      </p:sp>
      <p:pic>
        <p:nvPicPr>
          <p:cNvPr id="4" name="Picture 3" descr="Lists of different sampling groups are enclosed by an open curly bracket that leads to a text box.&#10;&#10;The elements of the list are as follows: 15 FR men, 15 FR women, 10 SO men, 10 SO women, 15 JR men, 15 JR women, 10 SR men, 10 SR women. The text box reads, “Student interviewers assigned a “quota” for which types of respondents they need. When all respondents from all interviewers combined, the numbers will match those shown on the left.”">
            <a:extLst>
              <a:ext uri="{FF2B5EF4-FFF2-40B4-BE49-F238E27FC236}">
                <a16:creationId xmlns:a16="http://schemas.microsoft.com/office/drawing/2014/main" id="{85A0633B-650E-474C-8312-2F431647D59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842" y="1982153"/>
            <a:ext cx="7424315" cy="460819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605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D753-CF5E-4CA6-8625-25C76DB4A92A}"/>
              </a:ext>
            </a:extLst>
          </p:cNvPr>
          <p:cNvSpPr>
            <a:spLocks noGrp="1"/>
          </p:cNvSpPr>
          <p:nvPr>
            <p:ph type="title"/>
          </p:nvPr>
        </p:nvSpPr>
        <p:spPr/>
        <p:txBody>
          <a:bodyPr/>
          <a:lstStyle/>
          <a:p>
            <a:r>
              <a:rPr lang="en-US" dirty="0"/>
              <a:t>Probability </a:t>
            </a:r>
          </a:p>
        </p:txBody>
      </p:sp>
      <p:sp>
        <p:nvSpPr>
          <p:cNvPr id="3" name="Content Placeholder 2">
            <a:extLst>
              <a:ext uri="{FF2B5EF4-FFF2-40B4-BE49-F238E27FC236}">
                <a16:creationId xmlns:a16="http://schemas.microsoft.com/office/drawing/2014/main" id="{17A26BEA-64E9-4DC9-A6C4-37E484089278}"/>
              </a:ext>
            </a:extLst>
          </p:cNvPr>
          <p:cNvSpPr>
            <a:spLocks noGrp="1"/>
          </p:cNvSpPr>
          <p:nvPr>
            <p:ph idx="1"/>
          </p:nvPr>
        </p:nvSpPr>
        <p:spPr/>
        <p:txBody>
          <a:bodyPr/>
          <a:lstStyle/>
          <a:p>
            <a:r>
              <a:rPr lang="en-US" dirty="0"/>
              <a:t>Probability Sample: A sample in which each target population element has </a:t>
            </a:r>
            <a:r>
              <a:rPr lang="en-US" b="1" i="1" dirty="0"/>
              <a:t>a known, nonzero</a:t>
            </a:r>
            <a:r>
              <a:rPr lang="en-US" dirty="0"/>
              <a:t> chance of being included in the sample </a:t>
            </a:r>
          </a:p>
          <a:p>
            <a:r>
              <a:rPr lang="en-US" dirty="0"/>
              <a:t>With probability samples there is a random component to which elements are elected; sampling error can be estimated </a:t>
            </a:r>
          </a:p>
          <a:p>
            <a:pPr lvl="1"/>
            <a:r>
              <a:rPr lang="en-US" dirty="0"/>
              <a:t>Simple random </a:t>
            </a:r>
          </a:p>
          <a:p>
            <a:pPr lvl="1"/>
            <a:r>
              <a:rPr lang="en-US" dirty="0"/>
              <a:t>Systematic </a:t>
            </a:r>
          </a:p>
          <a:p>
            <a:pPr lvl="1"/>
            <a:r>
              <a:rPr lang="en-US" dirty="0"/>
              <a:t>Stratified </a:t>
            </a:r>
          </a:p>
          <a:p>
            <a:pPr lvl="1"/>
            <a:r>
              <a:rPr lang="en-US" dirty="0"/>
              <a:t>Cluster (including area)</a:t>
            </a:r>
          </a:p>
        </p:txBody>
      </p:sp>
    </p:spTree>
    <p:extLst>
      <p:ext uri="{BB962C8B-B14F-4D97-AF65-F5344CB8AC3E}">
        <p14:creationId xmlns:p14="http://schemas.microsoft.com/office/powerpoint/2010/main" val="152027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5C0F-2C36-47DE-8D6E-ACED43A60CBF}"/>
              </a:ext>
            </a:extLst>
          </p:cNvPr>
          <p:cNvSpPr>
            <a:spLocks noGrp="1"/>
          </p:cNvSpPr>
          <p:nvPr>
            <p:ph type="title"/>
          </p:nvPr>
        </p:nvSpPr>
        <p:spPr/>
        <p:txBody>
          <a:bodyPr/>
          <a:lstStyle/>
          <a:p>
            <a:r>
              <a:rPr lang="en-US" dirty="0"/>
              <a:t>Why use Probability Sampling?</a:t>
            </a:r>
          </a:p>
        </p:txBody>
      </p:sp>
      <p:sp>
        <p:nvSpPr>
          <p:cNvPr id="3" name="Content Placeholder 2">
            <a:extLst>
              <a:ext uri="{FF2B5EF4-FFF2-40B4-BE49-F238E27FC236}">
                <a16:creationId xmlns:a16="http://schemas.microsoft.com/office/drawing/2014/main" id="{B42FC22A-072C-493F-8D3E-038243719A91}"/>
              </a:ext>
            </a:extLst>
          </p:cNvPr>
          <p:cNvSpPr>
            <a:spLocks noGrp="1"/>
          </p:cNvSpPr>
          <p:nvPr>
            <p:ph idx="1"/>
          </p:nvPr>
        </p:nvSpPr>
        <p:spPr/>
        <p:txBody>
          <a:bodyPr/>
          <a:lstStyle/>
          <a:p>
            <a:r>
              <a:rPr lang="en-US" dirty="0"/>
              <a:t>Because the analyst can statistically assess the level of sampling error and make projections to the population </a:t>
            </a:r>
          </a:p>
          <a:p>
            <a:r>
              <a:rPr lang="en-US" dirty="0"/>
              <a:t>Just don’t forget that sampling error is only one kind of error and it usually isn’t the biggest problem) </a:t>
            </a:r>
          </a:p>
        </p:txBody>
      </p:sp>
    </p:spTree>
    <p:extLst>
      <p:ext uri="{BB962C8B-B14F-4D97-AF65-F5344CB8AC3E}">
        <p14:creationId xmlns:p14="http://schemas.microsoft.com/office/powerpoint/2010/main" val="273148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AECC-9E06-4AF6-B0E1-D02D4E53D6F5}"/>
              </a:ext>
            </a:extLst>
          </p:cNvPr>
          <p:cNvSpPr>
            <a:spLocks noGrp="1"/>
          </p:cNvSpPr>
          <p:nvPr>
            <p:ph type="title"/>
          </p:nvPr>
        </p:nvSpPr>
        <p:spPr/>
        <p:txBody>
          <a:bodyPr/>
          <a:lstStyle/>
          <a:p>
            <a:r>
              <a:rPr lang="en-US" dirty="0"/>
              <a:t>Simple Random Sample</a:t>
            </a:r>
          </a:p>
        </p:txBody>
      </p:sp>
      <p:sp>
        <p:nvSpPr>
          <p:cNvPr id="3" name="Content Placeholder 2">
            <a:extLst>
              <a:ext uri="{FF2B5EF4-FFF2-40B4-BE49-F238E27FC236}">
                <a16:creationId xmlns:a16="http://schemas.microsoft.com/office/drawing/2014/main" id="{277B650B-DE55-481C-8363-72630F7049AF}"/>
              </a:ext>
            </a:extLst>
          </p:cNvPr>
          <p:cNvSpPr>
            <a:spLocks noGrp="1"/>
          </p:cNvSpPr>
          <p:nvPr>
            <p:ph idx="1"/>
          </p:nvPr>
        </p:nvSpPr>
        <p:spPr/>
        <p:txBody>
          <a:bodyPr/>
          <a:lstStyle/>
          <a:p>
            <a:r>
              <a:rPr lang="en-US" dirty="0"/>
              <a:t>A probability sampling plan in plan in which each unit included in the population has a known and equal chance of being selected for the sample. </a:t>
            </a:r>
          </a:p>
          <a:p>
            <a:pPr lvl="1"/>
            <a:r>
              <a:rPr lang="en-US" dirty="0"/>
              <a:t>If a digital version of the sampling frame is available, implementing a simple random sample is relatively easy </a:t>
            </a:r>
          </a:p>
        </p:txBody>
      </p:sp>
    </p:spTree>
    <p:extLst>
      <p:ext uri="{BB962C8B-B14F-4D97-AF65-F5344CB8AC3E}">
        <p14:creationId xmlns:p14="http://schemas.microsoft.com/office/powerpoint/2010/main" val="195503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DDCC-96CC-48BD-8A4F-412A71DFB4A5}"/>
              </a:ext>
            </a:extLst>
          </p:cNvPr>
          <p:cNvSpPr>
            <a:spLocks noGrp="1"/>
          </p:cNvSpPr>
          <p:nvPr>
            <p:ph type="title"/>
          </p:nvPr>
        </p:nvSpPr>
        <p:spPr/>
        <p:txBody>
          <a:bodyPr/>
          <a:lstStyle/>
          <a:p>
            <a:r>
              <a:rPr lang="en-US" dirty="0"/>
              <a:t>Systematic Sample</a:t>
            </a:r>
          </a:p>
        </p:txBody>
      </p:sp>
      <p:sp>
        <p:nvSpPr>
          <p:cNvPr id="3" name="Content Placeholder 2">
            <a:extLst>
              <a:ext uri="{FF2B5EF4-FFF2-40B4-BE49-F238E27FC236}">
                <a16:creationId xmlns:a16="http://schemas.microsoft.com/office/drawing/2014/main" id="{4BDEE18C-CE40-4F3F-A437-B3B43E84E9C8}"/>
              </a:ext>
            </a:extLst>
          </p:cNvPr>
          <p:cNvSpPr>
            <a:spLocks noGrp="1"/>
          </p:cNvSpPr>
          <p:nvPr>
            <p:ph idx="1"/>
          </p:nvPr>
        </p:nvSpPr>
        <p:spPr/>
        <p:txBody>
          <a:bodyPr/>
          <a:lstStyle/>
          <a:p>
            <a:r>
              <a:rPr lang="en-US" dirty="0"/>
              <a:t>Systematic Sample: A probability plana in which every k-</a:t>
            </a:r>
            <a:r>
              <a:rPr lang="en-US" dirty="0" err="1"/>
              <a:t>th</a:t>
            </a:r>
            <a:r>
              <a:rPr lang="en-US" dirty="0"/>
              <a:t> element in the population is selected from the sample pool after a random start </a:t>
            </a:r>
          </a:p>
          <a:p>
            <a:pPr lvl="1"/>
            <a:r>
              <a:rPr lang="en-US" dirty="0"/>
              <a:t>If a digital version of the sampling frame is NOT available, but a list of population members exists, this is a useful approach </a:t>
            </a:r>
          </a:p>
        </p:txBody>
      </p:sp>
    </p:spTree>
    <p:extLst>
      <p:ext uri="{BB962C8B-B14F-4D97-AF65-F5344CB8AC3E}">
        <p14:creationId xmlns:p14="http://schemas.microsoft.com/office/powerpoint/2010/main" val="312546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1E9A-7DFF-4822-BC2F-F39A1D9AF61D}"/>
              </a:ext>
            </a:extLst>
          </p:cNvPr>
          <p:cNvSpPr>
            <a:spLocks noGrp="1"/>
          </p:cNvSpPr>
          <p:nvPr>
            <p:ph type="title"/>
          </p:nvPr>
        </p:nvSpPr>
        <p:spPr/>
        <p:txBody>
          <a:bodyPr/>
          <a:lstStyle/>
          <a:p>
            <a:r>
              <a:rPr lang="en-US" dirty="0"/>
              <a:t>Sample Interval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487356-20CA-4C6E-B2AF-86651514F0E8}"/>
                  </a:ext>
                </a:extLst>
              </p:cNvPr>
              <p:cNvSpPr>
                <a:spLocks noGrp="1"/>
              </p:cNvSpPr>
              <p:nvPr>
                <p:ph idx="1"/>
              </p:nvPr>
            </p:nvSpPr>
            <p:spPr/>
            <p:txBody>
              <a:bodyPr/>
              <a:lstStyle/>
              <a:p>
                <a:r>
                  <a:rPr lang="en-US" dirty="0"/>
                  <a:t>Sampling Interval (k) </a:t>
                </a:r>
              </a:p>
              <a:p>
                <a:r>
                  <a:rPr lang="en-US" dirty="0"/>
                  <a:t>The number of population elements to count (k) when selecting the sample members in a systematic sample </a:t>
                </a:r>
              </a:p>
              <a:p>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𝑒𝑙𝑒𝑚𝑒𝑛𝑡𝑠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𝑠𝑎𝑚𝑝𝑙𝑖𝑛𝑔</m:t>
                            </m:r>
                            <m:r>
                              <a:rPr lang="en-US" b="0" i="1" smtClean="0">
                                <a:latin typeface="Cambria Math" panose="02040503050406030204" pitchFamily="18" charset="0"/>
                              </a:rPr>
                              <m:t> </m:t>
                            </m:r>
                            <m:r>
                              <a:rPr lang="en-US" b="0" i="1" smtClean="0">
                                <a:latin typeface="Cambria Math" panose="02040503050406030204" pitchFamily="18" charset="0"/>
                              </a:rPr>
                              <m:t>𝑓𝑟𝑎𝑚𝑒</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𝑠𝑎𝑚𝑝𝑙𝑖𝑛𝑔</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e>
                        </m:d>
                      </m:den>
                    </m:f>
                  </m:oMath>
                </a14:m>
                <a:endParaRPr lang="en-US" dirty="0"/>
              </a:p>
            </p:txBody>
          </p:sp>
        </mc:Choice>
        <mc:Fallback xmlns="">
          <p:sp>
            <p:nvSpPr>
              <p:cNvPr id="3" name="Content Placeholder 2">
                <a:extLst>
                  <a:ext uri="{FF2B5EF4-FFF2-40B4-BE49-F238E27FC236}">
                    <a16:creationId xmlns:a16="http://schemas.microsoft.com/office/drawing/2014/main" id="{DA487356-20CA-4C6E-B2AF-86651514F0E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78314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8C1A-36D4-44E8-97ED-3B66A0D301C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08CD7E33-17CC-4666-9681-8432C0770314}"/>
              </a:ext>
            </a:extLst>
          </p:cNvPr>
          <p:cNvSpPr>
            <a:spLocks noGrp="1"/>
          </p:cNvSpPr>
          <p:nvPr>
            <p:ph idx="1"/>
          </p:nvPr>
        </p:nvSpPr>
        <p:spPr/>
        <p:txBody>
          <a:bodyPr/>
          <a:lstStyle/>
          <a:p>
            <a:pPr marL="514350" indent="-514350">
              <a:buFont typeface="+mj-lt"/>
              <a:buAutoNum type="arabicPeriod"/>
            </a:pPr>
            <a:r>
              <a:rPr lang="en-US" dirty="0"/>
              <a:t>Explain the difference between a parameter and a statistic</a:t>
            </a:r>
          </a:p>
          <a:p>
            <a:pPr marL="514350" indent="-514350">
              <a:buFont typeface="+mj-lt"/>
              <a:buAutoNum type="arabicPeriod"/>
            </a:pPr>
            <a:r>
              <a:rPr lang="en-US" dirty="0"/>
              <a:t>Explain the difference between a probability sample and nonprobability sample</a:t>
            </a:r>
          </a:p>
          <a:p>
            <a:pPr marL="514350" indent="-514350">
              <a:buFont typeface="+mj-lt"/>
              <a:buAutoNum type="arabicPeriod"/>
            </a:pPr>
            <a:r>
              <a:rPr lang="en-US" dirty="0"/>
              <a:t>List the primary types of nonprobability samples </a:t>
            </a:r>
          </a:p>
          <a:p>
            <a:pPr marL="514350" indent="-514350">
              <a:buFont typeface="+mj-lt"/>
              <a:buAutoNum type="arabicPeriod"/>
            </a:pPr>
            <a:r>
              <a:rPr lang="en-US" dirty="0"/>
              <a:t>List the primary types of probability samples </a:t>
            </a:r>
          </a:p>
          <a:p>
            <a:pPr marL="514350" indent="-514350">
              <a:buFont typeface="+mj-lt"/>
              <a:buAutoNum type="arabicPeriod"/>
            </a:pPr>
            <a:r>
              <a:rPr lang="en-US" dirty="0"/>
              <a:t>Cite 3 factors that influence the necessary sample size </a:t>
            </a:r>
          </a:p>
          <a:p>
            <a:pPr marL="514350" indent="-514350">
              <a:buFont typeface="+mj-lt"/>
              <a:buAutoNum type="arabicPeriod"/>
            </a:pPr>
            <a:r>
              <a:rPr lang="en-US" dirty="0"/>
              <a:t>Explain the relationship between population size and sample size</a:t>
            </a:r>
          </a:p>
        </p:txBody>
      </p:sp>
    </p:spTree>
    <p:extLst>
      <p:ext uri="{BB962C8B-B14F-4D97-AF65-F5344CB8AC3E}">
        <p14:creationId xmlns:p14="http://schemas.microsoft.com/office/powerpoint/2010/main" val="69612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B01D-2ECB-4A5F-A698-BE2D9F8AF24E}"/>
              </a:ext>
            </a:extLst>
          </p:cNvPr>
          <p:cNvSpPr>
            <a:spLocks noGrp="1"/>
          </p:cNvSpPr>
          <p:nvPr>
            <p:ph type="title"/>
          </p:nvPr>
        </p:nvSpPr>
        <p:spPr/>
        <p:txBody>
          <a:bodyPr/>
          <a:lstStyle/>
          <a:p>
            <a:r>
              <a:rPr lang="en-US" dirty="0"/>
              <a:t>Total Sampling Elements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4D495B-891D-451A-9B36-5C5D166F462F}"/>
                  </a:ext>
                </a:extLst>
              </p:cNvPr>
              <p:cNvSpPr>
                <a:spLocks noGrp="1"/>
              </p:cNvSpPr>
              <p:nvPr>
                <p:ph idx="1"/>
              </p:nvPr>
            </p:nvSpPr>
            <p:spPr/>
            <p:txBody>
              <a:bodyPr/>
              <a:lstStyle/>
              <a:p>
                <a:r>
                  <a:rPr lang="en-US" dirty="0"/>
                  <a:t>Total Sampling Elements (TSE)</a:t>
                </a:r>
              </a:p>
              <a:p>
                <a:pPr lvl="1"/>
                <a:r>
                  <a:rPr lang="en-US" dirty="0"/>
                  <a:t>The number of population elements that must be drawn from the population and included int eh initial sample pool in order to end up with the desired sample size </a:t>
                </a:r>
              </a:p>
              <a:p>
                <a:pPr lvl="1"/>
                <a14:m>
                  <m:oMath xmlns:m="http://schemas.openxmlformats.org/officeDocument/2006/math">
                    <m:r>
                      <a:rPr lang="en-US" b="0" i="1" smtClean="0">
                        <a:latin typeface="Cambria Math" panose="02040503050406030204" pitchFamily="18" charset="0"/>
                      </a:rPr>
                      <m:t>𝑇𝑆𝐸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𝑠𝑖𝑧𝑒</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𝐵𝐶𝐼</m:t>
                            </m:r>
                            <m:r>
                              <a:rPr lang="en-US" b="0" i="1" smtClean="0">
                                <a:latin typeface="Cambria Math" panose="02040503050406030204" pitchFamily="18" charset="0"/>
                              </a:rPr>
                              <m:t>)(1−</m:t>
                            </m:r>
                            <m:r>
                              <a:rPr lang="en-US" b="0" i="1" smtClean="0">
                                <a:latin typeface="Cambria Math" panose="02040503050406030204" pitchFamily="18" charset="0"/>
                              </a:rPr>
                              <m:t>𝐼</m:t>
                            </m:r>
                            <m:r>
                              <a:rPr lang="en-US" b="0" i="1" smtClean="0">
                                <a:latin typeface="Cambria Math" panose="02040503050406030204" pitchFamily="18" charset="0"/>
                              </a:rPr>
                              <m:t>)(1−</m:t>
                            </m:r>
                            <m:r>
                              <a:rPr lang="en-US" b="0" i="1" smtClean="0">
                                <a:latin typeface="Cambria Math" panose="02040503050406030204" pitchFamily="18" charset="0"/>
                              </a:rPr>
                              <m:t>𝑅</m:t>
                            </m:r>
                            <m:r>
                              <a:rPr lang="en-US" b="0" i="1" smtClean="0">
                                <a:latin typeface="Cambria Math" panose="02040503050406030204" pitchFamily="18" charset="0"/>
                              </a:rPr>
                              <m:t>)(1−</m:t>
                            </m:r>
                            <m:r>
                              <a:rPr lang="en-US" b="0" i="1" smtClean="0">
                                <a:latin typeface="Cambria Math" panose="02040503050406030204" pitchFamily="18" charset="0"/>
                              </a:rPr>
                              <m:t>𝑁𝐶</m:t>
                            </m:r>
                            <m:r>
                              <a:rPr lang="en-US" b="0" i="1" smtClean="0">
                                <a:latin typeface="Cambria Math" panose="02040503050406030204" pitchFamily="18" charset="0"/>
                              </a:rPr>
                              <m:t>)</m:t>
                            </m:r>
                          </m:e>
                        </m:d>
                      </m:den>
                    </m:f>
                  </m:oMath>
                </a14:m>
                <a:endParaRPr lang="en-US" dirty="0"/>
              </a:p>
              <a:p>
                <a:pPr lvl="2"/>
                <a:r>
                  <a:rPr lang="en-US" dirty="0" err="1"/>
                  <a:t>BCI</a:t>
                </a:r>
                <a:r>
                  <a:rPr lang="en-US" dirty="0"/>
                  <a:t> = proportion of bad contact information </a:t>
                </a:r>
              </a:p>
              <a:p>
                <a:pPr lvl="2"/>
                <a:r>
                  <a:rPr lang="en-US" dirty="0"/>
                  <a:t>I = proportion of ineligible elements </a:t>
                </a:r>
              </a:p>
              <a:p>
                <a:pPr lvl="2"/>
                <a:r>
                  <a:rPr lang="en-US" dirty="0"/>
                  <a:t>R = proportion of refusals</a:t>
                </a:r>
              </a:p>
              <a:p>
                <a:pPr lvl="2"/>
                <a:r>
                  <a:rPr lang="en-US" dirty="0"/>
                  <a:t>NC = proportion that cannot be contacted after repeated attempts  </a:t>
                </a:r>
              </a:p>
            </p:txBody>
          </p:sp>
        </mc:Choice>
        <mc:Fallback xmlns="">
          <p:sp>
            <p:nvSpPr>
              <p:cNvPr id="3" name="Content Placeholder 2">
                <a:extLst>
                  <a:ext uri="{FF2B5EF4-FFF2-40B4-BE49-F238E27FC236}">
                    <a16:creationId xmlns:a16="http://schemas.microsoft.com/office/drawing/2014/main" id="{424D495B-891D-451A-9B36-5C5D166F462F}"/>
                  </a:ext>
                </a:extLst>
              </p:cNvPr>
              <p:cNvSpPr>
                <a:spLocks noGrp="1" noRot="1" noChangeAspect="1" noMove="1" noResize="1" noEditPoints="1" noAdjustHandles="1" noChangeArrowheads="1" noChangeShapeType="1" noTextEdit="1"/>
              </p:cNvSpPr>
              <p:nvPr>
                <p:ph idx="1"/>
              </p:nvPr>
            </p:nvSpPr>
            <p:spPr>
              <a:blipFill>
                <a:blip r:embed="rId2"/>
                <a:stretch>
                  <a:fillRect l="-1043"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4034779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2A24-3A46-4817-BDDC-3E39099F5FD6}"/>
              </a:ext>
            </a:extLst>
          </p:cNvPr>
          <p:cNvSpPr>
            <a:spLocks noGrp="1"/>
          </p:cNvSpPr>
          <p:nvPr>
            <p:ph type="title"/>
          </p:nvPr>
        </p:nvSpPr>
        <p:spPr/>
        <p:txBody>
          <a:bodyPr/>
          <a:lstStyle/>
          <a:p>
            <a:r>
              <a:rPr lang="en-US" dirty="0"/>
              <a:t>TSE Example</a:t>
            </a:r>
          </a:p>
        </p:txBody>
      </p:sp>
      <p:sp>
        <p:nvSpPr>
          <p:cNvPr id="3" name="Content Placeholder 2">
            <a:extLst>
              <a:ext uri="{FF2B5EF4-FFF2-40B4-BE49-F238E27FC236}">
                <a16:creationId xmlns:a16="http://schemas.microsoft.com/office/drawing/2014/main" id="{6A96C211-0C0A-4FE8-8FFF-F885028ABF91}"/>
              </a:ext>
            </a:extLst>
          </p:cNvPr>
          <p:cNvSpPr>
            <a:spLocks noGrp="1"/>
          </p:cNvSpPr>
          <p:nvPr>
            <p:ph idx="1"/>
          </p:nvPr>
        </p:nvSpPr>
        <p:spPr/>
        <p:txBody>
          <a:bodyPr/>
          <a:lstStyle/>
          <a:p>
            <a:pPr marL="0" indent="0">
              <a:buNone/>
            </a:pPr>
            <a:r>
              <a:rPr lang="en-US" dirty="0"/>
              <a:t>You will be conducting a telephone survey of university students who are 21 years of age or older. You have determined that a sample size of 250 will allow reasonable precision and confidence for your estimates of important population parameters. Let’s assume that 15% of the telephone numbers aren’t working, 2% of students you contact are ineligible because they have working telephone numbers but have left the school, about 20% of students will refuse to participate, and you will be unable to reach 30% of those selected for the sample (</a:t>
            </a:r>
            <a:r>
              <a:rPr lang="en-US" dirty="0" err="1"/>
              <a:t>BCI</a:t>
            </a:r>
            <a:r>
              <a:rPr lang="en-US" dirty="0"/>
              <a:t>=0.1, I=0.02, R=0.20, NC=0.30).</a:t>
            </a:r>
          </a:p>
          <a:p>
            <a:pPr marL="0" indent="0">
              <a:buNone/>
            </a:pPr>
            <a:r>
              <a:rPr lang="en-US" dirty="0"/>
              <a:t>How many sampling elements should you include in the project?</a:t>
            </a:r>
          </a:p>
        </p:txBody>
      </p:sp>
      <p:pic>
        <p:nvPicPr>
          <p:cNvPr id="5" name="Picture 4">
            <a:extLst>
              <a:ext uri="{FF2B5EF4-FFF2-40B4-BE49-F238E27FC236}">
                <a16:creationId xmlns:a16="http://schemas.microsoft.com/office/drawing/2014/main" id="{E5213CAF-0EA8-4ED7-830F-529244A6C77B}"/>
              </a:ext>
            </a:extLst>
          </p:cNvPr>
          <p:cNvPicPr>
            <a:picLocks noChangeAspect="1"/>
          </p:cNvPicPr>
          <p:nvPr/>
        </p:nvPicPr>
        <p:blipFill>
          <a:blip r:embed="rId2"/>
          <a:stretch>
            <a:fillRect/>
          </a:stretch>
        </p:blipFill>
        <p:spPr>
          <a:xfrm>
            <a:off x="2414587" y="5348287"/>
            <a:ext cx="7362825" cy="1304925"/>
          </a:xfrm>
          <a:prstGeom prst="rect">
            <a:avLst/>
          </a:prstGeom>
        </p:spPr>
      </p:pic>
    </p:spTree>
    <p:extLst>
      <p:ext uri="{BB962C8B-B14F-4D97-AF65-F5344CB8AC3E}">
        <p14:creationId xmlns:p14="http://schemas.microsoft.com/office/powerpoint/2010/main" val="2338948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2750-8ED6-4B1F-869A-78DAF7088670}"/>
              </a:ext>
            </a:extLst>
          </p:cNvPr>
          <p:cNvSpPr>
            <a:spLocks noGrp="1"/>
          </p:cNvSpPr>
          <p:nvPr>
            <p:ph type="title"/>
          </p:nvPr>
        </p:nvSpPr>
        <p:spPr/>
        <p:txBody>
          <a:bodyPr/>
          <a:lstStyle/>
          <a:p>
            <a:r>
              <a:rPr lang="en-US" dirty="0"/>
              <a:t>Systematic Sampling Example</a:t>
            </a:r>
          </a:p>
        </p:txBody>
      </p:sp>
      <p:sp>
        <p:nvSpPr>
          <p:cNvPr id="3" name="Content Placeholder 2">
            <a:extLst>
              <a:ext uri="{FF2B5EF4-FFF2-40B4-BE49-F238E27FC236}">
                <a16:creationId xmlns:a16="http://schemas.microsoft.com/office/drawing/2014/main" id="{A9D00132-7E90-46D2-AA11-149A5E4160E3}"/>
              </a:ext>
            </a:extLst>
          </p:cNvPr>
          <p:cNvSpPr>
            <a:spLocks noGrp="1"/>
          </p:cNvSpPr>
          <p:nvPr>
            <p:ph idx="1"/>
          </p:nvPr>
        </p:nvSpPr>
        <p:spPr/>
        <p:txBody>
          <a:bodyPr/>
          <a:lstStyle/>
          <a:p>
            <a:r>
              <a:rPr lang="en-US" dirty="0"/>
              <a:t>Knowing that you need a sample pool of 536 students to ultimately get about 250 students in your sample, you are in position to draw a systematic sample form the student directory at your university. Further, 5,000 students are listed in the directory </a:t>
            </a:r>
          </a:p>
          <a:p>
            <a:r>
              <a:rPr lang="en-US" dirty="0"/>
              <a:t>What is the sampling interval?</a:t>
            </a:r>
          </a:p>
        </p:txBody>
      </p:sp>
    </p:spTree>
    <p:extLst>
      <p:ext uri="{BB962C8B-B14F-4D97-AF65-F5344CB8AC3E}">
        <p14:creationId xmlns:p14="http://schemas.microsoft.com/office/powerpoint/2010/main" val="2435884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CAC1-BADB-4AE3-9C6D-0752EBF41223}"/>
              </a:ext>
            </a:extLst>
          </p:cNvPr>
          <p:cNvSpPr>
            <a:spLocks noGrp="1"/>
          </p:cNvSpPr>
          <p:nvPr>
            <p:ph type="title"/>
          </p:nvPr>
        </p:nvSpPr>
        <p:spPr/>
        <p:txBody>
          <a:bodyPr/>
          <a:lstStyle/>
          <a:p>
            <a:r>
              <a:rPr lang="en-US" dirty="0"/>
              <a:t>Systematic Sampling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DC1B36-6FA1-4524-8386-CA1A9E4E608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𝑒𝑙𝑒𝑚𝑒𝑛𝑡𝑠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𝑠𝑎𝑚𝑝𝑙𝑖𝑛𝑔</m:t>
                            </m:r>
                            <m:r>
                              <a:rPr lang="en-US" b="0" i="1" smtClean="0">
                                <a:latin typeface="Cambria Math" panose="02040503050406030204" pitchFamily="18" charset="0"/>
                              </a:rPr>
                              <m:t> </m:t>
                            </m:r>
                            <m:r>
                              <a:rPr lang="en-US" b="0" i="1" smtClean="0">
                                <a:latin typeface="Cambria Math" panose="02040503050406030204" pitchFamily="18" charset="0"/>
                              </a:rPr>
                              <m:t>𝑓𝑟𝑎𝑚𝑒</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𝑠𝑎𝑚𝑝𝑙𝑖𝑛𝑔</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5000</m:t>
                        </m:r>
                      </m:num>
                      <m:den>
                        <m:r>
                          <a:rPr lang="en-US" b="0" i="1" smtClean="0">
                            <a:latin typeface="Cambria Math" panose="02040503050406030204" pitchFamily="18" charset="0"/>
                          </a:rPr>
                          <m:t>536</m:t>
                        </m:r>
                      </m:den>
                    </m:f>
                    <m:r>
                      <a:rPr lang="en-US" b="0" i="1" smtClean="0">
                        <a:latin typeface="Cambria Math" panose="02040503050406030204" pitchFamily="18" charset="0"/>
                      </a:rPr>
                      <m:t>=9.3</m:t>
                    </m:r>
                  </m:oMath>
                </a14:m>
                <a:endParaRPr lang="en-US" dirty="0"/>
              </a:p>
              <a:p>
                <a:r>
                  <a:rPr lang="en-US" dirty="0"/>
                  <a:t>Randomly select one of the first 9 students and select every 9</a:t>
                </a:r>
                <a:r>
                  <a:rPr lang="en-US" baseline="30000" dirty="0"/>
                  <a:t>th</a:t>
                </a:r>
                <a:r>
                  <a:rPr lang="en-US" dirty="0"/>
                  <a:t> students after to be in the initial sampling pool </a:t>
                </a:r>
              </a:p>
            </p:txBody>
          </p:sp>
        </mc:Choice>
        <mc:Fallback xmlns="">
          <p:sp>
            <p:nvSpPr>
              <p:cNvPr id="3" name="Content Placeholder 2">
                <a:extLst>
                  <a:ext uri="{FF2B5EF4-FFF2-40B4-BE49-F238E27FC236}">
                    <a16:creationId xmlns:a16="http://schemas.microsoft.com/office/drawing/2014/main" id="{6EDC1B36-6FA1-4524-8386-CA1A9E4E6088}"/>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100816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8A84-8A44-466D-9DDC-17CB4FFB26CB}"/>
              </a:ext>
            </a:extLst>
          </p:cNvPr>
          <p:cNvSpPr>
            <a:spLocks noGrp="1"/>
          </p:cNvSpPr>
          <p:nvPr>
            <p:ph type="title"/>
          </p:nvPr>
        </p:nvSpPr>
        <p:spPr/>
        <p:txBody>
          <a:bodyPr/>
          <a:lstStyle/>
          <a:p>
            <a:r>
              <a:rPr lang="en-US" dirty="0"/>
              <a:t>Stratified Sample</a:t>
            </a:r>
          </a:p>
        </p:txBody>
      </p:sp>
      <p:sp>
        <p:nvSpPr>
          <p:cNvPr id="3" name="Content Placeholder 2">
            <a:extLst>
              <a:ext uri="{FF2B5EF4-FFF2-40B4-BE49-F238E27FC236}">
                <a16:creationId xmlns:a16="http://schemas.microsoft.com/office/drawing/2014/main" id="{0609F6B0-A42B-4C20-8AD9-315B31A72D95}"/>
              </a:ext>
            </a:extLst>
          </p:cNvPr>
          <p:cNvSpPr>
            <a:spLocks noGrp="1"/>
          </p:cNvSpPr>
          <p:nvPr>
            <p:ph idx="1"/>
          </p:nvPr>
        </p:nvSpPr>
        <p:spPr/>
        <p:txBody>
          <a:bodyPr/>
          <a:lstStyle/>
          <a:p>
            <a:r>
              <a:rPr lang="en-US" dirty="0"/>
              <a:t>A probability sample in which </a:t>
            </a:r>
          </a:p>
          <a:p>
            <a:pPr lvl="1"/>
            <a:r>
              <a:rPr lang="en-US" dirty="0"/>
              <a:t>(1) the population is divided into mutually exclusive and exhaustive subsets </a:t>
            </a:r>
          </a:p>
          <a:p>
            <a:pPr lvl="1"/>
            <a:r>
              <a:rPr lang="en-US" dirty="0"/>
              <a:t>A probabilistic sample of elements is chosen independently from each subset </a:t>
            </a:r>
          </a:p>
          <a:p>
            <a:pPr lvl="1"/>
            <a:endParaRPr lang="en-US" dirty="0"/>
          </a:p>
          <a:p>
            <a:r>
              <a:rPr lang="en-US" dirty="0"/>
              <a:t>Most appropriate when strata are homogeneous within but heterogenous between with respect to key variable(s)</a:t>
            </a:r>
          </a:p>
          <a:p>
            <a:r>
              <a:rPr lang="en-US" dirty="0"/>
              <a:t>Decreased variance within strata on key variable(s) means increased precision </a:t>
            </a:r>
          </a:p>
          <a:p>
            <a:r>
              <a:rPr lang="en-US" dirty="0"/>
              <a:t>Ability to ensure that important strata are represented </a:t>
            </a:r>
          </a:p>
        </p:txBody>
      </p:sp>
    </p:spTree>
    <p:extLst>
      <p:ext uri="{BB962C8B-B14F-4D97-AF65-F5344CB8AC3E}">
        <p14:creationId xmlns:p14="http://schemas.microsoft.com/office/powerpoint/2010/main" val="1421368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B503-8A82-4409-B0E9-D818823B2974}"/>
              </a:ext>
            </a:extLst>
          </p:cNvPr>
          <p:cNvSpPr>
            <a:spLocks noGrp="1"/>
          </p:cNvSpPr>
          <p:nvPr>
            <p:ph type="title"/>
          </p:nvPr>
        </p:nvSpPr>
        <p:spPr/>
        <p:txBody>
          <a:bodyPr/>
          <a:lstStyle/>
          <a:p>
            <a:r>
              <a:rPr lang="en-US" dirty="0"/>
              <a:t>Cluster Sample</a:t>
            </a:r>
          </a:p>
        </p:txBody>
      </p:sp>
      <p:sp>
        <p:nvSpPr>
          <p:cNvPr id="3" name="Content Placeholder 2">
            <a:extLst>
              <a:ext uri="{FF2B5EF4-FFF2-40B4-BE49-F238E27FC236}">
                <a16:creationId xmlns:a16="http://schemas.microsoft.com/office/drawing/2014/main" id="{CD078DBC-4BA9-4B88-8CB4-8042452D9A8F}"/>
              </a:ext>
            </a:extLst>
          </p:cNvPr>
          <p:cNvSpPr>
            <a:spLocks noGrp="1"/>
          </p:cNvSpPr>
          <p:nvPr>
            <p:ph idx="1"/>
          </p:nvPr>
        </p:nvSpPr>
        <p:spPr/>
        <p:txBody>
          <a:bodyPr/>
          <a:lstStyle/>
          <a:p>
            <a:r>
              <a:rPr lang="en-US" dirty="0"/>
              <a:t>A probability sample in which </a:t>
            </a:r>
          </a:p>
          <a:p>
            <a:pPr lvl="1"/>
            <a:r>
              <a:rPr lang="en-US" dirty="0"/>
              <a:t>(1) the parent population is divided into mutually exclusive and exhaustive subsets </a:t>
            </a:r>
          </a:p>
          <a:p>
            <a:pPr lvl="1"/>
            <a:r>
              <a:rPr lang="en-US" dirty="0"/>
              <a:t>(2) a random sample of one or more subsets (clusters) is selected </a:t>
            </a:r>
          </a:p>
          <a:p>
            <a:r>
              <a:rPr lang="en-US" dirty="0"/>
              <a:t>Strata should be heterogeneous within, homogeneous between </a:t>
            </a:r>
          </a:p>
          <a:p>
            <a:r>
              <a:rPr lang="en-US" dirty="0"/>
              <a:t>An AREA SAMPLE is a form of cluster sampling in which areas (e.g., census tracts, blocks) serve as the primary sampling units </a:t>
            </a:r>
          </a:p>
        </p:txBody>
      </p:sp>
    </p:spTree>
    <p:extLst>
      <p:ext uri="{BB962C8B-B14F-4D97-AF65-F5344CB8AC3E}">
        <p14:creationId xmlns:p14="http://schemas.microsoft.com/office/powerpoint/2010/main" val="3946377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DFA6-F2BA-41A5-9906-17F7545A7521}"/>
              </a:ext>
            </a:extLst>
          </p:cNvPr>
          <p:cNvSpPr>
            <a:spLocks noGrp="1"/>
          </p:cNvSpPr>
          <p:nvPr>
            <p:ph type="title"/>
          </p:nvPr>
        </p:nvSpPr>
        <p:spPr/>
        <p:txBody>
          <a:bodyPr/>
          <a:lstStyle/>
          <a:p>
            <a:r>
              <a:rPr lang="en-US" dirty="0"/>
              <a:t>Step 4: Determine the Sample Size</a:t>
            </a:r>
          </a:p>
        </p:txBody>
      </p:sp>
      <p:sp>
        <p:nvSpPr>
          <p:cNvPr id="3" name="Content Placeholder 2">
            <a:extLst>
              <a:ext uri="{FF2B5EF4-FFF2-40B4-BE49-F238E27FC236}">
                <a16:creationId xmlns:a16="http://schemas.microsoft.com/office/drawing/2014/main" id="{75644F2C-C0B9-443F-83F8-728871C56D34}"/>
              </a:ext>
            </a:extLst>
          </p:cNvPr>
          <p:cNvSpPr>
            <a:spLocks noGrp="1"/>
          </p:cNvSpPr>
          <p:nvPr>
            <p:ph idx="1"/>
          </p:nvPr>
        </p:nvSpPr>
        <p:spPr/>
        <p:txBody>
          <a:bodyPr>
            <a:normAutofit fontScale="92500"/>
          </a:bodyPr>
          <a:lstStyle/>
          <a:p>
            <a:r>
              <a:rPr lang="en-US" dirty="0"/>
              <a:t>To determine the necessary sample size, we need 3 pieces of info:</a:t>
            </a:r>
          </a:p>
          <a:p>
            <a:pPr lvl="1"/>
            <a:r>
              <a:rPr lang="en-US" dirty="0"/>
              <a:t>How homogeneous (similar) the population is on the characteristic to be estimated </a:t>
            </a:r>
          </a:p>
          <a:p>
            <a:pPr lvl="1"/>
            <a:r>
              <a:rPr lang="en-US" dirty="0"/>
              <a:t>How much precision is needed in the estimate </a:t>
            </a:r>
          </a:p>
          <a:p>
            <a:pPr lvl="1"/>
            <a:r>
              <a:rPr lang="en-US" dirty="0"/>
              <a:t>How confident we need to be that the true value falls within the precision range established </a:t>
            </a:r>
          </a:p>
          <a:p>
            <a:r>
              <a:rPr lang="en-US" dirty="0"/>
              <a:t>Precision: the degree of error in an estimate of a population parameter </a:t>
            </a:r>
          </a:p>
          <a:p>
            <a:r>
              <a:rPr lang="en-US" dirty="0"/>
              <a:t>Confidence: the degree to which one can feel confident that an </a:t>
            </a:r>
            <a:r>
              <a:rPr lang="en-US" dirty="0" err="1"/>
              <a:t>esitamte</a:t>
            </a:r>
            <a:r>
              <a:rPr lang="en-US" dirty="0"/>
              <a:t> approximates the true value </a:t>
            </a:r>
          </a:p>
          <a:p>
            <a:r>
              <a:rPr lang="en-US" dirty="0"/>
              <a:t>Precision and confidence are inversely related: as one increases, the other decreases, all else equal </a:t>
            </a:r>
          </a:p>
        </p:txBody>
      </p:sp>
    </p:spTree>
    <p:extLst>
      <p:ext uri="{BB962C8B-B14F-4D97-AF65-F5344CB8AC3E}">
        <p14:creationId xmlns:p14="http://schemas.microsoft.com/office/powerpoint/2010/main" val="964865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A926-5284-4D26-8F1A-9B7F2DBC8F7A}"/>
              </a:ext>
            </a:extLst>
          </p:cNvPr>
          <p:cNvSpPr>
            <a:spLocks noGrp="1"/>
          </p:cNvSpPr>
          <p:nvPr>
            <p:ph type="title"/>
          </p:nvPr>
        </p:nvSpPr>
        <p:spPr/>
        <p:txBody>
          <a:bodyPr/>
          <a:lstStyle/>
          <a:p>
            <a:r>
              <a:rPr lang="en-US" dirty="0"/>
              <a:t>Determining Sample Size when Estimating Means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8FEBD8-BC7E-4EBD-9A7A-71D2FAF7BFD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acc>
                    <m:r>
                      <a:rPr lang="en-US" b="0" i="1" smtClean="0">
                        <a:latin typeface="Cambria Math" panose="02040503050406030204" pitchFamily="18" charset="0"/>
                      </a:rPr>
                      <m:t> </m:t>
                    </m:r>
                  </m:oMath>
                </a14:m>
                <a:endParaRPr lang="en-US" dirty="0"/>
              </a:p>
              <a:p>
                <a:r>
                  <a:rPr lang="en-US" dirty="0"/>
                  <a:t>Where </a:t>
                </a:r>
              </a:p>
              <a:p>
                <a:pPr lvl="1"/>
                <a:r>
                  <a:rPr lang="en-US" dirty="0"/>
                  <a:t>N = required sample size </a:t>
                </a:r>
              </a:p>
              <a:p>
                <a:pPr lvl="1"/>
                <a:r>
                  <a:rPr lang="en-US" dirty="0"/>
                  <a:t>Z = z-score corresponding to the desired degree of confidence </a:t>
                </a:r>
              </a:p>
              <a:p>
                <a:pPr lvl="1"/>
                <a:r>
                  <a:rPr lang="en-US" dirty="0"/>
                  <a:t>H = half-precision (i.e., how far off the estimate can be in either direction) </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r>
                  <a:rPr lang="en-US" dirty="0"/>
                  <a:t> = variance of the variable in the population </a:t>
                </a:r>
              </a:p>
            </p:txBody>
          </p:sp>
        </mc:Choice>
        <mc:Fallback xmlns="">
          <p:sp>
            <p:nvSpPr>
              <p:cNvPr id="3" name="Content Placeholder 2">
                <a:extLst>
                  <a:ext uri="{FF2B5EF4-FFF2-40B4-BE49-F238E27FC236}">
                    <a16:creationId xmlns:a16="http://schemas.microsoft.com/office/drawing/2014/main" id="{358FEBD8-BC7E-4EBD-9A7A-71D2FAF7BFD8}"/>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021448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normAutofit fontScale="92500"/>
              </a:bodyPr>
              <a:lstStyle/>
              <a:p>
                <a:r>
                  <a:rPr lang="en-US" dirty="0"/>
                  <a:t>When is it meaningful to calculate a mean </a:t>
                </a:r>
              </a:p>
              <a:p>
                <a:pPr lvl="1"/>
                <a:r>
                  <a:rPr lang="en-US" dirty="0"/>
                  <a:t>Interval Scales</a:t>
                </a:r>
              </a:p>
              <a:p>
                <a:pPr lvl="1"/>
                <a:r>
                  <a:rPr lang="en-US" dirty="0"/>
                  <a:t>Ratio Scales</a:t>
                </a:r>
              </a:p>
              <a:p>
                <a:r>
                  <a:rPr lang="en-US" dirty="0"/>
                  <a:t>You have been asked to determine the average amount that fishermen spend per year on food and lodging while on fishing trips in a certain state. Your estimate is to be within + / - $25 of the population mean; the confidence level is to be 95% and the estimated standard deviation for the amount spent is $125 based on prior research. Thus… </a:t>
                </a:r>
              </a:p>
              <a:p>
                <a:pPr lvl="1"/>
                <a:r>
                  <a:rPr lang="en-US" dirty="0"/>
                  <a:t>H = $25</a:t>
                </a:r>
              </a:p>
              <a:p>
                <a:pPr lvl="1"/>
                <a:r>
                  <a:rPr lang="en-US" dirty="0"/>
                  <a:t>Z = 1.96</a:t>
                </a:r>
              </a:p>
              <a:p>
                <a:pPr lvl="1"/>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=$125</m:t>
                    </m:r>
                  </m:oMath>
                </a14:m>
                <a:endParaRPr lang="en-US" dirty="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928" t="-2101" r="-638"/>
                </a:stretch>
              </a:blipFill>
            </p:spPr>
            <p:txBody>
              <a:bodyPr/>
              <a:lstStyle/>
              <a:p>
                <a:r>
                  <a:rPr lang="en-US">
                    <a:noFill/>
                  </a:rPr>
                  <a:t> </a:t>
                </a:r>
              </a:p>
            </p:txBody>
          </p:sp>
        </mc:Fallback>
      </mc:AlternateContent>
    </p:spTree>
    <p:extLst>
      <p:ext uri="{BB962C8B-B14F-4D97-AF65-F5344CB8AC3E}">
        <p14:creationId xmlns:p14="http://schemas.microsoft.com/office/powerpoint/2010/main" val="1282211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lstStyle/>
              <a:p>
                <a:r>
                  <a:rPr lang="en-US" dirty="0"/>
                  <a:t>How large a sample do you need?</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den>
                    </m:f>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acc>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1.96</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125</m:t>
                        </m:r>
                      </m:e>
                      <m:sup>
                        <m:r>
                          <a:rPr lang="en-US" b="0" i="1" smtClean="0">
                            <a:latin typeface="Cambria Math" panose="02040503050406030204" pitchFamily="18" charset="0"/>
                          </a:rPr>
                          <m:t>2</m:t>
                        </m:r>
                      </m:sup>
                    </m:sSup>
                    <m:r>
                      <a:rPr lang="en-US" b="0" i="1" smtClean="0">
                        <a:latin typeface="Cambria Math" panose="02040503050406030204" pitchFamily="18" charset="0"/>
                      </a:rPr>
                      <m:t>=96</m:t>
                    </m:r>
                  </m:oMath>
                </a14:m>
                <a:endParaRPr lang="en-US" dirty="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73929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3F68-0670-4DA8-8B1A-2D03DD640F20}"/>
              </a:ext>
            </a:extLst>
          </p:cNvPr>
          <p:cNvSpPr>
            <a:spLocks noGrp="1"/>
          </p:cNvSpPr>
          <p:nvPr>
            <p:ph type="title"/>
          </p:nvPr>
        </p:nvSpPr>
        <p:spPr/>
        <p:txBody>
          <a:bodyPr/>
          <a:lstStyle/>
          <a:p>
            <a:r>
              <a:rPr lang="en-US" dirty="0"/>
              <a:t>Developing the Sampling Plan</a:t>
            </a:r>
          </a:p>
        </p:txBody>
      </p:sp>
      <p:pic>
        <p:nvPicPr>
          <p:cNvPr id="4" name="Picture 3" descr="&quot;An illustration shows the steps involved in the procedure for drawing a sample. They are as follows:&#10;Step 1: Define the Target Population&#10;Step 2: Identify the Sampling Frame&#10;Step 3: Select a Sampling Procedure&#10;Step 4: Determine the Sample Size&#10;Step 5: Select the Sample Elements&#10;Step 6: Collect Data from the Designated Elements&quot;&#10;">
            <a:extLst>
              <a:ext uri="{FF2B5EF4-FFF2-40B4-BE49-F238E27FC236}">
                <a16:creationId xmlns:a16="http://schemas.microsoft.com/office/drawing/2014/main" id="{3FBBC406-D491-4CD5-821B-272C45F3E32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85900"/>
            <a:ext cx="8229600" cy="38862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4632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den>
                    </m:f>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oMath>
                </a14:m>
                <a:endParaRPr lang="en-US" dirty="0"/>
              </a:p>
              <a:p>
                <a:r>
                  <a:rPr lang="en-US" dirty="0"/>
                  <a:t>Where </a:t>
                </a:r>
              </a:p>
              <a:p>
                <a:pPr lvl="1"/>
                <a:r>
                  <a:rPr lang="en-US" dirty="0"/>
                  <a:t>N = required sample size </a:t>
                </a:r>
              </a:p>
              <a:p>
                <a:pPr lvl="1"/>
                <a:r>
                  <a:rPr lang="en-US" dirty="0"/>
                  <a:t>Z = z-score corresponding to the desired degree of confidence </a:t>
                </a:r>
              </a:p>
              <a:p>
                <a:pPr lvl="1"/>
                <a:r>
                  <a:rPr lang="en-US" dirty="0"/>
                  <a:t>H = half-precision (i.e., how far off the estimate can be in either direction) </a:t>
                </a:r>
              </a:p>
              <a:p>
                <a:pPr lvl="1"/>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 </m:t>
                    </m:r>
                  </m:oMath>
                </a14:m>
                <a:r>
                  <a:rPr lang="en-US" dirty="0"/>
                  <a:t>estimated population proportion proportion </a:t>
                </a:r>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117573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normAutofit fontScale="92500"/>
              </a:bodyPr>
              <a:lstStyle/>
              <a:p>
                <a:r>
                  <a:rPr lang="en-US" dirty="0"/>
                  <a:t>When do we sue the proportion formula for sample size calculation? </a:t>
                </a:r>
              </a:p>
              <a:p>
                <a:pPr lvl="1"/>
                <a:r>
                  <a:rPr lang="en-US" dirty="0"/>
                  <a:t>Nominal scales </a:t>
                </a:r>
              </a:p>
              <a:p>
                <a:pPr lvl="1"/>
                <a:r>
                  <a:rPr lang="en-US" dirty="0"/>
                  <a:t>Ordinal scales</a:t>
                </a:r>
              </a:p>
              <a:p>
                <a:r>
                  <a:rPr lang="en-US" dirty="0"/>
                  <a:t>You have been asked to determine the proportion of all out-of-state fishermen who took at least one overnight fishing trip in the past year. Your estimate is to be within +/- 2% of the population mean; the confidence level is to be 95%;l and the best guess is that 25% of out-of-state respondents have taken at least one overnight fishing trip. Thus.. </a:t>
                </a:r>
              </a:p>
              <a:p>
                <a:pPr lvl="1"/>
                <a:r>
                  <a:rPr lang="en-US" dirty="0"/>
                  <a:t>H = 2% </a:t>
                </a:r>
              </a:p>
              <a:p>
                <a:pPr lvl="1"/>
                <a:r>
                  <a:rPr lang="en-US" dirty="0"/>
                  <a:t>Z = 1.96 </a:t>
                </a:r>
              </a:p>
              <a:p>
                <a:pPr lvl="1"/>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 </m:t>
                    </m:r>
                  </m:oMath>
                </a14:m>
                <a:r>
                  <a:rPr lang="en-US" dirty="0"/>
                  <a:t>25%</a:t>
                </a:r>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928" t="-2101" r="-1449"/>
                </a:stretch>
              </a:blipFill>
            </p:spPr>
            <p:txBody>
              <a:bodyPr/>
              <a:lstStyle/>
              <a:p>
                <a:r>
                  <a:rPr lang="en-US">
                    <a:noFill/>
                  </a:rPr>
                  <a:t> </a:t>
                </a:r>
              </a:p>
            </p:txBody>
          </p:sp>
        </mc:Fallback>
      </mc:AlternateContent>
    </p:spTree>
    <p:extLst>
      <p:ext uri="{BB962C8B-B14F-4D97-AF65-F5344CB8AC3E}">
        <p14:creationId xmlns:p14="http://schemas.microsoft.com/office/powerpoint/2010/main" val="1437498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Determining Sample When Estimating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lstStyle/>
              <a:p>
                <a:r>
                  <a:rPr lang="en-US" dirty="0"/>
                  <a:t>How large a sample do you need?</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den>
                    </m:f>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1.96</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i="1">
                                <a:latin typeface="Cambria Math" panose="02040503050406030204" pitchFamily="18" charset="0"/>
                              </a:rPr>
                              <m:t>0.02</m:t>
                            </m:r>
                          </m:e>
                          <m:sup>
                            <m:r>
                              <a:rPr lang="en-US" b="0" i="1" smtClean="0">
                                <a:latin typeface="Cambria Math" panose="02040503050406030204" pitchFamily="18" charset="0"/>
                              </a:rPr>
                              <m:t>2</m:t>
                            </m:r>
                          </m:sup>
                        </m:sSup>
                      </m:den>
                    </m:f>
                    <m:r>
                      <a:rPr lang="en-US" b="0" i="1" smtClean="0">
                        <a:latin typeface="Cambria Math" panose="02040503050406030204" pitchFamily="18" charset="0"/>
                      </a:rPr>
                      <m:t>.25</m:t>
                    </m:r>
                    <m:d>
                      <m:dPr>
                        <m:ctrlPr>
                          <a:rPr lang="en-US" b="0" i="1" smtClean="0">
                            <a:latin typeface="Cambria Math" panose="02040503050406030204" pitchFamily="18" charset="0"/>
                          </a:rPr>
                        </m:ctrlPr>
                      </m:dPr>
                      <m:e>
                        <m:r>
                          <a:rPr lang="en-US" b="0" i="1" smtClean="0">
                            <a:latin typeface="Cambria Math" panose="02040503050406030204" pitchFamily="18" charset="0"/>
                          </a:rPr>
                          <m:t>1−.25</m:t>
                        </m:r>
                      </m:e>
                    </m:d>
                    <m:r>
                      <a:rPr lang="en-US" b="0" i="1" smtClean="0">
                        <a:latin typeface="Cambria Math" panose="02040503050406030204" pitchFamily="18" charset="0"/>
                      </a:rPr>
                      <m:t>=1800</m:t>
                    </m:r>
                  </m:oMath>
                </a14:m>
                <a:endParaRPr lang="en-US" dirty="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20015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p:txBody>
          <a:bodyPr/>
          <a:lstStyle/>
          <a:p>
            <a:r>
              <a:rPr lang="en-US" dirty="0"/>
              <a:t>Population Size and Sample Size</a:t>
            </a:r>
          </a:p>
        </p:txBody>
      </p:sp>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p:txBody>
          <a:bodyPr/>
          <a:lstStyle/>
          <a:p>
            <a:r>
              <a:rPr lang="en-US" dirty="0"/>
              <a:t>Unless the sample will be more than 5-10% of the population size, the size of the population does not enter into the calculation of the size of the sample </a:t>
            </a:r>
          </a:p>
          <a:p>
            <a:pPr lvl="1"/>
            <a:r>
              <a:rPr lang="en-US" dirty="0"/>
              <a:t>Many people, including managers, have trouble with this idea. </a:t>
            </a:r>
          </a:p>
        </p:txBody>
      </p:sp>
    </p:spTree>
    <p:extLst>
      <p:ext uri="{BB962C8B-B14F-4D97-AF65-F5344CB8AC3E}">
        <p14:creationId xmlns:p14="http://schemas.microsoft.com/office/powerpoint/2010/main" val="1820983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2442-33A7-48F6-A268-9A2DC4852E8C}"/>
              </a:ext>
            </a:extLst>
          </p:cNvPr>
          <p:cNvSpPr>
            <a:spLocks noGrp="1"/>
          </p:cNvSpPr>
          <p:nvPr>
            <p:ph type="title"/>
          </p:nvPr>
        </p:nvSpPr>
        <p:spPr/>
        <p:txBody>
          <a:bodyPr/>
          <a:lstStyle/>
          <a:p>
            <a:r>
              <a:rPr lang="en-US" dirty="0"/>
              <a:t>Finite Population Sample Size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F214C-2C28-45E9-A19E-A1FFA0DFBE39}"/>
                  </a:ext>
                </a:extLst>
              </p:cNvPr>
              <p:cNvSpPr>
                <a:spLocks noGrp="1"/>
              </p:cNvSpPr>
              <p:nvPr>
                <p:ph idx="1"/>
              </p:nvPr>
            </p:nvSpPr>
            <p:spPr/>
            <p:txBody>
              <a:bodyPr/>
              <a:lstStyle/>
              <a:p>
                <a:r>
                  <a:rPr lang="en-US" dirty="0"/>
                  <a:t>For use when sample size &gt; 10% of the population size </a:t>
                </a:r>
              </a:p>
              <a:p>
                <a:r>
                  <a:rPr lang="en-US" dirty="0"/>
                  <a:t>For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num>
                      <m:den>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𝑁</m:t>
                                </m:r>
                              </m:den>
                            </m:f>
                          </m:e>
                        </m:d>
                      </m:den>
                    </m:f>
                  </m:oMath>
                </a14:m>
                <a:endParaRPr lang="en-US" dirty="0"/>
              </a:p>
              <a:p>
                <a:r>
                  <a:rPr lang="en-US" dirty="0"/>
                  <a:t>For proportions: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e>
                        </m:d>
                      </m:num>
                      <m:den>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𝑍</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𝜋</m:t>
                                    </m:r>
                                  </m:e>
                                </m:d>
                              </m:num>
                              <m:den>
                                <m:r>
                                  <a:rPr lang="en-US" b="0" i="1" smtClean="0">
                                    <a:latin typeface="Cambria Math" panose="02040503050406030204" pitchFamily="18" charset="0"/>
                                  </a:rPr>
                                  <m:t>𝑁</m:t>
                                </m:r>
                              </m:den>
                            </m:f>
                          </m:e>
                        </m:d>
                      </m:den>
                    </m:f>
                  </m:oMath>
                </a14:m>
                <a:endParaRPr lang="en-US" dirty="0"/>
              </a:p>
            </p:txBody>
          </p:sp>
        </mc:Choice>
        <mc:Fallback xmlns="">
          <p:sp>
            <p:nvSpPr>
              <p:cNvPr id="3" name="Content Placeholder 2">
                <a:extLst>
                  <a:ext uri="{FF2B5EF4-FFF2-40B4-BE49-F238E27FC236}">
                    <a16:creationId xmlns:a16="http://schemas.microsoft.com/office/drawing/2014/main" id="{F05F214C-2C28-45E9-A19E-A1FFA0DFBE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7614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F9BC-FBC1-4A1F-A82E-4B995FD1914A}"/>
              </a:ext>
            </a:extLst>
          </p:cNvPr>
          <p:cNvSpPr>
            <a:spLocks noGrp="1"/>
          </p:cNvSpPr>
          <p:nvPr>
            <p:ph type="title"/>
          </p:nvPr>
        </p:nvSpPr>
        <p:spPr/>
        <p:txBody>
          <a:bodyPr/>
          <a:lstStyle/>
          <a:p>
            <a:r>
              <a:rPr lang="en-US" dirty="0"/>
              <a:t>Other approaches to determining sample size</a:t>
            </a:r>
          </a:p>
        </p:txBody>
      </p:sp>
      <p:sp>
        <p:nvSpPr>
          <p:cNvPr id="3" name="Content Placeholder 2">
            <a:extLst>
              <a:ext uri="{FF2B5EF4-FFF2-40B4-BE49-F238E27FC236}">
                <a16:creationId xmlns:a16="http://schemas.microsoft.com/office/drawing/2014/main" id="{D388B336-38B2-47AB-BDCD-E110DEFDED91}"/>
              </a:ext>
            </a:extLst>
          </p:cNvPr>
          <p:cNvSpPr>
            <a:spLocks noGrp="1"/>
          </p:cNvSpPr>
          <p:nvPr>
            <p:ph idx="1"/>
          </p:nvPr>
        </p:nvSpPr>
        <p:spPr/>
        <p:txBody>
          <a:bodyPr/>
          <a:lstStyle/>
          <a:p>
            <a:r>
              <a:rPr lang="en-US" dirty="0"/>
              <a:t>Size of research budget </a:t>
            </a:r>
          </a:p>
          <a:p>
            <a:r>
              <a:rPr lang="en-US" dirty="0"/>
              <a:t>Anticipated analyses </a:t>
            </a:r>
          </a:p>
          <a:p>
            <a:r>
              <a:rPr lang="en-US" dirty="0"/>
              <a:t>Historical practice </a:t>
            </a:r>
          </a:p>
        </p:txBody>
      </p:sp>
    </p:spTree>
    <p:extLst>
      <p:ext uri="{BB962C8B-B14F-4D97-AF65-F5344CB8AC3E}">
        <p14:creationId xmlns:p14="http://schemas.microsoft.com/office/powerpoint/2010/main" val="869260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C316-21F3-466B-B8F9-C52B9E773454}"/>
              </a:ext>
            </a:extLst>
          </p:cNvPr>
          <p:cNvSpPr>
            <a:spLocks noGrp="1"/>
          </p:cNvSpPr>
          <p:nvPr>
            <p:ph type="title"/>
          </p:nvPr>
        </p:nvSpPr>
        <p:spPr/>
        <p:txBody>
          <a:bodyPr/>
          <a:lstStyle/>
          <a:p>
            <a:r>
              <a:rPr lang="en-US" dirty="0"/>
              <a:t>Basics of the Sampling Distribution </a:t>
            </a:r>
          </a:p>
        </p:txBody>
      </p:sp>
      <p:sp>
        <p:nvSpPr>
          <p:cNvPr id="7" name="Content Placeholder 2">
            <a:extLst>
              <a:ext uri="{FF2B5EF4-FFF2-40B4-BE49-F238E27FC236}">
                <a16:creationId xmlns:a16="http://schemas.microsoft.com/office/drawing/2014/main" id="{B569F54E-7D03-496D-82C8-6A4A05E804EA}"/>
              </a:ext>
            </a:extLst>
          </p:cNvPr>
          <p:cNvSpPr>
            <a:spLocks noGrp="1"/>
          </p:cNvSpPr>
          <p:nvPr/>
        </p:nvSpPr>
        <p:spPr bwMode="auto">
          <a:xfrm>
            <a:off x="1664970" y="1646555"/>
            <a:ext cx="4343400" cy="27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600" b="1" dirty="0"/>
              <a:t>EXHIBIT 14A.1 </a:t>
            </a:r>
            <a:r>
              <a:rPr lang="en-US" sz="1600" dirty="0"/>
              <a:t> Population</a:t>
            </a:r>
            <a:endParaRPr lang="el-GR" sz="1600" b="1" dirty="0">
              <a:cs typeface="Arial" pitchFamily="34" charset="0"/>
            </a:endParaRPr>
          </a:p>
        </p:txBody>
      </p:sp>
      <p:pic>
        <p:nvPicPr>
          <p:cNvPr id="8" name="table">
            <a:extLst>
              <a:ext uri="{FF2B5EF4-FFF2-40B4-BE49-F238E27FC236}">
                <a16:creationId xmlns:a16="http://schemas.microsoft.com/office/drawing/2014/main" id="{F87DDC7B-DD4C-4B3F-8F39-1BE9DDD648B1}"/>
              </a:ext>
            </a:extLst>
          </p:cNvPr>
          <p:cNvPicPr>
            <a:picLocks noChangeAspect="1"/>
          </p:cNvPicPr>
          <p:nvPr/>
        </p:nvPicPr>
        <p:blipFill>
          <a:blip r:embed="rId2"/>
          <a:stretch>
            <a:fillRect/>
          </a:stretch>
        </p:blipFill>
        <p:spPr>
          <a:xfrm>
            <a:off x="1664970" y="2073275"/>
            <a:ext cx="4572000" cy="4419600"/>
          </a:xfrm>
          <a:prstGeom prst="rect">
            <a:avLst/>
          </a:prstGeom>
        </p:spPr>
      </p:pic>
      <p:sp>
        <p:nvSpPr>
          <p:cNvPr id="9" name="Content Placeholder 4">
            <a:extLst>
              <a:ext uri="{FF2B5EF4-FFF2-40B4-BE49-F238E27FC236}">
                <a16:creationId xmlns:a16="http://schemas.microsoft.com/office/drawing/2014/main" id="{F4DEB418-6A48-47BD-A15B-08556BDF2DCA}"/>
              </a:ext>
            </a:extLst>
          </p:cNvPr>
          <p:cNvSpPr>
            <a:spLocks noGrp="1"/>
          </p:cNvSpPr>
          <p:nvPr/>
        </p:nvSpPr>
        <p:spPr bwMode="auto">
          <a:xfrm>
            <a:off x="6541770" y="2835275"/>
            <a:ext cx="30480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3200" b="1" dirty="0"/>
              <a:t>Population Mean (</a:t>
            </a:r>
            <a:r>
              <a:rPr lang="el-GR" sz="3200" b="1" i="1" dirty="0">
                <a:cs typeface="Arial" pitchFamily="34" charset="0"/>
              </a:rPr>
              <a:t>μ</a:t>
            </a:r>
            <a:r>
              <a:rPr lang="en-US" sz="3200" b="1" dirty="0">
                <a:cs typeface="Arial" pitchFamily="34" charset="0"/>
              </a:rPr>
              <a:t>) = $9400</a:t>
            </a:r>
            <a:endParaRPr lang="el-GR" sz="3200" b="1" dirty="0">
              <a:cs typeface="Arial" pitchFamily="34" charset="0"/>
            </a:endParaRPr>
          </a:p>
        </p:txBody>
      </p:sp>
    </p:spTree>
    <p:extLst>
      <p:ext uri="{BB962C8B-B14F-4D97-AF65-F5344CB8AC3E}">
        <p14:creationId xmlns:p14="http://schemas.microsoft.com/office/powerpoint/2010/main" val="1567876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F0CC-8FD4-4E27-8590-34F71D1E2A44}"/>
              </a:ext>
            </a:extLst>
          </p:cNvPr>
          <p:cNvSpPr>
            <a:spLocks noGrp="1"/>
          </p:cNvSpPr>
          <p:nvPr>
            <p:ph type="title"/>
          </p:nvPr>
        </p:nvSpPr>
        <p:spPr/>
        <p:txBody>
          <a:bodyPr/>
          <a:lstStyle/>
          <a:p>
            <a:r>
              <a:rPr lang="en-US" dirty="0"/>
              <a:t>Basics of the Sampling Distribution </a:t>
            </a:r>
          </a:p>
        </p:txBody>
      </p:sp>
      <p:sp>
        <p:nvSpPr>
          <p:cNvPr id="3" name="Content Placeholder 2">
            <a:extLst>
              <a:ext uri="{FF2B5EF4-FFF2-40B4-BE49-F238E27FC236}">
                <a16:creationId xmlns:a16="http://schemas.microsoft.com/office/drawing/2014/main" id="{DF4ECF3E-863E-402C-9773-515FB527DC99}"/>
              </a:ext>
            </a:extLst>
          </p:cNvPr>
          <p:cNvSpPr>
            <a:spLocks noGrp="1"/>
          </p:cNvSpPr>
          <p:nvPr>
            <p:ph idx="1"/>
          </p:nvPr>
        </p:nvSpPr>
        <p:spPr/>
        <p:txBody>
          <a:bodyPr/>
          <a:lstStyle/>
          <a:p>
            <a:r>
              <a:rPr lang="en-US" dirty="0"/>
              <a:t>Derived population</a:t>
            </a:r>
          </a:p>
          <a:p>
            <a:pPr lvl="1"/>
            <a:r>
              <a:rPr lang="en-US" dirty="0"/>
              <a:t>All possible sample that can be drawn from the population under a given sampling plan </a:t>
            </a:r>
          </a:p>
          <a:p>
            <a:pPr lvl="1"/>
            <a:endParaRPr lang="en-US" dirty="0"/>
          </a:p>
        </p:txBody>
      </p:sp>
      <p:pic>
        <p:nvPicPr>
          <p:cNvPr id="4" name="Picture 3" descr="&quot;A flowchart shows several possible samples and their respective errors when estimating the population mean. &#10;The central idea, “Parameter (Population mean income) = 9,400 dollars,” branches out into the following five possible samples and errors: &#10;Sample = 25, Elements = BH, Statistic (sample mean income) = 7,200 dollars, Error: (negative) 2,200 dollars&#10;Sample = 62, Elements = DL, Statistic (sample mean income) = 8,400 dollars, Error: (negative) 1,000 dollars&#10;Sample = 108, Elements = GP, Statistic (sample mean income) = 9,800 dollars, Error: 400 dollars&#10;Sample = 147, Elements = KM, Statistic (sample mean income) = 10,000 dollars, Error: 600 dollars&#10;Sample = 189, Elements = RT, Statistic (sample mean income) = 12,800 dollars, Error: 3,400 dollars&quot;">
            <a:extLst>
              <a:ext uri="{FF2B5EF4-FFF2-40B4-BE49-F238E27FC236}">
                <a16:creationId xmlns:a16="http://schemas.microsoft.com/office/drawing/2014/main" id="{7537AD81-80D0-4A39-B86D-0E7AF72034F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51075"/>
            <a:ext cx="7315200" cy="46640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1195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0E5A-103B-4583-A7D6-63B27365EB3C}"/>
              </a:ext>
            </a:extLst>
          </p:cNvPr>
          <p:cNvSpPr>
            <a:spLocks noGrp="1"/>
          </p:cNvSpPr>
          <p:nvPr>
            <p:ph type="title"/>
          </p:nvPr>
        </p:nvSpPr>
        <p:spPr/>
        <p:txBody>
          <a:bodyPr/>
          <a:lstStyle/>
          <a:p>
            <a:r>
              <a:rPr lang="en-US" dirty="0"/>
              <a:t>Basics of the Sampling Distribution</a:t>
            </a:r>
          </a:p>
        </p:txBody>
      </p:sp>
      <p:sp>
        <p:nvSpPr>
          <p:cNvPr id="3" name="Content Placeholder 2">
            <a:extLst>
              <a:ext uri="{FF2B5EF4-FFF2-40B4-BE49-F238E27FC236}">
                <a16:creationId xmlns:a16="http://schemas.microsoft.com/office/drawing/2014/main" id="{68832019-0569-43E9-8CF7-9A87919E037A}"/>
              </a:ext>
            </a:extLst>
          </p:cNvPr>
          <p:cNvSpPr>
            <a:spLocks noGrp="1"/>
          </p:cNvSpPr>
          <p:nvPr>
            <p:ph idx="1"/>
          </p:nvPr>
        </p:nvSpPr>
        <p:spPr/>
        <p:txBody>
          <a:bodyPr/>
          <a:lstStyle/>
          <a:p>
            <a:r>
              <a:rPr lang="en-US" dirty="0"/>
              <a:t>The mean of all possible sample means is equal to the population mean </a:t>
            </a:r>
          </a:p>
          <a:p>
            <a:r>
              <a:rPr lang="en-US" dirty="0"/>
              <a:t>The variance of the sample means is related to the population variance </a:t>
            </a:r>
          </a:p>
          <a:p>
            <a:r>
              <a:rPr lang="en-US" dirty="0"/>
              <a:t>The sampling distribution is mound shaped </a:t>
            </a:r>
          </a:p>
          <a:p>
            <a:pPr lvl="1"/>
            <a:r>
              <a:rPr lang="en-US" dirty="0"/>
              <a:t>Consistent with the Central-Limit Theorem, regardless of the shape of the distribution of the variable in the population, with a sample size of 30, the distribution of sample means becomes normally distributed </a:t>
            </a:r>
          </a:p>
        </p:txBody>
      </p:sp>
    </p:spTree>
    <p:extLst>
      <p:ext uri="{BB962C8B-B14F-4D97-AF65-F5344CB8AC3E}">
        <p14:creationId xmlns:p14="http://schemas.microsoft.com/office/powerpoint/2010/main" val="102022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E387-B4E9-42A2-9EC1-3C35FABABB63}"/>
              </a:ext>
            </a:extLst>
          </p:cNvPr>
          <p:cNvSpPr>
            <a:spLocks noGrp="1"/>
          </p:cNvSpPr>
          <p:nvPr>
            <p:ph type="title"/>
          </p:nvPr>
        </p:nvSpPr>
        <p:spPr/>
        <p:txBody>
          <a:bodyPr/>
          <a:lstStyle/>
          <a:p>
            <a:r>
              <a:rPr lang="en-US" dirty="0"/>
              <a:t>Chapter 15: Data Collection: Enhancing Response Rates while Limiting Errors</a:t>
            </a:r>
          </a:p>
        </p:txBody>
      </p:sp>
    </p:spTree>
    <p:extLst>
      <p:ext uri="{BB962C8B-B14F-4D97-AF65-F5344CB8AC3E}">
        <p14:creationId xmlns:p14="http://schemas.microsoft.com/office/powerpoint/2010/main" val="355982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B103-CBA3-4662-B17C-1ED29E2B0DCB}"/>
              </a:ext>
            </a:extLst>
          </p:cNvPr>
          <p:cNvSpPr>
            <a:spLocks noGrp="1"/>
          </p:cNvSpPr>
          <p:nvPr>
            <p:ph type="title"/>
          </p:nvPr>
        </p:nvSpPr>
        <p:spPr/>
        <p:txBody>
          <a:bodyPr/>
          <a:lstStyle/>
          <a:p>
            <a:r>
              <a:rPr lang="en-US" dirty="0"/>
              <a:t>Step 1: Define the Targe Population</a:t>
            </a:r>
          </a:p>
        </p:txBody>
      </p:sp>
      <p:sp>
        <p:nvSpPr>
          <p:cNvPr id="3" name="Content Placeholder 2">
            <a:extLst>
              <a:ext uri="{FF2B5EF4-FFF2-40B4-BE49-F238E27FC236}">
                <a16:creationId xmlns:a16="http://schemas.microsoft.com/office/drawing/2014/main" id="{4EC91CD0-DB42-4D6D-82A0-0F261F78044D}"/>
              </a:ext>
            </a:extLst>
          </p:cNvPr>
          <p:cNvSpPr>
            <a:spLocks noGrp="1"/>
          </p:cNvSpPr>
          <p:nvPr>
            <p:ph idx="1"/>
          </p:nvPr>
        </p:nvSpPr>
        <p:spPr/>
        <p:txBody>
          <a:bodyPr/>
          <a:lstStyle/>
          <a:p>
            <a:r>
              <a:rPr lang="en-US" dirty="0"/>
              <a:t>Population: All cases that meet designated specifications for membership int eh group </a:t>
            </a:r>
          </a:p>
          <a:p>
            <a:pPr lvl="1"/>
            <a:r>
              <a:rPr lang="en-US" dirty="0"/>
              <a:t>Researchers must be very clear and precise in defining the population</a:t>
            </a:r>
          </a:p>
          <a:p>
            <a:pPr lvl="2"/>
            <a:r>
              <a:rPr lang="en-US" dirty="0"/>
              <a:t>Households in the city limits of Sacramento, CA, with on or more children under the age of 18 living at home. </a:t>
            </a:r>
          </a:p>
          <a:p>
            <a:r>
              <a:rPr lang="en-US" dirty="0"/>
              <a:t>Census: A type of sampling plan in which data are collected form or about each member of a population </a:t>
            </a:r>
          </a:p>
          <a:p>
            <a:r>
              <a:rPr lang="en-US" dirty="0"/>
              <a:t>Sample: Selection of a subset of elements from a larger group of objects</a:t>
            </a:r>
          </a:p>
        </p:txBody>
      </p:sp>
    </p:spTree>
    <p:extLst>
      <p:ext uri="{BB962C8B-B14F-4D97-AF65-F5344CB8AC3E}">
        <p14:creationId xmlns:p14="http://schemas.microsoft.com/office/powerpoint/2010/main" val="3192966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940B-4A32-4A1B-B120-7F35DD6DF5E6}"/>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583C0C8-81ED-40C8-BCFA-89A721B44EB1}"/>
              </a:ext>
            </a:extLst>
          </p:cNvPr>
          <p:cNvSpPr>
            <a:spLocks noGrp="1"/>
          </p:cNvSpPr>
          <p:nvPr>
            <p:ph idx="1"/>
          </p:nvPr>
        </p:nvSpPr>
        <p:spPr/>
        <p:txBody>
          <a:bodyPr/>
          <a:lstStyle/>
          <a:p>
            <a:pPr marL="514350" indent="-514350">
              <a:buFont typeface="+mj-lt"/>
              <a:buAutoNum type="arabicPeriod"/>
            </a:pPr>
            <a:r>
              <a:rPr lang="en-US" dirty="0"/>
              <a:t>Describe the 6 types of error that can enter a study </a:t>
            </a:r>
          </a:p>
          <a:p>
            <a:pPr marL="514350" indent="-514350">
              <a:buFont typeface="+mj-lt"/>
              <a:buAutoNum type="arabicPeriod"/>
            </a:pPr>
            <a:r>
              <a:rPr lang="en-US" dirty="0"/>
              <a:t>Give the general definition for response rate </a:t>
            </a:r>
          </a:p>
          <a:p>
            <a:pPr marL="514350" indent="-514350">
              <a:buFont typeface="+mj-lt"/>
              <a:buAutoNum type="arabicPeriod"/>
            </a:pPr>
            <a:r>
              <a:rPr lang="en-US" dirty="0"/>
              <a:t>Discuss several ways in which response rates might be improved </a:t>
            </a:r>
          </a:p>
        </p:txBody>
      </p:sp>
    </p:spTree>
    <p:extLst>
      <p:ext uri="{BB962C8B-B14F-4D97-AF65-F5344CB8AC3E}">
        <p14:creationId xmlns:p14="http://schemas.microsoft.com/office/powerpoint/2010/main" val="2952466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9C9F-2F88-48ED-8964-15C4CC5F02A3}"/>
              </a:ext>
            </a:extLst>
          </p:cNvPr>
          <p:cNvSpPr>
            <a:spLocks noGrp="1"/>
          </p:cNvSpPr>
          <p:nvPr>
            <p:ph type="title"/>
          </p:nvPr>
        </p:nvSpPr>
        <p:spPr/>
        <p:txBody>
          <a:bodyPr/>
          <a:lstStyle/>
          <a:p>
            <a:r>
              <a:rPr lang="en-US" dirty="0"/>
              <a:t>Six Types of Error</a:t>
            </a:r>
          </a:p>
        </p:txBody>
      </p:sp>
      <p:pic>
        <p:nvPicPr>
          <p:cNvPr id="4" name="Picture 3" descr="An illustration shows the following equation: Sample results are equal to Truth plus Sampling Error, Noncoverage Error, Nonresponse Error, Response Error, Recording Error, and Office Error.">
            <a:extLst>
              <a:ext uri="{FF2B5EF4-FFF2-40B4-BE49-F238E27FC236}">
                <a16:creationId xmlns:a16="http://schemas.microsoft.com/office/drawing/2014/main" id="{B527A898-2280-4578-BC40-E4E359D4001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66434"/>
            <a:ext cx="8229600" cy="292513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639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D814-C7E9-4617-AC9D-697F9B18256F}"/>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BED7344A-1D21-42FE-8EE2-1DD73DF7CE3A}"/>
              </a:ext>
            </a:extLst>
          </p:cNvPr>
          <p:cNvSpPr>
            <a:spLocks noGrp="1"/>
          </p:cNvSpPr>
          <p:nvPr>
            <p:ph idx="1"/>
          </p:nvPr>
        </p:nvSpPr>
        <p:spPr/>
        <p:txBody>
          <a:bodyPr/>
          <a:lstStyle/>
          <a:p>
            <a:r>
              <a:rPr lang="en-US" dirty="0"/>
              <a:t>Sampling Error</a:t>
            </a:r>
          </a:p>
          <a:p>
            <a:pPr lvl="1"/>
            <a:r>
              <a:rPr lang="en-US" dirty="0"/>
              <a:t>The difference between results obtained from a sample and results that would have been obtained had info been gathered from or about every member of the population </a:t>
            </a:r>
          </a:p>
          <a:p>
            <a:pPr lvl="2"/>
            <a:r>
              <a:rPr lang="en-US" dirty="0"/>
              <a:t>Decreased by increasing sample size </a:t>
            </a:r>
          </a:p>
          <a:p>
            <a:pPr lvl="2"/>
            <a:r>
              <a:rPr lang="en-US" dirty="0"/>
              <a:t>Can be estimated (assuming probability sample) </a:t>
            </a:r>
          </a:p>
          <a:p>
            <a:pPr lvl="2"/>
            <a:r>
              <a:rPr lang="en-US" dirty="0"/>
              <a:t>Usually less trouble some than other kinds of error</a:t>
            </a:r>
          </a:p>
          <a:p>
            <a:r>
              <a:rPr lang="en-US" dirty="0"/>
              <a:t>However, sampling error usually isn’t the biggest problem – it’s all the other things that contribute error to a project. </a:t>
            </a:r>
          </a:p>
          <a:p>
            <a:pPr lvl="1"/>
            <a:r>
              <a:rPr lang="en-US" dirty="0"/>
              <a:t>And these other sources of error can’t be accounted for statistically …  </a:t>
            </a:r>
          </a:p>
        </p:txBody>
      </p:sp>
    </p:spTree>
    <p:extLst>
      <p:ext uri="{BB962C8B-B14F-4D97-AF65-F5344CB8AC3E}">
        <p14:creationId xmlns:p14="http://schemas.microsoft.com/office/powerpoint/2010/main" val="4249754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Noncoverage Error</a:t>
            </a:r>
          </a:p>
          <a:p>
            <a:pPr lvl="1"/>
            <a:r>
              <a:rPr lang="en-US" dirty="0"/>
              <a:t>Error that arises because of failure to include qualified elements of the defined population in the sampling frame </a:t>
            </a:r>
          </a:p>
          <a:p>
            <a:pPr lvl="2"/>
            <a:r>
              <a:rPr lang="en-US" dirty="0"/>
              <a:t>Noncoverage error is essentially a sampling frame problem </a:t>
            </a:r>
          </a:p>
        </p:txBody>
      </p:sp>
    </p:spTree>
    <p:extLst>
      <p:ext uri="{BB962C8B-B14F-4D97-AF65-F5344CB8AC3E}">
        <p14:creationId xmlns:p14="http://schemas.microsoft.com/office/powerpoint/2010/main" val="2083466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Error from failing to obtain info from some elements of the population that were selected and designated for the sample </a:t>
            </a:r>
          </a:p>
          <a:p>
            <a:pPr lvl="1"/>
            <a:r>
              <a:rPr lang="en-US" dirty="0"/>
              <a:t>This is potential problem that only occurs when those who respond are systematically different in some important way from those who don’t respond</a:t>
            </a:r>
          </a:p>
        </p:txBody>
      </p:sp>
    </p:spTree>
    <p:extLst>
      <p:ext uri="{BB962C8B-B14F-4D97-AF65-F5344CB8AC3E}">
        <p14:creationId xmlns:p14="http://schemas.microsoft.com/office/powerpoint/2010/main" val="3915990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Suppose that a university wanted to assess the success of its graduates, based on their annual salaries, 5 years after graduation </a:t>
            </a:r>
          </a:p>
          <a:p>
            <a:pPr lvl="1"/>
            <a:r>
              <a:rPr lang="en-US" dirty="0"/>
              <a:t>Which graduates are more likely to return a survey? (Those who are happy with their salaries) </a:t>
            </a:r>
          </a:p>
          <a:p>
            <a:pPr lvl="1"/>
            <a:r>
              <a:rPr lang="en-US" dirty="0"/>
              <a:t>Which graduates are less likely to return a survey? (those who are not happy with their salaries) </a:t>
            </a:r>
          </a:p>
        </p:txBody>
      </p:sp>
    </p:spTree>
    <p:extLst>
      <p:ext uri="{BB962C8B-B14F-4D97-AF65-F5344CB8AC3E}">
        <p14:creationId xmlns:p14="http://schemas.microsoft.com/office/powerpoint/2010/main" val="2687376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Primary Sources of Nonresponse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Refusals</a:t>
            </a:r>
          </a:p>
          <a:p>
            <a:r>
              <a:rPr lang="en-US" dirty="0"/>
              <a:t>Not-at-Homes</a:t>
            </a:r>
          </a:p>
          <a:p>
            <a:endParaRPr lang="en-US" dirty="0"/>
          </a:p>
        </p:txBody>
      </p:sp>
    </p:spTree>
    <p:extLst>
      <p:ext uri="{BB962C8B-B14F-4D97-AF65-F5344CB8AC3E}">
        <p14:creationId xmlns:p14="http://schemas.microsoft.com/office/powerpoint/2010/main" val="2252067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3 Methods for Diagnosing Nonresponse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pPr marL="514350" indent="-514350">
              <a:buFont typeface="+mj-lt"/>
              <a:buAutoNum type="arabicPeriod"/>
            </a:pPr>
            <a:r>
              <a:rPr lang="en-US" dirty="0"/>
              <a:t>Contact a sample of nonrespondents </a:t>
            </a:r>
          </a:p>
          <a:p>
            <a:pPr marL="514350" indent="-514350">
              <a:buFont typeface="+mj-lt"/>
              <a:buAutoNum type="arabicPeriod"/>
            </a:pPr>
            <a:r>
              <a:rPr lang="en-US" dirty="0"/>
              <a:t>Compare respondent demographics against known demographics of population </a:t>
            </a:r>
          </a:p>
          <a:p>
            <a:pPr marL="514350" indent="-514350">
              <a:buFont typeface="+mj-lt"/>
              <a:buAutoNum type="arabicPeriod"/>
            </a:pPr>
            <a:r>
              <a:rPr lang="en-US" dirty="0"/>
              <a:t>Conduct an analysis of late responders vs. early responders (this method is very controversial) </a:t>
            </a:r>
          </a:p>
        </p:txBody>
      </p:sp>
    </p:spTree>
    <p:extLst>
      <p:ext uri="{BB962C8B-B14F-4D97-AF65-F5344CB8AC3E}">
        <p14:creationId xmlns:p14="http://schemas.microsoft.com/office/powerpoint/2010/main" val="2446576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p:txBody>
          <a:bodyPr/>
          <a:lstStyle/>
          <a:p>
            <a:r>
              <a:rPr lang="en-US" dirty="0"/>
              <a:t>Response Error </a:t>
            </a:r>
          </a:p>
          <a:p>
            <a:pPr lvl="1"/>
            <a:r>
              <a:rPr lang="en-US" dirty="0"/>
              <a:t>Error that occurs when an individual provides an inaccurate response, consciously or subconsciously, to a survey item </a:t>
            </a:r>
          </a:p>
          <a:p>
            <a:r>
              <a:rPr lang="en-US" dirty="0"/>
              <a:t>Key considerations: </a:t>
            </a:r>
          </a:p>
          <a:p>
            <a:pPr lvl="1"/>
            <a:r>
              <a:rPr lang="en-US" dirty="0"/>
              <a:t>Does the respondent understand the question? </a:t>
            </a:r>
          </a:p>
          <a:p>
            <a:pPr lvl="1"/>
            <a:r>
              <a:rPr lang="en-US" dirty="0"/>
              <a:t>Does the respondent know the answer to the question?</a:t>
            </a:r>
          </a:p>
          <a:p>
            <a:pPr lvl="1"/>
            <a:r>
              <a:rPr lang="en-US" dirty="0"/>
              <a:t>Is the respondent willing to provide the true answer to the question? </a:t>
            </a:r>
          </a:p>
          <a:p>
            <a:pPr lvl="1"/>
            <a:r>
              <a:rPr lang="en-US" dirty="0"/>
              <a:t>Is the wording of the question or the situation in which it is asked likely to bias the response </a:t>
            </a:r>
          </a:p>
        </p:txBody>
      </p:sp>
    </p:spTree>
    <p:extLst>
      <p:ext uri="{BB962C8B-B14F-4D97-AF65-F5344CB8AC3E}">
        <p14:creationId xmlns:p14="http://schemas.microsoft.com/office/powerpoint/2010/main" val="293412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937C-5EF2-44DF-8750-395F65ABE96D}"/>
              </a:ext>
            </a:extLst>
          </p:cNvPr>
          <p:cNvSpPr>
            <a:spLocks noGrp="1"/>
          </p:cNvSpPr>
          <p:nvPr>
            <p:ph type="title"/>
          </p:nvPr>
        </p:nvSpPr>
        <p:spPr/>
        <p:txBody>
          <a:bodyPr/>
          <a:lstStyle/>
          <a:p>
            <a:r>
              <a:rPr lang="en-US" dirty="0"/>
              <a:t>Six Types of Error</a:t>
            </a:r>
          </a:p>
        </p:txBody>
      </p:sp>
      <p:sp>
        <p:nvSpPr>
          <p:cNvPr id="3" name="Content Placeholder 2">
            <a:extLst>
              <a:ext uri="{FF2B5EF4-FFF2-40B4-BE49-F238E27FC236}">
                <a16:creationId xmlns:a16="http://schemas.microsoft.com/office/drawing/2014/main" id="{276F1691-6B0C-47AB-BC1A-041DBFBB2C4C}"/>
              </a:ext>
            </a:extLst>
          </p:cNvPr>
          <p:cNvSpPr>
            <a:spLocks noGrp="1"/>
          </p:cNvSpPr>
          <p:nvPr>
            <p:ph idx="1"/>
          </p:nvPr>
        </p:nvSpPr>
        <p:spPr/>
        <p:txBody>
          <a:bodyPr/>
          <a:lstStyle/>
          <a:p>
            <a:r>
              <a:rPr lang="en-US" dirty="0"/>
              <a:t>Office Error </a:t>
            </a:r>
          </a:p>
          <a:p>
            <a:pPr lvl="1"/>
            <a:r>
              <a:rPr lang="en-US" dirty="0"/>
              <a:t>Error due to data editing, coding , or analysis errors </a:t>
            </a:r>
          </a:p>
        </p:txBody>
      </p:sp>
    </p:spTree>
    <p:extLst>
      <p:ext uri="{BB962C8B-B14F-4D97-AF65-F5344CB8AC3E}">
        <p14:creationId xmlns:p14="http://schemas.microsoft.com/office/powerpoint/2010/main" val="192750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B446-5C11-4293-8F83-83C0CCA6376D}"/>
              </a:ext>
            </a:extLst>
          </p:cNvPr>
          <p:cNvSpPr>
            <a:spLocks noGrp="1"/>
          </p:cNvSpPr>
          <p:nvPr>
            <p:ph type="title"/>
          </p:nvPr>
        </p:nvSpPr>
        <p:spPr/>
        <p:txBody>
          <a:bodyPr/>
          <a:lstStyle/>
          <a:p>
            <a:r>
              <a:rPr lang="en-US" dirty="0"/>
              <a:t>Step 1: Define the Target Population</a:t>
            </a:r>
          </a:p>
        </p:txBody>
      </p:sp>
      <p:sp>
        <p:nvSpPr>
          <p:cNvPr id="3" name="Content Placeholder 2">
            <a:extLst>
              <a:ext uri="{FF2B5EF4-FFF2-40B4-BE49-F238E27FC236}">
                <a16:creationId xmlns:a16="http://schemas.microsoft.com/office/drawing/2014/main" id="{06C7A32F-AD8D-43D2-9473-00BACF384C63}"/>
              </a:ext>
            </a:extLst>
          </p:cNvPr>
          <p:cNvSpPr>
            <a:spLocks noGrp="1"/>
          </p:cNvSpPr>
          <p:nvPr>
            <p:ph idx="1"/>
          </p:nvPr>
        </p:nvSpPr>
        <p:spPr/>
        <p:txBody>
          <a:bodyPr/>
          <a:lstStyle/>
          <a:p>
            <a:r>
              <a:rPr lang="en-US" dirty="0"/>
              <a:t>Parameter: A characteristic or measure of population </a:t>
            </a:r>
          </a:p>
          <a:p>
            <a:r>
              <a:rPr lang="en-US" dirty="0"/>
              <a:t>Statistic: A characteristic or measure of a sample </a:t>
            </a:r>
          </a:p>
          <a:p>
            <a:r>
              <a:rPr lang="en-US" dirty="0"/>
              <a:t>We calculate statistics from sample data in order to estimate population parameters </a:t>
            </a:r>
          </a:p>
        </p:txBody>
      </p:sp>
      <p:pic>
        <p:nvPicPr>
          <p:cNvPr id="4" name="Picture 3" descr="An illustration depicts the relationship between populations and samples. It shows two process boxes: Population and Sample, connected by two reverse arrows (flowing in and out of the boxes). The arrow from population to sample reads “Sample drawn from population…” while the arrow from sample to population reads “… to make inferences about the population. &#10;">
            <a:extLst>
              <a:ext uri="{FF2B5EF4-FFF2-40B4-BE49-F238E27FC236}">
                <a16:creationId xmlns:a16="http://schemas.microsoft.com/office/drawing/2014/main" id="{77BE35E7-1D79-44E3-8F7C-ADA38C8D862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97821"/>
            <a:ext cx="8229600" cy="386235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169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48A8-B9D3-4927-B02B-AAB22AFBD200}"/>
              </a:ext>
            </a:extLst>
          </p:cNvPr>
          <p:cNvSpPr>
            <a:spLocks noGrp="1"/>
          </p:cNvSpPr>
          <p:nvPr>
            <p:ph type="title"/>
          </p:nvPr>
        </p:nvSpPr>
        <p:spPr/>
        <p:txBody>
          <a:bodyPr/>
          <a:lstStyle/>
          <a:p>
            <a:r>
              <a:rPr lang="en-US" dirty="0"/>
              <a:t>Total Error is the Key</a:t>
            </a:r>
          </a:p>
        </p:txBody>
      </p:sp>
      <p:sp>
        <p:nvSpPr>
          <p:cNvPr id="3" name="Content Placeholder 2">
            <a:extLst>
              <a:ext uri="{FF2B5EF4-FFF2-40B4-BE49-F238E27FC236}">
                <a16:creationId xmlns:a16="http://schemas.microsoft.com/office/drawing/2014/main" id="{19C744DA-A322-4FA7-BEA3-A20B8BA96BA5}"/>
              </a:ext>
            </a:extLst>
          </p:cNvPr>
          <p:cNvSpPr>
            <a:spLocks noGrp="1"/>
          </p:cNvSpPr>
          <p:nvPr>
            <p:ph idx="1"/>
          </p:nvPr>
        </p:nvSpPr>
        <p:spPr/>
        <p:txBody>
          <a:bodyPr/>
          <a:lstStyle/>
          <a:p>
            <a:r>
              <a:rPr lang="en-US" dirty="0"/>
              <a:t>The goal is to decrease overall error, not any one source of error</a:t>
            </a:r>
          </a:p>
          <a:p>
            <a:endParaRPr lang="en-US" dirty="0"/>
          </a:p>
        </p:txBody>
      </p:sp>
      <p:pic>
        <p:nvPicPr>
          <p:cNvPr id="4" name="Picture 3" descr="An octagonal icon shows the word ‘stop’ in white and in upper case, against a red background.">
            <a:extLst>
              <a:ext uri="{FF2B5EF4-FFF2-40B4-BE49-F238E27FC236}">
                <a16:creationId xmlns:a16="http://schemas.microsoft.com/office/drawing/2014/main" id="{F6E88BC8-CEBA-4598-BE56-631D9D29E8FA}"/>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8880" y="3002281"/>
            <a:ext cx="2971800" cy="2667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BC560598-74A7-4AFB-AE6E-1B50DEB72560}"/>
              </a:ext>
            </a:extLst>
          </p:cNvPr>
          <p:cNvSpPr>
            <a:spLocks noGrp="1"/>
          </p:cNvSpPr>
          <p:nvPr/>
        </p:nvSpPr>
        <p:spPr bwMode="auto">
          <a:xfrm>
            <a:off x="6126480" y="2697480"/>
            <a:ext cx="37338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3200" dirty="0">
                <a:latin typeface="Times New Roman" panose="02020603050405020304" pitchFamily="18" charset="0"/>
                <a:cs typeface="Times New Roman" panose="02020603050405020304" pitchFamily="18" charset="0"/>
              </a:rPr>
              <a:t>Sampling Error</a:t>
            </a:r>
          </a:p>
          <a:p>
            <a:pPr marL="0" indent="0">
              <a:buNone/>
            </a:pPr>
            <a:r>
              <a:rPr lang="en-US" altLang="en-US" sz="3200" dirty="0">
                <a:latin typeface="Times New Roman" panose="02020603050405020304" pitchFamily="18" charset="0"/>
                <a:cs typeface="Times New Roman" panose="02020603050405020304" pitchFamily="18" charset="0"/>
              </a:rPr>
              <a:t>Noncoverage Error</a:t>
            </a:r>
          </a:p>
          <a:p>
            <a:pPr marL="0" indent="0">
              <a:buNone/>
            </a:pPr>
            <a:r>
              <a:rPr lang="en-US" altLang="en-US" sz="3200" dirty="0">
                <a:latin typeface="Times New Roman" panose="02020603050405020304" pitchFamily="18" charset="0"/>
                <a:cs typeface="Times New Roman" panose="02020603050405020304" pitchFamily="18" charset="0"/>
              </a:rPr>
              <a:t>Nonresponse Error</a:t>
            </a:r>
          </a:p>
          <a:p>
            <a:pPr marL="0" indent="0">
              <a:buNone/>
            </a:pPr>
            <a:r>
              <a:rPr lang="en-US" altLang="en-US" sz="3200" dirty="0">
                <a:latin typeface="Times New Roman" panose="02020603050405020304" pitchFamily="18" charset="0"/>
                <a:cs typeface="Times New Roman" panose="02020603050405020304" pitchFamily="18" charset="0"/>
              </a:rPr>
              <a:t>Response Error</a:t>
            </a:r>
          </a:p>
          <a:p>
            <a:pPr marL="0" indent="0">
              <a:buNone/>
            </a:pPr>
            <a:r>
              <a:rPr lang="en-US" altLang="en-US" sz="3200" dirty="0">
                <a:latin typeface="Times New Roman" panose="02020603050405020304" pitchFamily="18" charset="0"/>
                <a:cs typeface="Times New Roman" panose="02020603050405020304" pitchFamily="18" charset="0"/>
              </a:rPr>
              <a:t>Office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777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normAutofit fontScale="92500" lnSpcReduction="20000"/>
              </a:bodyPr>
              <a:lstStyle/>
              <a:p>
                <a:r>
                  <a:rPr lang="en-US" dirty="0"/>
                  <a:t>Response Rate:</a:t>
                </a:r>
              </a:p>
              <a:p>
                <a:pPr lvl="1"/>
                <a:r>
                  <a:rPr lang="en-US" dirty="0"/>
                  <a:t>The number of completed interviews with responding units divided by the number of eligible responding units in the sample</a:t>
                </a:r>
              </a:p>
              <a:p>
                <a:pPr lvl="2"/>
                <a14:m>
                  <m:oMath xmlns:m="http://schemas.openxmlformats.org/officeDocument/2006/math">
                    <m:r>
                      <a:rPr lang="en-US" b="0" i="1" smtClean="0">
                        <a:latin typeface="Cambria Math" panose="02040503050406030204" pitchFamily="18" charset="0"/>
                      </a:rPr>
                      <m:t>𝑟𝑒𝑠𝑝𝑜𝑛𝑠𝑒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𝑒𝑙𝑖𝑔𝑖𝑏𝑙𝑒</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e>
                        </m:d>
                      </m:den>
                    </m:f>
                  </m:oMath>
                </a14:m>
                <a:endParaRPr lang="en-US" dirty="0"/>
              </a:p>
              <a:p>
                <a:pPr lvl="1"/>
                <a:r>
                  <a:rPr lang="en-US" dirty="0"/>
                  <a:t>Online and Mail Surveys (no eligibility requirement)  </a:t>
                </a:r>
              </a:p>
              <a:p>
                <a:pPr lvl="2"/>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𝑢𝑠𝑎𝑏𝑙𝑒</m:t>
                            </m:r>
                            <m:r>
                              <a:rPr lang="en-US" b="0" i="1" smtClean="0">
                                <a:latin typeface="Cambria Math" panose="02040503050406030204" pitchFamily="18" charset="0"/>
                              </a:rPr>
                              <m:t> </m:t>
                            </m:r>
                            <m:r>
                              <a:rPr lang="en-US" b="0" i="1" smtClean="0">
                                <a:latin typeface="Cambria Math" panose="02040503050406030204" pitchFamily="18" charset="0"/>
                              </a:rPr>
                              <m:t>𝑞𝑢𝑒𝑠𝑡𝑖𝑜𝑛𝑛𝑎𝑖𝑟𝑒𝑠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𝑐𝑜𝑛𝑡𝑎𝑐𝑡𝑠</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𝑎𝑡𝑡𝑒𝑚𝑝𝑡𝑒𝑑</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𝑤𝑟𝑜𝑛𝑔</m:t>
                            </m:r>
                            <m:r>
                              <a:rPr lang="en-US" b="0" i="1" smtClean="0">
                                <a:latin typeface="Cambria Math" panose="02040503050406030204" pitchFamily="18" charset="0"/>
                              </a:rPr>
                              <m:t> </m:t>
                            </m:r>
                            <m:r>
                              <a:rPr lang="en-US" b="0" i="1" smtClean="0">
                                <a:latin typeface="Cambria Math" panose="02040503050406030204" pitchFamily="18" charset="0"/>
                              </a:rPr>
                              <m:t>𝑎𝑑𝑑𝑟𝑒𝑠𝑠𝑒𝑠</m:t>
                            </m:r>
                          </m:e>
                        </m:d>
                      </m:den>
                    </m:f>
                  </m:oMath>
                </a14:m>
                <a:endParaRPr lang="en-US" dirty="0"/>
              </a:p>
              <a:p>
                <a:pPr lvl="1"/>
                <a:r>
                  <a:rPr lang="en-US" dirty="0"/>
                  <a:t>Telephone Surveys (no eligibility requirement) </a:t>
                </a:r>
              </a:p>
              <a:p>
                <a:pPr lvl="2"/>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e>
                        </m:d>
                      </m:den>
                    </m:f>
                  </m:oMath>
                </a14:m>
                <a:endParaRPr lang="en-US" dirty="0"/>
              </a:p>
              <a:p>
                <a:pPr lvl="1"/>
                <a:r>
                  <a:rPr lang="en-US" dirty="0"/>
                  <a:t>Mail Surveys, Online Surveys, and Telephone Interviews (with eligibility requirement) </a:t>
                </a:r>
              </a:p>
              <a:p>
                <a:pPr lvl="2"/>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𝑖𝑛𝑒𝑙𝑖𝑔𝑖𝑏𝑙𝑒𝑠</m:t>
                            </m:r>
                          </m:e>
                        </m:d>
                      </m:den>
                    </m:f>
                  </m:oMath>
                </a14:m>
                <a:endParaRPr lang="en-US" b="0" dirty="0"/>
              </a:p>
              <a:p>
                <a:pPr lvl="2"/>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r>
                              <a:rPr lang="en-US" b="0" i="1" smtClean="0">
                                <a:latin typeface="Cambria Math" panose="02040503050406030204" pitchFamily="18" charset="0"/>
                              </a:rPr>
                              <m:t>)</m:t>
                            </m:r>
                          </m:e>
                        </m:d>
                      </m:den>
                    </m:f>
                  </m:oMath>
                </a14:m>
                <a:endParaRPr lang="en-US" dirty="0"/>
              </a:p>
            </p:txBody>
          </p:sp>
        </mc:Choice>
        <mc:Fallback xmlns="">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2"/>
                <a:stretch>
                  <a:fillRect l="-928" t="-3501" r="-754"/>
                </a:stretch>
              </a:blipFill>
            </p:spPr>
            <p:txBody>
              <a:bodyPr/>
              <a:lstStyle/>
              <a:p>
                <a:r>
                  <a:rPr lang="en-US">
                    <a:noFill/>
                  </a:rPr>
                  <a:t> </a:t>
                </a:r>
              </a:p>
            </p:txBody>
          </p:sp>
        </mc:Fallback>
      </mc:AlternateContent>
    </p:spTree>
    <p:extLst>
      <p:ext uri="{BB962C8B-B14F-4D97-AF65-F5344CB8AC3E}">
        <p14:creationId xmlns:p14="http://schemas.microsoft.com/office/powerpoint/2010/main" val="3710304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lstStyle/>
              <a:p>
                <a:r>
                  <a:rPr lang="en-US" dirty="0"/>
                  <a:t>Example: </a:t>
                </a:r>
              </a:p>
              <a:p>
                <a:pPr lvl="1"/>
                <a:r>
                  <a:rPr lang="en-US" dirty="0"/>
                  <a:t>You’ve conducted an online survey, attempting to contact 500 people; the 500 sample elements have been classified as follows:</a:t>
                </a:r>
              </a:p>
              <a:p>
                <a:pPr lvl="2"/>
                <a:r>
                  <a:rPr lang="en-US" dirty="0"/>
                  <a:t>Completed surveys: 250 </a:t>
                </a:r>
              </a:p>
              <a:p>
                <a:pPr lvl="2"/>
                <a:r>
                  <a:rPr lang="en-US" dirty="0"/>
                  <a:t>Refusals: 200 </a:t>
                </a:r>
              </a:p>
              <a:p>
                <a:pPr lvl="2"/>
                <a:r>
                  <a:rPr lang="en-US" dirty="0"/>
                  <a:t>Ineligibles: 50</a:t>
                </a:r>
              </a:p>
              <a:p>
                <a:pPr lvl="1"/>
                <a:r>
                  <a:rPr lang="en-US" dirty="0"/>
                  <a:t>What was your response rate? </a:t>
                </a:r>
              </a:p>
              <a:p>
                <a:pPr lvl="2"/>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250+50</m:t>
                        </m:r>
                      </m:den>
                    </m:f>
                    <m:r>
                      <a:rPr lang="en-US" b="0" i="1" smtClean="0">
                        <a:latin typeface="Cambria Math" panose="02040503050406030204" pitchFamily="18" charset="0"/>
                      </a:rPr>
                      <m:t>=83%</m:t>
                    </m:r>
                  </m:oMath>
                </a14:m>
                <a:endParaRPr lang="en-US" dirty="0"/>
              </a:p>
              <a:p>
                <a:pPr lvl="2"/>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 .83 (200)</m:t>
                        </m:r>
                      </m:den>
                    </m:f>
                    <m:r>
                      <a:rPr lang="en-US" b="0" i="1" smtClean="0">
                        <a:latin typeface="Cambria Math" panose="02040503050406030204" pitchFamily="18" charset="0"/>
                      </a:rPr>
                      <m:t>=60%</m:t>
                    </m:r>
                  </m:oMath>
                </a14:m>
                <a:endParaRPr lang="en-US" dirty="0"/>
              </a:p>
            </p:txBody>
          </p:sp>
        </mc:Choice>
        <mc:Fallback xmlns="">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3319815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Improving Response Rates </a:t>
            </a:r>
          </a:p>
        </p:txBody>
      </p:sp>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lstStyle/>
          <a:p>
            <a:r>
              <a:rPr lang="en-US" dirty="0"/>
              <a:t>The response rate on a project serves as an indicator of the overall quality of a data collection effort. It also provides insight into the likely influence of nonresponse error on the project </a:t>
            </a:r>
          </a:p>
          <a:p>
            <a:r>
              <a:rPr lang="en-US" dirty="0"/>
              <a:t>Researchers must strive to obtain the highest response rates possible in a given situation </a:t>
            </a:r>
          </a:p>
        </p:txBody>
      </p:sp>
    </p:spTree>
    <p:extLst>
      <p:ext uri="{BB962C8B-B14F-4D97-AF65-F5344CB8AC3E}">
        <p14:creationId xmlns:p14="http://schemas.microsoft.com/office/powerpoint/2010/main" val="3382336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2504-4D5E-4135-9C41-EEB8E12D5C56}"/>
              </a:ext>
            </a:extLst>
          </p:cNvPr>
          <p:cNvSpPr>
            <a:spLocks noGrp="1"/>
          </p:cNvSpPr>
          <p:nvPr>
            <p:ph type="title"/>
          </p:nvPr>
        </p:nvSpPr>
        <p:spPr/>
        <p:txBody>
          <a:bodyPr/>
          <a:lstStyle/>
          <a:p>
            <a:r>
              <a:rPr lang="en-US" dirty="0"/>
              <a:t>Improving Response Rates </a:t>
            </a:r>
          </a:p>
        </p:txBody>
      </p:sp>
      <p:pic>
        <p:nvPicPr>
          <p:cNvPr id="4" name="Picture 3" descr="An exhibit is titled, Tips for Increasing Response Rates on Online Surveys.&#10;The exhibit shows the following tips for recruiting messages on e-mail: Use a personal “From” name; Keep the subject line simple, but interesting; Avoid language that will get caught in spam filters (using all caps, exclamation points, money symbols, “free,” “important message,” and so on); Personalize the message by using recipient's name; Include short, effective message to capture attention containing information about: (a) who you are, (b) purpose of study, (c) request for help, (d) length/time of survey, (e) confidentiality, and (f) incentives; If offering incentives, make them meaningful; Consider timing of e-mail—know your audience; Send reminder e-mails—but no more than two; Pretest the recruiting message.">
            <a:extLst>
              <a:ext uri="{FF2B5EF4-FFF2-40B4-BE49-F238E27FC236}">
                <a16:creationId xmlns:a16="http://schemas.microsoft.com/office/drawing/2014/main" id="{034D2EA9-AE2F-492B-A75B-8D918A32B17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71600"/>
            <a:ext cx="8229600" cy="41148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30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2144-8BA9-4CA8-915F-5B70350394BA}"/>
              </a:ext>
            </a:extLst>
          </p:cNvPr>
          <p:cNvSpPr>
            <a:spLocks noGrp="1"/>
          </p:cNvSpPr>
          <p:nvPr>
            <p:ph type="title"/>
          </p:nvPr>
        </p:nvSpPr>
        <p:spPr/>
        <p:txBody>
          <a:bodyPr/>
          <a:lstStyle/>
          <a:p>
            <a:r>
              <a:rPr lang="en-US" dirty="0"/>
              <a:t>Improving Response Rates </a:t>
            </a:r>
          </a:p>
        </p:txBody>
      </p:sp>
      <p:pic>
        <p:nvPicPr>
          <p:cNvPr id="4" name="Picture 3" descr="A screenshot shows the tips for an online survey. &#10;The tips shown are as follows: Keep it as short as possible, including instructions; Optimize the survey for use with mobile phones; Begin with a question likely to engage the respondent's attention; Keep questions as simple as possible; Use visuals/graphics if they help, but don't make the survey complex or difficult to navigate; Remind respondents about incentives, and explain how to obtain them; For long surveys (rarely a good idea), let respondents see progression through the survey and how much remains; Pretest the online survey.">
            <a:extLst>
              <a:ext uri="{FF2B5EF4-FFF2-40B4-BE49-F238E27FC236}">
                <a16:creationId xmlns:a16="http://schemas.microsoft.com/office/drawing/2014/main" id="{CC7EB890-300C-43A3-8149-843D56EDF0A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8229600" cy="38100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332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DA96-765E-4839-B36C-2D0EE327273B}"/>
              </a:ext>
            </a:extLst>
          </p:cNvPr>
          <p:cNvSpPr>
            <a:spLocks noGrp="1"/>
          </p:cNvSpPr>
          <p:nvPr>
            <p:ph type="title"/>
          </p:nvPr>
        </p:nvSpPr>
        <p:spPr/>
        <p:txBody>
          <a:bodyPr/>
          <a:lstStyle/>
          <a:p>
            <a:r>
              <a:rPr lang="en-US" dirty="0"/>
              <a:t>Improving Response Rates</a:t>
            </a:r>
          </a:p>
        </p:txBody>
      </p:sp>
      <p:sp>
        <p:nvSpPr>
          <p:cNvPr id="3" name="Content Placeholder 2">
            <a:extLst>
              <a:ext uri="{FF2B5EF4-FFF2-40B4-BE49-F238E27FC236}">
                <a16:creationId xmlns:a16="http://schemas.microsoft.com/office/drawing/2014/main" id="{B13E3DF6-15E8-4D84-BC8F-40B912E3BC5C}"/>
              </a:ext>
            </a:extLst>
          </p:cNvPr>
          <p:cNvSpPr>
            <a:spLocks noGrp="1"/>
          </p:cNvSpPr>
          <p:nvPr>
            <p:ph idx="1"/>
          </p:nvPr>
        </p:nvSpPr>
        <p:spPr/>
        <p:txBody>
          <a:bodyPr/>
          <a:lstStyle/>
          <a:p>
            <a:r>
              <a:rPr lang="en-US" dirty="0"/>
              <a:t>Respondent interest in topic </a:t>
            </a:r>
          </a:p>
          <a:p>
            <a:r>
              <a:rPr lang="en-US" dirty="0"/>
              <a:t>Survey length </a:t>
            </a:r>
          </a:p>
          <a:p>
            <a:r>
              <a:rPr lang="en-US" dirty="0"/>
              <a:t>Guarantee of confidentiality or anonymity </a:t>
            </a:r>
          </a:p>
          <a:p>
            <a:r>
              <a:rPr lang="en-US" dirty="0"/>
              <a:t>Interviewer characteristics and training </a:t>
            </a:r>
          </a:p>
          <a:p>
            <a:r>
              <a:rPr lang="en-US" dirty="0"/>
              <a:t>Personalization </a:t>
            </a:r>
          </a:p>
          <a:p>
            <a:r>
              <a:rPr lang="en-US" dirty="0"/>
              <a:t>Response incentives </a:t>
            </a:r>
          </a:p>
          <a:p>
            <a:r>
              <a:rPr lang="en-US" dirty="0"/>
              <a:t>Follow-up surveys</a:t>
            </a:r>
          </a:p>
        </p:txBody>
      </p:sp>
    </p:spTree>
    <p:extLst>
      <p:ext uri="{BB962C8B-B14F-4D97-AF65-F5344CB8AC3E}">
        <p14:creationId xmlns:p14="http://schemas.microsoft.com/office/powerpoint/2010/main" val="1202074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362F-08CE-4842-B79D-F313B8AD291E}"/>
              </a:ext>
            </a:extLst>
          </p:cNvPr>
          <p:cNvSpPr>
            <a:spLocks noGrp="1"/>
          </p:cNvSpPr>
          <p:nvPr>
            <p:ph type="title"/>
          </p:nvPr>
        </p:nvSpPr>
        <p:spPr/>
        <p:txBody>
          <a:bodyPr/>
          <a:lstStyle/>
          <a:p>
            <a:r>
              <a:rPr lang="en-US" dirty="0"/>
              <a:t>First Exam</a:t>
            </a:r>
          </a:p>
        </p:txBody>
      </p:sp>
      <p:sp>
        <p:nvSpPr>
          <p:cNvPr id="3" name="Content Placeholder 2">
            <a:extLst>
              <a:ext uri="{FF2B5EF4-FFF2-40B4-BE49-F238E27FC236}">
                <a16:creationId xmlns:a16="http://schemas.microsoft.com/office/drawing/2014/main" id="{E7AB27BD-F71D-43CE-A13B-98993FACBF93}"/>
              </a:ext>
            </a:extLst>
          </p:cNvPr>
          <p:cNvSpPr>
            <a:spLocks noGrp="1"/>
          </p:cNvSpPr>
          <p:nvPr>
            <p:ph idx="1"/>
          </p:nvPr>
        </p:nvSpPr>
        <p:spPr/>
        <p:txBody>
          <a:bodyPr/>
          <a:lstStyle/>
          <a:p>
            <a:r>
              <a:rPr lang="en-US" dirty="0"/>
              <a:t>Chapters 8 to 15, with a heavy emphasis on chapters 8, 12, and 15</a:t>
            </a:r>
          </a:p>
          <a:p>
            <a:r>
              <a:rPr lang="en-US" dirty="0"/>
              <a:t>25 questions (200 points) with 2 extra credit questions (16 points) in 75 mins</a:t>
            </a:r>
          </a:p>
          <a:p>
            <a:r>
              <a:rPr lang="en-US" dirty="0"/>
              <a:t>Notes are allowed</a:t>
            </a:r>
          </a:p>
          <a:p>
            <a:r>
              <a:rPr lang="en-US" dirty="0"/>
              <a:t>Lockdown Browser is required </a:t>
            </a:r>
          </a:p>
          <a:p>
            <a:r>
              <a:rPr lang="en-US" b="1" dirty="0"/>
              <a:t>1 attempt only </a:t>
            </a:r>
          </a:p>
          <a:p>
            <a:r>
              <a:rPr lang="en-US" dirty="0"/>
              <a:t>Online</a:t>
            </a:r>
          </a:p>
        </p:txBody>
      </p:sp>
    </p:spTree>
    <p:extLst>
      <p:ext uri="{BB962C8B-B14F-4D97-AF65-F5344CB8AC3E}">
        <p14:creationId xmlns:p14="http://schemas.microsoft.com/office/powerpoint/2010/main" val="373853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44A3-2F29-4A02-9042-276FD8E915E4}"/>
              </a:ext>
            </a:extLst>
          </p:cNvPr>
          <p:cNvSpPr>
            <a:spLocks noGrp="1"/>
          </p:cNvSpPr>
          <p:nvPr>
            <p:ph type="title"/>
          </p:nvPr>
        </p:nvSpPr>
        <p:spPr/>
        <p:txBody>
          <a:bodyPr/>
          <a:lstStyle/>
          <a:p>
            <a:r>
              <a:rPr lang="en-US" dirty="0"/>
              <a:t>Sampling Error</a:t>
            </a:r>
          </a:p>
        </p:txBody>
      </p:sp>
      <p:sp>
        <p:nvSpPr>
          <p:cNvPr id="3" name="Content Placeholder 2">
            <a:extLst>
              <a:ext uri="{FF2B5EF4-FFF2-40B4-BE49-F238E27FC236}">
                <a16:creationId xmlns:a16="http://schemas.microsoft.com/office/drawing/2014/main" id="{8875EFEF-8E37-40DB-ABDD-8A6CFD459B54}"/>
              </a:ext>
            </a:extLst>
          </p:cNvPr>
          <p:cNvSpPr>
            <a:spLocks noGrp="1"/>
          </p:cNvSpPr>
          <p:nvPr>
            <p:ph idx="1"/>
          </p:nvPr>
        </p:nvSpPr>
        <p:spPr/>
        <p:txBody>
          <a:bodyPr/>
          <a:lstStyle/>
          <a:p>
            <a:r>
              <a:rPr lang="en-US" dirty="0"/>
              <a:t>The difference between results obtained from a sample and results that would have been obtained had information ben gathered form or about every member of the population </a:t>
            </a:r>
          </a:p>
          <a:p>
            <a:pPr lvl="1"/>
            <a:r>
              <a:rPr lang="en-US" dirty="0"/>
              <a:t>Deceased by increasing sample size </a:t>
            </a:r>
          </a:p>
          <a:p>
            <a:pPr lvl="1"/>
            <a:r>
              <a:rPr lang="en-US" dirty="0"/>
              <a:t>Can be estimated (assuming probability sample) usually less </a:t>
            </a:r>
            <a:r>
              <a:rPr lang="en-US" dirty="0" err="1"/>
              <a:t>torublesoem</a:t>
            </a:r>
            <a:r>
              <a:rPr lang="en-US" dirty="0"/>
              <a:t> than other kinds of error</a:t>
            </a:r>
          </a:p>
        </p:txBody>
      </p:sp>
    </p:spTree>
    <p:extLst>
      <p:ext uri="{BB962C8B-B14F-4D97-AF65-F5344CB8AC3E}">
        <p14:creationId xmlns:p14="http://schemas.microsoft.com/office/powerpoint/2010/main" val="330475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96CE-7C3D-4013-A737-7D00A9686051}"/>
              </a:ext>
            </a:extLst>
          </p:cNvPr>
          <p:cNvSpPr>
            <a:spLocks noGrp="1"/>
          </p:cNvSpPr>
          <p:nvPr>
            <p:ph type="title"/>
          </p:nvPr>
        </p:nvSpPr>
        <p:spPr/>
        <p:txBody>
          <a:bodyPr/>
          <a:lstStyle/>
          <a:p>
            <a:r>
              <a:rPr lang="en-US" dirty="0"/>
              <a:t>Step 2: Identify the Sampling Frame</a:t>
            </a:r>
          </a:p>
        </p:txBody>
      </p:sp>
      <p:sp>
        <p:nvSpPr>
          <p:cNvPr id="3" name="Content Placeholder 2">
            <a:extLst>
              <a:ext uri="{FF2B5EF4-FFF2-40B4-BE49-F238E27FC236}">
                <a16:creationId xmlns:a16="http://schemas.microsoft.com/office/drawing/2014/main" id="{384D8259-B7A7-4BDE-B5A7-C499FF78D8E2}"/>
              </a:ext>
            </a:extLst>
          </p:cNvPr>
          <p:cNvSpPr>
            <a:spLocks noGrp="1"/>
          </p:cNvSpPr>
          <p:nvPr>
            <p:ph idx="1"/>
          </p:nvPr>
        </p:nvSpPr>
        <p:spPr/>
        <p:txBody>
          <a:bodyPr/>
          <a:lstStyle/>
          <a:p>
            <a:r>
              <a:rPr lang="en-US" dirty="0"/>
              <a:t>Sampling Frame</a:t>
            </a:r>
          </a:p>
          <a:p>
            <a:pPr lvl="1"/>
            <a:r>
              <a:rPr lang="en-US" dirty="0"/>
              <a:t>The list of population elements from which a sample will be drawn; the list could consists of geographic areas, institutions, individuals, or other units </a:t>
            </a:r>
          </a:p>
          <a:p>
            <a:pPr lvl="1"/>
            <a:r>
              <a:rPr lang="en-US" dirty="0"/>
              <a:t>Commonly used sampling frames: customer database, member directories, list developed by data compilers</a:t>
            </a:r>
          </a:p>
        </p:txBody>
      </p:sp>
    </p:spTree>
    <p:extLst>
      <p:ext uri="{BB962C8B-B14F-4D97-AF65-F5344CB8AC3E}">
        <p14:creationId xmlns:p14="http://schemas.microsoft.com/office/powerpoint/2010/main" val="1724032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4821-62AA-4492-B9A7-B80E207055C4}"/>
              </a:ext>
            </a:extLst>
          </p:cNvPr>
          <p:cNvSpPr>
            <a:spLocks noGrp="1"/>
          </p:cNvSpPr>
          <p:nvPr>
            <p:ph type="title"/>
          </p:nvPr>
        </p:nvSpPr>
        <p:spPr/>
        <p:txBody>
          <a:bodyPr/>
          <a:lstStyle/>
          <a:p>
            <a:r>
              <a:rPr lang="en-US" dirty="0"/>
              <a:t>Step 3: Select a Sampling Procedure</a:t>
            </a:r>
          </a:p>
        </p:txBody>
      </p:sp>
      <p:pic>
        <p:nvPicPr>
          <p:cNvPr id="4" name="Picture 3" descr="A flowchart shows the classification of sampling techniques. “Sample Designs” branches out into the following two categories: Nonprobability Samples, which include convenience, judgment (snowball), quota; and Probability Samples, which include simple random, systematic, stratified, cluster (area).">
            <a:extLst>
              <a:ext uri="{FF2B5EF4-FFF2-40B4-BE49-F238E27FC236}">
                <a16:creationId xmlns:a16="http://schemas.microsoft.com/office/drawing/2014/main" id="{C01A641B-FDA0-4410-BD41-44332CB369B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531" y="2682427"/>
            <a:ext cx="8229600" cy="354836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p:txBody>
          <a:bodyPr/>
          <a:lstStyle/>
          <a:p>
            <a:r>
              <a:rPr lang="en-US" dirty="0"/>
              <a:t>Step 3: Select a Sampling Procedure</a:t>
            </a: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p:txBody>
          <a:bodyPr/>
          <a:lstStyle/>
          <a:p>
            <a:r>
              <a:rPr lang="en-US" dirty="0"/>
              <a:t>Nonprobability sample </a:t>
            </a:r>
          </a:p>
          <a:p>
            <a:pPr lvl="1"/>
            <a:r>
              <a:rPr lang="en-US" dirty="0"/>
              <a:t>A sample that relies on personal judgment in the element selection process</a:t>
            </a:r>
          </a:p>
          <a:p>
            <a:pPr lvl="1"/>
            <a:r>
              <a:rPr lang="en-US" dirty="0"/>
              <a:t>With nonprobability samples, sampling error cannot be estimated and we cannot calculate the margin of sampling error </a:t>
            </a:r>
          </a:p>
          <a:p>
            <a:r>
              <a:rPr lang="en-US" dirty="0"/>
              <a:t>Example: </a:t>
            </a:r>
          </a:p>
          <a:p>
            <a:pPr lvl="1"/>
            <a:r>
              <a:rPr lang="en-US" dirty="0"/>
              <a:t>Convenience </a:t>
            </a:r>
          </a:p>
          <a:p>
            <a:pPr lvl="1"/>
            <a:r>
              <a:rPr lang="en-US" dirty="0"/>
              <a:t>Judgment (e.g., snowball) </a:t>
            </a:r>
          </a:p>
          <a:p>
            <a:pPr lvl="1"/>
            <a:r>
              <a:rPr lang="en-US" dirty="0"/>
              <a:t>Quota </a:t>
            </a:r>
          </a:p>
        </p:txBody>
      </p:sp>
    </p:spTree>
    <p:extLst>
      <p:ext uri="{BB962C8B-B14F-4D97-AF65-F5344CB8AC3E}">
        <p14:creationId xmlns:p14="http://schemas.microsoft.com/office/powerpoint/2010/main" val="149495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238</TotalTime>
  <Words>2855</Words>
  <Application>Microsoft Office PowerPoint</Application>
  <PresentationFormat>Widescreen</PresentationFormat>
  <Paragraphs>277</Paragraphs>
  <Slides>57</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Cambria Math</vt:lpstr>
      <vt:lpstr>Franklin Gothic Book</vt:lpstr>
      <vt:lpstr>Times New Roman</vt:lpstr>
      <vt:lpstr>Office Theme</vt:lpstr>
      <vt:lpstr>Chapter 14: Developing the Sampling Plan</vt:lpstr>
      <vt:lpstr>Learning Objectives</vt:lpstr>
      <vt:lpstr>Developing the Sampling Plan</vt:lpstr>
      <vt:lpstr>Step 1: Define the Targe Population</vt:lpstr>
      <vt:lpstr>Step 1: Define the Target Population</vt:lpstr>
      <vt:lpstr>Sampling Error</vt:lpstr>
      <vt:lpstr>Step 2: Identify the Sampling Frame</vt:lpstr>
      <vt:lpstr>Step 3: Select a Sampling Procedure</vt:lpstr>
      <vt:lpstr>Step 3: Select a Sampling Procedure</vt:lpstr>
      <vt:lpstr>Step 3: Select a Sampling Procedure</vt:lpstr>
      <vt:lpstr>Step 3: Select a Sampling Procedure</vt:lpstr>
      <vt:lpstr>Step 3: Select a Sampling Procedure</vt:lpstr>
      <vt:lpstr>Quota Sampling Example</vt:lpstr>
      <vt:lpstr>Quota Sampling Example</vt:lpstr>
      <vt:lpstr>Probability </vt:lpstr>
      <vt:lpstr>Why use Probability Sampling?</vt:lpstr>
      <vt:lpstr>Simple Random Sample</vt:lpstr>
      <vt:lpstr>Systematic Sample</vt:lpstr>
      <vt:lpstr>Sample Interval Formula</vt:lpstr>
      <vt:lpstr>Total Sampling Elements</vt:lpstr>
      <vt:lpstr>TSE Example</vt:lpstr>
      <vt:lpstr>Systematic Sampling Example</vt:lpstr>
      <vt:lpstr>Systematic Sampling Example</vt:lpstr>
      <vt:lpstr>Stratified Sample</vt:lpstr>
      <vt:lpstr>Cluster Sample</vt:lpstr>
      <vt:lpstr>Step 4: Determine the Sample Size</vt:lpstr>
      <vt:lpstr>Determining Sample Size when Estimating Means </vt:lpstr>
      <vt:lpstr>Determining Sample When Estimating Means</vt:lpstr>
      <vt:lpstr>Determining Sample When Estimating Means</vt:lpstr>
      <vt:lpstr>Determining Sample When Estimating Proportions</vt:lpstr>
      <vt:lpstr>Determining Sample When Estimating Means</vt:lpstr>
      <vt:lpstr>Determining Sample When Estimating Means</vt:lpstr>
      <vt:lpstr>Population Size and Sample Size</vt:lpstr>
      <vt:lpstr>Finite Population Sample Size </vt:lpstr>
      <vt:lpstr>Other approaches to determining sample size</vt:lpstr>
      <vt:lpstr>Basics of the Sampling Distribution </vt:lpstr>
      <vt:lpstr>Basics of the Sampling Distribution </vt:lpstr>
      <vt:lpstr>Basics of the Sampling Distribution</vt:lpstr>
      <vt:lpstr>Chapter 15: Data Collection: Enhancing Response Rates while Limiting Errors</vt:lpstr>
      <vt:lpstr>Learning Objectives</vt:lpstr>
      <vt:lpstr>Six Types of Error</vt:lpstr>
      <vt:lpstr>Six Types of Error</vt:lpstr>
      <vt:lpstr>Six Types of Error</vt:lpstr>
      <vt:lpstr>Six Types of Error</vt:lpstr>
      <vt:lpstr>Six Types of Error</vt:lpstr>
      <vt:lpstr>Primary Sources of Nonresponse Error</vt:lpstr>
      <vt:lpstr>3 Methods for Diagnosing Nonresponse Error</vt:lpstr>
      <vt:lpstr>Six Types of Error</vt:lpstr>
      <vt:lpstr>Six Types of Error</vt:lpstr>
      <vt:lpstr>Total Error is the Key</vt:lpstr>
      <vt:lpstr>Calculating Response Rates</vt:lpstr>
      <vt:lpstr>Calculating Response Rates</vt:lpstr>
      <vt:lpstr>Improving Response Rates </vt:lpstr>
      <vt:lpstr>Improving Response Rates </vt:lpstr>
      <vt:lpstr>Improving Response Rates </vt:lpstr>
      <vt:lpstr>Improving Response Rates</vt:lpstr>
      <vt:lpstr>First Exam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Developing the Sampling Plan</dc:title>
  <dc:creator>Mike Nguyen</dc:creator>
  <cp:lastModifiedBy>Nguyen, Mike (MU-Student)</cp:lastModifiedBy>
  <cp:revision>4</cp:revision>
  <dcterms:created xsi:type="dcterms:W3CDTF">2021-08-13T18:15:49Z</dcterms:created>
  <dcterms:modified xsi:type="dcterms:W3CDTF">2021-08-27T17:33:22Z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