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6" autoAdjust="0"/>
    <p:restoredTop sz="88939" autoAdjust="0"/>
  </p:normalViewPr>
  <p:slideViewPr>
    <p:cSldViewPr snapToGrid="0">
      <p:cViewPr varScale="1">
        <p:scale>
          <a:sx n="66" d="100"/>
          <a:sy n="66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9C660-DBE1-434E-B814-44CFB09F52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6CC8A5-11A8-4302-BA03-CCB2B6C96665}">
      <dgm:prSet/>
      <dgm:spPr/>
      <dgm:t>
        <a:bodyPr/>
        <a:lstStyle/>
        <a:p>
          <a:r>
            <a:rPr lang="en-US"/>
            <a:t>Reading statistical program output </a:t>
          </a:r>
        </a:p>
      </dgm:t>
    </dgm:pt>
    <dgm:pt modelId="{6EA081D8-450D-4CA0-B26A-4BF6F03C104A}" type="parTrans" cxnId="{0F6A59CF-B738-46DE-85B2-A853B8DE9BA2}">
      <dgm:prSet/>
      <dgm:spPr/>
      <dgm:t>
        <a:bodyPr/>
        <a:lstStyle/>
        <a:p>
          <a:endParaRPr lang="en-US"/>
        </a:p>
      </dgm:t>
    </dgm:pt>
    <dgm:pt modelId="{FE27CA9E-1D7D-43F6-9EDD-52C732598CD1}" type="sibTrans" cxnId="{0F6A59CF-B738-46DE-85B2-A853B8DE9BA2}">
      <dgm:prSet/>
      <dgm:spPr/>
      <dgm:t>
        <a:bodyPr/>
        <a:lstStyle/>
        <a:p>
          <a:endParaRPr lang="en-US"/>
        </a:p>
      </dgm:t>
    </dgm:pt>
    <dgm:pt modelId="{C97BD870-1528-4367-9138-7FA1B53F9767}">
      <dgm:prSet/>
      <dgm:spPr/>
      <dgm:t>
        <a:bodyPr/>
        <a:lstStyle/>
        <a:p>
          <a:r>
            <a:rPr lang="en-US"/>
            <a:t>The last statistical test – correlation </a:t>
          </a:r>
        </a:p>
      </dgm:t>
    </dgm:pt>
    <dgm:pt modelId="{3D5A61A1-C017-4D99-8BEA-46D9AAC5F53A}" type="parTrans" cxnId="{11A0BBE0-CE9E-4064-8C23-63EF5E4D52FC}">
      <dgm:prSet/>
      <dgm:spPr/>
      <dgm:t>
        <a:bodyPr/>
        <a:lstStyle/>
        <a:p>
          <a:endParaRPr lang="en-US"/>
        </a:p>
      </dgm:t>
    </dgm:pt>
    <dgm:pt modelId="{8E3B3DE2-573D-4981-B965-7305F0DFC9CA}" type="sibTrans" cxnId="{11A0BBE0-CE9E-4064-8C23-63EF5E4D52FC}">
      <dgm:prSet/>
      <dgm:spPr/>
      <dgm:t>
        <a:bodyPr/>
        <a:lstStyle/>
        <a:p>
          <a:endParaRPr lang="en-US"/>
        </a:p>
      </dgm:t>
    </dgm:pt>
    <dgm:pt modelId="{40A4D461-E5A3-4663-8F8B-64A16BAC681A}">
      <dgm:prSet/>
      <dgm:spPr/>
      <dgm:t>
        <a:bodyPr/>
        <a:lstStyle/>
        <a:p>
          <a:r>
            <a:rPr lang="en-US"/>
            <a:t>Next class: Final exam review &amp; Q&amp;A</a:t>
          </a:r>
        </a:p>
      </dgm:t>
    </dgm:pt>
    <dgm:pt modelId="{B8BA067B-D780-40BE-A7B3-C507747CD338}" type="parTrans" cxnId="{DE7EF9BC-F9F2-406C-9119-D79215964951}">
      <dgm:prSet/>
      <dgm:spPr/>
      <dgm:t>
        <a:bodyPr/>
        <a:lstStyle/>
        <a:p>
          <a:endParaRPr lang="en-US"/>
        </a:p>
      </dgm:t>
    </dgm:pt>
    <dgm:pt modelId="{914CB6DF-AD42-4378-B158-84D4FDA58C52}" type="sibTrans" cxnId="{DE7EF9BC-F9F2-406C-9119-D79215964951}">
      <dgm:prSet/>
      <dgm:spPr/>
      <dgm:t>
        <a:bodyPr/>
        <a:lstStyle/>
        <a:p>
          <a:endParaRPr lang="en-US"/>
        </a:p>
      </dgm:t>
    </dgm:pt>
    <dgm:pt modelId="{8D9F1720-2EA4-4128-929C-A94AEEC4474D}">
      <dgm:prSet/>
      <dgm:spPr/>
      <dgm:t>
        <a:bodyPr/>
        <a:lstStyle/>
        <a:p>
          <a:r>
            <a:rPr lang="en-US"/>
            <a:t>Extra credit PA</a:t>
          </a:r>
        </a:p>
      </dgm:t>
    </dgm:pt>
    <dgm:pt modelId="{CA1A2078-87AE-4446-BF86-8E514F28DE63}" type="parTrans" cxnId="{E49DFCC3-98A9-4AA1-B5FA-DFAF19005AC8}">
      <dgm:prSet/>
      <dgm:spPr/>
      <dgm:t>
        <a:bodyPr/>
        <a:lstStyle/>
        <a:p>
          <a:endParaRPr lang="en-US"/>
        </a:p>
      </dgm:t>
    </dgm:pt>
    <dgm:pt modelId="{97D7BB34-6CC1-483C-8E3A-570B566E2341}" type="sibTrans" cxnId="{E49DFCC3-98A9-4AA1-B5FA-DFAF19005AC8}">
      <dgm:prSet/>
      <dgm:spPr/>
      <dgm:t>
        <a:bodyPr/>
        <a:lstStyle/>
        <a:p>
          <a:endParaRPr lang="en-US"/>
        </a:p>
      </dgm:t>
    </dgm:pt>
    <dgm:pt modelId="{849BFBE0-1BDE-41BA-9E97-28EB2937A26D}" type="pres">
      <dgm:prSet presAssocID="{1BC9C660-DBE1-434E-B814-44CFB09F5292}" presName="root" presStyleCnt="0">
        <dgm:presLayoutVars>
          <dgm:dir/>
          <dgm:resizeHandles val="exact"/>
        </dgm:presLayoutVars>
      </dgm:prSet>
      <dgm:spPr/>
    </dgm:pt>
    <dgm:pt modelId="{154A0D1A-D729-440B-AB1F-2A2693CB6AAC}" type="pres">
      <dgm:prSet presAssocID="{A36CC8A5-11A8-4302-BA03-CCB2B6C96665}" presName="compNode" presStyleCnt="0"/>
      <dgm:spPr/>
    </dgm:pt>
    <dgm:pt modelId="{9606195F-CB9C-450E-8303-F6648B935BA5}" type="pres">
      <dgm:prSet presAssocID="{A36CC8A5-11A8-4302-BA03-CCB2B6C96665}" presName="bgRect" presStyleLbl="bgShp" presStyleIdx="0" presStyleCnt="4"/>
      <dgm:spPr/>
    </dgm:pt>
    <dgm:pt modelId="{5845139D-AB6F-41D5-B3F9-02DE746309B3}" type="pres">
      <dgm:prSet presAssocID="{A36CC8A5-11A8-4302-BA03-CCB2B6C966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84B0D82-90CC-4C12-B706-0A19355A6C4B}" type="pres">
      <dgm:prSet presAssocID="{A36CC8A5-11A8-4302-BA03-CCB2B6C96665}" presName="spaceRect" presStyleCnt="0"/>
      <dgm:spPr/>
    </dgm:pt>
    <dgm:pt modelId="{5E7DEE82-FCB6-492A-B74D-5581CDD3D9DF}" type="pres">
      <dgm:prSet presAssocID="{A36CC8A5-11A8-4302-BA03-CCB2B6C96665}" presName="parTx" presStyleLbl="revTx" presStyleIdx="0" presStyleCnt="4">
        <dgm:presLayoutVars>
          <dgm:chMax val="0"/>
          <dgm:chPref val="0"/>
        </dgm:presLayoutVars>
      </dgm:prSet>
      <dgm:spPr/>
    </dgm:pt>
    <dgm:pt modelId="{10CFDBA9-D997-426D-A5A1-DE97067AD878}" type="pres">
      <dgm:prSet presAssocID="{FE27CA9E-1D7D-43F6-9EDD-52C732598CD1}" presName="sibTrans" presStyleCnt="0"/>
      <dgm:spPr/>
    </dgm:pt>
    <dgm:pt modelId="{82981455-CC7F-4CEE-8810-7142AA886D09}" type="pres">
      <dgm:prSet presAssocID="{C97BD870-1528-4367-9138-7FA1B53F9767}" presName="compNode" presStyleCnt="0"/>
      <dgm:spPr/>
    </dgm:pt>
    <dgm:pt modelId="{8FA17A05-4605-422E-8D7C-1F4912037F21}" type="pres">
      <dgm:prSet presAssocID="{C97BD870-1528-4367-9138-7FA1B53F9767}" presName="bgRect" presStyleLbl="bgShp" presStyleIdx="1" presStyleCnt="4"/>
      <dgm:spPr/>
    </dgm:pt>
    <dgm:pt modelId="{D8309904-D937-437E-BF0B-D5367CA9A962}" type="pres">
      <dgm:prSet presAssocID="{C97BD870-1528-4367-9138-7FA1B53F97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ECB6C4-D8B8-416E-A98D-1D040B8F49BC}" type="pres">
      <dgm:prSet presAssocID="{C97BD870-1528-4367-9138-7FA1B53F9767}" presName="spaceRect" presStyleCnt="0"/>
      <dgm:spPr/>
    </dgm:pt>
    <dgm:pt modelId="{AC2DFFE2-FBDD-448C-9C03-1EE855649B24}" type="pres">
      <dgm:prSet presAssocID="{C97BD870-1528-4367-9138-7FA1B53F9767}" presName="parTx" presStyleLbl="revTx" presStyleIdx="1" presStyleCnt="4">
        <dgm:presLayoutVars>
          <dgm:chMax val="0"/>
          <dgm:chPref val="0"/>
        </dgm:presLayoutVars>
      </dgm:prSet>
      <dgm:spPr/>
    </dgm:pt>
    <dgm:pt modelId="{23A28036-2F87-42FA-B297-E02392DE9020}" type="pres">
      <dgm:prSet presAssocID="{8E3B3DE2-573D-4981-B965-7305F0DFC9CA}" presName="sibTrans" presStyleCnt="0"/>
      <dgm:spPr/>
    </dgm:pt>
    <dgm:pt modelId="{B5F04B23-08A4-45EB-8E75-C00F357CCBFA}" type="pres">
      <dgm:prSet presAssocID="{40A4D461-E5A3-4663-8F8B-64A16BAC681A}" presName="compNode" presStyleCnt="0"/>
      <dgm:spPr/>
    </dgm:pt>
    <dgm:pt modelId="{9CEB0DE1-F649-4DC0-8349-E4BC699E5510}" type="pres">
      <dgm:prSet presAssocID="{40A4D461-E5A3-4663-8F8B-64A16BAC681A}" presName="bgRect" presStyleLbl="bgShp" presStyleIdx="2" presStyleCnt="4"/>
      <dgm:spPr/>
    </dgm:pt>
    <dgm:pt modelId="{BE32FFFA-82DF-43A2-A082-1161C03A92F1}" type="pres">
      <dgm:prSet presAssocID="{40A4D461-E5A3-4663-8F8B-64A16BAC68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5B1EEFE-13D9-4B41-9A61-0E089C55CAF5}" type="pres">
      <dgm:prSet presAssocID="{40A4D461-E5A3-4663-8F8B-64A16BAC681A}" presName="spaceRect" presStyleCnt="0"/>
      <dgm:spPr/>
    </dgm:pt>
    <dgm:pt modelId="{30AF1E08-6D97-4E42-B4B2-105B2B00C975}" type="pres">
      <dgm:prSet presAssocID="{40A4D461-E5A3-4663-8F8B-64A16BAC681A}" presName="parTx" presStyleLbl="revTx" presStyleIdx="2" presStyleCnt="4">
        <dgm:presLayoutVars>
          <dgm:chMax val="0"/>
          <dgm:chPref val="0"/>
        </dgm:presLayoutVars>
      </dgm:prSet>
      <dgm:spPr/>
    </dgm:pt>
    <dgm:pt modelId="{83C850EB-05EC-4C2D-B1D6-593270C3004C}" type="pres">
      <dgm:prSet presAssocID="{914CB6DF-AD42-4378-B158-84D4FDA58C52}" presName="sibTrans" presStyleCnt="0"/>
      <dgm:spPr/>
    </dgm:pt>
    <dgm:pt modelId="{5962AD22-B4DD-49D6-A837-7713DEBAAC38}" type="pres">
      <dgm:prSet presAssocID="{8D9F1720-2EA4-4128-929C-A94AEEC4474D}" presName="compNode" presStyleCnt="0"/>
      <dgm:spPr/>
    </dgm:pt>
    <dgm:pt modelId="{DC4F6FBD-A6DB-4511-930E-6E94C70A4535}" type="pres">
      <dgm:prSet presAssocID="{8D9F1720-2EA4-4128-929C-A94AEEC4474D}" presName="bgRect" presStyleLbl="bgShp" presStyleIdx="3" presStyleCnt="4"/>
      <dgm:spPr/>
    </dgm:pt>
    <dgm:pt modelId="{47448C4B-143C-4978-B807-9717BE71CCAF}" type="pres">
      <dgm:prSet presAssocID="{8D9F1720-2EA4-4128-929C-A94AEEC447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1FB1E11-A200-44FA-B6C5-A8A7A4DE93D0}" type="pres">
      <dgm:prSet presAssocID="{8D9F1720-2EA4-4128-929C-A94AEEC4474D}" presName="spaceRect" presStyleCnt="0"/>
      <dgm:spPr/>
    </dgm:pt>
    <dgm:pt modelId="{7AF10A20-BAAF-428E-85FB-4BCB321E996F}" type="pres">
      <dgm:prSet presAssocID="{8D9F1720-2EA4-4128-929C-A94AEEC447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3E854E-921D-40CD-8B87-CB2BFACF6D7F}" type="presOf" srcId="{8D9F1720-2EA4-4128-929C-A94AEEC4474D}" destId="{7AF10A20-BAAF-428E-85FB-4BCB321E996F}" srcOrd="0" destOrd="0" presId="urn:microsoft.com/office/officeart/2018/2/layout/IconVerticalSolidList"/>
    <dgm:cxn modelId="{24D27A54-B1D2-4C00-9496-6C4559B81FCE}" type="presOf" srcId="{A36CC8A5-11A8-4302-BA03-CCB2B6C96665}" destId="{5E7DEE82-FCB6-492A-B74D-5581CDD3D9DF}" srcOrd="0" destOrd="0" presId="urn:microsoft.com/office/officeart/2018/2/layout/IconVerticalSolidList"/>
    <dgm:cxn modelId="{C071E19F-1472-4224-9F63-345AD5EBF1D2}" type="presOf" srcId="{40A4D461-E5A3-4663-8F8B-64A16BAC681A}" destId="{30AF1E08-6D97-4E42-B4B2-105B2B00C975}" srcOrd="0" destOrd="0" presId="urn:microsoft.com/office/officeart/2018/2/layout/IconVerticalSolidList"/>
    <dgm:cxn modelId="{DE7EF9BC-F9F2-406C-9119-D79215964951}" srcId="{1BC9C660-DBE1-434E-B814-44CFB09F5292}" destId="{40A4D461-E5A3-4663-8F8B-64A16BAC681A}" srcOrd="2" destOrd="0" parTransId="{B8BA067B-D780-40BE-A7B3-C507747CD338}" sibTransId="{914CB6DF-AD42-4378-B158-84D4FDA58C52}"/>
    <dgm:cxn modelId="{995831C1-D1A3-47FA-8D29-BFE8F8308574}" type="presOf" srcId="{1BC9C660-DBE1-434E-B814-44CFB09F5292}" destId="{849BFBE0-1BDE-41BA-9E97-28EB2937A26D}" srcOrd="0" destOrd="0" presId="urn:microsoft.com/office/officeart/2018/2/layout/IconVerticalSolidList"/>
    <dgm:cxn modelId="{E49DFCC3-98A9-4AA1-B5FA-DFAF19005AC8}" srcId="{1BC9C660-DBE1-434E-B814-44CFB09F5292}" destId="{8D9F1720-2EA4-4128-929C-A94AEEC4474D}" srcOrd="3" destOrd="0" parTransId="{CA1A2078-87AE-4446-BF86-8E514F28DE63}" sibTransId="{97D7BB34-6CC1-483C-8E3A-570B566E2341}"/>
    <dgm:cxn modelId="{0F6A59CF-B738-46DE-85B2-A853B8DE9BA2}" srcId="{1BC9C660-DBE1-434E-B814-44CFB09F5292}" destId="{A36CC8A5-11A8-4302-BA03-CCB2B6C96665}" srcOrd="0" destOrd="0" parTransId="{6EA081D8-450D-4CA0-B26A-4BF6F03C104A}" sibTransId="{FE27CA9E-1D7D-43F6-9EDD-52C732598CD1}"/>
    <dgm:cxn modelId="{11A0BBE0-CE9E-4064-8C23-63EF5E4D52FC}" srcId="{1BC9C660-DBE1-434E-B814-44CFB09F5292}" destId="{C97BD870-1528-4367-9138-7FA1B53F9767}" srcOrd="1" destOrd="0" parTransId="{3D5A61A1-C017-4D99-8BEA-46D9AAC5F53A}" sibTransId="{8E3B3DE2-573D-4981-B965-7305F0DFC9CA}"/>
    <dgm:cxn modelId="{D60464EA-AA84-42A2-99D4-956FF20D37B9}" type="presOf" srcId="{C97BD870-1528-4367-9138-7FA1B53F9767}" destId="{AC2DFFE2-FBDD-448C-9C03-1EE855649B24}" srcOrd="0" destOrd="0" presId="urn:microsoft.com/office/officeart/2018/2/layout/IconVerticalSolidList"/>
    <dgm:cxn modelId="{EAE0EC4A-4D28-4061-9211-8EA3BCC202EB}" type="presParOf" srcId="{849BFBE0-1BDE-41BA-9E97-28EB2937A26D}" destId="{154A0D1A-D729-440B-AB1F-2A2693CB6AAC}" srcOrd="0" destOrd="0" presId="urn:microsoft.com/office/officeart/2018/2/layout/IconVerticalSolidList"/>
    <dgm:cxn modelId="{7E9EE1D9-853A-461C-9E02-DEA0BA85D49A}" type="presParOf" srcId="{154A0D1A-D729-440B-AB1F-2A2693CB6AAC}" destId="{9606195F-CB9C-450E-8303-F6648B935BA5}" srcOrd="0" destOrd="0" presId="urn:microsoft.com/office/officeart/2018/2/layout/IconVerticalSolidList"/>
    <dgm:cxn modelId="{CBD40279-5E82-49F3-856B-C7A65E95E3FF}" type="presParOf" srcId="{154A0D1A-D729-440B-AB1F-2A2693CB6AAC}" destId="{5845139D-AB6F-41D5-B3F9-02DE746309B3}" srcOrd="1" destOrd="0" presId="urn:microsoft.com/office/officeart/2018/2/layout/IconVerticalSolidList"/>
    <dgm:cxn modelId="{E77504CE-22D1-48CA-A783-9928A75E74ED}" type="presParOf" srcId="{154A0D1A-D729-440B-AB1F-2A2693CB6AAC}" destId="{184B0D82-90CC-4C12-B706-0A19355A6C4B}" srcOrd="2" destOrd="0" presId="urn:microsoft.com/office/officeart/2018/2/layout/IconVerticalSolidList"/>
    <dgm:cxn modelId="{3A1E6C39-659D-45CA-8E1A-6968393F55B1}" type="presParOf" srcId="{154A0D1A-D729-440B-AB1F-2A2693CB6AAC}" destId="{5E7DEE82-FCB6-492A-B74D-5581CDD3D9DF}" srcOrd="3" destOrd="0" presId="urn:microsoft.com/office/officeart/2018/2/layout/IconVerticalSolidList"/>
    <dgm:cxn modelId="{A6A0F8B6-7799-4041-BDBB-2134E3B946ED}" type="presParOf" srcId="{849BFBE0-1BDE-41BA-9E97-28EB2937A26D}" destId="{10CFDBA9-D997-426D-A5A1-DE97067AD878}" srcOrd="1" destOrd="0" presId="urn:microsoft.com/office/officeart/2018/2/layout/IconVerticalSolidList"/>
    <dgm:cxn modelId="{356A8E9B-97C8-49A5-81F4-366192E88319}" type="presParOf" srcId="{849BFBE0-1BDE-41BA-9E97-28EB2937A26D}" destId="{82981455-CC7F-4CEE-8810-7142AA886D09}" srcOrd="2" destOrd="0" presId="urn:microsoft.com/office/officeart/2018/2/layout/IconVerticalSolidList"/>
    <dgm:cxn modelId="{469D5720-778E-47FC-92D4-6BDB46336439}" type="presParOf" srcId="{82981455-CC7F-4CEE-8810-7142AA886D09}" destId="{8FA17A05-4605-422E-8D7C-1F4912037F21}" srcOrd="0" destOrd="0" presId="urn:microsoft.com/office/officeart/2018/2/layout/IconVerticalSolidList"/>
    <dgm:cxn modelId="{A5A2DBE8-A146-4527-9383-315B9E4ECC96}" type="presParOf" srcId="{82981455-CC7F-4CEE-8810-7142AA886D09}" destId="{D8309904-D937-437E-BF0B-D5367CA9A962}" srcOrd="1" destOrd="0" presId="urn:microsoft.com/office/officeart/2018/2/layout/IconVerticalSolidList"/>
    <dgm:cxn modelId="{39C62FDC-55A2-44E4-A894-B5E24D90F607}" type="presParOf" srcId="{82981455-CC7F-4CEE-8810-7142AA886D09}" destId="{CEECB6C4-D8B8-416E-A98D-1D040B8F49BC}" srcOrd="2" destOrd="0" presId="urn:microsoft.com/office/officeart/2018/2/layout/IconVerticalSolidList"/>
    <dgm:cxn modelId="{0021E51C-3FED-402A-8DF0-8222B5BBA8F5}" type="presParOf" srcId="{82981455-CC7F-4CEE-8810-7142AA886D09}" destId="{AC2DFFE2-FBDD-448C-9C03-1EE855649B24}" srcOrd="3" destOrd="0" presId="urn:microsoft.com/office/officeart/2018/2/layout/IconVerticalSolidList"/>
    <dgm:cxn modelId="{D62331FF-0D75-4DAE-BFD4-47227F6D899A}" type="presParOf" srcId="{849BFBE0-1BDE-41BA-9E97-28EB2937A26D}" destId="{23A28036-2F87-42FA-B297-E02392DE9020}" srcOrd="3" destOrd="0" presId="urn:microsoft.com/office/officeart/2018/2/layout/IconVerticalSolidList"/>
    <dgm:cxn modelId="{F41FC66D-6031-4530-A0B0-BB17D4B29F6B}" type="presParOf" srcId="{849BFBE0-1BDE-41BA-9E97-28EB2937A26D}" destId="{B5F04B23-08A4-45EB-8E75-C00F357CCBFA}" srcOrd="4" destOrd="0" presId="urn:microsoft.com/office/officeart/2018/2/layout/IconVerticalSolidList"/>
    <dgm:cxn modelId="{C59D515A-D7CE-45AC-B321-71AB06761642}" type="presParOf" srcId="{B5F04B23-08A4-45EB-8E75-C00F357CCBFA}" destId="{9CEB0DE1-F649-4DC0-8349-E4BC699E5510}" srcOrd="0" destOrd="0" presId="urn:microsoft.com/office/officeart/2018/2/layout/IconVerticalSolidList"/>
    <dgm:cxn modelId="{428D2D7D-E3DC-43F2-B747-2D6A955F2B2B}" type="presParOf" srcId="{B5F04B23-08A4-45EB-8E75-C00F357CCBFA}" destId="{BE32FFFA-82DF-43A2-A082-1161C03A92F1}" srcOrd="1" destOrd="0" presId="urn:microsoft.com/office/officeart/2018/2/layout/IconVerticalSolidList"/>
    <dgm:cxn modelId="{04387C26-22D3-4876-BAD9-B792654F0B73}" type="presParOf" srcId="{B5F04B23-08A4-45EB-8E75-C00F357CCBFA}" destId="{35B1EEFE-13D9-4B41-9A61-0E089C55CAF5}" srcOrd="2" destOrd="0" presId="urn:microsoft.com/office/officeart/2018/2/layout/IconVerticalSolidList"/>
    <dgm:cxn modelId="{33A9997E-DDE7-4161-9250-CE80525D2DBB}" type="presParOf" srcId="{B5F04B23-08A4-45EB-8E75-C00F357CCBFA}" destId="{30AF1E08-6D97-4E42-B4B2-105B2B00C975}" srcOrd="3" destOrd="0" presId="urn:microsoft.com/office/officeart/2018/2/layout/IconVerticalSolidList"/>
    <dgm:cxn modelId="{BD348A70-F2A6-483D-A8B7-EF5BBEF7F4DB}" type="presParOf" srcId="{849BFBE0-1BDE-41BA-9E97-28EB2937A26D}" destId="{83C850EB-05EC-4C2D-B1D6-593270C3004C}" srcOrd="5" destOrd="0" presId="urn:microsoft.com/office/officeart/2018/2/layout/IconVerticalSolidList"/>
    <dgm:cxn modelId="{1AAA4B37-7140-49EE-939A-D67F546BD59F}" type="presParOf" srcId="{849BFBE0-1BDE-41BA-9E97-28EB2937A26D}" destId="{5962AD22-B4DD-49D6-A837-7713DEBAAC38}" srcOrd="6" destOrd="0" presId="urn:microsoft.com/office/officeart/2018/2/layout/IconVerticalSolidList"/>
    <dgm:cxn modelId="{FD7F1BE2-723F-4B37-B8EC-776FF86F1257}" type="presParOf" srcId="{5962AD22-B4DD-49D6-A837-7713DEBAAC38}" destId="{DC4F6FBD-A6DB-4511-930E-6E94C70A4535}" srcOrd="0" destOrd="0" presId="urn:microsoft.com/office/officeart/2018/2/layout/IconVerticalSolidList"/>
    <dgm:cxn modelId="{B0176F76-48FA-4F31-B5FD-985E2C715E57}" type="presParOf" srcId="{5962AD22-B4DD-49D6-A837-7713DEBAAC38}" destId="{47448C4B-143C-4978-B807-9717BE71CCAF}" srcOrd="1" destOrd="0" presId="urn:microsoft.com/office/officeart/2018/2/layout/IconVerticalSolidList"/>
    <dgm:cxn modelId="{E5271F8C-BBEA-46F8-93E3-3BAB7D7D9BE5}" type="presParOf" srcId="{5962AD22-B4DD-49D6-A837-7713DEBAAC38}" destId="{21FB1E11-A200-44FA-B6C5-A8A7A4DE93D0}" srcOrd="2" destOrd="0" presId="urn:microsoft.com/office/officeart/2018/2/layout/IconVerticalSolidList"/>
    <dgm:cxn modelId="{A63B819C-3D02-4B45-8056-560D9FBA3CC6}" type="presParOf" srcId="{5962AD22-B4DD-49D6-A837-7713DEBAAC38}" destId="{7AF10A20-BAAF-428E-85FB-4BCB321E99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7A165-A961-40E6-9A3A-FE448E587A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533240-27B6-4B8D-AA94-4324EB8D8057}">
      <dgm:prSet/>
      <dgm:spPr/>
      <dgm:t>
        <a:bodyPr/>
        <a:lstStyle/>
        <a:p>
          <a:r>
            <a:rPr lang="en-US"/>
            <a:t>Example</a:t>
          </a:r>
        </a:p>
      </dgm:t>
    </dgm:pt>
    <dgm:pt modelId="{39774E77-71BE-49EA-AEED-C4AB19FB5E48}" type="parTrans" cxnId="{78E06302-9535-45D5-B3E1-94468819582D}">
      <dgm:prSet/>
      <dgm:spPr/>
      <dgm:t>
        <a:bodyPr/>
        <a:lstStyle/>
        <a:p>
          <a:endParaRPr lang="en-US"/>
        </a:p>
      </dgm:t>
    </dgm:pt>
    <dgm:pt modelId="{6F201ECF-2225-45BE-A9B1-CE10E83470C1}" type="sibTrans" cxnId="{78E06302-9535-45D5-B3E1-94468819582D}">
      <dgm:prSet/>
      <dgm:spPr/>
      <dgm:t>
        <a:bodyPr/>
        <a:lstStyle/>
        <a:p>
          <a:endParaRPr lang="en-US"/>
        </a:p>
      </dgm:t>
    </dgm:pt>
    <dgm:pt modelId="{BA0A026F-8F5E-4C40-B298-8EE8D8EC06D4}">
      <dgm:prSet/>
      <dgm:spPr/>
      <dgm:t>
        <a:bodyPr/>
        <a:lstStyle/>
        <a:p>
          <a:r>
            <a:rPr lang="en-US"/>
            <a:t>Level of measurement for BOTH analysis variable: interval or ratio</a:t>
          </a:r>
        </a:p>
      </dgm:t>
    </dgm:pt>
    <dgm:pt modelId="{904048C5-2530-46E5-8D02-4CA2FE2CCFC9}" type="parTrans" cxnId="{1CBA9F4F-192C-411E-9D04-1628C2811224}">
      <dgm:prSet/>
      <dgm:spPr/>
      <dgm:t>
        <a:bodyPr/>
        <a:lstStyle/>
        <a:p>
          <a:endParaRPr lang="en-US"/>
        </a:p>
      </dgm:t>
    </dgm:pt>
    <dgm:pt modelId="{E9527EAF-B678-46A6-9519-454FED75B925}" type="sibTrans" cxnId="{1CBA9F4F-192C-411E-9D04-1628C2811224}">
      <dgm:prSet/>
      <dgm:spPr/>
      <dgm:t>
        <a:bodyPr/>
        <a:lstStyle/>
        <a:p>
          <a:endParaRPr lang="en-US"/>
        </a:p>
      </dgm:t>
    </dgm:pt>
    <dgm:pt modelId="{3A9F7B85-B1AE-4EE3-AAEB-F997838163CC}">
      <dgm:prSet/>
      <dgm:spPr/>
      <dgm:t>
        <a:bodyPr/>
        <a:lstStyle/>
        <a:p>
          <a:r>
            <a:rPr lang="en-US"/>
            <a:t>Association RQ: Does workers’ incomes increase as their ages increase?</a:t>
          </a:r>
        </a:p>
      </dgm:t>
    </dgm:pt>
    <dgm:pt modelId="{693E52AD-4FAC-4746-8F84-76382094B4CF}" type="parTrans" cxnId="{9D2828B0-6A2C-4BBF-8485-9B4FBA810BB7}">
      <dgm:prSet/>
      <dgm:spPr/>
      <dgm:t>
        <a:bodyPr/>
        <a:lstStyle/>
        <a:p>
          <a:endParaRPr lang="en-US"/>
        </a:p>
      </dgm:t>
    </dgm:pt>
    <dgm:pt modelId="{B52E78E7-4F7D-4FC9-88E8-C26BA2904A5B}" type="sibTrans" cxnId="{9D2828B0-6A2C-4BBF-8485-9B4FBA810BB7}">
      <dgm:prSet/>
      <dgm:spPr/>
      <dgm:t>
        <a:bodyPr/>
        <a:lstStyle/>
        <a:p>
          <a:endParaRPr lang="en-US"/>
        </a:p>
      </dgm:t>
    </dgm:pt>
    <dgm:pt modelId="{6853EEE3-547E-445D-A926-49F06FE0C69B}">
      <dgm:prSet/>
      <dgm:spPr/>
      <dgm:t>
        <a:bodyPr/>
        <a:lstStyle/>
        <a:p>
          <a:r>
            <a:rPr lang="en-US"/>
            <a:t>Questionnaire questions: </a:t>
          </a:r>
        </a:p>
      </dgm:t>
    </dgm:pt>
    <dgm:pt modelId="{CFC5EFCD-C095-4136-B5D0-B09E2A9B0CCC}" type="parTrans" cxnId="{2E94121C-6617-4450-83C1-0AED7F467811}">
      <dgm:prSet/>
      <dgm:spPr/>
      <dgm:t>
        <a:bodyPr/>
        <a:lstStyle/>
        <a:p>
          <a:endParaRPr lang="en-US"/>
        </a:p>
      </dgm:t>
    </dgm:pt>
    <dgm:pt modelId="{B181202C-464B-435C-8375-93647D581BF7}" type="sibTrans" cxnId="{2E94121C-6617-4450-83C1-0AED7F467811}">
      <dgm:prSet/>
      <dgm:spPr/>
      <dgm:t>
        <a:bodyPr/>
        <a:lstStyle/>
        <a:p>
          <a:endParaRPr lang="en-US"/>
        </a:p>
      </dgm:t>
    </dgm:pt>
    <dgm:pt modelId="{E6E77AF4-0F37-4A9E-B79C-C294344CFDED}">
      <dgm:prSet/>
      <dgm:spPr/>
      <dgm:t>
        <a:bodyPr/>
        <a:lstStyle/>
        <a:p>
          <a:r>
            <a:rPr lang="en-US"/>
            <a:t>Q1: What’s your age? </a:t>
          </a:r>
        </a:p>
      </dgm:t>
    </dgm:pt>
    <dgm:pt modelId="{53873306-DA9A-46A8-91DE-288E47CE853D}" type="parTrans" cxnId="{CD6A92B5-417F-4F32-A9EB-77E4B1047D38}">
      <dgm:prSet/>
      <dgm:spPr/>
      <dgm:t>
        <a:bodyPr/>
        <a:lstStyle/>
        <a:p>
          <a:endParaRPr lang="en-US"/>
        </a:p>
      </dgm:t>
    </dgm:pt>
    <dgm:pt modelId="{64555472-C4C1-4A39-925E-253DE0172F21}" type="sibTrans" cxnId="{CD6A92B5-417F-4F32-A9EB-77E4B1047D38}">
      <dgm:prSet/>
      <dgm:spPr/>
      <dgm:t>
        <a:bodyPr/>
        <a:lstStyle/>
        <a:p>
          <a:endParaRPr lang="en-US"/>
        </a:p>
      </dgm:t>
    </dgm:pt>
    <dgm:pt modelId="{0D1D66FC-D0F1-42F6-9859-2E2BBE758218}">
      <dgm:prSet/>
      <dgm:spPr/>
      <dgm:t>
        <a:bodyPr/>
        <a:lstStyle/>
        <a:p>
          <a:r>
            <a:rPr lang="en-US"/>
            <a:t>Q2: What’s your income?</a:t>
          </a:r>
        </a:p>
      </dgm:t>
    </dgm:pt>
    <dgm:pt modelId="{0E45E8E2-2533-44F7-8D25-3D3CD2B85078}" type="parTrans" cxnId="{E0B83F84-ECB4-45D9-8D6C-9BF52F2A8EA2}">
      <dgm:prSet/>
      <dgm:spPr/>
      <dgm:t>
        <a:bodyPr/>
        <a:lstStyle/>
        <a:p>
          <a:endParaRPr lang="en-US"/>
        </a:p>
      </dgm:t>
    </dgm:pt>
    <dgm:pt modelId="{6194E02D-1EF5-4641-ADE0-B59AE82F224F}" type="sibTrans" cxnId="{E0B83F84-ECB4-45D9-8D6C-9BF52F2A8EA2}">
      <dgm:prSet/>
      <dgm:spPr/>
      <dgm:t>
        <a:bodyPr/>
        <a:lstStyle/>
        <a:p>
          <a:endParaRPr lang="en-US"/>
        </a:p>
      </dgm:t>
    </dgm:pt>
    <dgm:pt modelId="{F4ED85EC-B266-45F7-A787-5395B27968E1}" type="pres">
      <dgm:prSet presAssocID="{6E47A165-A961-40E6-9A3A-FE448E587AAB}" presName="linear" presStyleCnt="0">
        <dgm:presLayoutVars>
          <dgm:animLvl val="lvl"/>
          <dgm:resizeHandles val="exact"/>
        </dgm:presLayoutVars>
      </dgm:prSet>
      <dgm:spPr/>
    </dgm:pt>
    <dgm:pt modelId="{119DD18C-8A8A-47C9-B2B0-5DAE0A2B4A86}" type="pres">
      <dgm:prSet presAssocID="{14533240-27B6-4B8D-AA94-4324EB8D80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CF77A4-E2A7-4FFC-8836-0CD6F71EEF8F}" type="pres">
      <dgm:prSet presAssocID="{14533240-27B6-4B8D-AA94-4324EB8D8057}" presName="childText" presStyleLbl="revTx" presStyleIdx="0" presStyleCnt="2">
        <dgm:presLayoutVars>
          <dgm:bulletEnabled val="1"/>
        </dgm:presLayoutVars>
      </dgm:prSet>
      <dgm:spPr/>
    </dgm:pt>
    <dgm:pt modelId="{CBE85C05-F2FE-41D4-BB4E-B53769AB84FD}" type="pres">
      <dgm:prSet presAssocID="{6853EEE3-547E-445D-A926-49F06FE0C6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9F0F4F-F146-42DF-BB70-7261E9106FC0}" type="pres">
      <dgm:prSet presAssocID="{6853EEE3-547E-445D-A926-49F06FE0C69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8E06302-9535-45D5-B3E1-94468819582D}" srcId="{6E47A165-A961-40E6-9A3A-FE448E587AAB}" destId="{14533240-27B6-4B8D-AA94-4324EB8D8057}" srcOrd="0" destOrd="0" parTransId="{39774E77-71BE-49EA-AEED-C4AB19FB5E48}" sibTransId="{6F201ECF-2225-45BE-A9B1-CE10E83470C1}"/>
    <dgm:cxn modelId="{858D120B-C24B-4057-A5C7-899C1801F8EA}" type="presOf" srcId="{0D1D66FC-D0F1-42F6-9859-2E2BBE758218}" destId="{189F0F4F-F146-42DF-BB70-7261E9106FC0}" srcOrd="0" destOrd="1" presId="urn:microsoft.com/office/officeart/2005/8/layout/vList2"/>
    <dgm:cxn modelId="{951FA11A-4AEC-4CFB-B1F8-646A1064D2EF}" type="presOf" srcId="{3A9F7B85-B1AE-4EE3-AAEB-F997838163CC}" destId="{53CF77A4-E2A7-4FFC-8836-0CD6F71EEF8F}" srcOrd="0" destOrd="1" presId="urn:microsoft.com/office/officeart/2005/8/layout/vList2"/>
    <dgm:cxn modelId="{2E94121C-6617-4450-83C1-0AED7F467811}" srcId="{6E47A165-A961-40E6-9A3A-FE448E587AAB}" destId="{6853EEE3-547E-445D-A926-49F06FE0C69B}" srcOrd="1" destOrd="0" parTransId="{CFC5EFCD-C095-4136-B5D0-B09E2A9B0CCC}" sibTransId="{B181202C-464B-435C-8375-93647D581BF7}"/>
    <dgm:cxn modelId="{1CBA9F4F-192C-411E-9D04-1628C2811224}" srcId="{14533240-27B6-4B8D-AA94-4324EB8D8057}" destId="{BA0A026F-8F5E-4C40-B298-8EE8D8EC06D4}" srcOrd="0" destOrd="0" parTransId="{904048C5-2530-46E5-8D02-4CA2FE2CCFC9}" sibTransId="{E9527EAF-B678-46A6-9519-454FED75B925}"/>
    <dgm:cxn modelId="{C16B8172-330B-4405-863A-72252F0C5B72}" type="presOf" srcId="{BA0A026F-8F5E-4C40-B298-8EE8D8EC06D4}" destId="{53CF77A4-E2A7-4FFC-8836-0CD6F71EEF8F}" srcOrd="0" destOrd="0" presId="urn:microsoft.com/office/officeart/2005/8/layout/vList2"/>
    <dgm:cxn modelId="{B96C1F75-B5BA-4BBB-9BAA-D66BDACF7308}" type="presOf" srcId="{6853EEE3-547E-445D-A926-49F06FE0C69B}" destId="{CBE85C05-F2FE-41D4-BB4E-B53769AB84FD}" srcOrd="0" destOrd="0" presId="urn:microsoft.com/office/officeart/2005/8/layout/vList2"/>
    <dgm:cxn modelId="{E0B83F84-ECB4-45D9-8D6C-9BF52F2A8EA2}" srcId="{6853EEE3-547E-445D-A926-49F06FE0C69B}" destId="{0D1D66FC-D0F1-42F6-9859-2E2BBE758218}" srcOrd="1" destOrd="0" parTransId="{0E45E8E2-2533-44F7-8D25-3D3CD2B85078}" sibTransId="{6194E02D-1EF5-4641-ADE0-B59AE82F224F}"/>
    <dgm:cxn modelId="{9D2828B0-6A2C-4BBF-8485-9B4FBA810BB7}" srcId="{14533240-27B6-4B8D-AA94-4324EB8D8057}" destId="{3A9F7B85-B1AE-4EE3-AAEB-F997838163CC}" srcOrd="1" destOrd="0" parTransId="{693E52AD-4FAC-4746-8F84-76382094B4CF}" sibTransId="{B52E78E7-4F7D-4FC9-88E8-C26BA2904A5B}"/>
    <dgm:cxn modelId="{CD6A92B5-417F-4F32-A9EB-77E4B1047D38}" srcId="{6853EEE3-547E-445D-A926-49F06FE0C69B}" destId="{E6E77AF4-0F37-4A9E-B79C-C294344CFDED}" srcOrd="0" destOrd="0" parTransId="{53873306-DA9A-46A8-91DE-288E47CE853D}" sibTransId="{64555472-C4C1-4A39-925E-253DE0172F21}"/>
    <dgm:cxn modelId="{7DCA5EC1-9E13-414B-8D1F-C99F4C76290B}" type="presOf" srcId="{14533240-27B6-4B8D-AA94-4324EB8D8057}" destId="{119DD18C-8A8A-47C9-B2B0-5DAE0A2B4A86}" srcOrd="0" destOrd="0" presId="urn:microsoft.com/office/officeart/2005/8/layout/vList2"/>
    <dgm:cxn modelId="{5AE84BD0-6FCA-4CB4-83E4-21A250DF2C07}" type="presOf" srcId="{6E47A165-A961-40E6-9A3A-FE448E587AAB}" destId="{F4ED85EC-B266-45F7-A787-5395B27968E1}" srcOrd="0" destOrd="0" presId="urn:microsoft.com/office/officeart/2005/8/layout/vList2"/>
    <dgm:cxn modelId="{479C84DA-3652-4166-ABA8-01CAB6D115A8}" type="presOf" srcId="{E6E77AF4-0F37-4A9E-B79C-C294344CFDED}" destId="{189F0F4F-F146-42DF-BB70-7261E9106FC0}" srcOrd="0" destOrd="0" presId="urn:microsoft.com/office/officeart/2005/8/layout/vList2"/>
    <dgm:cxn modelId="{E0BE197A-8888-4423-8C18-EF1246400229}" type="presParOf" srcId="{F4ED85EC-B266-45F7-A787-5395B27968E1}" destId="{119DD18C-8A8A-47C9-B2B0-5DAE0A2B4A86}" srcOrd="0" destOrd="0" presId="urn:microsoft.com/office/officeart/2005/8/layout/vList2"/>
    <dgm:cxn modelId="{C47F2D08-F405-49ED-81B1-BD106C844A49}" type="presParOf" srcId="{F4ED85EC-B266-45F7-A787-5395B27968E1}" destId="{53CF77A4-E2A7-4FFC-8836-0CD6F71EEF8F}" srcOrd="1" destOrd="0" presId="urn:microsoft.com/office/officeart/2005/8/layout/vList2"/>
    <dgm:cxn modelId="{B1F01E00-61F8-49FB-A0C9-461DFCABC606}" type="presParOf" srcId="{F4ED85EC-B266-45F7-A787-5395B27968E1}" destId="{CBE85C05-F2FE-41D4-BB4E-B53769AB84FD}" srcOrd="2" destOrd="0" presId="urn:microsoft.com/office/officeart/2005/8/layout/vList2"/>
    <dgm:cxn modelId="{50676DDB-43AC-4707-8742-D9F0AA28C681}" type="presParOf" srcId="{F4ED85EC-B266-45F7-A787-5395B27968E1}" destId="{189F0F4F-F146-42DF-BB70-7261E9106FC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FE714-80EB-4922-84F0-40DE5F9B17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4BC53A-9B4D-4090-88CB-4CE92ED5B198}">
      <dgm:prSet/>
      <dgm:spPr/>
      <dgm:t>
        <a:bodyPr/>
        <a:lstStyle/>
        <a:p>
          <a:r>
            <a:rPr lang="en-US"/>
            <a:t>Reading statistical program output </a:t>
          </a:r>
        </a:p>
      </dgm:t>
    </dgm:pt>
    <dgm:pt modelId="{DDBCE079-1CD7-4BF4-BC71-461DF6A541BF}" type="parTrans" cxnId="{CCE1E438-CCCF-4053-B7FF-6137D0F019A6}">
      <dgm:prSet/>
      <dgm:spPr/>
      <dgm:t>
        <a:bodyPr/>
        <a:lstStyle/>
        <a:p>
          <a:endParaRPr lang="en-US"/>
        </a:p>
      </dgm:t>
    </dgm:pt>
    <dgm:pt modelId="{9BDA8C81-C6AD-4281-88AE-DEC5C5C13DC2}" type="sibTrans" cxnId="{CCE1E438-CCCF-4053-B7FF-6137D0F019A6}">
      <dgm:prSet/>
      <dgm:spPr/>
      <dgm:t>
        <a:bodyPr/>
        <a:lstStyle/>
        <a:p>
          <a:endParaRPr lang="en-US"/>
        </a:p>
      </dgm:t>
    </dgm:pt>
    <dgm:pt modelId="{27FB67B8-9C58-4321-A2FF-2BADB5A0FE34}">
      <dgm:prSet/>
      <dgm:spPr/>
      <dgm:t>
        <a:bodyPr/>
        <a:lstStyle/>
        <a:p>
          <a:r>
            <a:rPr lang="en-US"/>
            <a:t>Signfiance probability value vs. alpha value </a:t>
          </a:r>
        </a:p>
      </dgm:t>
    </dgm:pt>
    <dgm:pt modelId="{52B4A396-C90E-4478-964C-F24AAF1D5881}" type="parTrans" cxnId="{06992927-7222-40C1-96DF-A5BC15BA9075}">
      <dgm:prSet/>
      <dgm:spPr/>
      <dgm:t>
        <a:bodyPr/>
        <a:lstStyle/>
        <a:p>
          <a:endParaRPr lang="en-US"/>
        </a:p>
      </dgm:t>
    </dgm:pt>
    <dgm:pt modelId="{A9F3D489-0334-4DF4-AFAE-FDFFF43D0FE6}" type="sibTrans" cxnId="{06992927-7222-40C1-96DF-A5BC15BA9075}">
      <dgm:prSet/>
      <dgm:spPr/>
      <dgm:t>
        <a:bodyPr/>
        <a:lstStyle/>
        <a:p>
          <a:endParaRPr lang="en-US"/>
        </a:p>
      </dgm:t>
    </dgm:pt>
    <dgm:pt modelId="{EA354131-2E13-4E09-BE2E-DADD2BAA1D6A}">
      <dgm:prSet/>
      <dgm:spPr/>
      <dgm:t>
        <a:bodyPr/>
        <a:lstStyle/>
        <a:p>
          <a:r>
            <a:rPr lang="en-US"/>
            <a:t>Three steps of hypothesis tesing </a:t>
          </a:r>
        </a:p>
      </dgm:t>
    </dgm:pt>
    <dgm:pt modelId="{A1757B73-BDDD-4D3E-8E8A-7CFAE8946A2F}" type="parTrans" cxnId="{5DC1C4F7-8C17-4348-82BA-794A2D5F0915}">
      <dgm:prSet/>
      <dgm:spPr/>
      <dgm:t>
        <a:bodyPr/>
        <a:lstStyle/>
        <a:p>
          <a:endParaRPr lang="en-US"/>
        </a:p>
      </dgm:t>
    </dgm:pt>
    <dgm:pt modelId="{99CF28D7-66DF-4073-98C3-9F24F05E16A3}" type="sibTrans" cxnId="{5DC1C4F7-8C17-4348-82BA-794A2D5F0915}">
      <dgm:prSet/>
      <dgm:spPr/>
      <dgm:t>
        <a:bodyPr/>
        <a:lstStyle/>
        <a:p>
          <a:endParaRPr lang="en-US"/>
        </a:p>
      </dgm:t>
    </dgm:pt>
    <dgm:pt modelId="{CCBBEC93-20B8-443A-B4EC-494C3F8A4310}">
      <dgm:prSet/>
      <dgm:spPr/>
      <dgm:t>
        <a:bodyPr/>
        <a:lstStyle/>
        <a:p>
          <a:r>
            <a:rPr lang="en-US"/>
            <a:t>Association test </a:t>
          </a:r>
        </a:p>
      </dgm:t>
    </dgm:pt>
    <dgm:pt modelId="{241541ED-B29F-4E92-9DAC-4B15C701D8ED}" type="parTrans" cxnId="{28FE59B0-817B-4D2A-B909-76175335C80D}">
      <dgm:prSet/>
      <dgm:spPr/>
      <dgm:t>
        <a:bodyPr/>
        <a:lstStyle/>
        <a:p>
          <a:endParaRPr lang="en-US"/>
        </a:p>
      </dgm:t>
    </dgm:pt>
    <dgm:pt modelId="{38EEE0E7-3831-4D29-A56F-4DB9FC72F551}" type="sibTrans" cxnId="{28FE59B0-817B-4D2A-B909-76175335C80D}">
      <dgm:prSet/>
      <dgm:spPr/>
      <dgm:t>
        <a:bodyPr/>
        <a:lstStyle/>
        <a:p>
          <a:endParaRPr lang="en-US"/>
        </a:p>
      </dgm:t>
    </dgm:pt>
    <dgm:pt modelId="{7D323808-EEEF-4444-A3EB-15A0B579A245}">
      <dgm:prSet/>
      <dgm:spPr/>
      <dgm:t>
        <a:bodyPr/>
        <a:lstStyle/>
        <a:p>
          <a:r>
            <a:rPr lang="en-US" dirty="0"/>
            <a:t>Direction of the association (positive, negative) </a:t>
          </a:r>
          <a:br>
            <a:rPr lang="en-US" dirty="0"/>
          </a:br>
          <a:r>
            <a:rPr lang="en-US" dirty="0"/>
            <a:t>Strength of the association</a:t>
          </a:r>
        </a:p>
      </dgm:t>
    </dgm:pt>
    <dgm:pt modelId="{E575A32C-433C-4A95-A616-32D0CEB8BBF8}" type="parTrans" cxnId="{BE2D13A9-8EA4-4BE8-85DD-31C85B7FBAC2}">
      <dgm:prSet/>
      <dgm:spPr/>
      <dgm:t>
        <a:bodyPr/>
        <a:lstStyle/>
        <a:p>
          <a:endParaRPr lang="en-US"/>
        </a:p>
      </dgm:t>
    </dgm:pt>
    <dgm:pt modelId="{12A448D4-719F-4D93-91A6-22E13CF76E10}" type="sibTrans" cxnId="{BE2D13A9-8EA4-4BE8-85DD-31C85B7FBAC2}">
      <dgm:prSet/>
      <dgm:spPr/>
      <dgm:t>
        <a:bodyPr/>
        <a:lstStyle/>
        <a:p>
          <a:endParaRPr lang="en-US"/>
        </a:p>
      </dgm:t>
    </dgm:pt>
    <dgm:pt modelId="{12FA63F4-B695-4E8F-B689-6CB5D3CBC594}" type="pres">
      <dgm:prSet presAssocID="{D76FE714-80EB-4922-84F0-40DE5F9B1760}" presName="Name0" presStyleCnt="0">
        <dgm:presLayoutVars>
          <dgm:dir/>
          <dgm:animLvl val="lvl"/>
          <dgm:resizeHandles val="exact"/>
        </dgm:presLayoutVars>
      </dgm:prSet>
      <dgm:spPr/>
    </dgm:pt>
    <dgm:pt modelId="{C6988733-DA3F-4D9E-B3DD-F443755F6DCD}" type="pres">
      <dgm:prSet presAssocID="{224BC53A-9B4D-4090-88CB-4CE92ED5B198}" presName="linNode" presStyleCnt="0"/>
      <dgm:spPr/>
    </dgm:pt>
    <dgm:pt modelId="{EB70B043-CDA8-4485-9056-F0EF4D146AD1}" type="pres">
      <dgm:prSet presAssocID="{224BC53A-9B4D-4090-88CB-4CE92ED5B198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6E833D0-049A-465A-A093-1B3FFF2056A2}" type="pres">
      <dgm:prSet presAssocID="{224BC53A-9B4D-4090-88CB-4CE92ED5B198}" presName="descendantText" presStyleLbl="alignAccFollowNode1" presStyleIdx="0" presStyleCnt="2">
        <dgm:presLayoutVars>
          <dgm:bulletEnabled/>
        </dgm:presLayoutVars>
      </dgm:prSet>
      <dgm:spPr/>
    </dgm:pt>
    <dgm:pt modelId="{06389581-B34F-4559-8CDE-476C27E62EC5}" type="pres">
      <dgm:prSet presAssocID="{9BDA8C81-C6AD-4281-88AE-DEC5C5C13DC2}" presName="sp" presStyleCnt="0"/>
      <dgm:spPr/>
    </dgm:pt>
    <dgm:pt modelId="{DEE58038-40EF-4E94-8652-2A515D62308F}" type="pres">
      <dgm:prSet presAssocID="{CCBBEC93-20B8-443A-B4EC-494C3F8A4310}" presName="linNode" presStyleCnt="0"/>
      <dgm:spPr/>
    </dgm:pt>
    <dgm:pt modelId="{615ADD05-837B-43EE-9A4D-235FCC022490}" type="pres">
      <dgm:prSet presAssocID="{CCBBEC93-20B8-443A-B4EC-494C3F8A4310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DB921C3-0AAF-448F-9288-1A094F41FEE0}" type="pres">
      <dgm:prSet presAssocID="{CCBBEC93-20B8-443A-B4EC-494C3F8A431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C6223002-32CA-486E-BF7D-6FC63A87ADFD}" type="presOf" srcId="{D76FE714-80EB-4922-84F0-40DE5F9B1760}" destId="{12FA63F4-B695-4E8F-B689-6CB5D3CBC594}" srcOrd="0" destOrd="0" presId="urn:microsoft.com/office/officeart/2016/7/layout/VerticalSolidActionList"/>
    <dgm:cxn modelId="{024D0C14-0463-4A49-8632-E600E2F00FC5}" type="presOf" srcId="{7D323808-EEEF-4444-A3EB-15A0B579A245}" destId="{2DB921C3-0AAF-448F-9288-1A094F41FEE0}" srcOrd="0" destOrd="0" presId="urn:microsoft.com/office/officeart/2016/7/layout/VerticalSolidActionList"/>
    <dgm:cxn modelId="{06992927-7222-40C1-96DF-A5BC15BA9075}" srcId="{224BC53A-9B4D-4090-88CB-4CE92ED5B198}" destId="{27FB67B8-9C58-4321-A2FF-2BADB5A0FE34}" srcOrd="0" destOrd="0" parTransId="{52B4A396-C90E-4478-964C-F24AAF1D5881}" sibTransId="{A9F3D489-0334-4DF4-AFAE-FDFFF43D0FE6}"/>
    <dgm:cxn modelId="{CCE1E438-CCCF-4053-B7FF-6137D0F019A6}" srcId="{D76FE714-80EB-4922-84F0-40DE5F9B1760}" destId="{224BC53A-9B4D-4090-88CB-4CE92ED5B198}" srcOrd="0" destOrd="0" parTransId="{DDBCE079-1CD7-4BF4-BC71-461DF6A541BF}" sibTransId="{9BDA8C81-C6AD-4281-88AE-DEC5C5C13DC2}"/>
    <dgm:cxn modelId="{54B8163D-C317-48DB-BC79-D04BC834137A}" type="presOf" srcId="{CCBBEC93-20B8-443A-B4EC-494C3F8A4310}" destId="{615ADD05-837B-43EE-9A4D-235FCC022490}" srcOrd="0" destOrd="0" presId="urn:microsoft.com/office/officeart/2016/7/layout/VerticalSolidActionList"/>
    <dgm:cxn modelId="{BE2D13A9-8EA4-4BE8-85DD-31C85B7FBAC2}" srcId="{CCBBEC93-20B8-443A-B4EC-494C3F8A4310}" destId="{7D323808-EEEF-4444-A3EB-15A0B579A245}" srcOrd="0" destOrd="0" parTransId="{E575A32C-433C-4A95-A616-32D0CEB8BBF8}" sibTransId="{12A448D4-719F-4D93-91A6-22E13CF76E10}"/>
    <dgm:cxn modelId="{28FE59B0-817B-4D2A-B909-76175335C80D}" srcId="{D76FE714-80EB-4922-84F0-40DE5F9B1760}" destId="{CCBBEC93-20B8-443A-B4EC-494C3F8A4310}" srcOrd="1" destOrd="0" parTransId="{241541ED-B29F-4E92-9DAC-4B15C701D8ED}" sibTransId="{38EEE0E7-3831-4D29-A56F-4DB9FC72F551}"/>
    <dgm:cxn modelId="{5BB730BB-0095-4199-842E-525B26320C9F}" type="presOf" srcId="{224BC53A-9B4D-4090-88CB-4CE92ED5B198}" destId="{EB70B043-CDA8-4485-9056-F0EF4D146AD1}" srcOrd="0" destOrd="0" presId="urn:microsoft.com/office/officeart/2016/7/layout/VerticalSolidActionList"/>
    <dgm:cxn modelId="{89FF60CC-4B86-45B4-8AA8-21B7825E9617}" type="presOf" srcId="{EA354131-2E13-4E09-BE2E-DADD2BAA1D6A}" destId="{26E833D0-049A-465A-A093-1B3FFF2056A2}" srcOrd="0" destOrd="1" presId="urn:microsoft.com/office/officeart/2016/7/layout/VerticalSolidActionList"/>
    <dgm:cxn modelId="{88DC96CD-DCDA-4E7E-A70E-DE8A28690EAC}" type="presOf" srcId="{27FB67B8-9C58-4321-A2FF-2BADB5A0FE34}" destId="{26E833D0-049A-465A-A093-1B3FFF2056A2}" srcOrd="0" destOrd="0" presId="urn:microsoft.com/office/officeart/2016/7/layout/VerticalSolidActionList"/>
    <dgm:cxn modelId="{5DC1C4F7-8C17-4348-82BA-794A2D5F0915}" srcId="{224BC53A-9B4D-4090-88CB-4CE92ED5B198}" destId="{EA354131-2E13-4E09-BE2E-DADD2BAA1D6A}" srcOrd="1" destOrd="0" parTransId="{A1757B73-BDDD-4D3E-8E8A-7CFAE8946A2F}" sibTransId="{99CF28D7-66DF-4073-98C3-9F24F05E16A3}"/>
    <dgm:cxn modelId="{43453299-BB20-496C-A8B3-22994530347A}" type="presParOf" srcId="{12FA63F4-B695-4E8F-B689-6CB5D3CBC594}" destId="{C6988733-DA3F-4D9E-B3DD-F443755F6DCD}" srcOrd="0" destOrd="0" presId="urn:microsoft.com/office/officeart/2016/7/layout/VerticalSolidActionList"/>
    <dgm:cxn modelId="{E3B1BD31-256A-4998-A35B-3861BF018B79}" type="presParOf" srcId="{C6988733-DA3F-4D9E-B3DD-F443755F6DCD}" destId="{EB70B043-CDA8-4485-9056-F0EF4D146AD1}" srcOrd="0" destOrd="0" presId="urn:microsoft.com/office/officeart/2016/7/layout/VerticalSolidActionList"/>
    <dgm:cxn modelId="{FB2F9D66-8701-4CDC-A07F-DEE75A7CBDDA}" type="presParOf" srcId="{C6988733-DA3F-4D9E-B3DD-F443755F6DCD}" destId="{26E833D0-049A-465A-A093-1B3FFF2056A2}" srcOrd="1" destOrd="0" presId="urn:microsoft.com/office/officeart/2016/7/layout/VerticalSolidActionList"/>
    <dgm:cxn modelId="{4194E7D9-4CE1-4DE2-8D35-6D1288F4DFC6}" type="presParOf" srcId="{12FA63F4-B695-4E8F-B689-6CB5D3CBC594}" destId="{06389581-B34F-4559-8CDE-476C27E62EC5}" srcOrd="1" destOrd="0" presId="urn:microsoft.com/office/officeart/2016/7/layout/VerticalSolidActionList"/>
    <dgm:cxn modelId="{310B671D-E045-44DD-97CB-E4F1922C4848}" type="presParOf" srcId="{12FA63F4-B695-4E8F-B689-6CB5D3CBC594}" destId="{DEE58038-40EF-4E94-8652-2A515D62308F}" srcOrd="2" destOrd="0" presId="urn:microsoft.com/office/officeart/2016/7/layout/VerticalSolidActionList"/>
    <dgm:cxn modelId="{72E885A3-A44F-4B34-8177-8BF15F828B00}" type="presParOf" srcId="{DEE58038-40EF-4E94-8652-2A515D62308F}" destId="{615ADD05-837B-43EE-9A4D-235FCC022490}" srcOrd="0" destOrd="0" presId="urn:microsoft.com/office/officeart/2016/7/layout/VerticalSolidActionList"/>
    <dgm:cxn modelId="{09E4724B-34FD-46DD-929E-BD3684786387}" type="presParOf" srcId="{DEE58038-40EF-4E94-8652-2A515D62308F}" destId="{2DB921C3-0AAF-448F-9288-1A094F41FEE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6195F-CB9C-450E-8303-F6648B935BA5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5139D-AB6F-41D5-B3F9-02DE746309B3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EE82-FCB6-492A-B74D-5581CDD3D9DF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Reading statistical program output </a:t>
          </a:r>
        </a:p>
      </dsp:txBody>
      <dsp:txXfrm>
        <a:off x="1148277" y="1961"/>
        <a:ext cx="4596407" cy="994179"/>
      </dsp:txXfrm>
    </dsp:sp>
    <dsp:sp modelId="{8FA17A05-4605-422E-8D7C-1F4912037F21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09904-D937-437E-BF0B-D5367CA9A962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DFFE2-FBDD-448C-9C03-1EE855649B24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last statistical test – correlation </a:t>
          </a:r>
        </a:p>
      </dsp:txBody>
      <dsp:txXfrm>
        <a:off x="1148277" y="1244686"/>
        <a:ext cx="4596407" cy="994179"/>
      </dsp:txXfrm>
    </dsp:sp>
    <dsp:sp modelId="{9CEB0DE1-F649-4DC0-8349-E4BC699E5510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2FFFA-82DF-43A2-A082-1161C03A92F1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1E08-6D97-4E42-B4B2-105B2B00C975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class: Final exam review &amp; Q&amp;A</a:t>
          </a:r>
        </a:p>
      </dsp:txBody>
      <dsp:txXfrm>
        <a:off x="1148277" y="2487410"/>
        <a:ext cx="4596407" cy="994179"/>
      </dsp:txXfrm>
    </dsp:sp>
    <dsp:sp modelId="{DC4F6FBD-A6DB-4511-930E-6E94C70A4535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48C4B-143C-4978-B807-9717BE71CCAF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10A20-BAAF-428E-85FB-4BCB321E996F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 credit PA</a:t>
          </a:r>
        </a:p>
      </dsp:txBody>
      <dsp:txXfrm>
        <a:off x="1148277" y="3730134"/>
        <a:ext cx="4596407" cy="99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DD18C-8A8A-47C9-B2B0-5DAE0A2B4A86}">
      <dsp:nvSpPr>
        <dsp:cNvPr id="0" name=""/>
        <dsp:cNvSpPr/>
      </dsp:nvSpPr>
      <dsp:spPr>
        <a:xfrm>
          <a:off x="0" y="20325"/>
          <a:ext cx="5744684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Example</a:t>
          </a:r>
        </a:p>
      </dsp:txBody>
      <dsp:txXfrm>
        <a:off x="40980" y="61305"/>
        <a:ext cx="5662724" cy="757514"/>
      </dsp:txXfrm>
    </dsp:sp>
    <dsp:sp modelId="{53CF77A4-E2A7-4FFC-8836-0CD6F71EEF8F}">
      <dsp:nvSpPr>
        <dsp:cNvPr id="0" name=""/>
        <dsp:cNvSpPr/>
      </dsp:nvSpPr>
      <dsp:spPr>
        <a:xfrm>
          <a:off x="0" y="859800"/>
          <a:ext cx="5744684" cy="2064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Level of measurement for BOTH analysis variable: interval or ratio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Association RQ: Does workers’ incomes increase as their ages increase?</a:t>
          </a:r>
        </a:p>
      </dsp:txBody>
      <dsp:txXfrm>
        <a:off x="0" y="859800"/>
        <a:ext cx="5744684" cy="2064825"/>
      </dsp:txXfrm>
    </dsp:sp>
    <dsp:sp modelId="{CBE85C05-F2FE-41D4-BB4E-B53769AB84FD}">
      <dsp:nvSpPr>
        <dsp:cNvPr id="0" name=""/>
        <dsp:cNvSpPr/>
      </dsp:nvSpPr>
      <dsp:spPr>
        <a:xfrm>
          <a:off x="0" y="2924625"/>
          <a:ext cx="5744684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Questionnaire questions: </a:t>
          </a:r>
        </a:p>
      </dsp:txBody>
      <dsp:txXfrm>
        <a:off x="40980" y="2965605"/>
        <a:ext cx="5662724" cy="757514"/>
      </dsp:txXfrm>
    </dsp:sp>
    <dsp:sp modelId="{189F0F4F-F146-42DF-BB70-7261E9106FC0}">
      <dsp:nvSpPr>
        <dsp:cNvPr id="0" name=""/>
        <dsp:cNvSpPr/>
      </dsp:nvSpPr>
      <dsp:spPr>
        <a:xfrm>
          <a:off x="0" y="3764100"/>
          <a:ext cx="5744684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3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Q1: What’s your age?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Q2: What’s your income?</a:t>
          </a:r>
        </a:p>
      </dsp:txBody>
      <dsp:txXfrm>
        <a:off x="0" y="3764100"/>
        <a:ext cx="5744684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833D0-049A-465A-A093-1B3FFF2056A2}">
      <dsp:nvSpPr>
        <dsp:cNvPr id="0" name=""/>
        <dsp:cNvSpPr/>
      </dsp:nvSpPr>
      <dsp:spPr>
        <a:xfrm>
          <a:off x="2103120" y="347"/>
          <a:ext cx="8412480" cy="19165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Signfiance probability value vs. alpha value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Three steps of hypothesis tesing </a:t>
          </a:r>
        </a:p>
      </dsp:txBody>
      <dsp:txXfrm>
        <a:off x="2103120" y="347"/>
        <a:ext cx="8412480" cy="1916593"/>
      </dsp:txXfrm>
    </dsp:sp>
    <dsp:sp modelId="{EB70B043-CDA8-4485-9056-F0EF4D146AD1}">
      <dsp:nvSpPr>
        <dsp:cNvPr id="0" name=""/>
        <dsp:cNvSpPr/>
      </dsp:nvSpPr>
      <dsp:spPr>
        <a:xfrm>
          <a:off x="0" y="347"/>
          <a:ext cx="2103120" cy="191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Reading statistical program output </a:t>
          </a:r>
        </a:p>
      </dsp:txBody>
      <dsp:txXfrm>
        <a:off x="0" y="347"/>
        <a:ext cx="2103120" cy="1916593"/>
      </dsp:txXfrm>
    </dsp:sp>
    <dsp:sp modelId="{2DB921C3-0AAF-448F-9288-1A094F41FEE0}">
      <dsp:nvSpPr>
        <dsp:cNvPr id="0" name=""/>
        <dsp:cNvSpPr/>
      </dsp:nvSpPr>
      <dsp:spPr>
        <a:xfrm>
          <a:off x="2103120" y="2031935"/>
          <a:ext cx="8412480" cy="191659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86815" rIns="163225" bIns="48681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Direction of the association (positive, negative) </a:t>
          </a:r>
          <a:br>
            <a:rPr lang="en-US" sz="2200" kern="1200" dirty="0"/>
          </a:br>
          <a:r>
            <a:rPr lang="en-US" sz="2200" kern="1200" dirty="0"/>
            <a:t>Strength of the association</a:t>
          </a:r>
        </a:p>
      </dsp:txBody>
      <dsp:txXfrm>
        <a:off x="2103120" y="2031935"/>
        <a:ext cx="8412480" cy="1916593"/>
      </dsp:txXfrm>
    </dsp:sp>
    <dsp:sp modelId="{615ADD05-837B-43EE-9A4D-235FCC022490}">
      <dsp:nvSpPr>
        <dsp:cNvPr id="0" name=""/>
        <dsp:cNvSpPr/>
      </dsp:nvSpPr>
      <dsp:spPr>
        <a:xfrm>
          <a:off x="0" y="2031935"/>
          <a:ext cx="2103120" cy="19165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89317" rIns="111290" bIns="189317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Association test </a:t>
          </a:r>
        </a:p>
      </dsp:txBody>
      <dsp:txXfrm>
        <a:off x="0" y="2031935"/>
        <a:ext cx="2103120" cy="191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if I want to be 99% confidence. alpha = 0.01. Is it still significant?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|0.8| high correlation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|0.3| moderate correlation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&lt;|0.3| low correlation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latin typeface="Franklin Gothic Book" panose="020B0503020102020204" pitchFamily="34" charset="0"/>
                <a:cs typeface="Segoe UI" panose="020B0502040204020203" pitchFamily="34" charset="0"/>
              </a:rPr>
              <a:t>Correlation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F878C-798D-46E4-BB8F-6FB1E5EAF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071" b="26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910FC-FE83-4C53-9DB4-9C4F008C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76918F-4F96-4D1A-B115-FCB33B3A1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16743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03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7;p14">
            <a:extLst>
              <a:ext uri="{FF2B5EF4-FFF2-40B4-BE49-F238E27FC236}">
                <a16:creationId xmlns:a16="http://schemas.microsoft.com/office/drawing/2014/main" id="{59FAE4E9-34E8-4431-8511-513D6D3635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1275" y="18837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C52A3A12-B4EC-4E81-A4C1-FF5DF8AF2154}"/>
              </a:ext>
            </a:extLst>
          </p:cNvPr>
          <p:cNvSpPr/>
          <p:nvPr/>
        </p:nvSpPr>
        <p:spPr>
          <a:xfrm>
            <a:off x="7044125" y="4619762"/>
            <a:ext cx="3426600" cy="22194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</a:rPr>
              <a:t>Step3: draw conclusion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</a:p>
        </p:txBody>
      </p:sp>
      <p:sp>
        <p:nvSpPr>
          <p:cNvPr id="6" name="Google Shape;79;p14">
            <a:extLst>
              <a:ext uri="{FF2B5EF4-FFF2-40B4-BE49-F238E27FC236}">
                <a16:creationId xmlns:a16="http://schemas.microsoft.com/office/drawing/2014/main" id="{3540B912-69E4-42F1-A8F5-C810150BA282}"/>
              </a:ext>
            </a:extLst>
          </p:cNvPr>
          <p:cNvSpPr/>
          <p:nvPr/>
        </p:nvSpPr>
        <p:spPr>
          <a:xfrm>
            <a:off x="7130675" y="2105337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Step2: calculate the test statistics for chi-square test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95% confidence level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lang="en-US" sz="1600" b="1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lang="en-US" sz="1600" b="1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lang="en-US" sz="1600" b="1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</a:p>
        </p:txBody>
      </p:sp>
      <p:sp>
        <p:nvSpPr>
          <p:cNvPr id="7" name="Google Shape;80;p14">
            <a:extLst>
              <a:ext uri="{FF2B5EF4-FFF2-40B4-BE49-F238E27FC236}">
                <a16:creationId xmlns:a16="http://schemas.microsoft.com/office/drawing/2014/main" id="{AA2CB303-97EC-4AD4-9431-37F81DC62D45}"/>
              </a:ext>
            </a:extLst>
          </p:cNvPr>
          <p:cNvSpPr/>
          <p:nvPr/>
        </p:nvSpPr>
        <p:spPr>
          <a:xfrm>
            <a:off x="7130675" y="514512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Breakout room - iClicker</a:t>
            </a:r>
            <a:endParaRPr lang="en-US" sz="16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lang="en-US" sz="1600" b="1"/>
              <a:t>Hypothesis set up</a:t>
            </a:r>
            <a:endParaRPr lang="en-US"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lang="en-US" sz="1200" b="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7;p15">
            <a:extLst>
              <a:ext uri="{FF2B5EF4-FFF2-40B4-BE49-F238E27FC236}">
                <a16:creationId xmlns:a16="http://schemas.microsoft.com/office/drawing/2014/main" id="{7C26B446-4A52-46E7-B12A-534A66A708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5" y="-136525"/>
            <a:ext cx="5409412" cy="62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8;p15">
            <a:extLst>
              <a:ext uri="{FF2B5EF4-FFF2-40B4-BE49-F238E27FC236}">
                <a16:creationId xmlns:a16="http://schemas.microsoft.com/office/drawing/2014/main" id="{F7C3634C-5B7C-461D-8256-30CE265AEDDA}"/>
              </a:ext>
            </a:extLst>
          </p:cNvPr>
          <p:cNvSpPr/>
          <p:nvPr/>
        </p:nvSpPr>
        <p:spPr>
          <a:xfrm>
            <a:off x="5448275" y="4464400"/>
            <a:ext cx="3426600" cy="22194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</a:rPr>
              <a:t>Step3: draw conclusion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Is there a difference in population?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If there is, how do the groups differ on the analysis variable? </a:t>
            </a:r>
            <a:endParaRPr sz="1600"/>
          </a:p>
        </p:txBody>
      </p:sp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50E4E146-5D6C-4134-8109-6070E7B2418F}"/>
              </a:ext>
            </a:extLst>
          </p:cNvPr>
          <p:cNvSpPr/>
          <p:nvPr/>
        </p:nvSpPr>
        <p:spPr>
          <a:xfrm>
            <a:off x="5534825" y="1949975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Step2: calculate the test statistics for chi-square test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Using alpha rather than critical value for </a:t>
            </a:r>
            <a:r>
              <a:rPr lang="en-US" sz="1600" b="1" u="sng">
                <a:solidFill>
                  <a:schemeClr val="dk1"/>
                </a:solidFill>
              </a:rPr>
              <a:t>99% confidence level </a:t>
            </a:r>
            <a:endParaRPr sz="1600" b="1" u="sng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if the test </a:t>
            </a:r>
            <a:r>
              <a:rPr lang="en-US" sz="1600" b="1">
                <a:solidFill>
                  <a:schemeClr val="dk1"/>
                </a:solidFill>
              </a:rPr>
              <a:t>significance probability</a:t>
            </a:r>
            <a:r>
              <a:rPr lang="en-US" sz="1600">
                <a:solidFill>
                  <a:schemeClr val="dk1"/>
                </a:solidFill>
              </a:rPr>
              <a:t> is </a:t>
            </a:r>
            <a:r>
              <a:rPr lang="en-US" sz="1600" b="1">
                <a:solidFill>
                  <a:schemeClr val="dk1"/>
                </a:solidFill>
              </a:rPr>
              <a:t>smaller </a:t>
            </a:r>
            <a:r>
              <a:rPr lang="en-US" sz="1600">
                <a:solidFill>
                  <a:schemeClr val="dk1"/>
                </a:solidFill>
              </a:rPr>
              <a:t>than </a:t>
            </a:r>
            <a:r>
              <a:rPr lang="en-US" sz="1600" b="1">
                <a:solidFill>
                  <a:schemeClr val="dk1"/>
                </a:solidFill>
              </a:rPr>
              <a:t>alpha </a:t>
            </a:r>
            <a:r>
              <a:rPr lang="en-US" sz="1600">
                <a:solidFill>
                  <a:schemeClr val="dk1"/>
                </a:solidFill>
              </a:rPr>
              <a:t>then there is a difference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What’s your NEW conclusion?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" name="Google Shape;90;p15">
            <a:extLst>
              <a:ext uri="{FF2B5EF4-FFF2-40B4-BE49-F238E27FC236}">
                <a16:creationId xmlns:a16="http://schemas.microsoft.com/office/drawing/2014/main" id="{43AA7575-5450-415F-BE4C-10EC58ABA716}"/>
              </a:ext>
            </a:extLst>
          </p:cNvPr>
          <p:cNvSpPr/>
          <p:nvPr/>
        </p:nvSpPr>
        <p:spPr>
          <a:xfrm>
            <a:off x="5534825" y="359150"/>
            <a:ext cx="3253500" cy="1439100"/>
          </a:xfrm>
          <a:prstGeom prst="rect">
            <a:avLst/>
          </a:prstGeom>
          <a:solidFill>
            <a:srgbClr val="E9EFF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Breakout room - iClicker</a:t>
            </a:r>
            <a:endParaRPr sz="1600" b="1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lang="en-US" sz="1600" b="1"/>
              <a:t>Hypothesis set up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</a:t>
            </a:r>
            <a:endParaRPr sz="1200" b="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Ha: </a:t>
            </a:r>
            <a:r>
              <a:rPr lang="en-US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46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853E1-AD94-4DC1-B4B8-0C06016BC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FA5F8-DDD2-4337-9D56-BFE69895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Correlation test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4B8ABC-4264-4C3C-93EF-DB495E9FC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77434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709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04FF-96FA-416D-BA0B-C967868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Correlation visualization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7;p17">
            <a:extLst>
              <a:ext uri="{FF2B5EF4-FFF2-40B4-BE49-F238E27FC236}">
                <a16:creationId xmlns:a16="http://schemas.microsoft.com/office/drawing/2014/main" id="{ECE26569-4275-4C4D-A3B8-3792AD496FB4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if income and age correlation coefficient is 0.8. </a:t>
            </a:r>
            <a:r>
              <a:rPr lang="en-US" sz="2200" b="1"/>
              <a:t>Conclusion: </a:t>
            </a:r>
            <a:r>
              <a:rPr lang="en-US" sz="2200"/>
              <a:t>We would claim that income is highly and positively correlated with age, when age increases the income increases.</a:t>
            </a:r>
            <a:endParaRPr lang="en-US" sz="2200" b="0">
              <a:sym typeface="Arial"/>
            </a:endParaRPr>
          </a:p>
        </p:txBody>
      </p:sp>
      <p:pic>
        <p:nvPicPr>
          <p:cNvPr id="8" name="Google Shape;111;p17">
            <a:extLst>
              <a:ext uri="{FF2B5EF4-FFF2-40B4-BE49-F238E27FC236}">
                <a16:creationId xmlns:a16="http://schemas.microsoft.com/office/drawing/2014/main" id="{C3B63095-37C5-4E4E-8F73-E6C9E8074C2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65019" y="362384"/>
            <a:ext cx="1266360" cy="2884488"/>
          </a:xfrm>
          <a:prstGeom prst="rect">
            <a:avLst/>
          </a:prstGeom>
          <a:noFill/>
        </p:spPr>
      </p:pic>
      <p:pic>
        <p:nvPicPr>
          <p:cNvPr id="7" name="Google Shape;110;p17">
            <a:extLst>
              <a:ext uri="{FF2B5EF4-FFF2-40B4-BE49-F238E27FC236}">
                <a16:creationId xmlns:a16="http://schemas.microsoft.com/office/drawing/2014/main" id="{5F7B6131-BE02-4CEB-B12B-50C7B6DCFE28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224328" y="711756"/>
            <a:ext cx="2603605" cy="2185742"/>
          </a:xfrm>
          <a:prstGeom prst="rect">
            <a:avLst/>
          </a:prstGeom>
          <a:noFill/>
        </p:spPr>
      </p:pic>
      <p:pic>
        <p:nvPicPr>
          <p:cNvPr id="6" name="Google Shape;109;p17">
            <a:extLst>
              <a:ext uri="{FF2B5EF4-FFF2-40B4-BE49-F238E27FC236}">
                <a16:creationId xmlns:a16="http://schemas.microsoft.com/office/drawing/2014/main" id="{5E851EB9-2681-400B-96FA-E53A12AF4659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387842" y="3426258"/>
            <a:ext cx="3448645" cy="2750705"/>
          </a:xfrm>
          <a:prstGeom prst="rect">
            <a:avLst/>
          </a:prstGeom>
          <a:noFill/>
        </p:spPr>
      </p:pic>
      <p:sp>
        <p:nvSpPr>
          <p:cNvPr id="5" name="Google Shape;108;p17">
            <a:extLst>
              <a:ext uri="{FF2B5EF4-FFF2-40B4-BE49-F238E27FC236}">
                <a16:creationId xmlns:a16="http://schemas.microsoft.com/office/drawing/2014/main" id="{65BA68C1-F5BA-4627-8932-08018F90B098}"/>
              </a:ext>
            </a:extLst>
          </p:cNvPr>
          <p:cNvSpPr txBox="1"/>
          <p:nvPr/>
        </p:nvSpPr>
        <p:spPr>
          <a:xfrm>
            <a:off x="2689922" y="4788200"/>
            <a:ext cx="7694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500"/>
              <a:t>X-axis: income. Y-axis: age</a:t>
            </a:r>
            <a:endParaRPr lang="en-US" sz="2500" b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4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0090B-9422-477A-BE14-497DA786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BEB21-6205-4566-83A3-5E124925E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1890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10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34</TotalTime>
  <Words>329</Words>
  <Application>Microsoft Office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Office Theme</vt:lpstr>
      <vt:lpstr>Correlation</vt:lpstr>
      <vt:lpstr>Agenda</vt:lpstr>
      <vt:lpstr>PowerPoint Presentation</vt:lpstr>
      <vt:lpstr>PowerPoint Presentation</vt:lpstr>
      <vt:lpstr>Correlation test</vt:lpstr>
      <vt:lpstr>Correlation visualization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Nguyen, Mike (MU-Student)</dc:creator>
  <cp:lastModifiedBy>Nguyen, Mike (MU-Student)</cp:lastModifiedBy>
  <cp:revision>2</cp:revision>
  <dcterms:created xsi:type="dcterms:W3CDTF">2021-06-02T01:42:57Z</dcterms:created>
  <dcterms:modified xsi:type="dcterms:W3CDTF">2021-06-02T02:17:16Z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