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1480" autoAdjust="0"/>
  </p:normalViewPr>
  <p:slideViewPr>
    <p:cSldViewPr snapToGrid="0">
      <p:cViewPr varScale="1">
        <p:scale>
          <a:sx n="68" d="100"/>
          <a:sy n="68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DD6D2-A8F7-4FB0-B3D6-5D3BA18B6D9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A9424D-C48D-4A94-ABD0-6B64CBD9C9D0}">
      <dgm:prSet/>
      <dgm:spPr/>
      <dgm:t>
        <a:bodyPr/>
        <a:lstStyle/>
        <a:p>
          <a:r>
            <a:rPr lang="en-US"/>
            <a:t>Difference test:</a:t>
          </a:r>
        </a:p>
      </dgm:t>
    </dgm:pt>
    <dgm:pt modelId="{6ACA3D2E-D257-45BF-9F2C-E9DEFB399976}" type="parTrans" cxnId="{C0A9FFD8-AADC-40A1-B83D-FFC59053B96E}">
      <dgm:prSet/>
      <dgm:spPr/>
      <dgm:t>
        <a:bodyPr/>
        <a:lstStyle/>
        <a:p>
          <a:endParaRPr lang="en-US"/>
        </a:p>
      </dgm:t>
    </dgm:pt>
    <dgm:pt modelId="{D09D2F68-136E-4E7D-97EF-3FA267130AD6}" type="sibTrans" cxnId="{C0A9FFD8-AADC-40A1-B83D-FFC59053B96E}">
      <dgm:prSet/>
      <dgm:spPr/>
      <dgm:t>
        <a:bodyPr/>
        <a:lstStyle/>
        <a:p>
          <a:endParaRPr lang="en-US"/>
        </a:p>
      </dgm:t>
    </dgm:pt>
    <dgm:pt modelId="{3B66E842-5CD6-4A17-BC31-36F4AC440F46}">
      <dgm:prSet/>
      <dgm:spPr/>
      <dgm:t>
        <a:bodyPr/>
        <a:lstStyle/>
        <a:p>
          <a:r>
            <a:rPr lang="en-US"/>
            <a:t>For mean-comparison: Independent t-test</a:t>
          </a:r>
        </a:p>
      </dgm:t>
    </dgm:pt>
    <dgm:pt modelId="{08E83324-618E-4CA3-B923-3F597BFBF7BF}" type="parTrans" cxnId="{E4844C22-7F1B-46CA-956C-A24592DEAF43}">
      <dgm:prSet/>
      <dgm:spPr/>
      <dgm:t>
        <a:bodyPr/>
        <a:lstStyle/>
        <a:p>
          <a:endParaRPr lang="en-US"/>
        </a:p>
      </dgm:t>
    </dgm:pt>
    <dgm:pt modelId="{0CF90953-7EE5-43D9-A564-A75712885A89}" type="sibTrans" cxnId="{E4844C22-7F1B-46CA-956C-A24592DEAF43}">
      <dgm:prSet/>
      <dgm:spPr/>
      <dgm:t>
        <a:bodyPr/>
        <a:lstStyle/>
        <a:p>
          <a:endParaRPr lang="en-US"/>
        </a:p>
      </dgm:t>
    </dgm:pt>
    <dgm:pt modelId="{D3C53CD1-214C-4E6F-8A32-57680D7E7084}">
      <dgm:prSet/>
      <dgm:spPr/>
      <dgm:t>
        <a:bodyPr/>
        <a:lstStyle/>
        <a:p>
          <a:r>
            <a:rPr lang="en-US"/>
            <a:t>Hypothesis testing</a:t>
          </a:r>
        </a:p>
      </dgm:t>
    </dgm:pt>
    <dgm:pt modelId="{F4911187-1BDE-4891-A2C4-4FBC365EEA81}" type="parTrans" cxnId="{E01B6B97-DD24-44DA-AB3D-2D0D691DF368}">
      <dgm:prSet/>
      <dgm:spPr/>
      <dgm:t>
        <a:bodyPr/>
        <a:lstStyle/>
        <a:p>
          <a:endParaRPr lang="en-US"/>
        </a:p>
      </dgm:t>
    </dgm:pt>
    <dgm:pt modelId="{B5461745-FE2E-49F7-A088-1002C153FB3D}" type="sibTrans" cxnId="{E01B6B97-DD24-44DA-AB3D-2D0D691DF368}">
      <dgm:prSet/>
      <dgm:spPr/>
      <dgm:t>
        <a:bodyPr/>
        <a:lstStyle/>
        <a:p>
          <a:endParaRPr lang="en-US"/>
        </a:p>
      </dgm:t>
    </dgm:pt>
    <dgm:pt modelId="{67C1E754-13DC-458D-80A2-810556D6BFAE}">
      <dgm:prSet/>
      <dgm:spPr/>
      <dgm:t>
        <a:bodyPr/>
        <a:lstStyle/>
        <a:p>
          <a:r>
            <a:rPr lang="en-US"/>
            <a:t>PA7 revision (optional) due this Friday</a:t>
          </a:r>
        </a:p>
      </dgm:t>
    </dgm:pt>
    <dgm:pt modelId="{25B7FCA0-067E-47A6-94DA-BD195BBC72ED}" type="parTrans" cxnId="{EB99BA16-DE61-4130-AF15-9870B3499610}">
      <dgm:prSet/>
      <dgm:spPr/>
      <dgm:t>
        <a:bodyPr/>
        <a:lstStyle/>
        <a:p>
          <a:endParaRPr lang="en-US"/>
        </a:p>
      </dgm:t>
    </dgm:pt>
    <dgm:pt modelId="{E96442D4-AB56-4262-AF6D-51589E4FD14F}" type="sibTrans" cxnId="{EB99BA16-DE61-4130-AF15-9870B3499610}">
      <dgm:prSet/>
      <dgm:spPr/>
      <dgm:t>
        <a:bodyPr/>
        <a:lstStyle/>
        <a:p>
          <a:endParaRPr lang="en-US"/>
        </a:p>
      </dgm:t>
    </dgm:pt>
    <dgm:pt modelId="{74F28886-CB08-4769-9E0F-60A3A5DDCBB4}" type="pres">
      <dgm:prSet presAssocID="{C4FDD6D2-A8F7-4FB0-B3D6-5D3BA18B6D91}" presName="linear" presStyleCnt="0">
        <dgm:presLayoutVars>
          <dgm:dir/>
          <dgm:animLvl val="lvl"/>
          <dgm:resizeHandles val="exact"/>
        </dgm:presLayoutVars>
      </dgm:prSet>
      <dgm:spPr/>
    </dgm:pt>
    <dgm:pt modelId="{C5E3DBC3-3255-426E-81F4-6009E7F29310}" type="pres">
      <dgm:prSet presAssocID="{DBA9424D-C48D-4A94-ABD0-6B64CBD9C9D0}" presName="parentLin" presStyleCnt="0"/>
      <dgm:spPr/>
    </dgm:pt>
    <dgm:pt modelId="{9AC642A0-32AA-425C-BC66-25F695BF66B1}" type="pres">
      <dgm:prSet presAssocID="{DBA9424D-C48D-4A94-ABD0-6B64CBD9C9D0}" presName="parentLeftMargin" presStyleLbl="node1" presStyleIdx="0" presStyleCnt="2"/>
      <dgm:spPr/>
    </dgm:pt>
    <dgm:pt modelId="{E662EFDA-0F07-41C7-B28A-40A8BF4118D1}" type="pres">
      <dgm:prSet presAssocID="{DBA9424D-C48D-4A94-ABD0-6B64CBD9C9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C7B88B-1F35-4AD1-8533-6BF280FEBE8C}" type="pres">
      <dgm:prSet presAssocID="{DBA9424D-C48D-4A94-ABD0-6B64CBD9C9D0}" presName="negativeSpace" presStyleCnt="0"/>
      <dgm:spPr/>
    </dgm:pt>
    <dgm:pt modelId="{98565856-05E8-49ED-A58F-FD85BAAD3645}" type="pres">
      <dgm:prSet presAssocID="{DBA9424D-C48D-4A94-ABD0-6B64CBD9C9D0}" presName="childText" presStyleLbl="conFgAcc1" presStyleIdx="0" presStyleCnt="2">
        <dgm:presLayoutVars>
          <dgm:bulletEnabled val="1"/>
        </dgm:presLayoutVars>
      </dgm:prSet>
      <dgm:spPr/>
    </dgm:pt>
    <dgm:pt modelId="{ACD17563-4920-4A71-A5F1-9A43B984E46A}" type="pres">
      <dgm:prSet presAssocID="{D09D2F68-136E-4E7D-97EF-3FA267130AD6}" presName="spaceBetweenRectangles" presStyleCnt="0"/>
      <dgm:spPr/>
    </dgm:pt>
    <dgm:pt modelId="{253CDAE6-E0D0-42EA-B4B8-FB06F712D1E5}" type="pres">
      <dgm:prSet presAssocID="{67C1E754-13DC-458D-80A2-810556D6BFAE}" presName="parentLin" presStyleCnt="0"/>
      <dgm:spPr/>
    </dgm:pt>
    <dgm:pt modelId="{BF5C6906-07FE-4C29-A0A2-BD70D990ABAA}" type="pres">
      <dgm:prSet presAssocID="{67C1E754-13DC-458D-80A2-810556D6BFAE}" presName="parentLeftMargin" presStyleLbl="node1" presStyleIdx="0" presStyleCnt="2"/>
      <dgm:spPr/>
    </dgm:pt>
    <dgm:pt modelId="{94D4EB1E-E203-401C-B4EB-3F85D851B44B}" type="pres">
      <dgm:prSet presAssocID="{67C1E754-13DC-458D-80A2-810556D6BF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2A127D-8371-492D-9E2D-D7BF11A5A2C2}" type="pres">
      <dgm:prSet presAssocID="{67C1E754-13DC-458D-80A2-810556D6BFAE}" presName="negativeSpace" presStyleCnt="0"/>
      <dgm:spPr/>
    </dgm:pt>
    <dgm:pt modelId="{795A2722-844E-48E9-ADEE-B8B951734CEF}" type="pres">
      <dgm:prSet presAssocID="{67C1E754-13DC-458D-80A2-810556D6BF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99BA16-DE61-4130-AF15-9870B3499610}" srcId="{C4FDD6D2-A8F7-4FB0-B3D6-5D3BA18B6D91}" destId="{67C1E754-13DC-458D-80A2-810556D6BFAE}" srcOrd="1" destOrd="0" parTransId="{25B7FCA0-067E-47A6-94DA-BD195BBC72ED}" sibTransId="{E96442D4-AB56-4262-AF6D-51589E4FD14F}"/>
    <dgm:cxn modelId="{E4844C22-7F1B-46CA-956C-A24592DEAF43}" srcId="{DBA9424D-C48D-4A94-ABD0-6B64CBD9C9D0}" destId="{3B66E842-5CD6-4A17-BC31-36F4AC440F46}" srcOrd="0" destOrd="0" parTransId="{08E83324-618E-4CA3-B923-3F597BFBF7BF}" sibTransId="{0CF90953-7EE5-43D9-A564-A75712885A89}"/>
    <dgm:cxn modelId="{681E5A65-589F-409A-B90F-8E7FD5DFBC50}" type="presOf" srcId="{DBA9424D-C48D-4A94-ABD0-6B64CBD9C9D0}" destId="{E662EFDA-0F07-41C7-B28A-40A8BF4118D1}" srcOrd="1" destOrd="0" presId="urn:microsoft.com/office/officeart/2005/8/layout/list1"/>
    <dgm:cxn modelId="{8FCB1566-1F5E-4F72-84D5-D4F35E78F459}" type="presOf" srcId="{67C1E754-13DC-458D-80A2-810556D6BFAE}" destId="{BF5C6906-07FE-4C29-A0A2-BD70D990ABAA}" srcOrd="0" destOrd="0" presId="urn:microsoft.com/office/officeart/2005/8/layout/list1"/>
    <dgm:cxn modelId="{ADF72047-ADBF-46D0-A6AF-942895B48F4C}" type="presOf" srcId="{D3C53CD1-214C-4E6F-8A32-57680D7E7084}" destId="{98565856-05E8-49ED-A58F-FD85BAAD3645}" srcOrd="0" destOrd="1" presId="urn:microsoft.com/office/officeart/2005/8/layout/list1"/>
    <dgm:cxn modelId="{66A17B86-F18C-4D18-864D-DE773CA64562}" type="presOf" srcId="{DBA9424D-C48D-4A94-ABD0-6B64CBD9C9D0}" destId="{9AC642A0-32AA-425C-BC66-25F695BF66B1}" srcOrd="0" destOrd="0" presId="urn:microsoft.com/office/officeart/2005/8/layout/list1"/>
    <dgm:cxn modelId="{E01B6B97-DD24-44DA-AB3D-2D0D691DF368}" srcId="{DBA9424D-C48D-4A94-ABD0-6B64CBD9C9D0}" destId="{D3C53CD1-214C-4E6F-8A32-57680D7E7084}" srcOrd="1" destOrd="0" parTransId="{F4911187-1BDE-4891-A2C4-4FBC365EEA81}" sibTransId="{B5461745-FE2E-49F7-A088-1002C153FB3D}"/>
    <dgm:cxn modelId="{C0A9FFD8-AADC-40A1-B83D-FFC59053B96E}" srcId="{C4FDD6D2-A8F7-4FB0-B3D6-5D3BA18B6D91}" destId="{DBA9424D-C48D-4A94-ABD0-6B64CBD9C9D0}" srcOrd="0" destOrd="0" parTransId="{6ACA3D2E-D257-45BF-9F2C-E9DEFB399976}" sibTransId="{D09D2F68-136E-4E7D-97EF-3FA267130AD6}"/>
    <dgm:cxn modelId="{5EC336E3-1F5C-4EF6-818F-CB03FAD4B9A5}" type="presOf" srcId="{67C1E754-13DC-458D-80A2-810556D6BFAE}" destId="{94D4EB1E-E203-401C-B4EB-3F85D851B44B}" srcOrd="1" destOrd="0" presId="urn:microsoft.com/office/officeart/2005/8/layout/list1"/>
    <dgm:cxn modelId="{DD3CE5EC-0BF3-4BD9-9AAA-1815F083EC81}" type="presOf" srcId="{3B66E842-5CD6-4A17-BC31-36F4AC440F46}" destId="{98565856-05E8-49ED-A58F-FD85BAAD3645}" srcOrd="0" destOrd="0" presId="urn:microsoft.com/office/officeart/2005/8/layout/list1"/>
    <dgm:cxn modelId="{78ACBAF4-CA88-4B3B-9129-B0771C62BB1B}" type="presOf" srcId="{C4FDD6D2-A8F7-4FB0-B3D6-5D3BA18B6D91}" destId="{74F28886-CB08-4769-9E0F-60A3A5DDCBB4}" srcOrd="0" destOrd="0" presId="urn:microsoft.com/office/officeart/2005/8/layout/list1"/>
    <dgm:cxn modelId="{E00572B9-E4C6-4FEE-AA05-F17546D0AE9D}" type="presParOf" srcId="{74F28886-CB08-4769-9E0F-60A3A5DDCBB4}" destId="{C5E3DBC3-3255-426E-81F4-6009E7F29310}" srcOrd="0" destOrd="0" presId="urn:microsoft.com/office/officeart/2005/8/layout/list1"/>
    <dgm:cxn modelId="{D3975826-3835-42EB-AFF0-D3577C11F9DB}" type="presParOf" srcId="{C5E3DBC3-3255-426E-81F4-6009E7F29310}" destId="{9AC642A0-32AA-425C-BC66-25F695BF66B1}" srcOrd="0" destOrd="0" presId="urn:microsoft.com/office/officeart/2005/8/layout/list1"/>
    <dgm:cxn modelId="{FF9A2C5C-AC44-4421-A9D4-AEFE4A5D16F5}" type="presParOf" srcId="{C5E3DBC3-3255-426E-81F4-6009E7F29310}" destId="{E662EFDA-0F07-41C7-B28A-40A8BF4118D1}" srcOrd="1" destOrd="0" presId="urn:microsoft.com/office/officeart/2005/8/layout/list1"/>
    <dgm:cxn modelId="{D7AFEE24-A326-4689-A178-666DFA0C47BD}" type="presParOf" srcId="{74F28886-CB08-4769-9E0F-60A3A5DDCBB4}" destId="{36C7B88B-1F35-4AD1-8533-6BF280FEBE8C}" srcOrd="1" destOrd="0" presId="urn:microsoft.com/office/officeart/2005/8/layout/list1"/>
    <dgm:cxn modelId="{D9AB8CBC-4796-4AF9-AE40-39B89B72B479}" type="presParOf" srcId="{74F28886-CB08-4769-9E0F-60A3A5DDCBB4}" destId="{98565856-05E8-49ED-A58F-FD85BAAD3645}" srcOrd="2" destOrd="0" presId="urn:microsoft.com/office/officeart/2005/8/layout/list1"/>
    <dgm:cxn modelId="{9041DC5B-6AB3-4FCC-AC5D-5F8162A69606}" type="presParOf" srcId="{74F28886-CB08-4769-9E0F-60A3A5DDCBB4}" destId="{ACD17563-4920-4A71-A5F1-9A43B984E46A}" srcOrd="3" destOrd="0" presId="urn:microsoft.com/office/officeart/2005/8/layout/list1"/>
    <dgm:cxn modelId="{6268B099-2AD4-414B-A8EC-4B5E9307867A}" type="presParOf" srcId="{74F28886-CB08-4769-9E0F-60A3A5DDCBB4}" destId="{253CDAE6-E0D0-42EA-B4B8-FB06F712D1E5}" srcOrd="4" destOrd="0" presId="urn:microsoft.com/office/officeart/2005/8/layout/list1"/>
    <dgm:cxn modelId="{D6A12CDC-B191-462C-8845-BE9F9C5EEDCE}" type="presParOf" srcId="{253CDAE6-E0D0-42EA-B4B8-FB06F712D1E5}" destId="{BF5C6906-07FE-4C29-A0A2-BD70D990ABAA}" srcOrd="0" destOrd="0" presId="urn:microsoft.com/office/officeart/2005/8/layout/list1"/>
    <dgm:cxn modelId="{4BA6C8CD-0674-4F83-8271-BBFD50663C7A}" type="presParOf" srcId="{253CDAE6-E0D0-42EA-B4B8-FB06F712D1E5}" destId="{94D4EB1E-E203-401C-B4EB-3F85D851B44B}" srcOrd="1" destOrd="0" presId="urn:microsoft.com/office/officeart/2005/8/layout/list1"/>
    <dgm:cxn modelId="{ECD6B876-5269-4665-B1B8-3DC86D307475}" type="presParOf" srcId="{74F28886-CB08-4769-9E0F-60A3A5DDCBB4}" destId="{4E2A127D-8371-492D-9E2D-D7BF11A5A2C2}" srcOrd="5" destOrd="0" presId="urn:microsoft.com/office/officeart/2005/8/layout/list1"/>
    <dgm:cxn modelId="{E0F046EC-7543-498B-B364-3CB5A8AC9EBC}" type="presParOf" srcId="{74F28886-CB08-4769-9E0F-60A3A5DDCBB4}" destId="{795A2722-844E-48E9-ADEE-B8B951734CE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55F51-4BF4-4A2D-8B60-406E802CC26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7AC493-4BC9-463F-B16E-46EB508A80B9}">
      <dgm:prSet/>
      <dgm:spPr/>
      <dgm:t>
        <a:bodyPr/>
        <a:lstStyle/>
        <a:p>
          <a:r>
            <a:rPr lang="en-US"/>
            <a:t>For mean-comparison: Independent t-test</a:t>
          </a:r>
        </a:p>
      </dgm:t>
    </dgm:pt>
    <dgm:pt modelId="{0BF2183E-7CCB-4BEB-9B5D-A4AFA6DCAC24}" type="parTrans" cxnId="{F2EB4D41-DD54-4F94-81E0-3C741770B4F5}">
      <dgm:prSet/>
      <dgm:spPr/>
      <dgm:t>
        <a:bodyPr/>
        <a:lstStyle/>
        <a:p>
          <a:endParaRPr lang="en-US"/>
        </a:p>
      </dgm:t>
    </dgm:pt>
    <dgm:pt modelId="{D9B3940C-43EF-4912-BAD2-78921E6EDC92}" type="sibTrans" cxnId="{F2EB4D41-DD54-4F94-81E0-3C741770B4F5}">
      <dgm:prSet/>
      <dgm:spPr/>
      <dgm:t>
        <a:bodyPr/>
        <a:lstStyle/>
        <a:p>
          <a:endParaRPr lang="en-US"/>
        </a:p>
      </dgm:t>
    </dgm:pt>
    <dgm:pt modelId="{F15E0896-CCBD-4ECC-A78F-46D923BF7F58}">
      <dgm:prSet/>
      <dgm:spPr/>
      <dgm:t>
        <a:bodyPr/>
        <a:lstStyle/>
        <a:p>
          <a:r>
            <a:rPr lang="en-US"/>
            <a:t>hypothesis testing 3 steps</a:t>
          </a:r>
        </a:p>
      </dgm:t>
    </dgm:pt>
    <dgm:pt modelId="{B7E6F9B3-F1E1-4DAD-AE31-5C6FF82E5076}" type="parTrans" cxnId="{9D084654-68B0-42B0-87A2-B367126E24CB}">
      <dgm:prSet/>
      <dgm:spPr/>
      <dgm:t>
        <a:bodyPr/>
        <a:lstStyle/>
        <a:p>
          <a:endParaRPr lang="en-US"/>
        </a:p>
      </dgm:t>
    </dgm:pt>
    <dgm:pt modelId="{689827E9-B213-4D78-A032-B5133FEEDB9A}" type="sibTrans" cxnId="{9D084654-68B0-42B0-87A2-B367126E24CB}">
      <dgm:prSet/>
      <dgm:spPr/>
      <dgm:t>
        <a:bodyPr/>
        <a:lstStyle/>
        <a:p>
          <a:endParaRPr lang="en-US"/>
        </a:p>
      </dgm:t>
    </dgm:pt>
    <dgm:pt modelId="{33D26FBE-542F-4235-8453-58D15947FF2B}">
      <dgm:prSet/>
      <dgm:spPr/>
      <dgm:t>
        <a:bodyPr/>
        <a:lstStyle/>
        <a:p>
          <a:r>
            <a:rPr lang="en-US"/>
            <a:t>Look up critical value in t table</a:t>
          </a:r>
        </a:p>
      </dgm:t>
    </dgm:pt>
    <dgm:pt modelId="{A15DC616-9581-4938-A14F-AEA93DF8B36B}" type="parTrans" cxnId="{4A490EBD-8977-4C6F-B717-B96E08E110BD}">
      <dgm:prSet/>
      <dgm:spPr/>
      <dgm:t>
        <a:bodyPr/>
        <a:lstStyle/>
        <a:p>
          <a:endParaRPr lang="en-US"/>
        </a:p>
      </dgm:t>
    </dgm:pt>
    <dgm:pt modelId="{A942000A-86F0-40F4-A86E-A288B7B5BCEE}" type="sibTrans" cxnId="{4A490EBD-8977-4C6F-B717-B96E08E110BD}">
      <dgm:prSet/>
      <dgm:spPr/>
      <dgm:t>
        <a:bodyPr/>
        <a:lstStyle/>
        <a:p>
          <a:endParaRPr lang="en-US"/>
        </a:p>
      </dgm:t>
    </dgm:pt>
    <dgm:pt modelId="{51D23927-EBDF-4BF8-8542-9344530E03DE}">
      <dgm:prSet/>
      <dgm:spPr/>
      <dgm:t>
        <a:bodyPr/>
        <a:lstStyle/>
        <a:p>
          <a:r>
            <a:rPr lang="en-US"/>
            <a:t>Which group’s average is higher?  </a:t>
          </a:r>
        </a:p>
      </dgm:t>
    </dgm:pt>
    <dgm:pt modelId="{7024BAE4-E069-4F11-A553-6E7AD5993C7B}" type="parTrans" cxnId="{B00C2376-F75D-4AA8-93D0-CFC1066CAF96}">
      <dgm:prSet/>
      <dgm:spPr/>
      <dgm:t>
        <a:bodyPr/>
        <a:lstStyle/>
        <a:p>
          <a:endParaRPr lang="en-US"/>
        </a:p>
      </dgm:t>
    </dgm:pt>
    <dgm:pt modelId="{6EF1B062-044C-4C73-BA56-77BBD2DE3FA8}" type="sibTrans" cxnId="{B00C2376-F75D-4AA8-93D0-CFC1066CAF96}">
      <dgm:prSet/>
      <dgm:spPr/>
      <dgm:t>
        <a:bodyPr/>
        <a:lstStyle/>
        <a:p>
          <a:endParaRPr lang="en-US"/>
        </a:p>
      </dgm:t>
    </dgm:pt>
    <dgm:pt modelId="{D82B5864-BD7C-4A84-9D65-AD155C933B3B}">
      <dgm:prSet/>
      <dgm:spPr/>
      <dgm:t>
        <a:bodyPr/>
        <a:lstStyle/>
        <a:p>
          <a:r>
            <a:rPr lang="en-US"/>
            <a:t>For cross-tabulation: two-way chi-square</a:t>
          </a:r>
        </a:p>
      </dgm:t>
    </dgm:pt>
    <dgm:pt modelId="{82335AF8-49BE-461A-BF67-4C4A5178744E}" type="parTrans" cxnId="{95B04F96-430F-4D74-B96E-19FCE9617394}">
      <dgm:prSet/>
      <dgm:spPr/>
      <dgm:t>
        <a:bodyPr/>
        <a:lstStyle/>
        <a:p>
          <a:endParaRPr lang="en-US"/>
        </a:p>
      </dgm:t>
    </dgm:pt>
    <dgm:pt modelId="{23111BFE-5364-43EB-8207-23E2CD7EB296}" type="sibTrans" cxnId="{95B04F96-430F-4D74-B96E-19FCE9617394}">
      <dgm:prSet/>
      <dgm:spPr/>
      <dgm:t>
        <a:bodyPr/>
        <a:lstStyle/>
        <a:p>
          <a:endParaRPr lang="en-US"/>
        </a:p>
      </dgm:t>
    </dgm:pt>
    <dgm:pt modelId="{D3D92234-A6B8-462A-A877-E5C43BB403C2}">
      <dgm:prSet/>
      <dgm:spPr/>
      <dgm:t>
        <a:bodyPr/>
        <a:lstStyle/>
        <a:p>
          <a:r>
            <a:rPr lang="en-US"/>
            <a:t>calculate expected value</a:t>
          </a:r>
        </a:p>
      </dgm:t>
    </dgm:pt>
    <dgm:pt modelId="{AEE51AF3-7799-4E9A-B36A-5DE00524B90B}" type="parTrans" cxnId="{1C78EA43-EEAE-4792-9F4D-B67B791915D3}">
      <dgm:prSet/>
      <dgm:spPr/>
      <dgm:t>
        <a:bodyPr/>
        <a:lstStyle/>
        <a:p>
          <a:endParaRPr lang="en-US"/>
        </a:p>
      </dgm:t>
    </dgm:pt>
    <dgm:pt modelId="{5138CD0E-6D6D-4F51-A232-60444092FB8A}" type="sibTrans" cxnId="{1C78EA43-EEAE-4792-9F4D-B67B791915D3}">
      <dgm:prSet/>
      <dgm:spPr/>
      <dgm:t>
        <a:bodyPr/>
        <a:lstStyle/>
        <a:p>
          <a:endParaRPr lang="en-US"/>
        </a:p>
      </dgm:t>
    </dgm:pt>
    <dgm:pt modelId="{90C323D3-36D7-4577-98E6-A4E06847C9A1}">
      <dgm:prSet/>
      <dgm:spPr/>
      <dgm:t>
        <a:bodyPr/>
        <a:lstStyle/>
        <a:p>
          <a:r>
            <a:rPr lang="en-US"/>
            <a:t>look up critical value in chi-square table </a:t>
          </a:r>
        </a:p>
      </dgm:t>
    </dgm:pt>
    <dgm:pt modelId="{FAE596BD-268F-4E69-8B89-C6F1DA432349}" type="parTrans" cxnId="{9ABF1AF6-FFFA-41B1-A020-D3F9CAF8AFA4}">
      <dgm:prSet/>
      <dgm:spPr/>
      <dgm:t>
        <a:bodyPr/>
        <a:lstStyle/>
        <a:p>
          <a:endParaRPr lang="en-US"/>
        </a:p>
      </dgm:t>
    </dgm:pt>
    <dgm:pt modelId="{3D25FEBC-D020-4304-9BA6-7898C37F5671}" type="sibTrans" cxnId="{9ABF1AF6-FFFA-41B1-A020-D3F9CAF8AFA4}">
      <dgm:prSet/>
      <dgm:spPr/>
      <dgm:t>
        <a:bodyPr/>
        <a:lstStyle/>
        <a:p>
          <a:endParaRPr lang="en-US"/>
        </a:p>
      </dgm:t>
    </dgm:pt>
    <dgm:pt modelId="{D9245EB1-23F1-41BC-BF2B-1B741D17C08B}">
      <dgm:prSet/>
      <dgm:spPr/>
      <dgm:t>
        <a:bodyPr/>
        <a:lstStyle/>
        <a:p>
          <a:r>
            <a:rPr lang="en-US"/>
            <a:t>Which group’s percent is higher?</a:t>
          </a:r>
        </a:p>
      </dgm:t>
    </dgm:pt>
    <dgm:pt modelId="{525D1A27-EAED-49A3-BC95-A32624D3C5D9}" type="parTrans" cxnId="{6D3EE006-3380-4698-A8CC-4B6730A41055}">
      <dgm:prSet/>
      <dgm:spPr/>
      <dgm:t>
        <a:bodyPr/>
        <a:lstStyle/>
        <a:p>
          <a:endParaRPr lang="en-US"/>
        </a:p>
      </dgm:t>
    </dgm:pt>
    <dgm:pt modelId="{A65EB007-997D-4AAA-95D9-3B7D0FD4F053}" type="sibTrans" cxnId="{6D3EE006-3380-4698-A8CC-4B6730A41055}">
      <dgm:prSet/>
      <dgm:spPr/>
      <dgm:t>
        <a:bodyPr/>
        <a:lstStyle/>
        <a:p>
          <a:endParaRPr lang="en-US"/>
        </a:p>
      </dgm:t>
    </dgm:pt>
    <dgm:pt modelId="{FD31BC77-2562-4CCD-936F-575CAF79A720}" type="pres">
      <dgm:prSet presAssocID="{33355F51-4BF4-4A2D-8B60-406E802CC261}" presName="Name0" presStyleCnt="0">
        <dgm:presLayoutVars>
          <dgm:dir/>
          <dgm:animLvl val="lvl"/>
          <dgm:resizeHandles val="exact"/>
        </dgm:presLayoutVars>
      </dgm:prSet>
      <dgm:spPr/>
    </dgm:pt>
    <dgm:pt modelId="{5D574BB8-4207-4664-AFCD-7A76D434C0C4}" type="pres">
      <dgm:prSet presAssocID="{497AC493-4BC9-463F-B16E-46EB508A80B9}" presName="composite" presStyleCnt="0"/>
      <dgm:spPr/>
    </dgm:pt>
    <dgm:pt modelId="{2EB7104A-E187-4794-ADF1-6FD65687DDD3}" type="pres">
      <dgm:prSet presAssocID="{497AC493-4BC9-463F-B16E-46EB508A80B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25BDC77-5E8A-45FF-9BB6-75E3A7D7A077}" type="pres">
      <dgm:prSet presAssocID="{497AC493-4BC9-463F-B16E-46EB508A80B9}" presName="desTx" presStyleLbl="alignAccFollowNode1" presStyleIdx="0" presStyleCnt="2">
        <dgm:presLayoutVars>
          <dgm:bulletEnabled val="1"/>
        </dgm:presLayoutVars>
      </dgm:prSet>
      <dgm:spPr/>
    </dgm:pt>
    <dgm:pt modelId="{8928C071-A54B-4B36-A81A-D96E2E49E566}" type="pres">
      <dgm:prSet presAssocID="{D9B3940C-43EF-4912-BAD2-78921E6EDC92}" presName="space" presStyleCnt="0"/>
      <dgm:spPr/>
    </dgm:pt>
    <dgm:pt modelId="{948B8E4B-9B7B-41B9-A54F-C6D7F7AA71A0}" type="pres">
      <dgm:prSet presAssocID="{D82B5864-BD7C-4A84-9D65-AD155C933B3B}" presName="composite" presStyleCnt="0"/>
      <dgm:spPr/>
    </dgm:pt>
    <dgm:pt modelId="{C7E431D9-442F-47C0-9360-EC703E67239A}" type="pres">
      <dgm:prSet presAssocID="{D82B5864-BD7C-4A84-9D65-AD155C933B3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68C4416-ADCF-4C93-9F89-F9398947DDA5}" type="pres">
      <dgm:prSet presAssocID="{D82B5864-BD7C-4A84-9D65-AD155C933B3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D3EE006-3380-4698-A8CC-4B6730A41055}" srcId="{D82B5864-BD7C-4A84-9D65-AD155C933B3B}" destId="{D9245EB1-23F1-41BC-BF2B-1B741D17C08B}" srcOrd="2" destOrd="0" parTransId="{525D1A27-EAED-49A3-BC95-A32624D3C5D9}" sibTransId="{A65EB007-997D-4AAA-95D9-3B7D0FD4F053}"/>
    <dgm:cxn modelId="{5C330122-7C31-43AF-8BE8-C3D61BADFAC7}" type="presOf" srcId="{90C323D3-36D7-4577-98E6-A4E06847C9A1}" destId="{B68C4416-ADCF-4C93-9F89-F9398947DDA5}" srcOrd="0" destOrd="1" presId="urn:microsoft.com/office/officeart/2005/8/layout/hList1"/>
    <dgm:cxn modelId="{E0021339-3436-46AB-8527-B0903BE00004}" type="presOf" srcId="{33355F51-4BF4-4A2D-8B60-406E802CC261}" destId="{FD31BC77-2562-4CCD-936F-575CAF79A720}" srcOrd="0" destOrd="0" presId="urn:microsoft.com/office/officeart/2005/8/layout/hList1"/>
    <dgm:cxn modelId="{F2EB4D41-DD54-4F94-81E0-3C741770B4F5}" srcId="{33355F51-4BF4-4A2D-8B60-406E802CC261}" destId="{497AC493-4BC9-463F-B16E-46EB508A80B9}" srcOrd="0" destOrd="0" parTransId="{0BF2183E-7CCB-4BEB-9B5D-A4AFA6DCAC24}" sibTransId="{D9B3940C-43EF-4912-BAD2-78921E6EDC92}"/>
    <dgm:cxn modelId="{1C78EA43-EEAE-4792-9F4D-B67B791915D3}" srcId="{D82B5864-BD7C-4A84-9D65-AD155C933B3B}" destId="{D3D92234-A6B8-462A-A877-E5C43BB403C2}" srcOrd="0" destOrd="0" parTransId="{AEE51AF3-7799-4E9A-B36A-5DE00524B90B}" sibTransId="{5138CD0E-6D6D-4F51-A232-60444092FB8A}"/>
    <dgm:cxn modelId="{0B4EA76A-40F8-40DB-8C64-8F47D6D80147}" type="presOf" srcId="{D82B5864-BD7C-4A84-9D65-AD155C933B3B}" destId="{C7E431D9-442F-47C0-9360-EC703E67239A}" srcOrd="0" destOrd="0" presId="urn:microsoft.com/office/officeart/2005/8/layout/hList1"/>
    <dgm:cxn modelId="{9D084654-68B0-42B0-87A2-B367126E24CB}" srcId="{497AC493-4BC9-463F-B16E-46EB508A80B9}" destId="{F15E0896-CCBD-4ECC-A78F-46D923BF7F58}" srcOrd="0" destOrd="0" parTransId="{B7E6F9B3-F1E1-4DAD-AE31-5C6FF82E5076}" sibTransId="{689827E9-B213-4D78-A032-B5133FEEDB9A}"/>
    <dgm:cxn modelId="{B00C2376-F75D-4AA8-93D0-CFC1066CAF96}" srcId="{497AC493-4BC9-463F-B16E-46EB508A80B9}" destId="{51D23927-EBDF-4BF8-8542-9344530E03DE}" srcOrd="2" destOrd="0" parTransId="{7024BAE4-E069-4F11-A553-6E7AD5993C7B}" sibTransId="{6EF1B062-044C-4C73-BA56-77BBD2DE3FA8}"/>
    <dgm:cxn modelId="{95B04F96-430F-4D74-B96E-19FCE9617394}" srcId="{33355F51-4BF4-4A2D-8B60-406E802CC261}" destId="{D82B5864-BD7C-4A84-9D65-AD155C933B3B}" srcOrd="1" destOrd="0" parTransId="{82335AF8-49BE-461A-BF67-4C4A5178744E}" sibTransId="{23111BFE-5364-43EB-8207-23E2CD7EB296}"/>
    <dgm:cxn modelId="{CAE78C9E-930A-4965-B672-E707726F4CAC}" type="presOf" srcId="{33D26FBE-542F-4235-8453-58D15947FF2B}" destId="{225BDC77-5E8A-45FF-9BB6-75E3A7D7A077}" srcOrd="0" destOrd="1" presId="urn:microsoft.com/office/officeart/2005/8/layout/hList1"/>
    <dgm:cxn modelId="{DAC374AF-C2CF-4376-963E-805CAFB9538E}" type="presOf" srcId="{D3D92234-A6B8-462A-A877-E5C43BB403C2}" destId="{B68C4416-ADCF-4C93-9F89-F9398947DDA5}" srcOrd="0" destOrd="0" presId="urn:microsoft.com/office/officeart/2005/8/layout/hList1"/>
    <dgm:cxn modelId="{4A490EBD-8977-4C6F-B717-B96E08E110BD}" srcId="{497AC493-4BC9-463F-B16E-46EB508A80B9}" destId="{33D26FBE-542F-4235-8453-58D15947FF2B}" srcOrd="1" destOrd="0" parTransId="{A15DC616-9581-4938-A14F-AEA93DF8B36B}" sibTransId="{A942000A-86F0-40F4-A86E-A288B7B5BCEE}"/>
    <dgm:cxn modelId="{5222D0BD-CE94-4E66-A78A-573297DC5ADB}" type="presOf" srcId="{F15E0896-CCBD-4ECC-A78F-46D923BF7F58}" destId="{225BDC77-5E8A-45FF-9BB6-75E3A7D7A077}" srcOrd="0" destOrd="0" presId="urn:microsoft.com/office/officeart/2005/8/layout/hList1"/>
    <dgm:cxn modelId="{ECF0E8BF-69DA-4985-99D5-552C6359ED52}" type="presOf" srcId="{D9245EB1-23F1-41BC-BF2B-1B741D17C08B}" destId="{B68C4416-ADCF-4C93-9F89-F9398947DDA5}" srcOrd="0" destOrd="2" presId="urn:microsoft.com/office/officeart/2005/8/layout/hList1"/>
    <dgm:cxn modelId="{D72A08E3-DB79-4773-AA46-EBA4360E3099}" type="presOf" srcId="{497AC493-4BC9-463F-B16E-46EB508A80B9}" destId="{2EB7104A-E187-4794-ADF1-6FD65687DDD3}" srcOrd="0" destOrd="0" presId="urn:microsoft.com/office/officeart/2005/8/layout/hList1"/>
    <dgm:cxn modelId="{F33687F2-1113-4475-AF09-93AAC6E92026}" type="presOf" srcId="{51D23927-EBDF-4BF8-8542-9344530E03DE}" destId="{225BDC77-5E8A-45FF-9BB6-75E3A7D7A077}" srcOrd="0" destOrd="2" presId="urn:microsoft.com/office/officeart/2005/8/layout/hList1"/>
    <dgm:cxn modelId="{9ABF1AF6-FFFA-41B1-A020-D3F9CAF8AFA4}" srcId="{D82B5864-BD7C-4A84-9D65-AD155C933B3B}" destId="{90C323D3-36D7-4577-98E6-A4E06847C9A1}" srcOrd="1" destOrd="0" parTransId="{FAE596BD-268F-4E69-8B89-C6F1DA432349}" sibTransId="{3D25FEBC-D020-4304-9BA6-7898C37F5671}"/>
    <dgm:cxn modelId="{EC4CA731-EEFD-497B-B31E-9F282398BE1E}" type="presParOf" srcId="{FD31BC77-2562-4CCD-936F-575CAF79A720}" destId="{5D574BB8-4207-4664-AFCD-7A76D434C0C4}" srcOrd="0" destOrd="0" presId="urn:microsoft.com/office/officeart/2005/8/layout/hList1"/>
    <dgm:cxn modelId="{702F5676-684B-46EB-87BE-E7EE0643051B}" type="presParOf" srcId="{5D574BB8-4207-4664-AFCD-7A76D434C0C4}" destId="{2EB7104A-E187-4794-ADF1-6FD65687DDD3}" srcOrd="0" destOrd="0" presId="urn:microsoft.com/office/officeart/2005/8/layout/hList1"/>
    <dgm:cxn modelId="{73C2210C-31CD-4533-8432-E8B5BD808E1B}" type="presParOf" srcId="{5D574BB8-4207-4664-AFCD-7A76D434C0C4}" destId="{225BDC77-5E8A-45FF-9BB6-75E3A7D7A077}" srcOrd="1" destOrd="0" presId="urn:microsoft.com/office/officeart/2005/8/layout/hList1"/>
    <dgm:cxn modelId="{ACF30AD3-DA95-4935-8446-3C43E7DFFF5D}" type="presParOf" srcId="{FD31BC77-2562-4CCD-936F-575CAF79A720}" destId="{8928C071-A54B-4B36-A81A-D96E2E49E566}" srcOrd="1" destOrd="0" presId="urn:microsoft.com/office/officeart/2005/8/layout/hList1"/>
    <dgm:cxn modelId="{03D9BCED-814D-475C-BF13-DE8AD713E44A}" type="presParOf" srcId="{FD31BC77-2562-4CCD-936F-575CAF79A720}" destId="{948B8E4B-9B7B-41B9-A54F-C6D7F7AA71A0}" srcOrd="2" destOrd="0" presId="urn:microsoft.com/office/officeart/2005/8/layout/hList1"/>
    <dgm:cxn modelId="{BC57DA23-44A0-43E7-9731-2D08B1698BBD}" type="presParOf" srcId="{948B8E4B-9B7B-41B9-A54F-C6D7F7AA71A0}" destId="{C7E431D9-442F-47C0-9360-EC703E67239A}" srcOrd="0" destOrd="0" presId="urn:microsoft.com/office/officeart/2005/8/layout/hList1"/>
    <dgm:cxn modelId="{382835DD-C237-4AED-BF63-82FCBFB4B249}" type="presParOf" srcId="{948B8E4B-9B7B-41B9-A54F-C6D7F7AA71A0}" destId="{B68C4416-ADCF-4C93-9F89-F9398947DD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65856-05E8-49ED-A58F-FD85BAAD3645}">
      <dsp:nvSpPr>
        <dsp:cNvPr id="0" name=""/>
        <dsp:cNvSpPr/>
      </dsp:nvSpPr>
      <dsp:spPr>
        <a:xfrm>
          <a:off x="0" y="1994796"/>
          <a:ext cx="5811128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395732" rIns="4510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 mean-comparison: Independent t-test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Hypothesis testing</a:t>
          </a:r>
        </a:p>
      </dsp:txBody>
      <dsp:txXfrm>
        <a:off x="0" y="1994796"/>
        <a:ext cx="5811128" cy="1107225"/>
      </dsp:txXfrm>
    </dsp:sp>
    <dsp:sp modelId="{E662EFDA-0F07-41C7-B28A-40A8BF4118D1}">
      <dsp:nvSpPr>
        <dsp:cNvPr id="0" name=""/>
        <dsp:cNvSpPr/>
      </dsp:nvSpPr>
      <dsp:spPr>
        <a:xfrm>
          <a:off x="290556" y="1714356"/>
          <a:ext cx="406778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Difference test:</a:t>
          </a:r>
        </a:p>
      </dsp:txBody>
      <dsp:txXfrm>
        <a:off x="317936" y="1741736"/>
        <a:ext cx="4013029" cy="506120"/>
      </dsp:txXfrm>
    </dsp:sp>
    <dsp:sp modelId="{795A2722-844E-48E9-ADEE-B8B951734CEF}">
      <dsp:nvSpPr>
        <dsp:cNvPr id="0" name=""/>
        <dsp:cNvSpPr/>
      </dsp:nvSpPr>
      <dsp:spPr>
        <a:xfrm>
          <a:off x="0" y="3485062"/>
          <a:ext cx="58111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4EB1E-E203-401C-B4EB-3F85D851B44B}">
      <dsp:nvSpPr>
        <dsp:cNvPr id="0" name=""/>
        <dsp:cNvSpPr/>
      </dsp:nvSpPr>
      <dsp:spPr>
        <a:xfrm>
          <a:off x="290556" y="3204622"/>
          <a:ext cx="4067789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PA7 revision (optional) due this Friday</a:t>
          </a:r>
        </a:p>
      </dsp:txBody>
      <dsp:txXfrm>
        <a:off x="317936" y="3232002"/>
        <a:ext cx="4013029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7104A-E187-4794-ADF1-6FD65687DDD3}">
      <dsp:nvSpPr>
        <dsp:cNvPr id="0" name=""/>
        <dsp:cNvSpPr/>
      </dsp:nvSpPr>
      <dsp:spPr>
        <a:xfrm>
          <a:off x="51" y="250420"/>
          <a:ext cx="4913783" cy="1127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mean-comparison: Independent t-test</a:t>
          </a:r>
        </a:p>
      </dsp:txBody>
      <dsp:txXfrm>
        <a:off x="51" y="250420"/>
        <a:ext cx="4913783" cy="1127456"/>
      </dsp:txXfrm>
    </dsp:sp>
    <dsp:sp modelId="{225BDC77-5E8A-45FF-9BB6-75E3A7D7A077}">
      <dsp:nvSpPr>
        <dsp:cNvPr id="0" name=""/>
        <dsp:cNvSpPr/>
      </dsp:nvSpPr>
      <dsp:spPr>
        <a:xfrm>
          <a:off x="51" y="1377877"/>
          <a:ext cx="4913783" cy="2723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hypothesis testing 3 steps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Look up critical value in t table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Which group’s average is higher?  </a:t>
          </a:r>
        </a:p>
      </dsp:txBody>
      <dsp:txXfrm>
        <a:off x="51" y="1377877"/>
        <a:ext cx="4913783" cy="2723040"/>
      </dsp:txXfrm>
    </dsp:sp>
    <dsp:sp modelId="{C7E431D9-442F-47C0-9360-EC703E67239A}">
      <dsp:nvSpPr>
        <dsp:cNvPr id="0" name=""/>
        <dsp:cNvSpPr/>
      </dsp:nvSpPr>
      <dsp:spPr>
        <a:xfrm>
          <a:off x="5601764" y="250420"/>
          <a:ext cx="4913783" cy="11274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cross-tabulation: two-way chi-square</a:t>
          </a:r>
        </a:p>
      </dsp:txBody>
      <dsp:txXfrm>
        <a:off x="5601764" y="250420"/>
        <a:ext cx="4913783" cy="1127456"/>
      </dsp:txXfrm>
    </dsp:sp>
    <dsp:sp modelId="{B68C4416-ADCF-4C93-9F89-F9398947DDA5}">
      <dsp:nvSpPr>
        <dsp:cNvPr id="0" name=""/>
        <dsp:cNvSpPr/>
      </dsp:nvSpPr>
      <dsp:spPr>
        <a:xfrm>
          <a:off x="5601764" y="1377877"/>
          <a:ext cx="4913783" cy="2723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calculate expected value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look up critical value in chi-square table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Which group’s percent is higher?</a:t>
          </a:r>
        </a:p>
      </dsp:txBody>
      <dsp:txXfrm>
        <a:off x="5601764" y="1377877"/>
        <a:ext cx="4913783" cy="272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95% confidence, critical value. </a:t>
            </a:r>
            <a:r>
              <a:rPr lang="en-US" b="1" dirty="0"/>
              <a:t>1.96</a:t>
            </a:r>
            <a:r>
              <a:rPr lang="en-US" dirty="0"/>
              <a:t> is </a:t>
            </a:r>
            <a:r>
              <a:rPr lang="en-US" b="1" dirty="0"/>
              <a:t>95% </a:t>
            </a:r>
            <a:r>
              <a:rPr lang="en-US" dirty="0"/>
              <a:t>CI critical value.  t &lt; t-critical at 95% CI, → cannot reject the null. there is no enough evidence to say there is difference between male and female in terms satisfaction on gift card purchase at 95% confidence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the hypothesized value is outside the confidence interval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the hypothesized value is outside the confidence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8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n1 - 1 + n2 -1      x+y+? = 10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Calculation procedure - clockwise: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dirty="0"/>
              <a:t>72*112/210 =  38.4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112*82/210 = 43.73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56*112/210 = 29.87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56*98/210 = 26.13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82*98/210 = 38.27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72*112/210 = 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O-E: on first cell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29-38.4 = -9.4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(O-E)^2 = 88.36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(O-E)^2/E = 88.36/38.4 = 2.3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Chi-square value test statistics: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2.30 + 0.90 + 0.33 + 2.63 + 1.03 + 0.38 =  7.56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7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82" y="1227166"/>
            <a:ext cx="4952793" cy="3197937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latin typeface="Franklin Gothic Book" panose="020B0503020102020204" pitchFamily="34" charset="0"/>
                <a:cs typeface="Segoe UI" panose="020B0502040204020203" pitchFamily="34" charset="0"/>
              </a:rPr>
              <a:t>Hypothesis Tests – Difference Test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B4300A5-BDF0-4AC1-B637-40BC04A6E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842" y="398899"/>
            <a:ext cx="5941672" cy="6060202"/>
          </a:xfrm>
          <a:custGeom>
            <a:avLst/>
            <a:gdLst>
              <a:gd name="connsiteX0" fmla="*/ 4515496 w 5599176"/>
              <a:gd name="connsiteY0" fmla="*/ 4528466 h 5837866"/>
              <a:gd name="connsiteX1" fmla="*/ 5109352 w 5599176"/>
              <a:gd name="connsiteY1" fmla="*/ 4528466 h 5837866"/>
              <a:gd name="connsiteX2" fmla="*/ 5137310 w 5599176"/>
              <a:gd name="connsiteY2" fmla="*/ 4532179 h 5837866"/>
              <a:gd name="connsiteX3" fmla="*/ 5156538 w 5599176"/>
              <a:gd name="connsiteY3" fmla="*/ 4540242 h 5837866"/>
              <a:gd name="connsiteX4" fmla="*/ 5144787 w 5599176"/>
              <a:gd name="connsiteY4" fmla="*/ 4560566 h 5837866"/>
              <a:gd name="connsiteX5" fmla="*/ 4728451 w 5599176"/>
              <a:gd name="connsiteY5" fmla="*/ 5280629 h 5837866"/>
              <a:gd name="connsiteX6" fmla="*/ 4480407 w 5599176"/>
              <a:gd name="connsiteY6" fmla="*/ 5424788 h 5837866"/>
              <a:gd name="connsiteX7" fmla="*/ 4281024 w 5599176"/>
              <a:gd name="connsiteY7" fmla="*/ 5424788 h 5837866"/>
              <a:gd name="connsiteX8" fmla="*/ 4257765 w 5599176"/>
              <a:gd name="connsiteY8" fmla="*/ 5424788 h 5837866"/>
              <a:gd name="connsiteX9" fmla="*/ 4235569 w 5599176"/>
              <a:gd name="connsiteY9" fmla="*/ 5386568 h 5837866"/>
              <a:gd name="connsiteX10" fmla="*/ 4126859 w 5599176"/>
              <a:gd name="connsiteY10" fmla="*/ 5199359 h 5837866"/>
              <a:gd name="connsiteX11" fmla="*/ 4126859 w 5599176"/>
              <a:gd name="connsiteY11" fmla="*/ 5094573 h 5837866"/>
              <a:gd name="connsiteX12" fmla="*/ 4424429 w 5599176"/>
              <a:gd name="connsiteY12" fmla="*/ 4582137 h 5837866"/>
              <a:gd name="connsiteX13" fmla="*/ 4515496 w 5599176"/>
              <a:gd name="connsiteY13" fmla="*/ 4528466 h 5837866"/>
              <a:gd name="connsiteX14" fmla="*/ 627252 w 5599176"/>
              <a:gd name="connsiteY14" fmla="*/ 3856590 h 5837866"/>
              <a:gd name="connsiteX15" fmla="*/ 1573411 w 5599176"/>
              <a:gd name="connsiteY15" fmla="*/ 3856590 h 5837866"/>
              <a:gd name="connsiteX16" fmla="*/ 1708576 w 5599176"/>
              <a:gd name="connsiteY16" fmla="*/ 3931724 h 5837866"/>
              <a:gd name="connsiteX17" fmla="*/ 2181655 w 5599176"/>
              <a:gd name="connsiteY17" fmla="*/ 4741500 h 5837866"/>
              <a:gd name="connsiteX18" fmla="*/ 2181655 w 5599176"/>
              <a:gd name="connsiteY18" fmla="*/ 4897334 h 5837866"/>
              <a:gd name="connsiteX19" fmla="*/ 1708576 w 5599176"/>
              <a:gd name="connsiteY19" fmla="*/ 5707109 h 5837866"/>
              <a:gd name="connsiteX20" fmla="*/ 1573411 w 5599176"/>
              <a:gd name="connsiteY20" fmla="*/ 5782243 h 5837866"/>
              <a:gd name="connsiteX21" fmla="*/ 627252 w 5599176"/>
              <a:gd name="connsiteY21" fmla="*/ 5782243 h 5837866"/>
              <a:gd name="connsiteX22" fmla="*/ 492087 w 5599176"/>
              <a:gd name="connsiteY22" fmla="*/ 5707109 h 5837866"/>
              <a:gd name="connsiteX23" fmla="*/ 19008 w 5599176"/>
              <a:gd name="connsiteY23" fmla="*/ 4897334 h 5837866"/>
              <a:gd name="connsiteX24" fmla="*/ 19008 w 5599176"/>
              <a:gd name="connsiteY24" fmla="*/ 4741500 h 5837866"/>
              <a:gd name="connsiteX25" fmla="*/ 492087 w 5599176"/>
              <a:gd name="connsiteY25" fmla="*/ 3931724 h 5837866"/>
              <a:gd name="connsiteX26" fmla="*/ 627252 w 5599176"/>
              <a:gd name="connsiteY26" fmla="*/ 3856590 h 5837866"/>
              <a:gd name="connsiteX27" fmla="*/ 2885347 w 5599176"/>
              <a:gd name="connsiteY27" fmla="*/ 2102288 h 5837866"/>
              <a:gd name="connsiteX28" fmla="*/ 4480407 w 5599176"/>
              <a:gd name="connsiteY28" fmla="*/ 2102288 h 5837866"/>
              <a:gd name="connsiteX29" fmla="*/ 4728451 w 5599176"/>
              <a:gd name="connsiteY29" fmla="*/ 2246446 h 5837866"/>
              <a:gd name="connsiteX30" fmla="*/ 5524258 w 5599176"/>
              <a:gd name="connsiteY30" fmla="*/ 3622812 h 5837866"/>
              <a:gd name="connsiteX31" fmla="*/ 5524258 w 5599176"/>
              <a:gd name="connsiteY31" fmla="*/ 3904264 h 5837866"/>
              <a:gd name="connsiteX32" fmla="*/ 5228769 w 5599176"/>
              <a:gd name="connsiteY32" fmla="*/ 4415318 h 5837866"/>
              <a:gd name="connsiteX33" fmla="*/ 5203866 w 5599176"/>
              <a:gd name="connsiteY33" fmla="*/ 4458387 h 5837866"/>
              <a:gd name="connsiteX34" fmla="*/ 5204742 w 5599176"/>
              <a:gd name="connsiteY34" fmla="*/ 4458755 h 5837866"/>
              <a:gd name="connsiteX35" fmla="*/ 5248690 w 5599176"/>
              <a:gd name="connsiteY35" fmla="*/ 4503079 h 5837866"/>
              <a:gd name="connsiteX36" fmla="*/ 5582899 w 5599176"/>
              <a:gd name="connsiteY36" fmla="*/ 5081103 h 5837866"/>
              <a:gd name="connsiteX37" fmla="*/ 5582899 w 5599176"/>
              <a:gd name="connsiteY37" fmla="*/ 5199302 h 5837866"/>
              <a:gd name="connsiteX38" fmla="*/ 5248690 w 5599176"/>
              <a:gd name="connsiteY38" fmla="*/ 5777325 h 5837866"/>
              <a:gd name="connsiteX39" fmla="*/ 5144519 w 5599176"/>
              <a:gd name="connsiteY39" fmla="*/ 5837866 h 5837866"/>
              <a:gd name="connsiteX40" fmla="*/ 4474653 w 5599176"/>
              <a:gd name="connsiteY40" fmla="*/ 5837866 h 5837866"/>
              <a:gd name="connsiteX41" fmla="*/ 4371930 w 5599176"/>
              <a:gd name="connsiteY41" fmla="*/ 5777325 h 5837866"/>
              <a:gd name="connsiteX42" fmla="*/ 4191892 w 5599176"/>
              <a:gd name="connsiteY42" fmla="*/ 5467287 h 5837866"/>
              <a:gd name="connsiteX43" fmla="*/ 4171554 w 5599176"/>
              <a:gd name="connsiteY43" fmla="*/ 5432262 h 5837866"/>
              <a:gd name="connsiteX44" fmla="*/ 4187556 w 5599176"/>
              <a:gd name="connsiteY44" fmla="*/ 5432262 h 5837866"/>
              <a:gd name="connsiteX45" fmla="*/ 4263195 w 5599176"/>
              <a:gd name="connsiteY45" fmla="*/ 5432262 h 5837866"/>
              <a:gd name="connsiteX46" fmla="*/ 4296053 w 5599176"/>
              <a:gd name="connsiteY46" fmla="*/ 5488847 h 5837866"/>
              <a:gd name="connsiteX47" fmla="*/ 4421590 w 5599176"/>
              <a:gd name="connsiteY47" fmla="*/ 5705031 h 5837866"/>
              <a:gd name="connsiteX48" fmla="*/ 4512658 w 5599176"/>
              <a:gd name="connsiteY48" fmla="*/ 5758703 h 5837866"/>
              <a:gd name="connsiteX49" fmla="*/ 5106515 w 5599176"/>
              <a:gd name="connsiteY49" fmla="*/ 5758703 h 5837866"/>
              <a:gd name="connsiteX50" fmla="*/ 5198863 w 5599176"/>
              <a:gd name="connsiteY50" fmla="*/ 5705031 h 5837866"/>
              <a:gd name="connsiteX51" fmla="*/ 5495151 w 5599176"/>
              <a:gd name="connsiteY51" fmla="*/ 5192597 h 5837866"/>
              <a:gd name="connsiteX52" fmla="*/ 5495151 w 5599176"/>
              <a:gd name="connsiteY52" fmla="*/ 5087808 h 5837866"/>
              <a:gd name="connsiteX53" fmla="*/ 5198863 w 5599176"/>
              <a:gd name="connsiteY53" fmla="*/ 4575374 h 5837866"/>
              <a:gd name="connsiteX54" fmla="*/ 5159904 w 5599176"/>
              <a:gd name="connsiteY54" fmla="*/ 4536079 h 5837866"/>
              <a:gd name="connsiteX55" fmla="*/ 5155395 w 5599176"/>
              <a:gd name="connsiteY55" fmla="*/ 4534190 h 5837866"/>
              <a:gd name="connsiteX56" fmla="*/ 5179563 w 5599176"/>
              <a:gd name="connsiteY56" fmla="*/ 4492393 h 5837866"/>
              <a:gd name="connsiteX57" fmla="*/ 5197535 w 5599176"/>
              <a:gd name="connsiteY57" fmla="*/ 4461308 h 5837866"/>
              <a:gd name="connsiteX58" fmla="*/ 5178894 w 5599176"/>
              <a:gd name="connsiteY58" fmla="*/ 4453491 h 5837866"/>
              <a:gd name="connsiteX59" fmla="*/ 5147358 w 5599176"/>
              <a:gd name="connsiteY59" fmla="*/ 4449302 h 5837866"/>
              <a:gd name="connsiteX60" fmla="*/ 4477491 w 5599176"/>
              <a:gd name="connsiteY60" fmla="*/ 4449302 h 5837866"/>
              <a:gd name="connsiteX61" fmla="*/ 4374769 w 5599176"/>
              <a:gd name="connsiteY61" fmla="*/ 4509842 h 5837866"/>
              <a:gd name="connsiteX62" fmla="*/ 4039112 w 5599176"/>
              <a:gd name="connsiteY62" fmla="*/ 5087866 h 5837866"/>
              <a:gd name="connsiteX63" fmla="*/ 4039112 w 5599176"/>
              <a:gd name="connsiteY63" fmla="*/ 5206066 h 5837866"/>
              <a:gd name="connsiteX64" fmla="*/ 4149904 w 5599176"/>
              <a:gd name="connsiteY64" fmla="*/ 5396858 h 5837866"/>
              <a:gd name="connsiteX65" fmla="*/ 4166123 w 5599176"/>
              <a:gd name="connsiteY65" fmla="*/ 5424788 h 5837866"/>
              <a:gd name="connsiteX66" fmla="*/ 4090989 w 5599176"/>
              <a:gd name="connsiteY66" fmla="*/ 5424788 h 5837866"/>
              <a:gd name="connsiteX67" fmla="*/ 2885347 w 5599176"/>
              <a:gd name="connsiteY67" fmla="*/ 5424788 h 5837866"/>
              <a:gd name="connsiteX68" fmla="*/ 2640748 w 5599176"/>
              <a:gd name="connsiteY68" fmla="*/ 5280629 h 5837866"/>
              <a:gd name="connsiteX69" fmla="*/ 1841498 w 5599176"/>
              <a:gd name="connsiteY69" fmla="*/ 3904264 h 5837866"/>
              <a:gd name="connsiteX70" fmla="*/ 1841498 w 5599176"/>
              <a:gd name="connsiteY70" fmla="*/ 3622812 h 5837866"/>
              <a:gd name="connsiteX71" fmla="*/ 2640748 w 5599176"/>
              <a:gd name="connsiteY71" fmla="*/ 2246446 h 5837866"/>
              <a:gd name="connsiteX72" fmla="*/ 2885347 w 5599176"/>
              <a:gd name="connsiteY72" fmla="*/ 2102288 h 5837866"/>
              <a:gd name="connsiteX73" fmla="*/ 1398966 w 5599176"/>
              <a:gd name="connsiteY73" fmla="*/ 1296578 h 5837866"/>
              <a:gd name="connsiteX74" fmla="*/ 2124510 w 5599176"/>
              <a:gd name="connsiteY74" fmla="*/ 1296578 h 5837866"/>
              <a:gd name="connsiteX75" fmla="*/ 2228158 w 5599176"/>
              <a:gd name="connsiteY75" fmla="*/ 1355876 h 5837866"/>
              <a:gd name="connsiteX76" fmla="*/ 2590929 w 5599176"/>
              <a:gd name="connsiteY76" fmla="*/ 1994969 h 5837866"/>
              <a:gd name="connsiteX77" fmla="*/ 2590929 w 5599176"/>
              <a:gd name="connsiteY77" fmla="*/ 2117956 h 5837866"/>
              <a:gd name="connsiteX78" fmla="*/ 2228158 w 5599176"/>
              <a:gd name="connsiteY78" fmla="*/ 2757048 h 5837866"/>
              <a:gd name="connsiteX79" fmla="*/ 2124510 w 5599176"/>
              <a:gd name="connsiteY79" fmla="*/ 2816345 h 5837866"/>
              <a:gd name="connsiteX80" fmla="*/ 1398966 w 5599176"/>
              <a:gd name="connsiteY80" fmla="*/ 2816345 h 5837866"/>
              <a:gd name="connsiteX81" fmla="*/ 1295319 w 5599176"/>
              <a:gd name="connsiteY81" fmla="*/ 2757048 h 5837866"/>
              <a:gd name="connsiteX82" fmla="*/ 932547 w 5599176"/>
              <a:gd name="connsiteY82" fmla="*/ 2117956 h 5837866"/>
              <a:gd name="connsiteX83" fmla="*/ 932547 w 5599176"/>
              <a:gd name="connsiteY83" fmla="*/ 1994969 h 5837866"/>
              <a:gd name="connsiteX84" fmla="*/ 1295319 w 5599176"/>
              <a:gd name="connsiteY84" fmla="*/ 1355876 h 5837866"/>
              <a:gd name="connsiteX85" fmla="*/ 1398966 w 5599176"/>
              <a:gd name="connsiteY85" fmla="*/ 1296578 h 5837866"/>
              <a:gd name="connsiteX86" fmla="*/ 2833339 w 5599176"/>
              <a:gd name="connsiteY86" fmla="*/ 0 h 5837866"/>
              <a:gd name="connsiteX87" fmla="*/ 3790866 w 5599176"/>
              <a:gd name="connsiteY87" fmla="*/ 0 h 5837866"/>
              <a:gd name="connsiteX88" fmla="*/ 3927655 w 5599176"/>
              <a:gd name="connsiteY88" fmla="*/ 78257 h 5837866"/>
              <a:gd name="connsiteX89" fmla="*/ 4406417 w 5599176"/>
              <a:gd name="connsiteY89" fmla="*/ 921691 h 5837866"/>
              <a:gd name="connsiteX90" fmla="*/ 4406417 w 5599176"/>
              <a:gd name="connsiteY90" fmla="*/ 1084002 h 5837866"/>
              <a:gd name="connsiteX91" fmla="*/ 3927655 w 5599176"/>
              <a:gd name="connsiteY91" fmla="*/ 1927435 h 5837866"/>
              <a:gd name="connsiteX92" fmla="*/ 3790866 w 5599176"/>
              <a:gd name="connsiteY92" fmla="*/ 2005692 h 5837866"/>
              <a:gd name="connsiteX93" fmla="*/ 2833339 w 5599176"/>
              <a:gd name="connsiteY93" fmla="*/ 2005692 h 5837866"/>
              <a:gd name="connsiteX94" fmla="*/ 2696552 w 5599176"/>
              <a:gd name="connsiteY94" fmla="*/ 1927435 h 5837866"/>
              <a:gd name="connsiteX95" fmla="*/ 2217788 w 5599176"/>
              <a:gd name="connsiteY95" fmla="*/ 1084002 h 5837866"/>
              <a:gd name="connsiteX96" fmla="*/ 2217788 w 5599176"/>
              <a:gd name="connsiteY96" fmla="*/ 921691 h 5837866"/>
              <a:gd name="connsiteX97" fmla="*/ 2696552 w 5599176"/>
              <a:gd name="connsiteY97" fmla="*/ 78257 h 5837866"/>
              <a:gd name="connsiteX98" fmla="*/ 2833339 w 5599176"/>
              <a:gd name="connsiteY98" fmla="*/ 0 h 58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599176" h="5837866">
                <a:moveTo>
                  <a:pt x="4515496" y="4528466"/>
                </a:moveTo>
                <a:cubicBezTo>
                  <a:pt x="4515496" y="4528466"/>
                  <a:pt x="4515496" y="4528466"/>
                  <a:pt x="5109352" y="4528466"/>
                </a:cubicBezTo>
                <a:cubicBezTo>
                  <a:pt x="5118972" y="4528466"/>
                  <a:pt x="5128352" y="4529744"/>
                  <a:pt x="5137310" y="4532179"/>
                </a:cubicBezTo>
                <a:lnTo>
                  <a:pt x="5156538" y="4540242"/>
                </a:lnTo>
                <a:lnTo>
                  <a:pt x="5144787" y="4560566"/>
                </a:lnTo>
                <a:cubicBezTo>
                  <a:pt x="5038535" y="4744330"/>
                  <a:pt x="4902533" y="4979549"/>
                  <a:pt x="4728451" y="5280629"/>
                </a:cubicBezTo>
                <a:cubicBezTo>
                  <a:pt x="4676776" y="5369869"/>
                  <a:pt x="4583758" y="5424788"/>
                  <a:pt x="4480407" y="5424788"/>
                </a:cubicBezTo>
                <a:cubicBezTo>
                  <a:pt x="4480407" y="5424788"/>
                  <a:pt x="4480407" y="5424788"/>
                  <a:pt x="4281024" y="5424788"/>
                </a:cubicBezTo>
                <a:lnTo>
                  <a:pt x="4257765" y="5424788"/>
                </a:lnTo>
                <a:lnTo>
                  <a:pt x="4235569" y="5386568"/>
                </a:lnTo>
                <a:cubicBezTo>
                  <a:pt x="4204665" y="5333348"/>
                  <a:pt x="4168705" y="5271421"/>
                  <a:pt x="4126859" y="5199359"/>
                </a:cubicBezTo>
                <a:cubicBezTo>
                  <a:pt x="4107621" y="5167412"/>
                  <a:pt x="4107621" y="5126520"/>
                  <a:pt x="4126859" y="5094573"/>
                </a:cubicBezTo>
                <a:cubicBezTo>
                  <a:pt x="4126859" y="5094573"/>
                  <a:pt x="4126859" y="5094573"/>
                  <a:pt x="4424429" y="4582137"/>
                </a:cubicBezTo>
                <a:cubicBezTo>
                  <a:pt x="4442387" y="4548913"/>
                  <a:pt x="4478299" y="4528466"/>
                  <a:pt x="4515496" y="4528466"/>
                </a:cubicBezTo>
                <a:close/>
                <a:moveTo>
                  <a:pt x="627252" y="3856590"/>
                </a:moveTo>
                <a:cubicBezTo>
                  <a:pt x="1573411" y="3856590"/>
                  <a:pt x="1573411" y="3856590"/>
                  <a:pt x="1573411" y="3856590"/>
                </a:cubicBezTo>
                <a:cubicBezTo>
                  <a:pt x="1621281" y="3856590"/>
                  <a:pt x="1683233" y="3889983"/>
                  <a:pt x="1708576" y="3931724"/>
                </a:cubicBezTo>
                <a:cubicBezTo>
                  <a:pt x="2181655" y="4741500"/>
                  <a:pt x="2181655" y="4741500"/>
                  <a:pt x="2181655" y="4741500"/>
                </a:cubicBezTo>
                <a:cubicBezTo>
                  <a:pt x="2204183" y="4786024"/>
                  <a:pt x="2204183" y="4852809"/>
                  <a:pt x="2181655" y="4897334"/>
                </a:cubicBezTo>
                <a:cubicBezTo>
                  <a:pt x="1708576" y="5707109"/>
                  <a:pt x="1708576" y="5707109"/>
                  <a:pt x="1708576" y="5707109"/>
                </a:cubicBezTo>
                <a:cubicBezTo>
                  <a:pt x="1683233" y="5748851"/>
                  <a:pt x="1621281" y="5782243"/>
                  <a:pt x="1573411" y="5782243"/>
                </a:cubicBezTo>
                <a:lnTo>
                  <a:pt x="627252" y="5782243"/>
                </a:lnTo>
                <a:cubicBezTo>
                  <a:pt x="576565" y="5782243"/>
                  <a:pt x="514614" y="5748851"/>
                  <a:pt x="492087" y="5707109"/>
                </a:cubicBezTo>
                <a:cubicBezTo>
                  <a:pt x="19008" y="4897334"/>
                  <a:pt x="19008" y="4897334"/>
                  <a:pt x="19008" y="4897334"/>
                </a:cubicBezTo>
                <a:cubicBezTo>
                  <a:pt x="-6336" y="4852809"/>
                  <a:pt x="-6336" y="4786024"/>
                  <a:pt x="19008" y="4741500"/>
                </a:cubicBezTo>
                <a:cubicBezTo>
                  <a:pt x="492087" y="3931724"/>
                  <a:pt x="492087" y="3931724"/>
                  <a:pt x="492087" y="3931724"/>
                </a:cubicBezTo>
                <a:cubicBezTo>
                  <a:pt x="514614" y="3889983"/>
                  <a:pt x="576565" y="3856590"/>
                  <a:pt x="627252" y="3856590"/>
                </a:cubicBezTo>
                <a:close/>
                <a:moveTo>
                  <a:pt x="2885347" y="2102288"/>
                </a:moveTo>
                <a:cubicBezTo>
                  <a:pt x="2885347" y="2102288"/>
                  <a:pt x="2885347" y="2102288"/>
                  <a:pt x="4480407" y="2102288"/>
                </a:cubicBezTo>
                <a:cubicBezTo>
                  <a:pt x="4583758" y="2102288"/>
                  <a:pt x="4676776" y="2157205"/>
                  <a:pt x="4728451" y="2246446"/>
                </a:cubicBezTo>
                <a:cubicBezTo>
                  <a:pt x="4728451" y="2246446"/>
                  <a:pt x="4728451" y="2246446"/>
                  <a:pt x="5524258" y="3622812"/>
                </a:cubicBezTo>
                <a:cubicBezTo>
                  <a:pt x="5575934" y="3708621"/>
                  <a:pt x="5575934" y="3818455"/>
                  <a:pt x="5524258" y="3904264"/>
                </a:cubicBezTo>
                <a:cubicBezTo>
                  <a:pt x="5524258" y="3904264"/>
                  <a:pt x="5524258" y="3904264"/>
                  <a:pt x="5228769" y="4415318"/>
                </a:cubicBezTo>
                <a:lnTo>
                  <a:pt x="5203866" y="4458387"/>
                </a:lnTo>
                <a:lnTo>
                  <a:pt x="5204742" y="4458755"/>
                </a:lnTo>
                <a:cubicBezTo>
                  <a:pt x="5222647" y="4469206"/>
                  <a:pt x="5237838" y="4484340"/>
                  <a:pt x="5248690" y="4503079"/>
                </a:cubicBezTo>
                <a:cubicBezTo>
                  <a:pt x="5248690" y="4503079"/>
                  <a:pt x="5248690" y="4503079"/>
                  <a:pt x="5582899" y="5081103"/>
                </a:cubicBezTo>
                <a:cubicBezTo>
                  <a:pt x="5604602" y="5117139"/>
                  <a:pt x="5604602" y="5163265"/>
                  <a:pt x="5582899" y="5199302"/>
                </a:cubicBezTo>
                <a:cubicBezTo>
                  <a:pt x="5582899" y="5199302"/>
                  <a:pt x="5582899" y="5199302"/>
                  <a:pt x="5248690" y="5777325"/>
                </a:cubicBezTo>
                <a:cubicBezTo>
                  <a:pt x="5226987" y="5814802"/>
                  <a:pt x="5187924" y="5837866"/>
                  <a:pt x="5144519" y="5837866"/>
                </a:cubicBezTo>
                <a:cubicBezTo>
                  <a:pt x="5144519" y="5837866"/>
                  <a:pt x="5144519" y="5837866"/>
                  <a:pt x="4474653" y="5837866"/>
                </a:cubicBezTo>
                <a:cubicBezTo>
                  <a:pt x="4432695" y="5837866"/>
                  <a:pt x="4392186" y="5814802"/>
                  <a:pt x="4371930" y="5777325"/>
                </a:cubicBezTo>
                <a:cubicBezTo>
                  <a:pt x="4371930" y="5777325"/>
                  <a:pt x="4371930" y="5777325"/>
                  <a:pt x="4191892" y="5467287"/>
                </a:cubicBezTo>
                <a:lnTo>
                  <a:pt x="4171554" y="5432262"/>
                </a:lnTo>
                <a:lnTo>
                  <a:pt x="4187556" y="5432262"/>
                </a:lnTo>
                <a:lnTo>
                  <a:pt x="4263195" y="5432262"/>
                </a:lnTo>
                <a:lnTo>
                  <a:pt x="4296053" y="5488847"/>
                </a:lnTo>
                <a:cubicBezTo>
                  <a:pt x="4421590" y="5705031"/>
                  <a:pt x="4421590" y="5705031"/>
                  <a:pt x="4421590" y="5705031"/>
                </a:cubicBezTo>
                <a:cubicBezTo>
                  <a:pt x="4439548" y="5738256"/>
                  <a:pt x="4475462" y="5758703"/>
                  <a:pt x="4512658" y="5758703"/>
                </a:cubicBezTo>
                <a:cubicBezTo>
                  <a:pt x="5106515" y="5758703"/>
                  <a:pt x="5106515" y="5758703"/>
                  <a:pt x="5106515" y="5758703"/>
                </a:cubicBezTo>
                <a:cubicBezTo>
                  <a:pt x="5144993" y="5758703"/>
                  <a:pt x="5179624" y="5738256"/>
                  <a:pt x="5198863" y="5705031"/>
                </a:cubicBezTo>
                <a:cubicBezTo>
                  <a:pt x="5495151" y="5192597"/>
                  <a:pt x="5495151" y="5192597"/>
                  <a:pt x="5495151" y="5192597"/>
                </a:cubicBezTo>
                <a:cubicBezTo>
                  <a:pt x="5514390" y="5160648"/>
                  <a:pt x="5514390" y="5119756"/>
                  <a:pt x="5495151" y="5087808"/>
                </a:cubicBezTo>
                <a:cubicBezTo>
                  <a:pt x="5198863" y="4575374"/>
                  <a:pt x="5198863" y="4575374"/>
                  <a:pt x="5198863" y="4575374"/>
                </a:cubicBezTo>
                <a:cubicBezTo>
                  <a:pt x="5189244" y="4558761"/>
                  <a:pt x="5175776" y="4545343"/>
                  <a:pt x="5159904" y="4536079"/>
                </a:cubicBezTo>
                <a:lnTo>
                  <a:pt x="5155395" y="4534190"/>
                </a:lnTo>
                <a:lnTo>
                  <a:pt x="5179563" y="4492393"/>
                </a:lnTo>
                <a:lnTo>
                  <a:pt x="5197535" y="4461308"/>
                </a:lnTo>
                <a:lnTo>
                  <a:pt x="5178894" y="4453491"/>
                </a:lnTo>
                <a:cubicBezTo>
                  <a:pt x="5168788" y="4450743"/>
                  <a:pt x="5158209" y="4449302"/>
                  <a:pt x="5147358" y="4449302"/>
                </a:cubicBezTo>
                <a:cubicBezTo>
                  <a:pt x="4477491" y="4449302"/>
                  <a:pt x="4477491" y="4449302"/>
                  <a:pt x="4477491" y="4449302"/>
                </a:cubicBezTo>
                <a:cubicBezTo>
                  <a:pt x="4435534" y="4449302"/>
                  <a:pt x="4395024" y="4472365"/>
                  <a:pt x="4374769" y="4509842"/>
                </a:cubicBezTo>
                <a:cubicBezTo>
                  <a:pt x="4039112" y="5087866"/>
                  <a:pt x="4039112" y="5087866"/>
                  <a:pt x="4039112" y="5087866"/>
                </a:cubicBezTo>
                <a:cubicBezTo>
                  <a:pt x="4017409" y="5123902"/>
                  <a:pt x="4017409" y="5170028"/>
                  <a:pt x="4039112" y="5206066"/>
                </a:cubicBezTo>
                <a:cubicBezTo>
                  <a:pt x="4081068" y="5278318"/>
                  <a:pt x="4117780" y="5341539"/>
                  <a:pt x="4149904" y="5396858"/>
                </a:cubicBezTo>
                <a:lnTo>
                  <a:pt x="4166123" y="5424788"/>
                </a:lnTo>
                <a:lnTo>
                  <a:pt x="4090989" y="5424788"/>
                </a:lnTo>
                <a:cubicBezTo>
                  <a:pt x="3857338" y="5424788"/>
                  <a:pt x="3483496" y="5424788"/>
                  <a:pt x="2885347" y="5424788"/>
                </a:cubicBezTo>
                <a:cubicBezTo>
                  <a:pt x="2785442" y="5424788"/>
                  <a:pt x="2688979" y="5369869"/>
                  <a:pt x="2640748" y="5280629"/>
                </a:cubicBezTo>
                <a:cubicBezTo>
                  <a:pt x="2640748" y="5280629"/>
                  <a:pt x="2640748" y="5280629"/>
                  <a:pt x="1841498" y="3904264"/>
                </a:cubicBezTo>
                <a:cubicBezTo>
                  <a:pt x="1789821" y="3818455"/>
                  <a:pt x="1789821" y="3708621"/>
                  <a:pt x="1841498" y="3622812"/>
                </a:cubicBezTo>
                <a:cubicBezTo>
                  <a:pt x="1841498" y="3622812"/>
                  <a:pt x="1841498" y="3622812"/>
                  <a:pt x="2640748" y="2246446"/>
                </a:cubicBezTo>
                <a:cubicBezTo>
                  <a:pt x="2688979" y="2157205"/>
                  <a:pt x="2785442" y="2102288"/>
                  <a:pt x="2885347" y="2102288"/>
                </a:cubicBezTo>
                <a:close/>
                <a:moveTo>
                  <a:pt x="1398966" y="1296578"/>
                </a:moveTo>
                <a:cubicBezTo>
                  <a:pt x="2124510" y="1296578"/>
                  <a:pt x="2124510" y="1296578"/>
                  <a:pt x="2124510" y="1296578"/>
                </a:cubicBezTo>
                <a:cubicBezTo>
                  <a:pt x="2161218" y="1296578"/>
                  <a:pt x="2208725" y="1322933"/>
                  <a:pt x="2228158" y="1355876"/>
                </a:cubicBezTo>
                <a:cubicBezTo>
                  <a:pt x="2590929" y="1994969"/>
                  <a:pt x="2590929" y="1994969"/>
                  <a:pt x="2590929" y="1994969"/>
                </a:cubicBezTo>
                <a:cubicBezTo>
                  <a:pt x="2608205" y="2030108"/>
                  <a:pt x="2608205" y="2082816"/>
                  <a:pt x="2590929" y="2117956"/>
                </a:cubicBezTo>
                <a:cubicBezTo>
                  <a:pt x="2228158" y="2757048"/>
                  <a:pt x="2228158" y="2757048"/>
                  <a:pt x="2228158" y="2757048"/>
                </a:cubicBezTo>
                <a:cubicBezTo>
                  <a:pt x="2208725" y="2789992"/>
                  <a:pt x="2161218" y="2816345"/>
                  <a:pt x="2124510" y="2816345"/>
                </a:cubicBezTo>
                <a:lnTo>
                  <a:pt x="1398966" y="2816345"/>
                </a:lnTo>
                <a:cubicBezTo>
                  <a:pt x="1360099" y="2816345"/>
                  <a:pt x="1312593" y="2789992"/>
                  <a:pt x="1295319" y="2757048"/>
                </a:cubicBezTo>
                <a:cubicBezTo>
                  <a:pt x="932547" y="2117956"/>
                  <a:pt x="932547" y="2117956"/>
                  <a:pt x="932547" y="2117956"/>
                </a:cubicBezTo>
                <a:cubicBezTo>
                  <a:pt x="913112" y="2082816"/>
                  <a:pt x="913112" y="2030108"/>
                  <a:pt x="932547" y="1994969"/>
                </a:cubicBezTo>
                <a:cubicBezTo>
                  <a:pt x="1295319" y="1355876"/>
                  <a:pt x="1295319" y="1355876"/>
                  <a:pt x="1295319" y="1355876"/>
                </a:cubicBezTo>
                <a:cubicBezTo>
                  <a:pt x="1312593" y="1322933"/>
                  <a:pt x="1360099" y="1296578"/>
                  <a:pt x="1398966" y="1296578"/>
                </a:cubicBezTo>
                <a:close/>
                <a:moveTo>
                  <a:pt x="2833339" y="0"/>
                </a:moveTo>
                <a:cubicBezTo>
                  <a:pt x="3790866" y="0"/>
                  <a:pt x="3790866" y="0"/>
                  <a:pt x="3790866" y="0"/>
                </a:cubicBezTo>
                <a:cubicBezTo>
                  <a:pt x="3839312" y="0"/>
                  <a:pt x="3902008" y="34781"/>
                  <a:pt x="3927655" y="78257"/>
                </a:cubicBezTo>
                <a:cubicBezTo>
                  <a:pt x="4406417" y="921691"/>
                  <a:pt x="4406417" y="921691"/>
                  <a:pt x="4406417" y="921691"/>
                </a:cubicBezTo>
                <a:cubicBezTo>
                  <a:pt x="4429216" y="968065"/>
                  <a:pt x="4429216" y="1037627"/>
                  <a:pt x="4406417" y="1084002"/>
                </a:cubicBezTo>
                <a:cubicBezTo>
                  <a:pt x="3927655" y="1927435"/>
                  <a:pt x="3927655" y="1927435"/>
                  <a:pt x="3927655" y="1927435"/>
                </a:cubicBezTo>
                <a:cubicBezTo>
                  <a:pt x="3902008" y="1970913"/>
                  <a:pt x="3839312" y="2005692"/>
                  <a:pt x="3790866" y="2005692"/>
                </a:cubicBezTo>
                <a:lnTo>
                  <a:pt x="2833339" y="2005692"/>
                </a:lnTo>
                <a:cubicBezTo>
                  <a:pt x="2782044" y="2005692"/>
                  <a:pt x="2719350" y="1970913"/>
                  <a:pt x="2696552" y="1927435"/>
                </a:cubicBezTo>
                <a:cubicBezTo>
                  <a:pt x="2217788" y="1084002"/>
                  <a:pt x="2217788" y="1084002"/>
                  <a:pt x="2217788" y="1084002"/>
                </a:cubicBezTo>
                <a:cubicBezTo>
                  <a:pt x="2192139" y="1037627"/>
                  <a:pt x="2192139" y="968065"/>
                  <a:pt x="2217788" y="921691"/>
                </a:cubicBezTo>
                <a:cubicBezTo>
                  <a:pt x="2696552" y="78257"/>
                  <a:pt x="2696552" y="78257"/>
                  <a:pt x="2696552" y="78257"/>
                </a:cubicBezTo>
                <a:cubicBezTo>
                  <a:pt x="2719350" y="34781"/>
                  <a:pt x="2782044" y="0"/>
                  <a:pt x="283333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6147" y="1991843"/>
            <a:ext cx="1153570" cy="1153570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0605" y="650983"/>
            <a:ext cx="1605228" cy="1605228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231" y="4738357"/>
            <a:ext cx="1396031" cy="1396031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2834" y="3118283"/>
            <a:ext cx="2425311" cy="24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11AB5-3295-4AB9-9042-5B290D87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 distribution: degree of freedom confidence interval </a:t>
            </a:r>
          </a:p>
        </p:txBody>
      </p:sp>
      <p:pic>
        <p:nvPicPr>
          <p:cNvPr id="4" name="Google Shape;145;p22">
            <a:extLst>
              <a:ext uri="{FF2B5EF4-FFF2-40B4-BE49-F238E27FC236}">
                <a16:creationId xmlns:a16="http://schemas.microsoft.com/office/drawing/2014/main" id="{314E9D36-F49C-44C5-B15C-D417204BE74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613007" y="643466"/>
            <a:ext cx="5109317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14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151C7-031B-4930-8263-8368DF70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Critical value method</a:t>
            </a:r>
          </a:p>
        </p:txBody>
      </p:sp>
      <p:pic>
        <p:nvPicPr>
          <p:cNvPr id="4" name="Google Shape;153;p23">
            <a:extLst>
              <a:ext uri="{FF2B5EF4-FFF2-40B4-BE49-F238E27FC236}">
                <a16:creationId xmlns:a16="http://schemas.microsoft.com/office/drawing/2014/main" id="{385929E9-76D0-478D-A366-BEDF543799A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36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0B6E-BCE3-463C-861F-773ED87A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statistics vs. t critical value judgement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1008-8C10-4DAD-A5FD-51699231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/>
              <a:t>Since the t statistics that you calculated from the practice question above is 1.93, when the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 err="1"/>
              <a:t>t_critical@90</a:t>
            </a:r>
            <a:r>
              <a:rPr lang="en-US" sz="2800" dirty="0"/>
              <a:t>% = 1.645 , thus t test statistics = 1.93 &gt; </a:t>
            </a:r>
            <a:r>
              <a:rPr lang="en-US" sz="2800" dirty="0" err="1"/>
              <a:t>t_critical@90</a:t>
            </a:r>
            <a:r>
              <a:rPr lang="en-US" sz="2800" dirty="0"/>
              <a:t>%. You can reject the null hypothesis and claim a difference between the population means at the 90% confidence level.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/>
              <a:t>when </a:t>
            </a:r>
            <a:r>
              <a:rPr lang="en-US" sz="2800" dirty="0" err="1"/>
              <a:t>t_critical@95</a:t>
            </a:r>
            <a:r>
              <a:rPr lang="en-US" sz="2800" dirty="0"/>
              <a:t>% = 1.96, thus t test statistics  = 1.93 </a:t>
            </a:r>
            <a:r>
              <a:rPr lang="en-US" sz="2800" b="1" dirty="0"/>
              <a:t>NOT &gt;</a:t>
            </a:r>
            <a:r>
              <a:rPr lang="en-US" sz="2800" dirty="0"/>
              <a:t> </a:t>
            </a:r>
            <a:r>
              <a:rPr lang="en-US" sz="2800" dirty="0" err="1"/>
              <a:t>t_critical@95</a:t>
            </a:r>
            <a:r>
              <a:rPr lang="en-US" sz="2800" dirty="0"/>
              <a:t>%. You can </a:t>
            </a:r>
            <a:r>
              <a:rPr lang="en-US" sz="2800" b="1" dirty="0"/>
              <a:t>NOT</a:t>
            </a:r>
            <a:r>
              <a:rPr lang="en-US" sz="2800" dirty="0"/>
              <a:t> reject the null hypothesis. You will claim there is </a:t>
            </a:r>
            <a:r>
              <a:rPr lang="en-US" sz="2800" b="1" dirty="0"/>
              <a:t>NO</a:t>
            </a:r>
            <a:r>
              <a:rPr lang="en-US" sz="2800" dirty="0"/>
              <a:t> difference between the population means at the </a:t>
            </a:r>
            <a:r>
              <a:rPr lang="en-US" sz="2800" b="1" dirty="0"/>
              <a:t>95% confidence</a:t>
            </a:r>
            <a:r>
              <a:rPr lang="en-US" sz="2800" dirty="0"/>
              <a:t> level.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/>
              <a:t>when </a:t>
            </a:r>
            <a:r>
              <a:rPr lang="en-US" sz="2800" dirty="0" err="1"/>
              <a:t>t_critical@99</a:t>
            </a:r>
            <a:r>
              <a:rPr lang="en-US" sz="2800" dirty="0"/>
              <a:t>% = 2.58, what’s your conclusion?  thus t test statistics  = 1.93 </a:t>
            </a:r>
            <a:r>
              <a:rPr lang="en-US" sz="2800" b="1" dirty="0"/>
              <a:t>NOT &gt;</a:t>
            </a:r>
            <a:r>
              <a:rPr lang="en-US" sz="2800" dirty="0"/>
              <a:t> </a:t>
            </a:r>
            <a:r>
              <a:rPr lang="en-US" sz="2800" dirty="0" err="1"/>
              <a:t>t_critical@99</a:t>
            </a:r>
            <a:r>
              <a:rPr lang="en-US" sz="2800" dirty="0"/>
              <a:t>% (</a:t>
            </a:r>
            <a:r>
              <a:rPr lang="en-US" sz="2800" b="1" dirty="0"/>
              <a:t>2.58</a:t>
            </a:r>
            <a:r>
              <a:rPr lang="en-US" sz="2800" dirty="0"/>
              <a:t>). accept the null or There is no difference.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/>
              <a:t>(any n larger than 120, you can use the last row in the t table or n is infinite)</a:t>
            </a:r>
          </a:p>
        </p:txBody>
      </p:sp>
    </p:spTree>
    <p:extLst>
      <p:ext uri="{BB962C8B-B14F-4D97-AF65-F5344CB8AC3E}">
        <p14:creationId xmlns:p14="http://schemas.microsoft.com/office/powerpoint/2010/main" val="269761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9D55-D745-4305-AD24-888CA14D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degree of freedom?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3D6E-9D14-494F-90DF-30744F3D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+ Y + Z = 10 </a:t>
            </a:r>
          </a:p>
          <a:p>
            <a:r>
              <a:rPr lang="en-US" dirty="0"/>
              <a:t>How many variable can be changed? </a:t>
            </a:r>
            <a:br>
              <a:rPr lang="en-US" dirty="0"/>
            </a:br>
            <a:r>
              <a:rPr lang="en-US" dirty="0"/>
              <a:t>3 variable – 1 = 2 degree of freedom </a:t>
            </a:r>
          </a:p>
          <a:p>
            <a:r>
              <a:rPr lang="en-US" dirty="0"/>
              <a:t>Thus, for linear n – 1 = 2</a:t>
            </a:r>
          </a:p>
        </p:txBody>
      </p:sp>
    </p:spTree>
    <p:extLst>
      <p:ext uri="{BB962C8B-B14F-4D97-AF65-F5344CB8AC3E}">
        <p14:creationId xmlns:p14="http://schemas.microsoft.com/office/powerpoint/2010/main" val="263071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6468-8BC7-4476-AD37-C47B7546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1BB0-4BE5-423D-AE56-482C717D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test: </a:t>
            </a:r>
          </a:p>
          <a:p>
            <a:r>
              <a:rPr lang="en-US" dirty="0"/>
              <a:t>For cross-tabulation: two-way chi-square</a:t>
            </a:r>
          </a:p>
          <a:p>
            <a:r>
              <a:rPr lang="en-US" dirty="0"/>
              <a:t>Second exam:</a:t>
            </a:r>
          </a:p>
          <a:p>
            <a:pPr lvl="1"/>
            <a:r>
              <a:rPr lang="en-US" dirty="0"/>
              <a:t>Practice questions ( no one-way chi-square test)</a:t>
            </a:r>
          </a:p>
          <a:p>
            <a:pPr lvl="1"/>
            <a:r>
              <a:rPr lang="en-US" dirty="0"/>
              <a:t>Next week </a:t>
            </a:r>
          </a:p>
          <a:p>
            <a:r>
              <a:rPr lang="en-US" dirty="0"/>
              <a:t>Extra credit PA</a:t>
            </a:r>
          </a:p>
        </p:txBody>
      </p:sp>
    </p:spTree>
    <p:extLst>
      <p:ext uri="{BB962C8B-B14F-4D97-AF65-F5344CB8AC3E}">
        <p14:creationId xmlns:p14="http://schemas.microsoft.com/office/powerpoint/2010/main" val="185764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353BB-DFAE-4463-9E29-1AC0D8E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100"/>
              <a:t>Hypothesis Testing Two-way Chi-square test</a:t>
            </a:r>
          </a:p>
        </p:txBody>
      </p:sp>
      <p:pic>
        <p:nvPicPr>
          <p:cNvPr id="14" name="Picture 4" descr="Glasses on top of a book">
            <a:extLst>
              <a:ext uri="{FF2B5EF4-FFF2-40B4-BE49-F238E27FC236}">
                <a16:creationId xmlns:a16="http://schemas.microsoft.com/office/drawing/2014/main" id="{DD16A8FE-098B-41F0-B6EC-A867E59B6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0" r="33122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F02ED4-72FD-4DA3-8898-D733D456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400"/>
              <a:t>Example </a:t>
            </a:r>
          </a:p>
          <a:p>
            <a:pPr lvl="1"/>
            <a:r>
              <a:rPr lang="en-US" sz="1400"/>
              <a:t>Level of measurement of analysis variable: nominal or ordinal </a:t>
            </a:r>
          </a:p>
          <a:p>
            <a:pPr lvl="1"/>
            <a:r>
              <a:rPr lang="en-US" sz="1400"/>
              <a:t>Difference RQ: cross-tabulation analysis </a:t>
            </a:r>
          </a:p>
          <a:p>
            <a:r>
              <a:rPr lang="en-US" sz="1400"/>
              <a:t>Do students living on campus differ from those living off campus in their pizza preferences (Papa Johns, Shakespeare's, Gumby’s). </a:t>
            </a:r>
          </a:p>
          <a:p>
            <a:r>
              <a:rPr lang="en-US" sz="1400"/>
              <a:t>Questionnaire question: </a:t>
            </a:r>
          </a:p>
          <a:p>
            <a:r>
              <a:rPr lang="en-US" sz="1400"/>
              <a:t>Q1: Where do you live? _ on campus _ off campus</a:t>
            </a:r>
          </a:p>
          <a:p>
            <a:r>
              <a:rPr lang="en-US" sz="1400"/>
              <a:t>Q2: Which of the following is your most preferred pizza restaurant? (Select only one)</a:t>
            </a:r>
          </a:p>
          <a:p>
            <a:pPr lvl="1"/>
            <a:r>
              <a:rPr lang="en-US" sz="1400"/>
              <a:t>Papa Johns </a:t>
            </a:r>
          </a:p>
          <a:p>
            <a:pPr lvl="1"/>
            <a:r>
              <a:rPr lang="en-US" sz="1400"/>
              <a:t>Shakepeare’s</a:t>
            </a:r>
          </a:p>
          <a:p>
            <a:pPr lvl="1"/>
            <a:r>
              <a:rPr lang="en-US" sz="1400"/>
              <a:t>Gumby’s</a:t>
            </a:r>
          </a:p>
        </p:txBody>
      </p:sp>
    </p:spTree>
    <p:extLst>
      <p:ext uri="{BB962C8B-B14F-4D97-AF65-F5344CB8AC3E}">
        <p14:creationId xmlns:p14="http://schemas.microsoft.com/office/powerpoint/2010/main" val="33482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86021-A51F-4988-BA64-11C8B6DE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graphicFrame>
        <p:nvGraphicFramePr>
          <p:cNvPr id="4" name="Google Shape;192;p28">
            <a:extLst>
              <a:ext uri="{FF2B5EF4-FFF2-40B4-BE49-F238E27FC236}">
                <a16:creationId xmlns:a16="http://schemas.microsoft.com/office/drawing/2014/main" id="{F34B6041-83C6-4E68-BBC4-7C1913BB1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81769"/>
              </p:ext>
            </p:extLst>
          </p:nvPr>
        </p:nvGraphicFramePr>
        <p:xfrm>
          <a:off x="6606249" y="643467"/>
          <a:ext cx="4942283" cy="227861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9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9688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Do students living on campus differ from those living off campus in their pizza preferences? 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Papa John's 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Shakespeare's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Gumby's 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Total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6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On campus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off campus 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Total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56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210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64" marR="12064" marT="1206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Google Shape;193;p28">
            <a:extLst>
              <a:ext uri="{FF2B5EF4-FFF2-40B4-BE49-F238E27FC236}">
                <a16:creationId xmlns:a16="http://schemas.microsoft.com/office/drawing/2014/main" id="{F10EFB58-D768-4EAC-8F98-5CD5EA8E84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3372" y="3319200"/>
            <a:ext cx="4587600" cy="353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Google Shape;194;p28">
            <a:extLst>
              <a:ext uri="{FF2B5EF4-FFF2-40B4-BE49-F238E27FC236}">
                <a16:creationId xmlns:a16="http://schemas.microsoft.com/office/drawing/2014/main" id="{BF2F2A56-B199-46C6-B7BD-D63FDD756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184685"/>
              </p:ext>
            </p:extLst>
          </p:nvPr>
        </p:nvGraphicFramePr>
        <p:xfrm>
          <a:off x="2939792" y="3978358"/>
          <a:ext cx="4433575" cy="240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2300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Row %: divide each cell over its row total. E.g., 29/112 = 26%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</a:rPr>
                        <a:t>Do students living on campus differ from those living off campus in the their pizza preferences? 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Papa John's 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Shakespeare's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Gumby's 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Total % Row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On campus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26%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45%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29%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off campus 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44%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33%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23%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" name="Google Shape;196;p28">
            <a:extLst>
              <a:ext uri="{FF2B5EF4-FFF2-40B4-BE49-F238E27FC236}">
                <a16:creationId xmlns:a16="http://schemas.microsoft.com/office/drawing/2014/main" id="{B1425463-5AA5-41E4-AE82-68D11F44074B}"/>
              </a:ext>
            </a:extLst>
          </p:cNvPr>
          <p:cNvCxnSpPr/>
          <p:nvPr/>
        </p:nvCxnSpPr>
        <p:spPr>
          <a:xfrm rot="10800000" flipH="1">
            <a:off x="5803822" y="5318825"/>
            <a:ext cx="2651100" cy="53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97;p28">
            <a:extLst>
              <a:ext uri="{FF2B5EF4-FFF2-40B4-BE49-F238E27FC236}">
                <a16:creationId xmlns:a16="http://schemas.microsoft.com/office/drawing/2014/main" id="{B5C7DE8D-CE51-4CED-8503-ABE26D083126}"/>
              </a:ext>
            </a:extLst>
          </p:cNvPr>
          <p:cNvCxnSpPr/>
          <p:nvPr/>
        </p:nvCxnSpPr>
        <p:spPr>
          <a:xfrm rot="10800000" flipH="1">
            <a:off x="4828947" y="5712200"/>
            <a:ext cx="5592600" cy="547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4617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877-0747-4F39-9D17-70968690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350A-9E52-4074-8E9A-D8AA9406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students living on campus differ from those living off campus in their pizza preferences (in population)?</a:t>
            </a:r>
          </a:p>
          <a:p>
            <a:pPr lvl="1"/>
            <a:r>
              <a:rPr lang="en-US" dirty="0"/>
              <a:t>A – Yes</a:t>
            </a:r>
          </a:p>
          <a:p>
            <a:pPr lvl="1"/>
            <a:r>
              <a:rPr lang="en-US" dirty="0"/>
              <a:t>B – No</a:t>
            </a:r>
          </a:p>
          <a:p>
            <a:pPr lvl="1"/>
            <a:r>
              <a:rPr lang="en-US" dirty="0"/>
              <a:t>C – Not sure</a:t>
            </a:r>
          </a:p>
        </p:txBody>
      </p:sp>
      <p:graphicFrame>
        <p:nvGraphicFramePr>
          <p:cNvPr id="4" name="Google Shape;204;p29">
            <a:extLst>
              <a:ext uri="{FF2B5EF4-FFF2-40B4-BE49-F238E27FC236}">
                <a16:creationId xmlns:a16="http://schemas.microsoft.com/office/drawing/2014/main" id="{26C35E33-7BB3-4186-8678-B353B5547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195887"/>
              </p:ext>
            </p:extLst>
          </p:nvPr>
        </p:nvGraphicFramePr>
        <p:xfrm>
          <a:off x="6066300" y="2623750"/>
          <a:ext cx="5287500" cy="1610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7225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/>
                        <a:t>Do students living on campus differ from those living off campus in their pizza preferences? 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Papa John's 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Shakespeare's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Gumby's 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Total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On campus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33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off campus 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43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32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Total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72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56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210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00" marR="9200" marT="92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202;p29">
            <a:extLst>
              <a:ext uri="{FF2B5EF4-FFF2-40B4-BE49-F238E27FC236}">
                <a16:creationId xmlns:a16="http://schemas.microsoft.com/office/drawing/2014/main" id="{8DFC06F7-13FB-4B15-BDAB-34C9F9706FC2}"/>
              </a:ext>
            </a:extLst>
          </p:cNvPr>
          <p:cNvSpPr/>
          <p:nvPr/>
        </p:nvSpPr>
        <p:spPr>
          <a:xfrm>
            <a:off x="304100" y="5111075"/>
            <a:ext cx="6574800" cy="16104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Step2: calculate the test statistics for chi-square test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level</a:t>
            </a:r>
            <a:r>
              <a:rPr lang="en-US" sz="1600">
                <a:solidFill>
                  <a:schemeClr val="dk1"/>
                </a:solidFill>
              </a:rPr>
              <a:t>, Degree of freedom, formula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Step3: draw conclusion</a:t>
            </a:r>
            <a:endParaRPr/>
          </a:p>
        </p:txBody>
      </p:sp>
      <p:sp>
        <p:nvSpPr>
          <p:cNvPr id="6" name="Google Shape;205;p29">
            <a:extLst>
              <a:ext uri="{FF2B5EF4-FFF2-40B4-BE49-F238E27FC236}">
                <a16:creationId xmlns:a16="http://schemas.microsoft.com/office/drawing/2014/main" id="{1C4C1815-C0B0-4B27-B177-A6B08C618AF0}"/>
              </a:ext>
            </a:extLst>
          </p:cNvPr>
          <p:cNvSpPr/>
          <p:nvPr/>
        </p:nvSpPr>
        <p:spPr>
          <a:xfrm>
            <a:off x="304100" y="2718900"/>
            <a:ext cx="6574800" cy="2925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the clicker question: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sure. </a:t>
            </a:r>
            <a:endParaRPr/>
          </a:p>
        </p:txBody>
      </p:sp>
      <p:sp>
        <p:nvSpPr>
          <p:cNvPr id="7" name="Google Shape;207;p29">
            <a:extLst>
              <a:ext uri="{FF2B5EF4-FFF2-40B4-BE49-F238E27FC236}">
                <a16:creationId xmlns:a16="http://schemas.microsoft.com/office/drawing/2014/main" id="{B38CE612-441F-46DE-B5D0-6E44AB8B0CB9}"/>
              </a:ext>
            </a:extLst>
          </p:cNvPr>
          <p:cNvSpPr/>
          <p:nvPr/>
        </p:nvSpPr>
        <p:spPr>
          <a:xfrm>
            <a:off x="304100" y="3798300"/>
            <a:ext cx="6574800" cy="14391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H0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There is </a:t>
            </a:r>
            <a:r>
              <a:rPr lang="en-US" sz="1600" b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difference </a:t>
            </a:r>
            <a:r>
              <a:rPr lang="en-US" sz="16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pizza preference between on-campus and off-campus students</a:t>
            </a:r>
            <a:endParaRPr sz="1200" b="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Ha: </a:t>
            </a:r>
            <a:r>
              <a:rPr lang="en-US" sz="16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There is </a:t>
            </a:r>
            <a:r>
              <a:rPr lang="en-US" sz="1600" b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difference</a:t>
            </a:r>
            <a:r>
              <a:rPr lang="en-US" sz="16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pizza preference between on-campus and off-campus students</a:t>
            </a:r>
            <a:endParaRPr sz="1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" name="Google Shape;208;p29">
            <a:extLst>
              <a:ext uri="{FF2B5EF4-FFF2-40B4-BE49-F238E27FC236}">
                <a16:creationId xmlns:a16="http://schemas.microsoft.com/office/drawing/2014/main" id="{436F5F98-282A-43E8-961C-AA4A9DC6EAB5}"/>
              </a:ext>
            </a:extLst>
          </p:cNvPr>
          <p:cNvSpPr/>
          <p:nvPr/>
        </p:nvSpPr>
        <p:spPr>
          <a:xfrm>
            <a:off x="304100" y="3011400"/>
            <a:ext cx="6574800" cy="11325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do a </a:t>
            </a:r>
            <a:r>
              <a:rPr lang="en-US">
                <a:solidFill>
                  <a:schemeClr val="dk1"/>
                </a:solidFill>
              </a:rPr>
              <a:t>statistical </a:t>
            </a:r>
            <a:r>
              <a:rPr lang="en-US" b="1">
                <a:solidFill>
                  <a:schemeClr val="dk1"/>
                </a:solidFill>
              </a:rPr>
              <a:t>difference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 Otherwise, the difference in the sample may due to sample error and cannot reflect true differences in population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Intuition: bigger the difference between observed and expected, the more likely there is difference in population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2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03386D-8EC0-490A-9296-FAFCF1AD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A781BA-2341-444F-811D-870633C4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199C6-BFD5-4B12-B527-76E2D220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iClicker answer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217;p30">
            <a:extLst>
              <a:ext uri="{FF2B5EF4-FFF2-40B4-BE49-F238E27FC236}">
                <a16:creationId xmlns:a16="http://schemas.microsoft.com/office/drawing/2014/main" id="{89F98936-EAE9-4D91-A354-49821A7F720F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cap="none">
                <a:sym typeface="Arial"/>
              </a:rPr>
              <a:t>Calculate the expected value is tricky here:</a:t>
            </a:r>
            <a:endParaRPr lang="en-US"/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Expected value = </a:t>
            </a:r>
            <a:r>
              <a:rPr lang="en-US" b="0">
                <a:sym typeface="Arial"/>
              </a:rPr>
              <a:t>Row total * Column total / Grand total</a:t>
            </a:r>
            <a:endParaRPr lang="en-US"/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>
              <a:sym typeface="Arial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sym typeface="Arial"/>
            </a:endParaRPr>
          </a:p>
        </p:txBody>
      </p:sp>
      <p:pic>
        <p:nvPicPr>
          <p:cNvPr id="9" name="Google Shape;219;p30">
            <a:extLst>
              <a:ext uri="{FF2B5EF4-FFF2-40B4-BE49-F238E27FC236}">
                <a16:creationId xmlns:a16="http://schemas.microsoft.com/office/drawing/2014/main" id="{300B5078-1BBE-4F5D-A82A-97E01B1A25A6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557783" y="3486016"/>
            <a:ext cx="5481509" cy="1970625"/>
          </a:xfrm>
          <a:prstGeom prst="rect">
            <a:avLst/>
          </a:prstGeom>
          <a:noFill/>
        </p:spPr>
      </p:pic>
      <p:sp>
        <p:nvSpPr>
          <p:cNvPr id="8" name="Google Shape;215;p30">
            <a:extLst>
              <a:ext uri="{FF2B5EF4-FFF2-40B4-BE49-F238E27FC236}">
                <a16:creationId xmlns:a16="http://schemas.microsoft.com/office/drawing/2014/main" id="{2E52A179-E8E6-48B5-9B7C-F6B452E68EB5}"/>
              </a:ext>
            </a:extLst>
          </p:cNvPr>
          <p:cNvSpPr/>
          <p:nvPr/>
        </p:nvSpPr>
        <p:spPr>
          <a:xfrm>
            <a:off x="4928046" y="5203178"/>
            <a:ext cx="1213800" cy="1064400"/>
          </a:xfrm>
          <a:prstGeom prst="rect">
            <a:avLst/>
          </a:prstGeom>
          <a:noFill/>
          <a:ln w="57150" cap="flat" cmpd="sng">
            <a:solidFill>
              <a:srgbClr val="B3D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all the (O-E)^2/E to ge</a:t>
            </a: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the test statistics 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214;p30">
            <a:extLst>
              <a:ext uri="{FF2B5EF4-FFF2-40B4-BE49-F238E27FC236}">
                <a16:creationId xmlns:a16="http://schemas.microsoft.com/office/drawing/2014/main" id="{C1A7953F-D7F5-4E28-AE5F-C2FBB3A60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758820"/>
              </p:ext>
            </p:extLst>
          </p:nvPr>
        </p:nvGraphicFramePr>
        <p:xfrm>
          <a:off x="6198781" y="2829309"/>
          <a:ext cx="5523084" cy="3284042"/>
        </p:xfrm>
        <a:graphic>
          <a:graphicData uri="http://schemas.openxmlformats.org/drawingml/2006/table">
            <a:tbl>
              <a:tblPr/>
              <a:tblGrid>
                <a:gridCol w="921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577">
                <a:tc gridSpan="5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 students living on campus differ from those living off campus in the their pizza preferences</a:t>
                      </a: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 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7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Papa John's 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Shakespeare's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Gumby's 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row </a:t>
                      </a: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Observed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campus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112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Expected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Observed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off campus 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98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5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Expected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57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</a:t>
                      </a: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82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56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210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81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O-E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campus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   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off campus 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(O - E)^2</a:t>
                      </a:r>
                      <a:b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campus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   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39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off campus 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57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(O - E)^2 / E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campus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      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57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off campus </a:t>
                      </a:r>
                      <a:endParaRPr lang="en-US" sz="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      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7.56 </a:t>
                      </a:r>
                      <a:endParaRPr lang="en-US" sz="6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302" marR="50597" marT="50597" marB="5059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78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F79C6-42FA-4E2A-A475-E5B690CE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Answer</a:t>
            </a:r>
          </a:p>
        </p:txBody>
      </p:sp>
      <p:pic>
        <p:nvPicPr>
          <p:cNvPr id="4" name="Google Shape;231;p31">
            <a:extLst>
              <a:ext uri="{FF2B5EF4-FFF2-40B4-BE49-F238E27FC236}">
                <a16:creationId xmlns:a16="http://schemas.microsoft.com/office/drawing/2014/main" id="{815F03FC-ECC9-4055-B986-1D314D40D1B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77316" y="1256330"/>
            <a:ext cx="6780700" cy="43430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17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1A347-F1DB-42EE-B5A9-2193FE5A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A6771-8F48-4C95-8DB0-41E5BFA9F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30363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0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762BC-2FB5-4AE6-A47D-E783E7DB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Chi-square test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7C2-5FBC-4305-B02B-A88E6B13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Critical value of Chi-square table</a:t>
            </a:r>
            <a:endParaRPr lang="en-US" sz="7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700" b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1 – your confidence level is </a:t>
            </a:r>
            <a:r>
              <a:rPr lang="en-US" sz="700" b="1"/>
              <a:t>alpha </a:t>
            </a: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. E.g., 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lang="en-US" sz="700" b="1"/>
              <a:t>95%</a:t>
            </a: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 CI = </a:t>
            </a:r>
            <a:endParaRPr lang="en-US" sz="7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700" b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Df (degree of freedom) = (r-1) * (c-1)</a:t>
            </a:r>
            <a:endParaRPr lang="en-US" sz="7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= (2-1)*(3-1)= 2</a:t>
            </a:r>
            <a:endParaRPr lang="en-US" sz="7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700" b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Step 3: Conclusion: </a:t>
            </a:r>
            <a:endParaRPr lang="en-US" sz="7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700" b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can reject </a:t>
            </a: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the null hypo at 95% CI,  since the test statistics </a:t>
            </a: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(7.5</a:t>
            </a:r>
            <a:r>
              <a:rPr lang="en-US" sz="700" b="1"/>
              <a:t>7</a:t>
            </a: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700" b="1"/>
              <a:t>          			</a:t>
            </a: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the critical value of </a:t>
            </a: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(5.99). </a:t>
            </a:r>
            <a:endParaRPr lang="en-US" sz="7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there is a         </a:t>
            </a: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in pizza preferences between on-campus and off-campus students at </a:t>
            </a:r>
            <a:endParaRPr lang="en-US" sz="700" b="1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700" b="1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Moreover, </a:t>
            </a:r>
            <a:endParaRPr lang="en-US" sz="7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On campus students prefer</a:t>
            </a:r>
            <a:endParaRPr lang="en-US" sz="7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7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, while off campus students tend to prefer Papa John’s. (Note: this is based on the </a:t>
            </a:r>
            <a:r>
              <a:rPr lang="en-US" sz="700" b="1">
                <a:latin typeface="Arial"/>
                <a:ea typeface="Arial"/>
                <a:cs typeface="Arial"/>
                <a:sym typeface="Arial"/>
              </a:rPr>
              <a:t>row % calculated</a:t>
            </a:r>
            <a:r>
              <a:rPr lang="en-US" sz="700" b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700"/>
          </a:p>
        </p:txBody>
      </p:sp>
      <p:pic>
        <p:nvPicPr>
          <p:cNvPr id="4" name="Google Shape;239;p32">
            <a:extLst>
              <a:ext uri="{FF2B5EF4-FFF2-40B4-BE49-F238E27FC236}">
                <a16:creationId xmlns:a16="http://schemas.microsoft.com/office/drawing/2014/main" id="{5E93AF27-0E1F-4187-9574-DB6619068C06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7176097" y="640080"/>
            <a:ext cx="3304869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35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FC405-0CE7-473D-8363-E8EF11EE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graphicFrame>
        <p:nvGraphicFramePr>
          <p:cNvPr id="9" name="Google Shape;253;p33">
            <a:extLst>
              <a:ext uri="{FF2B5EF4-FFF2-40B4-BE49-F238E27FC236}">
                <a16:creationId xmlns:a16="http://schemas.microsoft.com/office/drawing/2014/main" id="{FA7263B4-7092-47E8-BD2B-E543E240E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978684"/>
              </p:ext>
            </p:extLst>
          </p:nvPr>
        </p:nvGraphicFramePr>
        <p:xfrm>
          <a:off x="4988908" y="355106"/>
          <a:ext cx="6631345" cy="3073894"/>
        </p:xfrm>
        <a:graphic>
          <a:graphicData uri="http://schemas.openxmlformats.org/drawingml/2006/table">
            <a:tbl>
              <a:tblPr/>
              <a:tblGrid>
                <a:gridCol w="121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1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409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Do students living on campus differ from those living off campus in the their pizza preferences? </a:t>
                      </a:r>
                      <a:endParaRPr lang="en-US"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0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Papa John's </a:t>
                      </a:r>
                      <a:endParaRPr lang="en-US"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Shakespeare's</a:t>
                      </a:r>
                      <a:endParaRPr lang="en-US"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Gumby's </a:t>
                      </a:r>
                      <a:endParaRPr lang="en-US"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Total</a:t>
                      </a:r>
                      <a:endParaRPr lang="en-US"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0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On campus</a:t>
                      </a:r>
                      <a:endParaRPr lang="en-US"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29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50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33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112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0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off campus </a:t>
                      </a:r>
                      <a:endParaRPr lang="en-US"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43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32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23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98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Total</a:t>
                      </a:r>
                      <a:endParaRPr lang="en-US"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72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82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56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210</a:t>
                      </a:r>
                      <a:endParaRPr lang="en-US" sz="1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275" marR="16275" marT="1627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Google Shape;254;p33">
            <a:extLst>
              <a:ext uri="{FF2B5EF4-FFF2-40B4-BE49-F238E27FC236}">
                <a16:creationId xmlns:a16="http://schemas.microsoft.com/office/drawing/2014/main" id="{4B29127D-8124-4A38-8592-7D1E5322CA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04400" y="3504140"/>
            <a:ext cx="4587600" cy="353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Google Shape;255;p33">
            <a:extLst>
              <a:ext uri="{FF2B5EF4-FFF2-40B4-BE49-F238E27FC236}">
                <a16:creationId xmlns:a16="http://schemas.microsoft.com/office/drawing/2014/main" id="{1E191D6A-D9CA-4A6B-9FB6-49CE39B3E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309255"/>
              </p:ext>
            </p:extLst>
          </p:nvPr>
        </p:nvGraphicFramePr>
        <p:xfrm>
          <a:off x="3170820" y="4163298"/>
          <a:ext cx="4433575" cy="240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2300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Row %: divide each cell over its row total. E.g., 29/112 = 26%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</a:rPr>
                        <a:t>Do students living on campus differ from those living off campus in the their pizza preferences? 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Papa John's 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Shakespeare's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Gumby's 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Total % Row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On campus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26%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45%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29%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off campus 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44%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33%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23%</a:t>
                      </a:r>
                      <a:endParaRPr sz="1100" b="0" i="0" u="none" strike="noStrike" cap="non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100%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E9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Google Shape;257;p33">
            <a:extLst>
              <a:ext uri="{FF2B5EF4-FFF2-40B4-BE49-F238E27FC236}">
                <a16:creationId xmlns:a16="http://schemas.microsoft.com/office/drawing/2014/main" id="{349259FF-0FD7-424E-9CDC-D77AEF936C29}"/>
              </a:ext>
            </a:extLst>
          </p:cNvPr>
          <p:cNvCxnSpPr/>
          <p:nvPr/>
        </p:nvCxnSpPr>
        <p:spPr>
          <a:xfrm rot="10800000" flipH="1">
            <a:off x="6034850" y="5503765"/>
            <a:ext cx="2651100" cy="530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258;p33">
            <a:extLst>
              <a:ext uri="{FF2B5EF4-FFF2-40B4-BE49-F238E27FC236}">
                <a16:creationId xmlns:a16="http://schemas.microsoft.com/office/drawing/2014/main" id="{EAC8944D-AA3A-4D06-BDAA-EA6D8D565AAA}"/>
              </a:ext>
            </a:extLst>
          </p:cNvPr>
          <p:cNvCxnSpPr/>
          <p:nvPr/>
        </p:nvCxnSpPr>
        <p:spPr>
          <a:xfrm rot="10800000" flipH="1">
            <a:off x="5059975" y="5897140"/>
            <a:ext cx="5592600" cy="547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745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266;p34">
            <a:extLst>
              <a:ext uri="{FF2B5EF4-FFF2-40B4-BE49-F238E27FC236}">
                <a16:creationId xmlns:a16="http://schemas.microsoft.com/office/drawing/2014/main" id="{A7714C35-54A3-4352-8BE2-D58E02B2169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975" y="643467"/>
            <a:ext cx="869804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6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724F8-F644-491C-9E55-32D461EA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Celebration: Math Function Dance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275;p35">
            <a:extLst>
              <a:ext uri="{FF2B5EF4-FFF2-40B4-BE49-F238E27FC236}">
                <a16:creationId xmlns:a16="http://schemas.microsoft.com/office/drawing/2014/main" id="{29A10A32-62A5-4297-B30F-F9D7DB1BB558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14153" y="640080"/>
            <a:ext cx="5494902" cy="5550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012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893BD-C5E5-4DD5-98FF-20FE93D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Recap - Difference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7AA9BD-5587-4A83-9787-6223C6118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570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3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3B00B-8FC6-49BA-8D1C-AFD5A35F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Hypothesis testing Comprising means for two groups – Independent T-test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6CB4-BA37-4D01-B294-3314D5FA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500"/>
              <a:t>Example: You want to compare if there is difference between male and female in terms of number of days eating breakfast in a week</a:t>
            </a:r>
          </a:p>
          <a:p>
            <a:r>
              <a:rPr lang="en-US" sz="1500"/>
              <a:t>Type of RQ: Difference RQ</a:t>
            </a:r>
          </a:p>
          <a:p>
            <a:r>
              <a:rPr lang="en-US" sz="1500"/>
              <a:t>Level of measurement of analysis variable: interval or ratio </a:t>
            </a:r>
          </a:p>
          <a:p>
            <a:r>
              <a:rPr lang="en-US" sz="1500"/>
              <a:t>Which statistical test? </a:t>
            </a:r>
          </a:p>
          <a:p>
            <a:r>
              <a:rPr lang="en-US" sz="1500"/>
              <a:t>Questionnaire quesitosn for the analysis variable: </a:t>
            </a:r>
          </a:p>
          <a:p>
            <a:pPr lvl="1"/>
            <a:r>
              <a:rPr lang="en-US" sz="1500"/>
              <a:t>Q1: What’s your gender? () Male () Female </a:t>
            </a:r>
          </a:p>
          <a:p>
            <a:pPr lvl="1"/>
            <a:r>
              <a:rPr lang="en-US" sz="1500"/>
              <a:t>Q2: How often do you eat breakfast per week? _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Male</a:t>
            </a:r>
            <a:r>
              <a:rPr lang="en-US" sz="1500"/>
              <a:t>    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X̅</a:t>
            </a:r>
            <a:r>
              <a:rPr lang="en-US" sz="1500" baseline="-25000"/>
              <a:t>1 </a:t>
            </a:r>
            <a:r>
              <a:rPr lang="en-US" sz="1500"/>
              <a:t>= 3.93 times a week 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n1 = 14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SD1 = 2.67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Female</a:t>
            </a:r>
            <a:endParaRPr lang="en-US" sz="150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X̅</a:t>
            </a:r>
            <a:r>
              <a:rPr lang="en-US" sz="1500" baseline="-25000"/>
              <a:t>2</a:t>
            </a:r>
            <a:r>
              <a:rPr lang="en-US" sz="1500"/>
              <a:t>  = 5.06 times a week </a:t>
            </a:r>
            <a:r>
              <a:rPr lang="en-US" sz="1500" baseline="-25000"/>
              <a:t> </a:t>
            </a:r>
            <a:endParaRPr lang="en-US" sz="150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n2 =  16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SD2 = 1.73 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1216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80208-9953-4B2E-9D8A-E80A4882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Formula and Intuition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E173-5DE1-42FB-8D3C-1FD2EFA4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difference in X_bar:  ( X̅</a:t>
            </a:r>
            <a:r>
              <a:rPr lang="en-US" sz="2000" baseline="-25000"/>
              <a:t>1 </a:t>
            </a:r>
            <a:r>
              <a:rPr lang="en-US" sz="2000"/>
              <a:t>– X̅</a:t>
            </a:r>
            <a:r>
              <a:rPr lang="en-US" sz="2000" baseline="-25000"/>
              <a:t>2</a:t>
            </a:r>
            <a:r>
              <a:rPr lang="en-US" sz="2000"/>
              <a:t> )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SE (standard error):√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(SD1</a:t>
            </a:r>
            <a:r>
              <a:rPr lang="en-US" sz="2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/n</a:t>
            </a:r>
            <a:r>
              <a:rPr lang="en-US" sz="2000" baseline="-25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+ SD2</a:t>
            </a:r>
            <a:r>
              <a:rPr lang="en-US" sz="2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/n</a:t>
            </a:r>
            <a:r>
              <a:rPr lang="en-US" sz="2000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) </a:t>
            </a:r>
            <a:endParaRPr lang="en-US"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/>
              <a:t>Critical value method: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 =( X̅</a:t>
            </a:r>
            <a:r>
              <a:rPr lang="en-US" sz="2000" baseline="-25000"/>
              <a:t>1 </a:t>
            </a:r>
            <a:r>
              <a:rPr lang="en-US" sz="2000"/>
              <a:t>– X̅</a:t>
            </a:r>
            <a:r>
              <a:rPr lang="en-US" sz="2000" baseline="-25000"/>
              <a:t>2</a:t>
            </a:r>
            <a:r>
              <a:rPr lang="en-US" sz="2000"/>
              <a:t> ) / SE</a:t>
            </a:r>
          </a:p>
          <a:p>
            <a:pPr marL="228600" lvl="0" indent="-228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*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/>
              <a:t>The larger the |t|, the higher the confidence that there is a difference in population average.</a:t>
            </a:r>
          </a:p>
          <a:p>
            <a:pPr marL="228600" lvl="0" indent="-228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* make sure to take absolute value of t before comparing with t_critical </a:t>
            </a:r>
          </a:p>
          <a:p>
            <a:pPr marL="228600" lvl="0" indent="-228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t_critical@90% = 1.64 , t_critical@95% = 1.96 , t_critical@99% = 2.58  </a:t>
            </a:r>
          </a:p>
          <a:p>
            <a:pPr marL="228600" lvl="0" indent="-228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(if n is large)</a:t>
            </a:r>
          </a:p>
        </p:txBody>
      </p:sp>
    </p:spTree>
    <p:extLst>
      <p:ext uri="{BB962C8B-B14F-4D97-AF65-F5344CB8AC3E}">
        <p14:creationId xmlns:p14="http://schemas.microsoft.com/office/powerpoint/2010/main" val="12416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BCA90-A0BD-44A6-9695-53DC796C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T critical value with degree of freedom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919E-CB2B-4827-AD1C-C5C4726A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Look up the t table </a:t>
            </a:r>
          </a:p>
          <a:p>
            <a:r>
              <a:rPr lang="en-US" sz="2200"/>
              <a:t>Degree of freedom = (n</a:t>
            </a:r>
            <a:r>
              <a:rPr lang="en-US" sz="2200" baseline="-25000"/>
              <a:t>1 </a:t>
            </a:r>
            <a:r>
              <a:rPr lang="en-US" sz="2200"/>
              <a:t>- 1) + (n</a:t>
            </a:r>
            <a:r>
              <a:rPr lang="en-US" sz="2200" baseline="-25000"/>
              <a:t>2</a:t>
            </a:r>
            <a:r>
              <a:rPr lang="en-US" sz="2200"/>
              <a:t> - 1) = 14-1 + 16-1 = 28</a:t>
            </a:r>
          </a:p>
          <a:p>
            <a:r>
              <a:rPr lang="en-US" sz="2200" b="1"/>
              <a:t>Confidence level</a:t>
            </a:r>
            <a:r>
              <a:rPr lang="en-US" sz="2200"/>
              <a:t>@90%,95%, 99%. 1 - CI =  alpha = 10%, 5%, and 1%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</a:t>
            </a:r>
            <a:r>
              <a:rPr lang="en-US" sz="2200" baseline="-25000"/>
              <a:t>critical@90% </a:t>
            </a:r>
            <a:r>
              <a:rPr lang="en-US" sz="2200"/>
              <a:t>= 1.7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</a:t>
            </a:r>
            <a:r>
              <a:rPr lang="en-US" sz="2200" b="1"/>
              <a:t>t &gt; t</a:t>
            </a:r>
            <a:r>
              <a:rPr lang="en-US" sz="2200" b="1" baseline="-25000"/>
              <a:t>critical </a:t>
            </a:r>
            <a:r>
              <a:rPr lang="en-US" sz="2200"/>
              <a:t>then you </a:t>
            </a:r>
            <a:r>
              <a:rPr lang="en-US" sz="2200" b="1"/>
              <a:t>reject</a:t>
            </a:r>
            <a:r>
              <a:rPr lang="en-US" sz="2200"/>
              <a:t> the null hypothesis (i.e., null = no difference), meaning the difference is big enough/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132212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C940B-FDBD-4D57-AE34-4CF3FB2F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 distribution: degree of freedom confidence level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14;p18">
            <a:extLst>
              <a:ext uri="{FF2B5EF4-FFF2-40B4-BE49-F238E27FC236}">
                <a16:creationId xmlns:a16="http://schemas.microsoft.com/office/drawing/2014/main" id="{6CB0F5AC-CA75-4087-8328-B31D76F5D0A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15354" y="640080"/>
            <a:ext cx="5092499" cy="5550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165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BDD05-45A0-4E37-9BBB-3ADD5840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Critical value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9AC6-B052-4300-A3FD-40DB20F7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/>
              <a:t>t =|( X̅</a:t>
            </a:r>
            <a:r>
              <a:rPr lang="en-US" sz="2000" baseline="-25000"/>
              <a:t>1 </a:t>
            </a:r>
            <a:r>
              <a:rPr lang="en-US" sz="2000"/>
              <a:t>– X̅</a:t>
            </a:r>
            <a:r>
              <a:rPr lang="en-US" sz="2000" baseline="-25000"/>
              <a:t>2</a:t>
            </a:r>
            <a:r>
              <a:rPr lang="en-US" sz="2000"/>
              <a:t> ) / SE|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/>
              <a:t>SE (standard error):√(SD</a:t>
            </a:r>
            <a:r>
              <a:rPr lang="en-US" sz="2000" baseline="-25000"/>
              <a:t>1</a:t>
            </a:r>
            <a:r>
              <a:rPr lang="en-US" sz="2000" baseline="30000"/>
              <a:t>2</a:t>
            </a:r>
            <a:r>
              <a:rPr lang="en-US" sz="2000"/>
              <a:t>/n</a:t>
            </a:r>
            <a:r>
              <a:rPr lang="en-US" sz="2000" baseline="-25000"/>
              <a:t>1</a:t>
            </a:r>
            <a:r>
              <a:rPr lang="en-US" sz="2000"/>
              <a:t> + SD</a:t>
            </a:r>
            <a:r>
              <a:rPr lang="en-US" sz="2000" baseline="-25000"/>
              <a:t>2</a:t>
            </a:r>
            <a:r>
              <a:rPr lang="en-US" sz="2000" baseline="30000"/>
              <a:t>2</a:t>
            </a:r>
            <a:r>
              <a:rPr lang="en-US" sz="2000"/>
              <a:t>/n</a:t>
            </a:r>
            <a:r>
              <a:rPr lang="en-US" sz="2000" baseline="-25000"/>
              <a:t>2</a:t>
            </a:r>
            <a:r>
              <a:rPr lang="en-US" sz="2000"/>
              <a:t> ) 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/>
              <a:t>Sample mean difference = X̅</a:t>
            </a:r>
            <a:r>
              <a:rPr lang="en-US" sz="2000" baseline="-25000"/>
              <a:t>1 </a:t>
            </a:r>
            <a:r>
              <a:rPr lang="en-US" sz="2000"/>
              <a:t>- X̅</a:t>
            </a:r>
            <a:r>
              <a:rPr lang="en-US" sz="2000" baseline="-25000"/>
              <a:t>2 </a:t>
            </a:r>
            <a:r>
              <a:rPr lang="en-US" sz="2000"/>
              <a:t> = 3.93 - 5.06 = -1.13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Standard Error = Square root(02.67^2/14 + 1.73^2/16)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 = |( X̅</a:t>
            </a:r>
            <a:r>
              <a:rPr lang="en-US" sz="2000" baseline="-25000"/>
              <a:t>1 </a:t>
            </a:r>
            <a:r>
              <a:rPr lang="en-US" sz="2000"/>
              <a:t>– X̅</a:t>
            </a:r>
            <a:r>
              <a:rPr lang="en-US" sz="2000" baseline="-25000"/>
              <a:t>2</a:t>
            </a:r>
            <a:r>
              <a:rPr lang="en-US" sz="2000"/>
              <a:t> ) / SE| = |-1.13/0.83| = 1.35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Hypothesis testing steps: </a:t>
            </a:r>
          </a:p>
          <a:p>
            <a:pPr marL="342900" lvl="0" indent="-3746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en-US" sz="2000"/>
              <a:t>H0: μ1 – μ2 =0, Ha: μ1 – μ2 &lt;&gt; 0  (note: you can also write in English)</a:t>
            </a:r>
          </a:p>
          <a:p>
            <a:pPr marL="3429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000"/>
              <a:t>t = 1.35 </a:t>
            </a:r>
            <a:r>
              <a:rPr lang="en-US" sz="2000" b="1"/>
              <a:t>NOT</a:t>
            </a:r>
            <a:r>
              <a:rPr lang="en-US" sz="2000"/>
              <a:t> &gt; t</a:t>
            </a:r>
            <a:r>
              <a:rPr lang="en-US" sz="2000" baseline="-25000"/>
              <a:t>critical@90% confidence, df = 28 </a:t>
            </a:r>
            <a:r>
              <a:rPr lang="en-US" sz="2000"/>
              <a:t>= 1.7 Thus, we </a:t>
            </a:r>
            <a:r>
              <a:rPr lang="en-US" sz="2000" b="1"/>
              <a:t>cannot </a:t>
            </a:r>
            <a:r>
              <a:rPr lang="en-US" sz="2000"/>
              <a:t>reject the null hypothesis. </a:t>
            </a:r>
            <a:endParaRPr lang="en-US" sz="2000" baseline="-25000"/>
          </a:p>
          <a:p>
            <a:pPr marL="342900" lvl="0" indent="-374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000"/>
              <a:t>There is </a:t>
            </a:r>
            <a:r>
              <a:rPr lang="en-US" sz="2000" b="1"/>
              <a:t>no enough evidence</a:t>
            </a:r>
            <a:r>
              <a:rPr lang="en-US" sz="2000"/>
              <a:t> to say there is difference between male and female in terms of their frequency of eating breakfast in the population at 90% confidence level. </a:t>
            </a:r>
          </a:p>
        </p:txBody>
      </p:sp>
    </p:spTree>
    <p:extLst>
      <p:ext uri="{BB962C8B-B14F-4D97-AF65-F5344CB8AC3E}">
        <p14:creationId xmlns:p14="http://schemas.microsoft.com/office/powerpoint/2010/main" val="305455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0ACFE-129D-4F0B-B7C0-31E9CD90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Hypothesis testing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F068-A795-40BA-9119-6E2EC4BA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200"/>
              <a:t>Formula the null and alternative hypothesis. Null is always Statement of no difference. </a:t>
            </a:r>
            <a:r>
              <a:rPr lang="en-US" sz="2200" b="1"/>
              <a:t>H0: μ1 – μ2 =0 , Ha: μ1 – μ2 &lt;&gt; 0  Note: </a:t>
            </a:r>
            <a:r>
              <a:rPr lang="en-US" sz="2200"/>
              <a:t>µ is population mean but you use the sample mean X̅</a:t>
            </a:r>
            <a:r>
              <a:rPr lang="en-US" sz="2200" baseline="-25000"/>
              <a:t>1 </a:t>
            </a:r>
            <a:r>
              <a:rPr lang="en-US" sz="2200"/>
              <a:t>- X̅</a:t>
            </a:r>
            <a:r>
              <a:rPr lang="en-US" sz="2200" baseline="-25000"/>
              <a:t>2 </a:t>
            </a:r>
            <a:r>
              <a:rPr lang="en-US" sz="2200"/>
              <a:t>to infer the population mean.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200"/>
              <a:t>Calculate using confidence interval or critical value method. Reject the null hypothesis that there is no difference if test statistics (t) is larger than the critical value (t critical)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200"/>
              <a:t>Conclusion: </a:t>
            </a:r>
          </a:p>
          <a:p>
            <a:pPr lvl="1">
              <a:spcBef>
                <a:spcPts val="0"/>
              </a:spcBef>
              <a:buClr>
                <a:schemeClr val="dk2"/>
              </a:buClr>
              <a:buSzPts val="2000"/>
            </a:pPr>
            <a:r>
              <a:rPr lang="en-US" sz="2200" b="1"/>
              <a:t>If we cannot reject the null </a:t>
            </a:r>
            <a:r>
              <a:rPr lang="en-US" sz="2200"/>
              <a:t>hypothesis: there is </a:t>
            </a:r>
            <a:r>
              <a:rPr lang="en-US" sz="2200" b="1"/>
              <a:t>not enough evidence</a:t>
            </a:r>
            <a:r>
              <a:rPr lang="en-US" sz="2200"/>
              <a:t> to say there is a difference in the population average between male and female in terms of # of times eating breakfast at</a:t>
            </a:r>
            <a:r>
              <a:rPr lang="en-US" sz="2200" b="1"/>
              <a:t> 90% confidence level. </a:t>
            </a:r>
          </a:p>
          <a:p>
            <a:pPr lvl="1">
              <a:spcBef>
                <a:spcPts val="0"/>
              </a:spcBef>
              <a:buClr>
                <a:schemeClr val="dk2"/>
              </a:buClr>
              <a:buSzPts val="2000"/>
            </a:pPr>
            <a:r>
              <a:rPr lang="en-US" sz="2200" b="1"/>
              <a:t>If reject the null:</a:t>
            </a:r>
            <a:r>
              <a:rPr lang="en-US" sz="2200"/>
              <a:t> we are </a:t>
            </a:r>
            <a:r>
              <a:rPr lang="en-US" sz="2200" b="1"/>
              <a:t>90% confident </a:t>
            </a:r>
            <a:r>
              <a:rPr lang="en-US" sz="2200"/>
              <a:t>that there is a </a:t>
            </a:r>
            <a:r>
              <a:rPr lang="en-US" sz="2200" b="1"/>
              <a:t>difference in population</a:t>
            </a:r>
            <a:r>
              <a:rPr lang="en-US" sz="2200"/>
              <a:t> </a:t>
            </a:r>
            <a:r>
              <a:rPr lang="en-US" sz="2200" b="1"/>
              <a:t>average </a:t>
            </a:r>
            <a:r>
              <a:rPr lang="en-US" sz="2200"/>
              <a:t>between male and female in terms of # of times eating breakfast in a week.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579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A031-35F8-496B-BA23-3EACA0D9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question – Qualtrics example write out the three steps of hypothesis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D4F2-6E79-4801-89B8-BE0EA5FD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058"/>
          </a:xfrm>
        </p:spPr>
        <p:txBody>
          <a:bodyPr/>
          <a:lstStyle/>
          <a:p>
            <a:r>
              <a:rPr lang="en-US"/>
              <a:t>Do men and women differ in how satisfied they are with their gift shopping experiences?</a:t>
            </a:r>
            <a:endParaRPr lang="en-US" dirty="0"/>
          </a:p>
        </p:txBody>
      </p:sp>
      <p:pic>
        <p:nvPicPr>
          <p:cNvPr id="4" name="Google Shape;136;p21">
            <a:extLst>
              <a:ext uri="{FF2B5EF4-FFF2-40B4-BE49-F238E27FC236}">
                <a16:creationId xmlns:a16="http://schemas.microsoft.com/office/drawing/2014/main" id="{F1C1AB6F-86B4-41DD-A5B4-6D218C72AF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728" y="2529191"/>
            <a:ext cx="7073630" cy="19608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2DE08-4EF9-4DB0-98F6-99ABB74782B2}"/>
              </a:ext>
            </a:extLst>
          </p:cNvPr>
          <p:cNvSpPr txBox="1"/>
          <p:nvPr/>
        </p:nvSpPr>
        <p:spPr>
          <a:xfrm>
            <a:off x="1448866" y="4048317"/>
            <a:ext cx="6945548" cy="212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Critical value method: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 =|( </a:t>
            </a:r>
            <a:r>
              <a:rPr lang="en-US" sz="1800" dirty="0" err="1">
                <a:solidFill>
                  <a:schemeClr val="dk1"/>
                </a:solidFill>
              </a:rPr>
              <a:t>X̅</a:t>
            </a:r>
            <a:r>
              <a:rPr lang="en-US" sz="1800" baseline="-25000" dirty="0" err="1">
                <a:solidFill>
                  <a:schemeClr val="dk1"/>
                </a:solidFill>
              </a:rPr>
              <a:t>1</a:t>
            </a:r>
            <a:r>
              <a:rPr lang="en-US" sz="1800" baseline="-250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– </a:t>
            </a:r>
            <a:r>
              <a:rPr lang="en-US" sz="1800" dirty="0" err="1">
                <a:solidFill>
                  <a:schemeClr val="dk1"/>
                </a:solidFill>
              </a:rPr>
              <a:t>X̅</a:t>
            </a:r>
            <a:r>
              <a:rPr lang="en-US" sz="1800" baseline="-25000" dirty="0" err="1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 ) / SE|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SE/standard error:√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SD1</a:t>
            </a:r>
            <a:r>
              <a:rPr lang="en-US" sz="1800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SD2</a:t>
            </a:r>
            <a:r>
              <a:rPr lang="en-US" sz="1800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 ; Df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+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-1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t</a:t>
            </a:r>
            <a:r>
              <a:rPr lang="en-US" sz="2800" baseline="-25000" dirty="0" err="1">
                <a:solidFill>
                  <a:schemeClr val="dk1"/>
                </a:solidFill>
              </a:rPr>
              <a:t>critical@90</a:t>
            </a:r>
            <a:r>
              <a:rPr lang="en-US" sz="2800" baseline="-25000" dirty="0">
                <a:solidFill>
                  <a:schemeClr val="dk1"/>
                </a:solidFill>
              </a:rPr>
              <a:t>% </a:t>
            </a:r>
            <a:r>
              <a:rPr lang="en-US" sz="1800" dirty="0">
                <a:solidFill>
                  <a:schemeClr val="dk1"/>
                </a:solidFill>
              </a:rPr>
              <a:t>= ?   hypothesis?   t =?    conclusion =? 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75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419</TotalTime>
  <Words>1933</Words>
  <Application>Microsoft Office PowerPoint</Application>
  <PresentationFormat>Widescreen</PresentationFormat>
  <Paragraphs>302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Times New Roman</vt:lpstr>
      <vt:lpstr>Office Theme</vt:lpstr>
      <vt:lpstr>Hypothesis Tests – Difference Test</vt:lpstr>
      <vt:lpstr>Agenda</vt:lpstr>
      <vt:lpstr>Hypothesis testing Comprising means for two groups – Independent T-test</vt:lpstr>
      <vt:lpstr>Formula and Intuition</vt:lpstr>
      <vt:lpstr>T critical value with degree of freedom</vt:lpstr>
      <vt:lpstr>T distribution: degree of freedom confidence level</vt:lpstr>
      <vt:lpstr>Critical value method</vt:lpstr>
      <vt:lpstr>Hypothesis testing steps</vt:lpstr>
      <vt:lpstr>Practice question – Qualtrics example write out the three steps of hypothesis test</vt:lpstr>
      <vt:lpstr>T distribution: degree of freedom confidence interval </vt:lpstr>
      <vt:lpstr>Critical value method</vt:lpstr>
      <vt:lpstr>t statistics vs. t critical value judgement rule </vt:lpstr>
      <vt:lpstr>What’s degree of freedom?</vt:lpstr>
      <vt:lpstr>Agenda</vt:lpstr>
      <vt:lpstr>Hypothesis Testing Two-way Chi-square test</vt:lpstr>
      <vt:lpstr>Visualization</vt:lpstr>
      <vt:lpstr>iClicker</vt:lpstr>
      <vt:lpstr>iClicker answer</vt:lpstr>
      <vt:lpstr>Answer</vt:lpstr>
      <vt:lpstr>Chi-square test</vt:lpstr>
      <vt:lpstr>Visualization</vt:lpstr>
      <vt:lpstr>PowerPoint Presentation</vt:lpstr>
      <vt:lpstr>Celebration: Math Function Dance</vt:lpstr>
      <vt:lpstr>Recap - Difference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Tests – Difference Test</dc:title>
  <dc:creator>Nguyen, Mike (MU-Student)</dc:creator>
  <cp:lastModifiedBy>Nguyen, Mike (MU-Student)</cp:lastModifiedBy>
  <cp:revision>9</cp:revision>
  <dcterms:created xsi:type="dcterms:W3CDTF">2021-06-01T18:43:20Z</dcterms:created>
  <dcterms:modified xsi:type="dcterms:W3CDTF">2021-06-02T01:42:21Z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