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76851" autoAdjust="0"/>
  </p:normalViewPr>
  <p:slideViewPr>
    <p:cSldViewPr snapToGrid="0">
      <p:cViewPr varScale="1">
        <p:scale>
          <a:sx n="84" d="100"/>
          <a:sy n="84" d="100"/>
        </p:scale>
        <p:origin x="666"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A83F6-C69F-4D9D-93FC-993D86C12FA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51BA504-7E1D-42C7-801E-C94B2EB88B7B}">
      <dgm:prSet/>
      <dgm:spPr/>
      <dgm:t>
        <a:bodyPr/>
        <a:lstStyle/>
        <a:p>
          <a:r>
            <a:rPr lang="en-US" b="1"/>
            <a:t>What we know</a:t>
          </a:r>
          <a:r>
            <a:rPr lang="en-US"/>
            <a:t>: sample statistics such as mean, mode, standard deviation, range etc. </a:t>
          </a:r>
        </a:p>
      </dgm:t>
    </dgm:pt>
    <dgm:pt modelId="{5CE3A2F7-7CDF-46A7-86A4-2F9F51F1402C}" type="parTrans" cxnId="{84FFD011-073F-4D76-99DA-40F594EF5EEE}">
      <dgm:prSet/>
      <dgm:spPr/>
      <dgm:t>
        <a:bodyPr/>
        <a:lstStyle/>
        <a:p>
          <a:endParaRPr lang="en-US"/>
        </a:p>
      </dgm:t>
    </dgm:pt>
    <dgm:pt modelId="{E7AD2461-3882-4752-AFA3-CA6C1F93E6E3}" type="sibTrans" cxnId="{84FFD011-073F-4D76-99DA-40F594EF5EEE}">
      <dgm:prSet/>
      <dgm:spPr/>
      <dgm:t>
        <a:bodyPr/>
        <a:lstStyle/>
        <a:p>
          <a:endParaRPr lang="en-US"/>
        </a:p>
      </dgm:t>
    </dgm:pt>
    <dgm:pt modelId="{B715E00A-EAA3-4A90-873D-022F5BA0A890}">
      <dgm:prSet/>
      <dgm:spPr/>
      <dgm:t>
        <a:bodyPr/>
        <a:lstStyle/>
        <a:p>
          <a:r>
            <a:rPr lang="en-US"/>
            <a:t>The </a:t>
          </a:r>
          <a:r>
            <a:rPr lang="en-US" b="1"/>
            <a:t>sample statistic </a:t>
          </a:r>
          <a:r>
            <a:rPr lang="en-US"/>
            <a:t>may be either a </a:t>
          </a:r>
          <a:r>
            <a:rPr lang="en-US" b="1"/>
            <a:t>percentage</a:t>
          </a:r>
          <a:r>
            <a:rPr lang="en-US"/>
            <a:t>, (i.e., 12% of the respondents stated they were “every likely” to patronize a new restaurant OR the sample statistics may be a </a:t>
          </a:r>
          <a:r>
            <a:rPr lang="en-US" b="1"/>
            <a:t>mean</a:t>
          </a:r>
          <a:r>
            <a:rPr lang="en-US"/>
            <a:t>, i.e., the average amount spent per month in restaurants is $185</a:t>
          </a:r>
        </a:p>
      </dgm:t>
    </dgm:pt>
    <dgm:pt modelId="{17BB2260-71C7-46AD-8600-C2E9BCB215F0}" type="parTrans" cxnId="{4B0DFB5A-6E66-4F95-B9EC-3353205F6D05}">
      <dgm:prSet/>
      <dgm:spPr/>
      <dgm:t>
        <a:bodyPr/>
        <a:lstStyle/>
        <a:p>
          <a:endParaRPr lang="en-US"/>
        </a:p>
      </dgm:t>
    </dgm:pt>
    <dgm:pt modelId="{4262DD8E-F004-40D9-A5DE-4E1DB4E8EFF2}" type="sibTrans" cxnId="{4B0DFB5A-6E66-4F95-B9EC-3353205F6D05}">
      <dgm:prSet/>
      <dgm:spPr/>
      <dgm:t>
        <a:bodyPr/>
        <a:lstStyle/>
        <a:p>
          <a:endParaRPr lang="en-US"/>
        </a:p>
      </dgm:t>
    </dgm:pt>
    <dgm:pt modelId="{3CBCD07E-E130-45FF-947C-577E12103D68}">
      <dgm:prSet/>
      <dgm:spPr/>
      <dgm:t>
        <a:bodyPr/>
        <a:lstStyle/>
        <a:p>
          <a:r>
            <a:rPr lang="en-US"/>
            <a:t>Use sample statistics to infer about the population through </a:t>
          </a:r>
          <a:r>
            <a:rPr lang="en-US" b="1"/>
            <a:t>confidence intervals </a:t>
          </a:r>
          <a:endParaRPr lang="en-US"/>
        </a:p>
      </dgm:t>
    </dgm:pt>
    <dgm:pt modelId="{EC8B0879-1C33-4C94-8E9D-A350C28635C9}" type="parTrans" cxnId="{80125E9D-2DB1-4B09-ABBA-9D9F194CF5CA}">
      <dgm:prSet/>
      <dgm:spPr/>
      <dgm:t>
        <a:bodyPr/>
        <a:lstStyle/>
        <a:p>
          <a:endParaRPr lang="en-US"/>
        </a:p>
      </dgm:t>
    </dgm:pt>
    <dgm:pt modelId="{7BD63166-0980-4D25-AD5E-856E6E057B09}" type="sibTrans" cxnId="{80125E9D-2DB1-4B09-ABBA-9D9F194CF5CA}">
      <dgm:prSet/>
      <dgm:spPr/>
      <dgm:t>
        <a:bodyPr/>
        <a:lstStyle/>
        <a:p>
          <a:endParaRPr lang="en-US"/>
        </a:p>
      </dgm:t>
    </dgm:pt>
    <dgm:pt modelId="{0191BDAA-9C5F-4E17-BDDA-A502C19128F1}">
      <dgm:prSet/>
      <dgm:spPr/>
      <dgm:t>
        <a:bodyPr/>
        <a:lstStyle/>
        <a:p>
          <a:r>
            <a:rPr lang="en-US"/>
            <a:t>So what is </a:t>
          </a:r>
          <a:r>
            <a:rPr lang="en-US" b="1"/>
            <a:t>confidence intervals</a:t>
          </a:r>
          <a:r>
            <a:rPr lang="en-US"/>
            <a:t>?</a:t>
          </a:r>
        </a:p>
      </dgm:t>
    </dgm:pt>
    <dgm:pt modelId="{A792FF7D-A041-4260-8205-77CBE645931D}" type="parTrans" cxnId="{BC927667-28E9-41E7-A3E3-9B59075E5988}">
      <dgm:prSet/>
      <dgm:spPr/>
      <dgm:t>
        <a:bodyPr/>
        <a:lstStyle/>
        <a:p>
          <a:endParaRPr lang="en-US"/>
        </a:p>
      </dgm:t>
    </dgm:pt>
    <dgm:pt modelId="{9310D6D2-AE48-403E-8736-46CFB059DA3B}" type="sibTrans" cxnId="{BC927667-28E9-41E7-A3E3-9B59075E5988}">
      <dgm:prSet/>
      <dgm:spPr/>
      <dgm:t>
        <a:bodyPr/>
        <a:lstStyle/>
        <a:p>
          <a:endParaRPr lang="en-US"/>
        </a:p>
      </dgm:t>
    </dgm:pt>
    <dgm:pt modelId="{3B01415F-EA53-40F1-9590-FE18CBC6D155}" type="pres">
      <dgm:prSet presAssocID="{795A83F6-C69F-4D9D-93FC-993D86C12FA9}" presName="vert0" presStyleCnt="0">
        <dgm:presLayoutVars>
          <dgm:dir/>
          <dgm:animOne val="branch"/>
          <dgm:animLvl val="lvl"/>
        </dgm:presLayoutVars>
      </dgm:prSet>
      <dgm:spPr/>
    </dgm:pt>
    <dgm:pt modelId="{53EA2642-12E4-4F21-B87F-51A8BD54A75D}" type="pres">
      <dgm:prSet presAssocID="{B51BA504-7E1D-42C7-801E-C94B2EB88B7B}" presName="thickLine" presStyleLbl="alignNode1" presStyleIdx="0" presStyleCnt="4"/>
      <dgm:spPr/>
    </dgm:pt>
    <dgm:pt modelId="{50AFD1B8-A686-4B68-90CC-85285B132A69}" type="pres">
      <dgm:prSet presAssocID="{B51BA504-7E1D-42C7-801E-C94B2EB88B7B}" presName="horz1" presStyleCnt="0"/>
      <dgm:spPr/>
    </dgm:pt>
    <dgm:pt modelId="{0851AFC0-F8E0-417C-87BC-04BC9CA8FD7B}" type="pres">
      <dgm:prSet presAssocID="{B51BA504-7E1D-42C7-801E-C94B2EB88B7B}" presName="tx1" presStyleLbl="revTx" presStyleIdx="0" presStyleCnt="4"/>
      <dgm:spPr/>
    </dgm:pt>
    <dgm:pt modelId="{861A7938-77D5-4456-93C4-34A188F6AEE9}" type="pres">
      <dgm:prSet presAssocID="{B51BA504-7E1D-42C7-801E-C94B2EB88B7B}" presName="vert1" presStyleCnt="0"/>
      <dgm:spPr/>
    </dgm:pt>
    <dgm:pt modelId="{46CF7AC0-86EF-4902-8CD3-78AA8CF741DB}" type="pres">
      <dgm:prSet presAssocID="{B715E00A-EAA3-4A90-873D-022F5BA0A890}" presName="thickLine" presStyleLbl="alignNode1" presStyleIdx="1" presStyleCnt="4"/>
      <dgm:spPr/>
    </dgm:pt>
    <dgm:pt modelId="{27C819C8-943B-460B-9477-9ACF19749E36}" type="pres">
      <dgm:prSet presAssocID="{B715E00A-EAA3-4A90-873D-022F5BA0A890}" presName="horz1" presStyleCnt="0"/>
      <dgm:spPr/>
    </dgm:pt>
    <dgm:pt modelId="{5296528B-99E6-4EDD-ACBB-BDF80134D67A}" type="pres">
      <dgm:prSet presAssocID="{B715E00A-EAA3-4A90-873D-022F5BA0A890}" presName="tx1" presStyleLbl="revTx" presStyleIdx="1" presStyleCnt="4"/>
      <dgm:spPr/>
    </dgm:pt>
    <dgm:pt modelId="{FC541FB5-88D1-4DF3-BF8B-DBAA4FCFF024}" type="pres">
      <dgm:prSet presAssocID="{B715E00A-EAA3-4A90-873D-022F5BA0A890}" presName="vert1" presStyleCnt="0"/>
      <dgm:spPr/>
    </dgm:pt>
    <dgm:pt modelId="{4843FDF1-0FB6-41EC-9B79-9D31B9FA696B}" type="pres">
      <dgm:prSet presAssocID="{3CBCD07E-E130-45FF-947C-577E12103D68}" presName="thickLine" presStyleLbl="alignNode1" presStyleIdx="2" presStyleCnt="4"/>
      <dgm:spPr/>
    </dgm:pt>
    <dgm:pt modelId="{571B2FC8-368C-4F7E-8F9B-F5C06A0A64EE}" type="pres">
      <dgm:prSet presAssocID="{3CBCD07E-E130-45FF-947C-577E12103D68}" presName="horz1" presStyleCnt="0"/>
      <dgm:spPr/>
    </dgm:pt>
    <dgm:pt modelId="{6177BD73-1D51-45F6-9F05-3B6BAE3F481A}" type="pres">
      <dgm:prSet presAssocID="{3CBCD07E-E130-45FF-947C-577E12103D68}" presName="tx1" presStyleLbl="revTx" presStyleIdx="2" presStyleCnt="4"/>
      <dgm:spPr/>
    </dgm:pt>
    <dgm:pt modelId="{A9DE87F3-48B3-406B-BE9E-E2C4FEDA8DE2}" type="pres">
      <dgm:prSet presAssocID="{3CBCD07E-E130-45FF-947C-577E12103D68}" presName="vert1" presStyleCnt="0"/>
      <dgm:spPr/>
    </dgm:pt>
    <dgm:pt modelId="{75659748-DD77-49AD-8501-BCF9A2F8863B}" type="pres">
      <dgm:prSet presAssocID="{0191BDAA-9C5F-4E17-BDDA-A502C19128F1}" presName="thickLine" presStyleLbl="alignNode1" presStyleIdx="3" presStyleCnt="4"/>
      <dgm:spPr/>
    </dgm:pt>
    <dgm:pt modelId="{575442F6-DD51-4D6A-BE6E-042884CC96B5}" type="pres">
      <dgm:prSet presAssocID="{0191BDAA-9C5F-4E17-BDDA-A502C19128F1}" presName="horz1" presStyleCnt="0"/>
      <dgm:spPr/>
    </dgm:pt>
    <dgm:pt modelId="{C3012AA1-4561-4154-B1EA-5465D658B800}" type="pres">
      <dgm:prSet presAssocID="{0191BDAA-9C5F-4E17-BDDA-A502C19128F1}" presName="tx1" presStyleLbl="revTx" presStyleIdx="3" presStyleCnt="4"/>
      <dgm:spPr/>
    </dgm:pt>
    <dgm:pt modelId="{6CB012D4-B728-47D9-9E0D-B26D9BA8752D}" type="pres">
      <dgm:prSet presAssocID="{0191BDAA-9C5F-4E17-BDDA-A502C19128F1}" presName="vert1" presStyleCnt="0"/>
      <dgm:spPr/>
    </dgm:pt>
  </dgm:ptLst>
  <dgm:cxnLst>
    <dgm:cxn modelId="{84FFD011-073F-4D76-99DA-40F594EF5EEE}" srcId="{795A83F6-C69F-4D9D-93FC-993D86C12FA9}" destId="{B51BA504-7E1D-42C7-801E-C94B2EB88B7B}" srcOrd="0" destOrd="0" parTransId="{5CE3A2F7-7CDF-46A7-86A4-2F9F51F1402C}" sibTransId="{E7AD2461-3882-4752-AFA3-CA6C1F93E6E3}"/>
    <dgm:cxn modelId="{7DBE9D31-AF9F-4699-AF0F-AC805C49E091}" type="presOf" srcId="{3CBCD07E-E130-45FF-947C-577E12103D68}" destId="{6177BD73-1D51-45F6-9F05-3B6BAE3F481A}" srcOrd="0" destOrd="0" presId="urn:microsoft.com/office/officeart/2008/layout/LinedList"/>
    <dgm:cxn modelId="{CCE6E643-31B6-4995-A238-E1967909272C}" type="presOf" srcId="{B715E00A-EAA3-4A90-873D-022F5BA0A890}" destId="{5296528B-99E6-4EDD-ACBB-BDF80134D67A}" srcOrd="0" destOrd="0" presId="urn:microsoft.com/office/officeart/2008/layout/LinedList"/>
    <dgm:cxn modelId="{BC927667-28E9-41E7-A3E3-9B59075E5988}" srcId="{795A83F6-C69F-4D9D-93FC-993D86C12FA9}" destId="{0191BDAA-9C5F-4E17-BDDA-A502C19128F1}" srcOrd="3" destOrd="0" parTransId="{A792FF7D-A041-4260-8205-77CBE645931D}" sibTransId="{9310D6D2-AE48-403E-8736-46CFB059DA3B}"/>
    <dgm:cxn modelId="{4B0DFB5A-6E66-4F95-B9EC-3353205F6D05}" srcId="{795A83F6-C69F-4D9D-93FC-993D86C12FA9}" destId="{B715E00A-EAA3-4A90-873D-022F5BA0A890}" srcOrd="1" destOrd="0" parTransId="{17BB2260-71C7-46AD-8600-C2E9BCB215F0}" sibTransId="{4262DD8E-F004-40D9-A5DE-4E1DB4E8EFF2}"/>
    <dgm:cxn modelId="{706EA58B-D58D-406C-9B19-9A5688FA1902}" type="presOf" srcId="{B51BA504-7E1D-42C7-801E-C94B2EB88B7B}" destId="{0851AFC0-F8E0-417C-87BC-04BC9CA8FD7B}" srcOrd="0" destOrd="0" presId="urn:microsoft.com/office/officeart/2008/layout/LinedList"/>
    <dgm:cxn modelId="{80125E9D-2DB1-4B09-ABBA-9D9F194CF5CA}" srcId="{795A83F6-C69F-4D9D-93FC-993D86C12FA9}" destId="{3CBCD07E-E130-45FF-947C-577E12103D68}" srcOrd="2" destOrd="0" parTransId="{EC8B0879-1C33-4C94-8E9D-A350C28635C9}" sibTransId="{7BD63166-0980-4D25-AD5E-856E6E057B09}"/>
    <dgm:cxn modelId="{673E3DBC-C688-4640-B1F1-FCF34677A76D}" type="presOf" srcId="{795A83F6-C69F-4D9D-93FC-993D86C12FA9}" destId="{3B01415F-EA53-40F1-9590-FE18CBC6D155}" srcOrd="0" destOrd="0" presId="urn:microsoft.com/office/officeart/2008/layout/LinedList"/>
    <dgm:cxn modelId="{E69400C9-1A03-481A-B831-52110F053AAD}" type="presOf" srcId="{0191BDAA-9C5F-4E17-BDDA-A502C19128F1}" destId="{C3012AA1-4561-4154-B1EA-5465D658B800}" srcOrd="0" destOrd="0" presId="urn:microsoft.com/office/officeart/2008/layout/LinedList"/>
    <dgm:cxn modelId="{CCDB76F9-DA90-4E3C-9CF7-D60E9CF7B51D}" type="presParOf" srcId="{3B01415F-EA53-40F1-9590-FE18CBC6D155}" destId="{53EA2642-12E4-4F21-B87F-51A8BD54A75D}" srcOrd="0" destOrd="0" presId="urn:microsoft.com/office/officeart/2008/layout/LinedList"/>
    <dgm:cxn modelId="{531D8F6A-864A-4E52-822E-72638A000DFD}" type="presParOf" srcId="{3B01415F-EA53-40F1-9590-FE18CBC6D155}" destId="{50AFD1B8-A686-4B68-90CC-85285B132A69}" srcOrd="1" destOrd="0" presId="urn:microsoft.com/office/officeart/2008/layout/LinedList"/>
    <dgm:cxn modelId="{418CD575-A178-4D25-87EF-637FEF8AB172}" type="presParOf" srcId="{50AFD1B8-A686-4B68-90CC-85285B132A69}" destId="{0851AFC0-F8E0-417C-87BC-04BC9CA8FD7B}" srcOrd="0" destOrd="0" presId="urn:microsoft.com/office/officeart/2008/layout/LinedList"/>
    <dgm:cxn modelId="{A418CDC6-0DB3-444C-AB4D-DB1D1BFDDB98}" type="presParOf" srcId="{50AFD1B8-A686-4B68-90CC-85285B132A69}" destId="{861A7938-77D5-4456-93C4-34A188F6AEE9}" srcOrd="1" destOrd="0" presId="urn:microsoft.com/office/officeart/2008/layout/LinedList"/>
    <dgm:cxn modelId="{26634B0E-5C9A-4B96-A536-81EAACA96200}" type="presParOf" srcId="{3B01415F-EA53-40F1-9590-FE18CBC6D155}" destId="{46CF7AC0-86EF-4902-8CD3-78AA8CF741DB}" srcOrd="2" destOrd="0" presId="urn:microsoft.com/office/officeart/2008/layout/LinedList"/>
    <dgm:cxn modelId="{6549BA78-D040-4B3C-AA08-F81B12EDA886}" type="presParOf" srcId="{3B01415F-EA53-40F1-9590-FE18CBC6D155}" destId="{27C819C8-943B-460B-9477-9ACF19749E36}" srcOrd="3" destOrd="0" presId="urn:microsoft.com/office/officeart/2008/layout/LinedList"/>
    <dgm:cxn modelId="{A88F8E70-DA31-4DFA-A2A0-4B0942469692}" type="presParOf" srcId="{27C819C8-943B-460B-9477-9ACF19749E36}" destId="{5296528B-99E6-4EDD-ACBB-BDF80134D67A}" srcOrd="0" destOrd="0" presId="urn:microsoft.com/office/officeart/2008/layout/LinedList"/>
    <dgm:cxn modelId="{70575ED6-9B2A-46AC-8176-725F58AE0227}" type="presParOf" srcId="{27C819C8-943B-460B-9477-9ACF19749E36}" destId="{FC541FB5-88D1-4DF3-BF8B-DBAA4FCFF024}" srcOrd="1" destOrd="0" presId="urn:microsoft.com/office/officeart/2008/layout/LinedList"/>
    <dgm:cxn modelId="{28789C08-C324-44BD-A563-01D9AA8263D0}" type="presParOf" srcId="{3B01415F-EA53-40F1-9590-FE18CBC6D155}" destId="{4843FDF1-0FB6-41EC-9B79-9D31B9FA696B}" srcOrd="4" destOrd="0" presId="urn:microsoft.com/office/officeart/2008/layout/LinedList"/>
    <dgm:cxn modelId="{191E1E2A-F89D-42BA-8F82-E28C3397E2E4}" type="presParOf" srcId="{3B01415F-EA53-40F1-9590-FE18CBC6D155}" destId="{571B2FC8-368C-4F7E-8F9B-F5C06A0A64EE}" srcOrd="5" destOrd="0" presId="urn:microsoft.com/office/officeart/2008/layout/LinedList"/>
    <dgm:cxn modelId="{6079DC7D-7736-4B3E-9EAD-D8BF59A3DC2F}" type="presParOf" srcId="{571B2FC8-368C-4F7E-8F9B-F5C06A0A64EE}" destId="{6177BD73-1D51-45F6-9F05-3B6BAE3F481A}" srcOrd="0" destOrd="0" presId="urn:microsoft.com/office/officeart/2008/layout/LinedList"/>
    <dgm:cxn modelId="{22621198-107D-4B76-AAE6-90097FDF2CA2}" type="presParOf" srcId="{571B2FC8-368C-4F7E-8F9B-F5C06A0A64EE}" destId="{A9DE87F3-48B3-406B-BE9E-E2C4FEDA8DE2}" srcOrd="1" destOrd="0" presId="urn:microsoft.com/office/officeart/2008/layout/LinedList"/>
    <dgm:cxn modelId="{8C2C533C-DE4B-48D1-A62E-697C6BAEA944}" type="presParOf" srcId="{3B01415F-EA53-40F1-9590-FE18CBC6D155}" destId="{75659748-DD77-49AD-8501-BCF9A2F8863B}" srcOrd="6" destOrd="0" presId="urn:microsoft.com/office/officeart/2008/layout/LinedList"/>
    <dgm:cxn modelId="{8E288A85-529C-495E-8617-DDBA54EC5894}" type="presParOf" srcId="{3B01415F-EA53-40F1-9590-FE18CBC6D155}" destId="{575442F6-DD51-4D6A-BE6E-042884CC96B5}" srcOrd="7" destOrd="0" presId="urn:microsoft.com/office/officeart/2008/layout/LinedList"/>
    <dgm:cxn modelId="{5FB837D4-4398-42D3-A317-89FA962EF5DB}" type="presParOf" srcId="{575442F6-DD51-4D6A-BE6E-042884CC96B5}" destId="{C3012AA1-4561-4154-B1EA-5465D658B800}" srcOrd="0" destOrd="0" presId="urn:microsoft.com/office/officeart/2008/layout/LinedList"/>
    <dgm:cxn modelId="{5851D3FF-89F4-416E-B76E-235DE7AE8AAF}" type="presParOf" srcId="{575442F6-DD51-4D6A-BE6E-042884CC96B5}" destId="{6CB012D4-B728-47D9-9E0D-B26D9BA875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0CD3D35-2FD4-4681-8339-F532E68F8A64}">
      <dgm:prSet/>
      <dgm:spPr/>
      <dgm:t>
        <a:bodyPr/>
        <a:lstStyle/>
        <a:p>
          <a:r>
            <a:rPr lang="en-US"/>
            <a:t>Confidence level: most commonly used level of confidence: 95%; corresponding to 1.96 for the t value. Or 99% t = 2.58 </a:t>
          </a:r>
        </a:p>
      </dgm:t>
    </dgm:pt>
    <dgm:pt modelId="{B46A8337-46F1-4204-90C5-7F8A63DB5CCB}" type="parTrans" cxnId="{3B49D946-9A7F-4AEC-A85F-76149C22ED5C}">
      <dgm:prSet/>
      <dgm:spPr/>
      <dgm:t>
        <a:bodyPr/>
        <a:lstStyle/>
        <a:p>
          <a:endParaRPr lang="en-US"/>
        </a:p>
      </dgm:t>
    </dgm:pt>
    <dgm:pt modelId="{9D77CF51-1DF5-4303-951F-8E92A9AC10D0}" type="sibTrans" cxnId="{3B49D946-9A7F-4AEC-A85F-76149C22ED5C}">
      <dgm:prSet/>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dgm:pt modelId="{1C94B6B2-4482-4650-83EB-92A2579C687B}">
      <dgm:prSet/>
      <dgm:spPr/>
      <dgm:t>
        <a:bodyPr/>
        <a:lstStyle/>
        <a:p>
          <a:r>
            <a:rPr lang="en-US"/>
            <a:t>For mean (xbar – t_critical * SE , xabar + t_critical* SE)</a:t>
          </a:r>
        </a:p>
      </dgm:t>
    </dgm:p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dgm:pt modelId="{74D33AAB-092C-433E-A5A4-AD47676891B8}">
      <dgm:prSet/>
      <dgm:spPr/>
      <dgm:t>
        <a:bodyPr/>
        <a:lstStyle/>
        <a:p>
          <a:r>
            <a:rPr lang="en-US"/>
            <a:t>Standard error = SD/ \sqrt(n)</a:t>
          </a:r>
        </a:p>
      </dgm:t>
    </dgm:pt>
    <dgm:pt modelId="{1136BA9A-87D0-4D6B-B6F5-096B9ACDD93E}" type="parTrans" cxnId="{E2C7271E-035F-4DDF-A127-AD5D1EF14C68}">
      <dgm:prSet/>
      <dgm:spPr/>
      <dgm:t>
        <a:bodyPr/>
        <a:lstStyle/>
        <a:p>
          <a:endParaRPr lang="en-US"/>
        </a:p>
      </dgm:t>
    </dgm:pt>
    <dgm:pt modelId="{0F4FF04B-B6F0-48EE-A962-8ED06A6B18C2}" type="sibTrans" cxnId="{E2C7271E-035F-4DDF-A127-AD5D1EF14C68}">
      <dgm:prSet/>
      <dgm:spPr/>
      <dgm:t>
        <a:bodyPr/>
        <a:lstStyle/>
        <a:p>
          <a:endParaRPr lang="en-US"/>
        </a:p>
      </dgm:t>
    </dgm:pt>
    <dgm:pt modelId="{35557CE9-86A0-4477-A83E-3BCEADF16384}">
      <dgm:prSet/>
      <dgm:spPr/>
      <dgm:t>
        <a:bodyPr/>
        <a:lstStyle/>
        <a:p>
          <a:r>
            <a:rPr lang="en-US"/>
            <a:t>For percentage, (p – t _critical * SE , p + t_critical* SE), where p = 1-q</a:t>
          </a:r>
        </a:p>
      </dgm:t>
    </dgm:pt>
    <dgm:pt modelId="{46F1F9BA-26C5-41D4-BCDD-94CC56592FFD}" type="parTrans" cxnId="{61B270D3-7D40-4C45-B911-4B337E9A2B42}">
      <dgm:prSet/>
      <dgm:spPr/>
      <dgm:t>
        <a:bodyPr/>
        <a:lstStyle/>
        <a:p>
          <a:endParaRPr lang="en-US"/>
        </a:p>
      </dgm:t>
    </dgm:pt>
    <dgm:pt modelId="{CDA0A844-4510-4D54-9DE6-9E5AE342157F}" type="sibTrans" cxnId="{61B270D3-7D40-4C45-B911-4B337E9A2B42}">
      <dgm:prSet/>
      <dgm:spPr/>
      <dgm:t>
        <a:bodyPr/>
        <a:lstStyle/>
        <a:p>
          <a:endParaRPr lang="en-US"/>
        </a:p>
      </dgm:t>
    </dgm:pt>
    <dgm:pt modelId="{D72E9FE0-85B6-4168-A642-718D4B2A3CB2}">
      <dgm:prSet/>
      <dgm:spPr/>
      <dgm:t>
        <a:bodyPr/>
        <a:lstStyle/>
        <a:p>
          <a:r>
            <a:rPr lang="en-US"/>
            <a:t>Standard Error = \sqrt[(p * q )/n]</a:t>
          </a:r>
        </a:p>
      </dgm:t>
    </dgm:pt>
    <dgm:pt modelId="{AE92E144-924A-44A2-981F-1A95968A49A2}" type="parTrans" cxnId="{999686DE-20DA-4CD7-A404-630A370FAE40}">
      <dgm:prSet/>
      <dgm:spPr/>
      <dgm:t>
        <a:bodyPr/>
        <a:lstStyle/>
        <a:p>
          <a:endParaRPr lang="en-US"/>
        </a:p>
      </dgm:t>
    </dgm:pt>
    <dgm:pt modelId="{47D1AFA7-9431-4BE3-9E81-E23D1DEB4BC7}" type="sibTrans" cxnId="{999686DE-20DA-4CD7-A404-630A370FAE40}">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BE182A03-CAA0-4293-82FB-1E87DB647A2F}" type="pres">
      <dgm:prSet presAssocID="{70CD3D35-2FD4-4681-8339-F532E68F8A64}" presName="parentText" presStyleLbl="node1" presStyleIdx="0" presStyleCnt="2">
        <dgm:presLayoutVars>
          <dgm:chMax val="0"/>
          <dgm:bulletEnabled val="1"/>
        </dgm:presLayoutVars>
      </dgm:prSet>
      <dgm:spPr/>
    </dgm:pt>
    <dgm:pt modelId="{FEE0E5C8-EE19-4D15-9DCD-0DD31ED2074B}" type="pres">
      <dgm:prSet presAssocID="{9D77CF51-1DF5-4303-951F-8E92A9AC10D0}" presName="spacer" presStyleCnt="0"/>
      <dgm:spPr/>
    </dgm:pt>
    <dgm:pt modelId="{D078959C-9EEA-4C91-946B-006D21EA4D2F}" type="pres">
      <dgm:prSet presAssocID="{ABBA80D6-B3D4-4E28-A15A-2966301B3743}" presName="parentText" presStyleLbl="node1" presStyleIdx="1" presStyleCnt="2">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E2C7271E-035F-4DDF-A127-AD5D1EF14C68}" srcId="{1C94B6B2-4482-4650-83EB-92A2579C687B}" destId="{74D33AAB-092C-433E-A5A4-AD47676891B8}" srcOrd="0" destOrd="0" parTransId="{1136BA9A-87D0-4D6B-B6F5-096B9ACDD93E}" sibTransId="{0F4FF04B-B6F0-48EE-A962-8ED06A6B18C2}"/>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1" destOrd="0" parTransId="{4BB64375-2E9C-4500-8FCA-D1A244013075}" sibTransId="{A1219A8E-A29D-405F-90B5-FD022A58F394}"/>
    <dgm:cxn modelId="{3B49D946-9A7F-4AEC-A85F-76149C22ED5C}" srcId="{8EDFC47D-BAAF-4882-BA2A-C91F450AB029}" destId="{70CD3D35-2FD4-4681-8339-F532E68F8A64}" srcOrd="0" destOrd="0" parTransId="{B46A8337-46F1-4204-90C5-7F8A63DB5CCB}" sibTransId="{9D77CF51-1DF5-4303-951F-8E92A9AC10D0}"/>
    <dgm:cxn modelId="{ADFB3076-A798-4EFF-B41A-FDD64F4AB559}" type="presOf" srcId="{8EDFC47D-BAAF-4882-BA2A-C91F450AB029}" destId="{4FAA96F9-6014-4719-AD15-5AC789979CF2}" srcOrd="0" destOrd="0" presId="urn:microsoft.com/office/officeart/2005/8/layout/vList2"/>
    <dgm:cxn modelId="{47E3678D-3F67-4C67-AE5E-DE42C11BBB13}" type="presOf" srcId="{35557CE9-86A0-4477-A83E-3BCEADF16384}" destId="{1263E40E-F126-4616-B54F-142C3BC53A44}" srcOrd="0" destOrd="2" presId="urn:microsoft.com/office/officeart/2005/8/layout/vList2"/>
    <dgm:cxn modelId="{4D2095B9-6F03-4165-9BC7-D863923E5333}" type="presOf" srcId="{74D33AAB-092C-433E-A5A4-AD47676891B8}" destId="{1263E40E-F126-4616-B54F-142C3BC53A44}" srcOrd="0" destOrd="1" presId="urn:microsoft.com/office/officeart/2005/8/layout/vList2"/>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5A091FCB-CB66-41A0-8A6F-83A2B2FDD365}" type="presOf" srcId="{D72E9FE0-85B6-4168-A642-718D4B2A3CB2}" destId="{1263E40E-F126-4616-B54F-142C3BC53A44}" srcOrd="0" destOrd="3" presId="urn:microsoft.com/office/officeart/2005/8/layout/vList2"/>
    <dgm:cxn modelId="{81DD23D3-344E-4580-B02C-6F1BE0D3B21F}" type="presOf" srcId="{70CD3D35-2FD4-4681-8339-F532E68F8A64}" destId="{BE182A03-CAA0-4293-82FB-1E87DB647A2F}" srcOrd="0" destOrd="0" presId="urn:microsoft.com/office/officeart/2005/8/layout/vList2"/>
    <dgm:cxn modelId="{61B270D3-7D40-4C45-B911-4B337E9A2B42}" srcId="{ABBA80D6-B3D4-4E28-A15A-2966301B3743}" destId="{35557CE9-86A0-4477-A83E-3BCEADF16384}" srcOrd="1" destOrd="0" parTransId="{46F1F9BA-26C5-41D4-BCDD-94CC56592FFD}" sibTransId="{CDA0A844-4510-4D54-9DE6-9E5AE342157F}"/>
    <dgm:cxn modelId="{999686DE-20DA-4CD7-A404-630A370FAE40}" srcId="{35557CE9-86A0-4477-A83E-3BCEADF16384}" destId="{D72E9FE0-85B6-4168-A642-718D4B2A3CB2}" srcOrd="0" destOrd="0" parTransId="{AE92E144-924A-44A2-981F-1A95968A49A2}" sibTransId="{47D1AFA7-9431-4BE3-9E81-E23D1DEB4BC7}"/>
    <dgm:cxn modelId="{AB27ECA5-345E-4B3D-B16A-735ED0459E72}" type="presParOf" srcId="{4FAA96F9-6014-4719-AD15-5AC789979CF2}" destId="{BE182A03-CAA0-4293-82FB-1E87DB647A2F}" srcOrd="0" destOrd="0" presId="urn:microsoft.com/office/officeart/2005/8/layout/vList2"/>
    <dgm:cxn modelId="{33D52DE7-F6AB-49CC-B0FE-1D003236508E}" type="presParOf" srcId="{4FAA96F9-6014-4719-AD15-5AC789979CF2}" destId="{FEE0E5C8-EE19-4D15-9DCD-0DD31ED2074B}" srcOrd="1" destOrd="0" presId="urn:microsoft.com/office/officeart/2005/8/layout/vList2"/>
    <dgm:cxn modelId="{1E652B1A-0CF8-4F8B-8721-5B9EB2035FBC}" type="presParOf" srcId="{4FAA96F9-6014-4719-AD15-5AC789979CF2}" destId="{D078959C-9EEA-4C91-946B-006D21EA4D2F}" srcOrd="2" destOrd="0" presId="urn:microsoft.com/office/officeart/2005/8/layout/vList2"/>
    <dgm:cxn modelId="{CFA94A3E-37B0-4419-B378-30D55708B821}" type="presParOf" srcId="{4FAA96F9-6014-4719-AD15-5AC789979CF2}" destId="{1263E40E-F126-4616-B54F-142C3BC53A4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A2642-12E4-4F21-B87F-51A8BD54A75D}">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1AFC0-F8E0-417C-87BC-04BC9CA8FD7B}">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What we know</a:t>
          </a:r>
          <a:r>
            <a:rPr lang="en-US" sz="2100" kern="1200"/>
            <a:t>: sample statistics such as mean, mode, standard deviation, range etc. </a:t>
          </a:r>
        </a:p>
      </dsp:txBody>
      <dsp:txXfrm>
        <a:off x="0" y="0"/>
        <a:ext cx="6900512" cy="1384035"/>
      </dsp:txXfrm>
    </dsp:sp>
    <dsp:sp modelId="{46CF7AC0-86EF-4902-8CD3-78AA8CF741D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6528B-99E6-4EDD-ACBB-BDF80134D67A}">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a:t>
          </a:r>
          <a:r>
            <a:rPr lang="en-US" sz="2100" b="1" kern="1200"/>
            <a:t>sample statistic </a:t>
          </a:r>
          <a:r>
            <a:rPr lang="en-US" sz="2100" kern="1200"/>
            <a:t>may be either a </a:t>
          </a:r>
          <a:r>
            <a:rPr lang="en-US" sz="2100" b="1" kern="1200"/>
            <a:t>percentage</a:t>
          </a:r>
          <a:r>
            <a:rPr lang="en-US" sz="2100" kern="1200"/>
            <a:t>, (i.e., 12% of the respondents stated they were “every likely” to patronize a new restaurant OR the sample statistics may be a </a:t>
          </a:r>
          <a:r>
            <a:rPr lang="en-US" sz="2100" b="1" kern="1200"/>
            <a:t>mean</a:t>
          </a:r>
          <a:r>
            <a:rPr lang="en-US" sz="2100" kern="1200"/>
            <a:t>, i.e., the average amount spent per month in restaurants is $185</a:t>
          </a:r>
        </a:p>
      </dsp:txBody>
      <dsp:txXfrm>
        <a:off x="0" y="1384035"/>
        <a:ext cx="6900512" cy="1384035"/>
      </dsp:txXfrm>
    </dsp:sp>
    <dsp:sp modelId="{4843FDF1-0FB6-41EC-9B79-9D31B9FA696B}">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7BD73-1D51-45F6-9F05-3B6BAE3F481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Use sample statistics to infer about the population through </a:t>
          </a:r>
          <a:r>
            <a:rPr lang="en-US" sz="2100" b="1" kern="1200"/>
            <a:t>confidence intervals </a:t>
          </a:r>
          <a:endParaRPr lang="en-US" sz="2100" kern="1200"/>
        </a:p>
      </dsp:txBody>
      <dsp:txXfrm>
        <a:off x="0" y="2768070"/>
        <a:ext cx="6900512" cy="1384035"/>
      </dsp:txXfrm>
    </dsp:sp>
    <dsp:sp modelId="{75659748-DD77-49AD-8501-BCF9A2F8863B}">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12AA1-4561-4154-B1EA-5465D658B80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So what is </a:t>
          </a:r>
          <a:r>
            <a:rPr lang="en-US" sz="2100" b="1" kern="1200"/>
            <a:t>confidence intervals</a:t>
          </a:r>
          <a:r>
            <a:rPr lang="en-US" sz="2100" kern="1200"/>
            <a:t>?</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82A03-CAA0-4293-82FB-1E87DB647A2F}">
      <dsp:nvSpPr>
        <dsp:cNvPr id="0" name=""/>
        <dsp:cNvSpPr/>
      </dsp:nvSpPr>
      <dsp:spPr>
        <a:xfrm>
          <a:off x="0" y="100043"/>
          <a:ext cx="6263640" cy="15397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Confidence level: most commonly used level of confidence: 95%; corresponding to 1.96 for the t value. Or 99% t = 2.58 </a:t>
          </a:r>
        </a:p>
      </dsp:txBody>
      <dsp:txXfrm>
        <a:off x="75163" y="175206"/>
        <a:ext cx="6113314" cy="1389393"/>
      </dsp:txXfrm>
    </dsp:sp>
    <dsp:sp modelId="{D078959C-9EEA-4C91-946B-006D21EA4D2F}">
      <dsp:nvSpPr>
        <dsp:cNvPr id="0" name=""/>
        <dsp:cNvSpPr/>
      </dsp:nvSpPr>
      <dsp:spPr>
        <a:xfrm>
          <a:off x="0" y="1720403"/>
          <a:ext cx="6263640" cy="15397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Confidence Interval: </a:t>
          </a:r>
        </a:p>
      </dsp:txBody>
      <dsp:txXfrm>
        <a:off x="75163" y="1795566"/>
        <a:ext cx="6113314" cy="1389393"/>
      </dsp:txXfrm>
    </dsp:sp>
    <dsp:sp modelId="{1263E40E-F126-4616-B54F-142C3BC53A44}">
      <dsp:nvSpPr>
        <dsp:cNvPr id="0" name=""/>
        <dsp:cNvSpPr/>
      </dsp:nvSpPr>
      <dsp:spPr>
        <a:xfrm>
          <a:off x="0" y="3260123"/>
          <a:ext cx="6263640" cy="214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For mean (xbar – t_critical * SE , xabar + t_critical* SE)</a:t>
          </a:r>
        </a:p>
        <a:p>
          <a:pPr marL="457200" lvl="2" indent="-228600" algn="l" defTabSz="977900">
            <a:lnSpc>
              <a:spcPct val="90000"/>
            </a:lnSpc>
            <a:spcBef>
              <a:spcPct val="0"/>
            </a:spcBef>
            <a:spcAft>
              <a:spcPct val="20000"/>
            </a:spcAft>
            <a:buChar char="•"/>
          </a:pPr>
          <a:r>
            <a:rPr lang="en-US" sz="2200" kern="1200"/>
            <a:t>Standard error = SD/ \sqrt(n)</a:t>
          </a:r>
        </a:p>
        <a:p>
          <a:pPr marL="228600" lvl="1" indent="-228600" algn="l" defTabSz="977900">
            <a:lnSpc>
              <a:spcPct val="90000"/>
            </a:lnSpc>
            <a:spcBef>
              <a:spcPct val="0"/>
            </a:spcBef>
            <a:spcAft>
              <a:spcPct val="20000"/>
            </a:spcAft>
            <a:buChar char="•"/>
          </a:pPr>
          <a:r>
            <a:rPr lang="en-US" sz="2200" kern="1200"/>
            <a:t>For percentage, (p – t _critical * SE , p + t_critical* SE), where p = 1-q</a:t>
          </a:r>
        </a:p>
        <a:p>
          <a:pPr marL="457200" lvl="2" indent="-228600" algn="l" defTabSz="977900">
            <a:lnSpc>
              <a:spcPct val="90000"/>
            </a:lnSpc>
            <a:spcBef>
              <a:spcPct val="0"/>
            </a:spcBef>
            <a:spcAft>
              <a:spcPct val="20000"/>
            </a:spcAft>
            <a:buChar char="•"/>
          </a:pPr>
          <a:r>
            <a:rPr lang="en-US" sz="2200" kern="1200"/>
            <a:t>Standard Error = \sqrt[(p * q )/n]</a:t>
          </a:r>
        </a:p>
      </dsp:txBody>
      <dsp:txXfrm>
        <a:off x="0" y="3260123"/>
        <a:ext cx="6263640" cy="21445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we cannot use sample statistics (sample mean from a sample of Mizzou students) directly, since we are interested in the population parameters (population mean from all the Mizzou students). We need to do the calculations in today’s lecture to infer the population parameters by factoring in the uncertainty in our sample statistics.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80337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95% confidence in math means we draw 100 samples, 95% of the sample average will fall within the range.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10931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53061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53085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Sigma here stands for the population average standard deviation – it is calculated by the sample SE = SD/SQRT(n)</a:t>
            </a:r>
          </a:p>
          <a:p>
            <a:pPr marL="0" lvl="0" indent="0" algn="l" rtl="0">
              <a:spcBef>
                <a:spcPts val="0"/>
              </a:spcBef>
              <a:spcAft>
                <a:spcPts val="0"/>
              </a:spcAft>
              <a:buNone/>
            </a:pPr>
            <a:r>
              <a:rPr lang="en-US" dirty="0"/>
              <a:t>mu is the population average. sigma is the population variation.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06652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SD (standard deviation) and SE (standard error) are different in formula.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378068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440" y="1049670"/>
            <a:ext cx="1128382" cy="847206"/>
            <a:chOff x="7393391" y="1075612"/>
            <a:chExt cx="1128382" cy="847206"/>
          </a:xfrm>
        </p:grpSpPr>
        <p:sp>
          <p:nvSpPr>
            <p:cNvPr id="51"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4" name="Freeform: Shape 53">
            <a:extLst>
              <a:ext uri="{FF2B5EF4-FFF2-40B4-BE49-F238E27FC236}">
                <a16:creationId xmlns:a16="http://schemas.microsoft.com/office/drawing/2014/main" id="{91AFB7FD-C0D0-4D48-B008-DEA973A72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0946" y="426510"/>
            <a:ext cx="1366757" cy="1232062"/>
          </a:xfrm>
          <a:custGeom>
            <a:avLst/>
            <a:gdLst>
              <a:gd name="connsiteX0" fmla="*/ 389939 w 1366757"/>
              <a:gd name="connsiteY0" fmla="*/ 0 h 1232062"/>
              <a:gd name="connsiteX1" fmla="*/ 978131 w 1366757"/>
              <a:gd name="connsiteY1" fmla="*/ 0 h 1232062"/>
              <a:gd name="connsiteX2" fmla="*/ 1062158 w 1366757"/>
              <a:gd name="connsiteY2" fmla="*/ 48072 h 1232062"/>
              <a:gd name="connsiteX3" fmla="*/ 1356254 w 1366757"/>
              <a:gd name="connsiteY3" fmla="*/ 566179 h 1232062"/>
              <a:gd name="connsiteX4" fmla="*/ 1356254 w 1366757"/>
              <a:gd name="connsiteY4" fmla="*/ 665884 h 1232062"/>
              <a:gd name="connsiteX5" fmla="*/ 1062158 w 1366757"/>
              <a:gd name="connsiteY5" fmla="*/ 1183990 h 1232062"/>
              <a:gd name="connsiteX6" fmla="*/ 978131 w 1366757"/>
              <a:gd name="connsiteY6" fmla="*/ 1232062 h 1232062"/>
              <a:gd name="connsiteX7" fmla="*/ 389939 w 1366757"/>
              <a:gd name="connsiteY7" fmla="*/ 1232062 h 1232062"/>
              <a:gd name="connsiteX8" fmla="*/ 305913 w 1366757"/>
              <a:gd name="connsiteY8" fmla="*/ 1183990 h 1232062"/>
              <a:gd name="connsiteX9" fmla="*/ 11817 w 1366757"/>
              <a:gd name="connsiteY9" fmla="*/ 665884 h 1232062"/>
              <a:gd name="connsiteX10" fmla="*/ 11817 w 1366757"/>
              <a:gd name="connsiteY10" fmla="*/ 566179 h 1232062"/>
              <a:gd name="connsiteX11" fmla="*/ 305913 w 1366757"/>
              <a:gd name="connsiteY11" fmla="*/ 48072 h 1232062"/>
              <a:gd name="connsiteX12" fmla="*/ 389939 w 1366757"/>
              <a:gd name="connsiteY12" fmla="*/ 0 h 123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6757" h="1232062">
                <a:moveTo>
                  <a:pt x="389939" y="0"/>
                </a:moveTo>
                <a:cubicBezTo>
                  <a:pt x="978131" y="0"/>
                  <a:pt x="978131" y="0"/>
                  <a:pt x="978131" y="0"/>
                </a:cubicBezTo>
                <a:cubicBezTo>
                  <a:pt x="1007891" y="0"/>
                  <a:pt x="1046404" y="21366"/>
                  <a:pt x="1062158" y="48072"/>
                </a:cubicBezTo>
                <a:cubicBezTo>
                  <a:pt x="1356254" y="566179"/>
                  <a:pt x="1356254" y="566179"/>
                  <a:pt x="1356254" y="566179"/>
                </a:cubicBezTo>
                <a:cubicBezTo>
                  <a:pt x="1370259" y="594666"/>
                  <a:pt x="1370259" y="637396"/>
                  <a:pt x="1356254" y="665884"/>
                </a:cubicBezTo>
                <a:cubicBezTo>
                  <a:pt x="1062158" y="1183990"/>
                  <a:pt x="1062158" y="1183990"/>
                  <a:pt x="1062158" y="1183990"/>
                </a:cubicBezTo>
                <a:cubicBezTo>
                  <a:pt x="1046404" y="1210698"/>
                  <a:pt x="1007891" y="1232062"/>
                  <a:pt x="978131" y="1232062"/>
                </a:cubicBezTo>
                <a:lnTo>
                  <a:pt x="389939" y="1232062"/>
                </a:lnTo>
                <a:cubicBezTo>
                  <a:pt x="358429" y="1232062"/>
                  <a:pt x="319917" y="1210698"/>
                  <a:pt x="305913" y="1183990"/>
                </a:cubicBezTo>
                <a:cubicBezTo>
                  <a:pt x="11817" y="665884"/>
                  <a:pt x="11817" y="665884"/>
                  <a:pt x="11817" y="665884"/>
                </a:cubicBezTo>
                <a:cubicBezTo>
                  <a:pt x="-3939" y="637396"/>
                  <a:pt x="-3939" y="594666"/>
                  <a:pt x="11817" y="566179"/>
                </a:cubicBezTo>
                <a:cubicBezTo>
                  <a:pt x="305913" y="48072"/>
                  <a:pt x="305913" y="48072"/>
                  <a:pt x="305913" y="48072"/>
                </a:cubicBezTo>
                <a:cubicBezTo>
                  <a:pt x="319917" y="21366"/>
                  <a:pt x="358429" y="0"/>
                  <a:pt x="389939"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7010" y="622356"/>
            <a:ext cx="854627" cy="854627"/>
          </a:xfrm>
          <a:prstGeom prst="rect">
            <a:avLst/>
          </a:prstGeom>
        </p:spPr>
      </p:pic>
      <p:sp useBgFill="1">
        <p:nvSpPr>
          <p:cNvPr id="64" name="Freeform: Shape 55">
            <a:extLst>
              <a:ext uri="{FF2B5EF4-FFF2-40B4-BE49-F238E27FC236}">
                <a16:creationId xmlns:a16="http://schemas.microsoft.com/office/drawing/2014/main" id="{C06D11DA-88D8-46C1-A244-41C5A8A9E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791" y="1799112"/>
            <a:ext cx="4808198" cy="426190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3478" y="2708512"/>
            <a:ext cx="2442825" cy="2442825"/>
          </a:xfrm>
          <a:prstGeom prst="rect">
            <a:avLst/>
          </a:prstGeom>
        </p:spPr>
      </p:pic>
      <p:sp>
        <p:nvSpPr>
          <p:cNvPr id="65" name="Freeform: Shape 57">
            <a:extLst>
              <a:ext uri="{FF2B5EF4-FFF2-40B4-BE49-F238E27FC236}">
                <a16:creationId xmlns:a16="http://schemas.microsoft.com/office/drawing/2014/main" id="{9ED24E9E-3415-42C3-B58A-42D618995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2560" y="1208098"/>
            <a:ext cx="2426310" cy="2187196"/>
          </a:xfrm>
          <a:custGeom>
            <a:avLst/>
            <a:gdLst>
              <a:gd name="connsiteX0" fmla="*/ 638327 w 2237370"/>
              <a:gd name="connsiteY0" fmla="*/ 0 h 2016876"/>
              <a:gd name="connsiteX1" fmla="*/ 1601193 w 2237370"/>
              <a:gd name="connsiteY1" fmla="*/ 0 h 2016876"/>
              <a:gd name="connsiteX2" fmla="*/ 1738744 w 2237370"/>
              <a:gd name="connsiteY2" fmla="*/ 78694 h 2016876"/>
              <a:gd name="connsiteX3" fmla="*/ 2220176 w 2237370"/>
              <a:gd name="connsiteY3" fmla="*/ 926830 h 2016876"/>
              <a:gd name="connsiteX4" fmla="*/ 2220176 w 2237370"/>
              <a:gd name="connsiteY4" fmla="*/ 1090047 h 2016876"/>
              <a:gd name="connsiteX5" fmla="*/ 1738744 w 2237370"/>
              <a:gd name="connsiteY5" fmla="*/ 1938183 h 2016876"/>
              <a:gd name="connsiteX6" fmla="*/ 1601193 w 2237370"/>
              <a:gd name="connsiteY6" fmla="*/ 2016876 h 2016876"/>
              <a:gd name="connsiteX7" fmla="*/ 638327 w 2237370"/>
              <a:gd name="connsiteY7" fmla="*/ 2016876 h 2016876"/>
              <a:gd name="connsiteX8" fmla="*/ 500776 w 2237370"/>
              <a:gd name="connsiteY8" fmla="*/ 1938183 h 2016876"/>
              <a:gd name="connsiteX9" fmla="*/ 19344 w 2237370"/>
              <a:gd name="connsiteY9" fmla="*/ 1090047 h 2016876"/>
              <a:gd name="connsiteX10" fmla="*/ 19344 w 2237370"/>
              <a:gd name="connsiteY10" fmla="*/ 926830 h 2016876"/>
              <a:gd name="connsiteX11" fmla="*/ 500776 w 2237370"/>
              <a:gd name="connsiteY11" fmla="*/ 78694 h 2016876"/>
              <a:gd name="connsiteX12" fmla="*/ 638327 w 2237370"/>
              <a:gd name="connsiteY12" fmla="*/ 0 h 201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370" h="2016876">
                <a:moveTo>
                  <a:pt x="638327" y="0"/>
                </a:moveTo>
                <a:cubicBezTo>
                  <a:pt x="1601193" y="0"/>
                  <a:pt x="1601193" y="0"/>
                  <a:pt x="1601193" y="0"/>
                </a:cubicBezTo>
                <a:cubicBezTo>
                  <a:pt x="1649909" y="0"/>
                  <a:pt x="1712954" y="34975"/>
                  <a:pt x="1738744" y="78694"/>
                </a:cubicBezTo>
                <a:cubicBezTo>
                  <a:pt x="2220176" y="926830"/>
                  <a:pt x="2220176" y="926830"/>
                  <a:pt x="2220176" y="926830"/>
                </a:cubicBezTo>
                <a:cubicBezTo>
                  <a:pt x="2243102" y="973464"/>
                  <a:pt x="2243102" y="1043413"/>
                  <a:pt x="2220176" y="1090047"/>
                </a:cubicBezTo>
                <a:cubicBezTo>
                  <a:pt x="1738744" y="1938183"/>
                  <a:pt x="1738744" y="1938183"/>
                  <a:pt x="1738744" y="1938183"/>
                </a:cubicBezTo>
                <a:cubicBezTo>
                  <a:pt x="1712954" y="1981902"/>
                  <a:pt x="1649909" y="2016876"/>
                  <a:pt x="1601193" y="2016876"/>
                </a:cubicBezTo>
                <a:lnTo>
                  <a:pt x="638327" y="2016876"/>
                </a:lnTo>
                <a:cubicBezTo>
                  <a:pt x="586746" y="2016876"/>
                  <a:pt x="523702" y="1981902"/>
                  <a:pt x="500776" y="1938183"/>
                </a:cubicBezTo>
                <a:cubicBezTo>
                  <a:pt x="19344" y="1090047"/>
                  <a:pt x="19344" y="1090047"/>
                  <a:pt x="19344" y="1090047"/>
                </a:cubicBezTo>
                <a:cubicBezTo>
                  <a:pt x="-6448" y="1043413"/>
                  <a:pt x="-6448" y="973464"/>
                  <a:pt x="19344" y="926830"/>
                </a:cubicBezTo>
                <a:cubicBezTo>
                  <a:pt x="500776" y="78694"/>
                  <a:pt x="500776" y="78694"/>
                  <a:pt x="500776" y="78694"/>
                </a:cubicBezTo>
                <a:cubicBezTo>
                  <a:pt x="523702" y="34975"/>
                  <a:pt x="586746" y="0"/>
                  <a:pt x="638327"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1161" y="1637142"/>
            <a:ext cx="1329108" cy="1329108"/>
          </a:xfrm>
          <a:prstGeom prst="rect">
            <a:avLst/>
          </a:prstGeom>
        </p:spPr>
      </p:pic>
      <p:sp>
        <p:nvSpPr>
          <p:cNvPr id="66" name="Freeform: Shape 59">
            <a:extLst>
              <a:ext uri="{FF2B5EF4-FFF2-40B4-BE49-F238E27FC236}">
                <a16:creationId xmlns:a16="http://schemas.microsoft.com/office/drawing/2014/main" id="{15882B67-4A02-4BCD-AD70-1D2B5F5E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2185" y="4925651"/>
            <a:ext cx="1839293" cy="1658029"/>
          </a:xfrm>
          <a:custGeom>
            <a:avLst/>
            <a:gdLst>
              <a:gd name="connsiteX0" fmla="*/ 485386 w 1701304"/>
              <a:gd name="connsiteY0" fmla="*/ 0 h 1533639"/>
              <a:gd name="connsiteX1" fmla="*/ 1217552 w 1701304"/>
              <a:gd name="connsiteY1" fmla="*/ 0 h 1533639"/>
              <a:gd name="connsiteX2" fmla="*/ 1322147 w 1701304"/>
              <a:gd name="connsiteY2" fmla="*/ 59839 h 1533639"/>
              <a:gd name="connsiteX3" fmla="*/ 1688230 w 1701304"/>
              <a:gd name="connsiteY3" fmla="*/ 704765 h 1533639"/>
              <a:gd name="connsiteX4" fmla="*/ 1688230 w 1701304"/>
              <a:gd name="connsiteY4" fmla="*/ 828876 h 1533639"/>
              <a:gd name="connsiteX5" fmla="*/ 1322147 w 1701304"/>
              <a:gd name="connsiteY5" fmla="*/ 1473800 h 1533639"/>
              <a:gd name="connsiteX6" fmla="*/ 1217552 w 1701304"/>
              <a:gd name="connsiteY6" fmla="*/ 1533639 h 1533639"/>
              <a:gd name="connsiteX7" fmla="*/ 485386 w 1701304"/>
              <a:gd name="connsiteY7" fmla="*/ 1533639 h 1533639"/>
              <a:gd name="connsiteX8" fmla="*/ 380793 w 1701304"/>
              <a:gd name="connsiteY8" fmla="*/ 1473800 h 1533639"/>
              <a:gd name="connsiteX9" fmla="*/ 14709 w 1701304"/>
              <a:gd name="connsiteY9" fmla="*/ 828876 h 1533639"/>
              <a:gd name="connsiteX10" fmla="*/ 14709 w 1701304"/>
              <a:gd name="connsiteY10" fmla="*/ 704765 h 1533639"/>
              <a:gd name="connsiteX11" fmla="*/ 380793 w 1701304"/>
              <a:gd name="connsiteY11" fmla="*/ 59839 h 1533639"/>
              <a:gd name="connsiteX12" fmla="*/ 485386 w 1701304"/>
              <a:gd name="connsiteY12" fmla="*/ 0 h 15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304" h="1533639">
                <a:moveTo>
                  <a:pt x="485386" y="0"/>
                </a:moveTo>
                <a:cubicBezTo>
                  <a:pt x="1217552" y="0"/>
                  <a:pt x="1217552" y="0"/>
                  <a:pt x="1217552" y="0"/>
                </a:cubicBezTo>
                <a:cubicBezTo>
                  <a:pt x="1254597" y="0"/>
                  <a:pt x="1302536" y="26596"/>
                  <a:pt x="1322147" y="59839"/>
                </a:cubicBezTo>
                <a:cubicBezTo>
                  <a:pt x="1688230" y="704765"/>
                  <a:pt x="1688230" y="704765"/>
                  <a:pt x="1688230" y="704765"/>
                </a:cubicBezTo>
                <a:cubicBezTo>
                  <a:pt x="1705663" y="740225"/>
                  <a:pt x="1705663" y="793415"/>
                  <a:pt x="1688230" y="828876"/>
                </a:cubicBezTo>
                <a:cubicBezTo>
                  <a:pt x="1322147" y="1473800"/>
                  <a:pt x="1322147" y="1473800"/>
                  <a:pt x="1322147" y="1473800"/>
                </a:cubicBezTo>
                <a:cubicBezTo>
                  <a:pt x="1302536" y="1507046"/>
                  <a:pt x="1254597" y="1533639"/>
                  <a:pt x="1217552" y="1533639"/>
                </a:cubicBezTo>
                <a:lnTo>
                  <a:pt x="485386" y="1533639"/>
                </a:lnTo>
                <a:cubicBezTo>
                  <a:pt x="446164" y="1533639"/>
                  <a:pt x="398225" y="1507046"/>
                  <a:pt x="380793" y="1473800"/>
                </a:cubicBezTo>
                <a:cubicBezTo>
                  <a:pt x="14709" y="828876"/>
                  <a:pt x="14709" y="828876"/>
                  <a:pt x="14709" y="828876"/>
                </a:cubicBezTo>
                <a:cubicBezTo>
                  <a:pt x="-4903" y="793415"/>
                  <a:pt x="-4903" y="740225"/>
                  <a:pt x="14709" y="704765"/>
                </a:cubicBezTo>
                <a:cubicBezTo>
                  <a:pt x="380793" y="59839"/>
                  <a:pt x="380793" y="59839"/>
                  <a:pt x="380793" y="59839"/>
                </a:cubicBezTo>
                <a:cubicBezTo>
                  <a:pt x="398225" y="26596"/>
                  <a:pt x="446164" y="0"/>
                  <a:pt x="485386"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1190440" y="2945523"/>
            <a:ext cx="4905560" cy="3066471"/>
          </a:xfrm>
        </p:spPr>
        <p:txBody>
          <a:bodyPr anchor="t">
            <a:normAutofit/>
          </a:bodyPr>
          <a:lstStyle/>
          <a:p>
            <a:pPr algn="l"/>
            <a:r>
              <a:rPr lang="en-US" sz="5000">
                <a:latin typeface="Franklin Gothic Book" panose="020B0503020102020204" pitchFamily="34" charset="0"/>
                <a:cs typeface="Segoe UI" panose="020B0502040204020203" pitchFamily="34" charset="0"/>
              </a:rPr>
              <a:t>Population Estimates and Hypothesis Tests</a:t>
            </a: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01554" y="5254388"/>
            <a:ext cx="1000554" cy="1000554"/>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415F-DA5A-41C7-B958-506F35C97E55}"/>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Parameter Estimation</a:t>
            </a:r>
          </a:p>
        </p:txBody>
      </p:sp>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197608468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294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32AF-864A-4DAF-BF38-3CB4773A773C}"/>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E0BB5522-8461-4788-98DB-3D616151A95C}"/>
              </a:ext>
            </a:extLst>
          </p:cNvPr>
          <p:cNvSpPr>
            <a:spLocks noGrp="1"/>
          </p:cNvSpPr>
          <p:nvPr>
            <p:ph idx="1"/>
          </p:nvPr>
        </p:nvSpPr>
        <p:spPr/>
        <p:txBody>
          <a:bodyPr/>
          <a:lstStyle/>
          <a:p>
            <a:pPr marL="0" marR="0" lvl="0" indent="0" algn="l" rtl="0">
              <a:spcBef>
                <a:spcPts val="0"/>
              </a:spcBef>
              <a:spcAft>
                <a:spcPts val="0"/>
              </a:spcAft>
              <a:buClr>
                <a:schemeClr val="dk1"/>
              </a:buClr>
              <a:buSzPts val="2800"/>
              <a:buNone/>
            </a:pPr>
            <a:r>
              <a:rPr lang="en-US" sz="2800" b="0" dirty="0">
                <a:solidFill>
                  <a:schemeClr val="dk1"/>
                </a:solidFill>
                <a:latin typeface="Arial"/>
                <a:ea typeface="Arial"/>
                <a:cs typeface="Arial"/>
                <a:sym typeface="Arial"/>
              </a:rPr>
              <a:t>Those who dine out on Wednesday’s, spend on an average $45.2, SD = 20, n = 500, </a:t>
            </a:r>
            <a:r>
              <a:rPr lang="en-US" sz="2800" dirty="0">
                <a:solidFill>
                  <a:schemeClr val="dk1"/>
                </a:solidFill>
              </a:rPr>
              <a:t>95% confidence (t = 1.96)</a:t>
            </a:r>
            <a:endParaRPr lang="en-US" sz="2400" b="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9317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2824-9EDD-4C19-A0CD-530930C11E21}"/>
              </a:ext>
            </a:extLst>
          </p:cNvPr>
          <p:cNvSpPr>
            <a:spLocks noGrp="1"/>
          </p:cNvSpPr>
          <p:nvPr>
            <p:ph type="title"/>
          </p:nvPr>
        </p:nvSpPr>
        <p:spPr/>
        <p:txBody>
          <a:bodyPr/>
          <a:lstStyle/>
          <a:p>
            <a:r>
              <a:rPr lang="en-US" dirty="0"/>
              <a:t>Answers</a:t>
            </a:r>
          </a:p>
        </p:txBody>
      </p:sp>
      <p:sp>
        <p:nvSpPr>
          <p:cNvPr id="3" name="Content Placeholder 2">
            <a:extLst>
              <a:ext uri="{FF2B5EF4-FFF2-40B4-BE49-F238E27FC236}">
                <a16:creationId xmlns:a16="http://schemas.microsoft.com/office/drawing/2014/main" id="{A26D58A7-8EF1-4965-9010-0061E3C7FE11}"/>
              </a:ext>
            </a:extLst>
          </p:cNvPr>
          <p:cNvSpPr>
            <a:spLocks noGrp="1"/>
          </p:cNvSpPr>
          <p:nvPr>
            <p:ph idx="1"/>
          </p:nvPr>
        </p:nvSpPr>
        <p:spPr/>
        <p:txBody>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Compute Confidence Intervals</a:t>
            </a:r>
            <a:endParaRPr lang="en-US" dirty="0"/>
          </a:p>
          <a:p>
            <a:pPr marL="0" marR="0" lvl="0" indent="0" algn="l" rtl="0">
              <a:spcBef>
                <a:spcPts val="0"/>
              </a:spcBef>
              <a:spcAft>
                <a:spcPts val="0"/>
              </a:spcAft>
              <a:buNone/>
            </a:pPr>
            <a:endParaRPr lang="en-US" sz="2800" dirty="0">
              <a:solidFill>
                <a:schemeClr val="dk1"/>
              </a:solidFill>
            </a:endParaRPr>
          </a:p>
          <a:p>
            <a:pPr marL="0" marR="0" lvl="0" indent="0" algn="l" rtl="0">
              <a:spcBef>
                <a:spcPts val="0"/>
              </a:spcBef>
              <a:spcAft>
                <a:spcPts val="0"/>
              </a:spcAft>
              <a:buNone/>
            </a:pPr>
            <a:r>
              <a:rPr lang="en-US" sz="2800" b="0" dirty="0">
                <a:solidFill>
                  <a:schemeClr val="dk1"/>
                </a:solidFill>
                <a:latin typeface="Arial"/>
                <a:ea typeface="Arial"/>
                <a:cs typeface="Arial"/>
                <a:sym typeface="Arial"/>
              </a:rPr>
              <a:t>Mean = 45.2, SD = 20, n = 500  </a:t>
            </a:r>
            <a:endParaRPr lang="en-US" dirty="0"/>
          </a:p>
          <a:p>
            <a:pPr marL="0" marR="0" lvl="0" indent="0" algn="l" rtl="0">
              <a:spcBef>
                <a:spcPts val="0"/>
              </a:spcBef>
              <a:spcAft>
                <a:spcPts val="0"/>
              </a:spcAft>
              <a:buNone/>
            </a:pPr>
            <a:r>
              <a:rPr lang="en-US" sz="2800" b="0" dirty="0">
                <a:solidFill>
                  <a:schemeClr val="dk1"/>
                </a:solidFill>
                <a:latin typeface="Arial"/>
                <a:ea typeface="Arial"/>
                <a:cs typeface="Arial"/>
                <a:sym typeface="Arial"/>
              </a:rPr>
              <a:t>[45.2 +/- 1.96*20/SQRT(500)]</a:t>
            </a:r>
          </a:p>
          <a:p>
            <a:pPr marL="0" lvl="0" indent="0" algn="l" rtl="0">
              <a:spcBef>
                <a:spcPts val="0"/>
              </a:spcBef>
              <a:spcAft>
                <a:spcPts val="0"/>
              </a:spcAft>
              <a:buNone/>
            </a:pPr>
            <a:r>
              <a:rPr lang="en-US" sz="2800" dirty="0">
                <a:solidFill>
                  <a:schemeClr val="dk1"/>
                </a:solidFill>
              </a:rPr>
              <a:t>$43.45 - $46.95</a:t>
            </a:r>
          </a:p>
          <a:p>
            <a:pPr marL="0" lvl="0" indent="0" algn="l" rtl="0">
              <a:spcBef>
                <a:spcPts val="0"/>
              </a:spcBef>
              <a:spcAft>
                <a:spcPts val="0"/>
              </a:spcAft>
              <a:buClr>
                <a:schemeClr val="dk1"/>
              </a:buClr>
              <a:buFont typeface="Arial"/>
              <a:buNone/>
            </a:pPr>
            <a:endParaRPr lang="en-US" sz="2800" dirty="0">
              <a:solidFill>
                <a:schemeClr val="dk1"/>
              </a:solidFill>
            </a:endParaRPr>
          </a:p>
          <a:p>
            <a:pPr marL="0" marR="0" lvl="0" indent="0" algn="l" rtl="0">
              <a:spcBef>
                <a:spcPts val="0"/>
              </a:spcBef>
              <a:spcAft>
                <a:spcPts val="0"/>
              </a:spcAft>
              <a:buNone/>
            </a:pPr>
            <a:r>
              <a:rPr lang="en-US" sz="2800" dirty="0">
                <a:solidFill>
                  <a:schemeClr val="dk1"/>
                </a:solidFill>
              </a:rPr>
              <a:t>We are 95% confident that in population the people who dine out on Wednesday spend between $43.45 to $46.95</a:t>
            </a:r>
          </a:p>
        </p:txBody>
      </p:sp>
    </p:spTree>
    <p:extLst>
      <p:ext uri="{BB962C8B-B14F-4D97-AF65-F5344CB8AC3E}">
        <p14:creationId xmlns:p14="http://schemas.microsoft.com/office/powerpoint/2010/main" val="296765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D8FA-325B-4902-BE94-3740F1EB8EDC}"/>
              </a:ext>
            </a:extLst>
          </p:cNvPr>
          <p:cNvSpPr>
            <a:spLocks noGrp="1"/>
          </p:cNvSpPr>
          <p:nvPr>
            <p:ph type="title"/>
          </p:nvPr>
        </p:nvSpPr>
        <p:spPr/>
        <p:txBody>
          <a:bodyPr/>
          <a:lstStyle/>
          <a:p>
            <a:r>
              <a:rPr lang="en-US" dirty="0"/>
              <a:t>iClicker</a:t>
            </a:r>
          </a:p>
        </p:txBody>
      </p:sp>
      <p:sp>
        <p:nvSpPr>
          <p:cNvPr id="3" name="Content Placeholder 2">
            <a:extLst>
              <a:ext uri="{FF2B5EF4-FFF2-40B4-BE49-F238E27FC236}">
                <a16:creationId xmlns:a16="http://schemas.microsoft.com/office/drawing/2014/main" id="{BC31D83F-52AE-433B-BE60-965BF8024A25}"/>
              </a:ext>
            </a:extLst>
          </p:cNvPr>
          <p:cNvSpPr>
            <a:spLocks noGrp="1"/>
          </p:cNvSpPr>
          <p:nvPr>
            <p:ph idx="1"/>
          </p:nvPr>
        </p:nvSpPr>
        <p:spPr/>
        <p:txBody>
          <a:bodyPr/>
          <a:lstStyle/>
          <a:p>
            <a:pPr marL="0" indent="0">
              <a:buNone/>
            </a:pPr>
            <a:r>
              <a:rPr lang="en-US" sz="2800" b="0" dirty="0">
                <a:solidFill>
                  <a:schemeClr val="dk1"/>
                </a:solidFill>
                <a:latin typeface="Arial"/>
                <a:ea typeface="Arial"/>
                <a:cs typeface="Arial"/>
                <a:sym typeface="Arial"/>
              </a:rPr>
              <a:t>30% people say they dine out on Wednesday’s, n =500, </a:t>
            </a:r>
            <a:r>
              <a:rPr lang="en-US" sz="2800" dirty="0">
                <a:solidFill>
                  <a:schemeClr val="dk1"/>
                </a:solidFill>
              </a:rPr>
              <a:t>95% confidence (i.e., t = 1.96) </a:t>
            </a:r>
            <a:endParaRPr lang="en-US" dirty="0"/>
          </a:p>
          <a:p>
            <a:pPr marL="0" indent="0">
              <a:buNone/>
            </a:pPr>
            <a:endParaRPr lang="en-US" dirty="0"/>
          </a:p>
        </p:txBody>
      </p:sp>
    </p:spTree>
    <p:extLst>
      <p:ext uri="{BB962C8B-B14F-4D97-AF65-F5344CB8AC3E}">
        <p14:creationId xmlns:p14="http://schemas.microsoft.com/office/powerpoint/2010/main" val="61296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6E2-9F76-4680-B322-587B571C4743}"/>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B6D0C8E6-B88C-4631-984B-D7D33993F604}"/>
              </a:ext>
            </a:extLst>
          </p:cNvPr>
          <p:cNvSpPr>
            <a:spLocks noGrp="1"/>
          </p:cNvSpPr>
          <p:nvPr>
            <p:ph idx="1"/>
          </p:nvPr>
        </p:nvSpPr>
        <p:spPr/>
        <p:txBody>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Compute Confidence Intervals</a:t>
            </a:r>
            <a:endParaRPr lang="en-US" dirty="0"/>
          </a:p>
          <a:p>
            <a:pPr marL="0" marR="0" lvl="0" indent="0" algn="l" rtl="0">
              <a:spcBef>
                <a:spcPts val="0"/>
              </a:spcBef>
              <a:spcAft>
                <a:spcPts val="0"/>
              </a:spcAft>
              <a:buNone/>
            </a:pPr>
            <a:endParaRPr lang="en-US" sz="2800" b="0" dirty="0">
              <a:solidFill>
                <a:schemeClr val="dk1"/>
              </a:solidFill>
              <a:latin typeface="Arial"/>
              <a:ea typeface="Arial"/>
              <a:cs typeface="Arial"/>
              <a:sym typeface="Arial"/>
            </a:endParaRPr>
          </a:p>
          <a:p>
            <a:pPr marL="0" marR="0" lvl="0" indent="0" algn="l" rtl="0">
              <a:spcBef>
                <a:spcPts val="0"/>
              </a:spcBef>
              <a:spcAft>
                <a:spcPts val="0"/>
              </a:spcAft>
              <a:buNone/>
            </a:pPr>
            <a:r>
              <a:rPr lang="en-US" sz="2800" b="0" dirty="0">
                <a:solidFill>
                  <a:schemeClr val="dk1"/>
                </a:solidFill>
                <a:latin typeface="Arial"/>
                <a:ea typeface="Arial"/>
                <a:cs typeface="Arial"/>
                <a:sym typeface="Arial"/>
              </a:rPr>
              <a:t>p = </a:t>
            </a:r>
            <a:r>
              <a:rPr lang="en-US" sz="2800" b="0" dirty="0" err="1">
                <a:solidFill>
                  <a:schemeClr val="dk1"/>
                </a:solidFill>
                <a:latin typeface="Arial"/>
                <a:ea typeface="Arial"/>
                <a:cs typeface="Arial"/>
                <a:sym typeface="Arial"/>
              </a:rPr>
              <a:t>30%,n</a:t>
            </a:r>
            <a:r>
              <a:rPr lang="en-US" sz="2800" b="0" dirty="0">
                <a:solidFill>
                  <a:schemeClr val="dk1"/>
                </a:solidFill>
                <a:latin typeface="Arial"/>
                <a:ea typeface="Arial"/>
                <a:cs typeface="Arial"/>
                <a:sym typeface="Arial"/>
              </a:rPr>
              <a:t> =1,000, </a:t>
            </a:r>
            <a:r>
              <a:rPr lang="en-US" sz="2800" dirty="0">
                <a:solidFill>
                  <a:schemeClr val="dk1"/>
                </a:solidFill>
              </a:rPr>
              <a:t>t</a:t>
            </a:r>
            <a:r>
              <a:rPr lang="en-US" sz="2800" b="0" dirty="0">
                <a:solidFill>
                  <a:schemeClr val="dk1"/>
                </a:solidFill>
                <a:latin typeface="Arial"/>
                <a:ea typeface="Arial"/>
                <a:cs typeface="Arial"/>
                <a:sym typeface="Arial"/>
              </a:rPr>
              <a:t>=1.96</a:t>
            </a:r>
          </a:p>
          <a:p>
            <a:pPr marL="0" marR="0" lvl="0" indent="0" algn="l" rtl="0">
              <a:spcBef>
                <a:spcPts val="0"/>
              </a:spcBef>
              <a:spcAft>
                <a:spcPts val="0"/>
              </a:spcAft>
              <a:buNone/>
            </a:pPr>
            <a:r>
              <a:rPr lang="en-US" sz="2800" b="0" dirty="0">
                <a:solidFill>
                  <a:schemeClr val="dk1"/>
                </a:solidFill>
                <a:latin typeface="Arial"/>
                <a:ea typeface="Arial"/>
                <a:cs typeface="Arial"/>
                <a:sym typeface="Arial"/>
              </a:rPr>
              <a:t>26.0% -34.0%</a:t>
            </a:r>
            <a:endParaRPr lang="en-US" sz="2800" dirty="0">
              <a:solidFill>
                <a:schemeClr val="dk1"/>
              </a:solidFill>
            </a:endParaRPr>
          </a:p>
          <a:p>
            <a:pPr marL="0" marR="0" lvl="0" indent="0" algn="l" rtl="0">
              <a:spcBef>
                <a:spcPts val="0"/>
              </a:spcBef>
              <a:spcAft>
                <a:spcPts val="0"/>
              </a:spcAft>
              <a:buNone/>
            </a:pPr>
            <a:r>
              <a:rPr lang="en-US" sz="2800" b="0" dirty="0">
                <a:solidFill>
                  <a:schemeClr val="dk1"/>
                </a:solidFill>
                <a:latin typeface="Arial"/>
                <a:ea typeface="Arial"/>
                <a:cs typeface="Arial"/>
                <a:sym typeface="Arial"/>
              </a:rPr>
              <a:t>[30-1.96*SQRT(30*70/500), 30+1.96*SQRT(30*70/500)] </a:t>
            </a:r>
            <a:endParaRPr lang="en-US" dirty="0"/>
          </a:p>
          <a:p>
            <a:pPr marL="0" marR="0" lvl="0" indent="0" algn="l" rtl="0">
              <a:spcBef>
                <a:spcPts val="0"/>
              </a:spcBef>
              <a:spcAft>
                <a:spcPts val="0"/>
              </a:spcAft>
              <a:buNone/>
            </a:pPr>
            <a:endParaRPr lang="en-US" sz="2800" dirty="0">
              <a:solidFill>
                <a:schemeClr val="dk1"/>
              </a:solidFill>
            </a:endParaRPr>
          </a:p>
          <a:p>
            <a:pPr marL="0" marR="0" lvl="0" indent="0" algn="l" rtl="0">
              <a:spcBef>
                <a:spcPts val="0"/>
              </a:spcBef>
              <a:spcAft>
                <a:spcPts val="0"/>
              </a:spcAft>
              <a:buNone/>
            </a:pPr>
            <a:r>
              <a:rPr lang="en-US" sz="2800" dirty="0">
                <a:solidFill>
                  <a:schemeClr val="dk1"/>
                </a:solidFill>
              </a:rPr>
              <a:t>We are 95% confident that in population, 26% to 34% of people dine out on Wednesday.  </a:t>
            </a:r>
          </a:p>
        </p:txBody>
      </p:sp>
    </p:spTree>
    <p:extLst>
      <p:ext uri="{BB962C8B-B14F-4D97-AF65-F5344CB8AC3E}">
        <p14:creationId xmlns:p14="http://schemas.microsoft.com/office/powerpoint/2010/main" val="415619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1DFAB-3660-4671-AE99-455CC07A84EC}"/>
              </a:ext>
            </a:extLst>
          </p:cNvPr>
          <p:cNvSpPr>
            <a:spLocks noGrp="1"/>
          </p:cNvSpPr>
          <p:nvPr>
            <p:ph type="title"/>
          </p:nvPr>
        </p:nvSpPr>
        <p:spPr>
          <a:xfrm>
            <a:off x="841248" y="548640"/>
            <a:ext cx="3600860" cy="5431536"/>
          </a:xfrm>
        </p:spPr>
        <p:txBody>
          <a:bodyPr>
            <a:normAutofit/>
          </a:bodyPr>
          <a:lstStyle/>
          <a:p>
            <a:r>
              <a:rPr lang="en-US" sz="5400"/>
              <a:t>Parameter Estimation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3F42955C-47E0-456F-912F-65EB01E042E7}"/>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confidence level mean? </a:t>
            </a:r>
          </a:p>
          <a:p>
            <a:pPr marL="0" indent="0">
              <a:buNone/>
            </a:pPr>
            <a:r>
              <a:rPr lang="en-US" sz="2200" dirty="0"/>
              <a:t>It means that we can say that if we did our study over 100 times (although we only did ONCE), we can determine a range within which the sample statistic will fall 95 times out of 100 (95% level of confidence). This gives us confidence that the real population value falls within this range </a:t>
            </a:r>
          </a:p>
          <a:p>
            <a:pPr marL="0" indent="0">
              <a:buNone/>
            </a:pPr>
            <a:r>
              <a:rPr lang="en-US" sz="2200" dirty="0"/>
              <a:t>100 times, ($32, $35) $33.5</a:t>
            </a:r>
          </a:p>
        </p:txBody>
      </p:sp>
    </p:spTree>
    <p:extLst>
      <p:ext uri="{BB962C8B-B14F-4D97-AF65-F5344CB8AC3E}">
        <p14:creationId xmlns:p14="http://schemas.microsoft.com/office/powerpoint/2010/main" val="195964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5CFC9-0313-4E95-9BA0-058AD841E1A6}"/>
              </a:ext>
            </a:extLst>
          </p:cNvPr>
          <p:cNvSpPr>
            <a:spLocks noGrp="1"/>
          </p:cNvSpPr>
          <p:nvPr>
            <p:ph type="title"/>
          </p:nvPr>
        </p:nvSpPr>
        <p:spPr>
          <a:xfrm>
            <a:off x="841248" y="548640"/>
            <a:ext cx="3600860" cy="5431536"/>
          </a:xfrm>
        </p:spPr>
        <p:txBody>
          <a:bodyPr>
            <a:normAutofit/>
          </a:bodyPr>
          <a:lstStyle/>
          <a:p>
            <a:r>
              <a:rPr lang="en-US" sz="4600" dirty="0"/>
              <a:t>Confidence level visualization – increase the confidence level, the interval will be widened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205;p28">
            <a:extLst>
              <a:ext uri="{FF2B5EF4-FFF2-40B4-BE49-F238E27FC236}">
                <a16:creationId xmlns:a16="http://schemas.microsoft.com/office/drawing/2014/main" id="{0B93978F-8DD4-43E9-A8CF-B5F71B10452A}"/>
              </a:ext>
            </a:extLst>
          </p:cNvPr>
          <p:cNvPicPr preferRelativeResize="0"/>
          <p:nvPr/>
        </p:nvPicPr>
        <p:blipFill rotWithShape="1">
          <a:blip r:embed="rId3">
            <a:alphaModFix/>
          </a:blip>
          <a:srcRect/>
          <a:stretch/>
        </p:blipFill>
        <p:spPr>
          <a:xfrm>
            <a:off x="4968820" y="1315571"/>
            <a:ext cx="4924425" cy="3562350"/>
          </a:xfrm>
          <a:prstGeom prst="rect">
            <a:avLst/>
          </a:prstGeom>
          <a:noFill/>
          <a:ln>
            <a:noFill/>
          </a:ln>
        </p:spPr>
      </p:pic>
      <p:sp>
        <p:nvSpPr>
          <p:cNvPr id="7" name="Google Shape;207;p28">
            <a:extLst>
              <a:ext uri="{FF2B5EF4-FFF2-40B4-BE49-F238E27FC236}">
                <a16:creationId xmlns:a16="http://schemas.microsoft.com/office/drawing/2014/main" id="{682F6AD0-BDD8-433F-95F2-0FEBFB36FD23}"/>
              </a:ext>
            </a:extLst>
          </p:cNvPr>
          <p:cNvSpPr txBox="1"/>
          <p:nvPr/>
        </p:nvSpPr>
        <p:spPr>
          <a:xfrm>
            <a:off x="10027000" y="1606552"/>
            <a:ext cx="2071500" cy="2062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rPr>
              <a:t>95% confidence level covers the 95% of sample mean if we keep drawing the samples from the population randomly</a:t>
            </a:r>
            <a:endParaRPr sz="1600" b="1" dirty="0">
              <a:solidFill>
                <a:schemeClr val="dk1"/>
              </a:solidFill>
            </a:endParaRPr>
          </a:p>
        </p:txBody>
      </p:sp>
      <p:cxnSp>
        <p:nvCxnSpPr>
          <p:cNvPr id="9" name="Google Shape;208;p28">
            <a:extLst>
              <a:ext uri="{FF2B5EF4-FFF2-40B4-BE49-F238E27FC236}">
                <a16:creationId xmlns:a16="http://schemas.microsoft.com/office/drawing/2014/main" id="{54102F2B-C4A3-4A89-8763-DDD1B444EEF7}"/>
              </a:ext>
            </a:extLst>
          </p:cNvPr>
          <p:cNvCxnSpPr>
            <a:stCxn id="7" idx="2"/>
          </p:cNvCxnSpPr>
          <p:nvPr/>
        </p:nvCxnSpPr>
        <p:spPr>
          <a:xfrm flipH="1">
            <a:off x="8589850" y="3668752"/>
            <a:ext cx="2472900" cy="481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88464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49BBC7-E6B5-4D7F-89D2-62E85522D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A58DB-6A54-44DF-9651-FB23074614A0}"/>
              </a:ext>
            </a:extLst>
          </p:cNvPr>
          <p:cNvSpPr>
            <a:spLocks noGrp="1"/>
          </p:cNvSpPr>
          <p:nvPr>
            <p:ph type="title"/>
          </p:nvPr>
        </p:nvSpPr>
        <p:spPr>
          <a:xfrm>
            <a:off x="7848600" y="643467"/>
            <a:ext cx="3574596" cy="3569241"/>
          </a:xfrm>
        </p:spPr>
        <p:txBody>
          <a:bodyPr vert="horz" lIns="91440" tIns="45720" rIns="91440" bIns="45720" rtlCol="0" anchor="b">
            <a:normAutofit/>
          </a:bodyPr>
          <a:lstStyle/>
          <a:p>
            <a:r>
              <a:rPr lang="en-US" sz="5400" kern="1200">
                <a:solidFill>
                  <a:schemeClr val="tx1"/>
                </a:solidFill>
                <a:latin typeface="+mj-lt"/>
                <a:ea typeface="+mj-ea"/>
                <a:cs typeface="+mj-cs"/>
              </a:rPr>
              <a:t>Parameter Estimation</a:t>
            </a:r>
          </a:p>
        </p:txBody>
      </p:sp>
      <p:sp>
        <p:nvSpPr>
          <p:cNvPr id="8" name="Google Shape;220;p29">
            <a:extLst>
              <a:ext uri="{FF2B5EF4-FFF2-40B4-BE49-F238E27FC236}">
                <a16:creationId xmlns:a16="http://schemas.microsoft.com/office/drawing/2014/main" id="{A5B22A74-8DA1-4678-A180-D7833C867A7E}"/>
              </a:ext>
            </a:extLst>
          </p:cNvPr>
          <p:cNvSpPr txBox="1"/>
          <p:nvPr/>
        </p:nvSpPr>
        <p:spPr>
          <a:xfrm>
            <a:off x="960120" y="4115024"/>
            <a:ext cx="6122724" cy="2297206"/>
          </a:xfrm>
          <a:prstGeom prst="rect">
            <a:avLst/>
          </a:prstGeom>
        </p:spPr>
        <p:txBody>
          <a:bodyPr spcFirstLastPara="1" vert="horz" lIns="91440" tIns="45720" rIns="91440" bIns="45720" rtlCol="0" anchorCtr="0">
            <a:normAutofit/>
          </a:bodyPr>
          <a:lstStyle/>
          <a:p>
            <a:pPr marR="0" lvl="0">
              <a:lnSpc>
                <a:spcPct val="90000"/>
              </a:lnSpc>
              <a:spcBef>
                <a:spcPts val="1000"/>
              </a:spcBef>
              <a:spcAft>
                <a:spcPts val="0"/>
              </a:spcAft>
              <a:buClr>
                <a:schemeClr val="dk1"/>
              </a:buClr>
              <a:buSzPts val="2800"/>
            </a:pPr>
            <a:r>
              <a:rPr lang="en-US" sz="2400" b="0" kern="1200" dirty="0">
                <a:solidFill>
                  <a:schemeClr val="tx1"/>
                </a:solidFill>
                <a:latin typeface="+mn-lt"/>
                <a:ea typeface="+mn-ea"/>
                <a:cs typeface="+mn-cs"/>
                <a:sym typeface="Arial"/>
              </a:rPr>
              <a:t>Given the same sample size, the more variability, the __ the standard error.</a:t>
            </a:r>
            <a:endParaRPr lang="en-US" sz="2400" kern="1200" dirty="0">
              <a:solidFill>
                <a:schemeClr val="tx1"/>
              </a:solidFill>
              <a:latin typeface="+mn-lt"/>
              <a:ea typeface="+mn-ea"/>
              <a:cs typeface="+mn-cs"/>
            </a:endParaRPr>
          </a:p>
          <a:p>
            <a:pPr marR="0" lvl="0">
              <a:lnSpc>
                <a:spcPct val="90000"/>
              </a:lnSpc>
              <a:spcBef>
                <a:spcPts val="1000"/>
              </a:spcBef>
              <a:spcAft>
                <a:spcPts val="0"/>
              </a:spcAft>
              <a:buClr>
                <a:schemeClr val="dk1"/>
              </a:buClr>
              <a:buSzPts val="2800"/>
            </a:pPr>
            <a:r>
              <a:rPr lang="en-US" sz="2400" b="0" kern="1200" dirty="0">
                <a:solidFill>
                  <a:schemeClr val="tx1"/>
                </a:solidFill>
                <a:latin typeface="+mn-lt"/>
                <a:ea typeface="+mn-ea"/>
                <a:cs typeface="+mn-cs"/>
                <a:sym typeface="Arial"/>
              </a:rPr>
              <a:t>The lower the standard error, the __ precisely our sample statistic will represent the population parameter</a:t>
            </a:r>
            <a:endParaRPr lang="en-US" sz="2400" kern="1200" dirty="0">
              <a:solidFill>
                <a:schemeClr val="tx1"/>
              </a:solidFill>
              <a:latin typeface="+mn-lt"/>
              <a:ea typeface="+mn-ea"/>
              <a:cs typeface="+mn-cs"/>
            </a:endParaRPr>
          </a:p>
        </p:txBody>
      </p:sp>
      <p:sp>
        <p:nvSpPr>
          <p:cNvPr id="25" name="sketch line">
            <a:extLst>
              <a:ext uri="{FF2B5EF4-FFF2-40B4-BE49-F238E27FC236}">
                <a16:creationId xmlns:a16="http://schemas.microsoft.com/office/drawing/2014/main" id="{6A0BE910-1808-4684-867B-1BCC8A46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600" y="4383917"/>
            <a:ext cx="3383280" cy="18288"/>
          </a:xfrm>
          <a:custGeom>
            <a:avLst/>
            <a:gdLst>
              <a:gd name="connsiteX0" fmla="*/ 0 w 3383280"/>
              <a:gd name="connsiteY0" fmla="*/ 0 h 18288"/>
              <a:gd name="connsiteX1" fmla="*/ 676656 w 3383280"/>
              <a:gd name="connsiteY1" fmla="*/ 0 h 18288"/>
              <a:gd name="connsiteX2" fmla="*/ 1319479 w 3383280"/>
              <a:gd name="connsiteY2" fmla="*/ 0 h 18288"/>
              <a:gd name="connsiteX3" fmla="*/ 1962302 w 3383280"/>
              <a:gd name="connsiteY3" fmla="*/ 0 h 18288"/>
              <a:gd name="connsiteX4" fmla="*/ 2706624 w 3383280"/>
              <a:gd name="connsiteY4" fmla="*/ 0 h 18288"/>
              <a:gd name="connsiteX5" fmla="*/ 3383280 w 3383280"/>
              <a:gd name="connsiteY5" fmla="*/ 0 h 18288"/>
              <a:gd name="connsiteX6" fmla="*/ 3383280 w 3383280"/>
              <a:gd name="connsiteY6" fmla="*/ 18288 h 18288"/>
              <a:gd name="connsiteX7" fmla="*/ 2706624 w 3383280"/>
              <a:gd name="connsiteY7" fmla="*/ 18288 h 18288"/>
              <a:gd name="connsiteX8" fmla="*/ 2131466 w 3383280"/>
              <a:gd name="connsiteY8" fmla="*/ 18288 h 18288"/>
              <a:gd name="connsiteX9" fmla="*/ 1488643 w 3383280"/>
              <a:gd name="connsiteY9" fmla="*/ 18288 h 18288"/>
              <a:gd name="connsiteX10" fmla="*/ 845820 w 3383280"/>
              <a:gd name="connsiteY10" fmla="*/ 18288 h 18288"/>
              <a:gd name="connsiteX11" fmla="*/ 0 w 3383280"/>
              <a:gd name="connsiteY11" fmla="*/ 18288 h 18288"/>
              <a:gd name="connsiteX12" fmla="*/ 0 w 338328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280" h="18288" fill="none" extrusionOk="0">
                <a:moveTo>
                  <a:pt x="0" y="0"/>
                </a:moveTo>
                <a:cubicBezTo>
                  <a:pt x="237173" y="2829"/>
                  <a:pt x="403433" y="9167"/>
                  <a:pt x="676656" y="0"/>
                </a:cubicBezTo>
                <a:cubicBezTo>
                  <a:pt x="949879" y="-9167"/>
                  <a:pt x="1103389" y="-19890"/>
                  <a:pt x="1319479" y="0"/>
                </a:cubicBezTo>
                <a:cubicBezTo>
                  <a:pt x="1535569" y="19890"/>
                  <a:pt x="1682672" y="-17352"/>
                  <a:pt x="1962302" y="0"/>
                </a:cubicBezTo>
                <a:cubicBezTo>
                  <a:pt x="2241932" y="17352"/>
                  <a:pt x="2522200" y="-30059"/>
                  <a:pt x="2706624" y="0"/>
                </a:cubicBezTo>
                <a:cubicBezTo>
                  <a:pt x="2891048" y="30059"/>
                  <a:pt x="3045365" y="-14656"/>
                  <a:pt x="3383280" y="0"/>
                </a:cubicBezTo>
                <a:cubicBezTo>
                  <a:pt x="3382846" y="7551"/>
                  <a:pt x="3382813" y="9822"/>
                  <a:pt x="3383280" y="18288"/>
                </a:cubicBezTo>
                <a:cubicBezTo>
                  <a:pt x="3053377" y="3328"/>
                  <a:pt x="2851947" y="-13486"/>
                  <a:pt x="2706624" y="18288"/>
                </a:cubicBezTo>
                <a:cubicBezTo>
                  <a:pt x="2561301" y="50062"/>
                  <a:pt x="2276448" y="-4069"/>
                  <a:pt x="2131466" y="18288"/>
                </a:cubicBezTo>
                <a:cubicBezTo>
                  <a:pt x="1986484" y="40645"/>
                  <a:pt x="1793482" y="35971"/>
                  <a:pt x="1488643" y="18288"/>
                </a:cubicBezTo>
                <a:cubicBezTo>
                  <a:pt x="1183804" y="605"/>
                  <a:pt x="1165655" y="13056"/>
                  <a:pt x="845820" y="18288"/>
                </a:cubicBezTo>
                <a:cubicBezTo>
                  <a:pt x="525985" y="23520"/>
                  <a:pt x="359281" y="20906"/>
                  <a:pt x="0" y="18288"/>
                </a:cubicBezTo>
                <a:cubicBezTo>
                  <a:pt x="60" y="11696"/>
                  <a:pt x="66" y="3758"/>
                  <a:pt x="0" y="0"/>
                </a:cubicBezTo>
                <a:close/>
              </a:path>
              <a:path w="3383280" h="18288" stroke="0" extrusionOk="0">
                <a:moveTo>
                  <a:pt x="0" y="0"/>
                </a:moveTo>
                <a:cubicBezTo>
                  <a:pt x="268344" y="9609"/>
                  <a:pt x="438266" y="25094"/>
                  <a:pt x="608990" y="0"/>
                </a:cubicBezTo>
                <a:cubicBezTo>
                  <a:pt x="779714" y="-25094"/>
                  <a:pt x="1051156" y="12077"/>
                  <a:pt x="1353312" y="0"/>
                </a:cubicBezTo>
                <a:cubicBezTo>
                  <a:pt x="1655468" y="-12077"/>
                  <a:pt x="1744944" y="15185"/>
                  <a:pt x="1928470" y="0"/>
                </a:cubicBezTo>
                <a:cubicBezTo>
                  <a:pt x="2111996" y="-15185"/>
                  <a:pt x="2262421" y="-9753"/>
                  <a:pt x="2503627" y="0"/>
                </a:cubicBezTo>
                <a:cubicBezTo>
                  <a:pt x="2744833" y="9753"/>
                  <a:pt x="3026048" y="-23784"/>
                  <a:pt x="3383280" y="0"/>
                </a:cubicBezTo>
                <a:cubicBezTo>
                  <a:pt x="3383198" y="4406"/>
                  <a:pt x="3383191" y="9982"/>
                  <a:pt x="3383280" y="18288"/>
                </a:cubicBezTo>
                <a:cubicBezTo>
                  <a:pt x="3162586" y="20850"/>
                  <a:pt x="2901132" y="28452"/>
                  <a:pt x="2740457" y="18288"/>
                </a:cubicBezTo>
                <a:cubicBezTo>
                  <a:pt x="2579782" y="8124"/>
                  <a:pt x="2388638" y="-13238"/>
                  <a:pt x="2097634" y="18288"/>
                </a:cubicBezTo>
                <a:cubicBezTo>
                  <a:pt x="1806630" y="49814"/>
                  <a:pt x="1687248" y="-8161"/>
                  <a:pt x="1454810" y="18288"/>
                </a:cubicBezTo>
                <a:cubicBezTo>
                  <a:pt x="1222372" y="44737"/>
                  <a:pt x="872924" y="37554"/>
                  <a:pt x="710489" y="18288"/>
                </a:cubicBezTo>
                <a:cubicBezTo>
                  <a:pt x="548054" y="-978"/>
                  <a:pt x="151263" y="49891"/>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17;p29">
            <a:extLst>
              <a:ext uri="{FF2B5EF4-FFF2-40B4-BE49-F238E27FC236}">
                <a16:creationId xmlns:a16="http://schemas.microsoft.com/office/drawing/2014/main" id="{B8C36585-C0B7-4CF6-B574-A8ABB007EE17}"/>
              </a:ext>
            </a:extLst>
          </p:cNvPr>
          <p:cNvSpPr txBox="1"/>
          <p:nvPr/>
        </p:nvSpPr>
        <p:spPr>
          <a:xfrm>
            <a:off x="797696" y="1837288"/>
            <a:ext cx="6235232" cy="68871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1600" b="1">
                <a:latin typeface="Arial"/>
                <a:ea typeface="Arial"/>
                <a:cs typeface="Arial"/>
                <a:sym typeface="Arial"/>
              </a:rPr>
              <a:t> </a:t>
            </a:r>
            <a:endParaRPr lang="en-US"/>
          </a:p>
        </p:txBody>
      </p:sp>
      <p:sp>
        <p:nvSpPr>
          <p:cNvPr id="7" name="Google Shape;219;p29">
            <a:extLst>
              <a:ext uri="{FF2B5EF4-FFF2-40B4-BE49-F238E27FC236}">
                <a16:creationId xmlns:a16="http://schemas.microsoft.com/office/drawing/2014/main" id="{8A1ED3B2-2A39-4E90-9181-63166C89D1A5}"/>
              </a:ext>
            </a:extLst>
          </p:cNvPr>
          <p:cNvSpPr txBox="1"/>
          <p:nvPr/>
        </p:nvSpPr>
        <p:spPr>
          <a:xfrm>
            <a:off x="797696" y="3183680"/>
            <a:ext cx="5623334" cy="59381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1600" b="1">
                <a:latin typeface="Arial"/>
                <a:ea typeface="Arial"/>
                <a:cs typeface="Arial"/>
                <a:sym typeface="Arial"/>
              </a:rPr>
              <a:t> </a:t>
            </a:r>
            <a:endParaRPr lang="en-US"/>
          </a:p>
        </p:txBody>
      </p:sp>
      <p:sp>
        <p:nvSpPr>
          <p:cNvPr id="18" name="Google Shape;216;p29">
            <a:extLst>
              <a:ext uri="{FF2B5EF4-FFF2-40B4-BE49-F238E27FC236}">
                <a16:creationId xmlns:a16="http://schemas.microsoft.com/office/drawing/2014/main" id="{29D4ED93-6359-4555-B069-0A29A4E240CD}"/>
              </a:ext>
            </a:extLst>
          </p:cNvPr>
          <p:cNvSpPr txBox="1"/>
          <p:nvPr/>
        </p:nvSpPr>
        <p:spPr>
          <a:xfrm>
            <a:off x="818219" y="2526003"/>
            <a:ext cx="7835922"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800" b="0">
                <a:solidFill>
                  <a:schemeClr val="dk1"/>
                </a:solidFill>
                <a:latin typeface="Arial"/>
                <a:ea typeface="Arial"/>
                <a:cs typeface="Arial"/>
                <a:sym typeface="Arial"/>
              </a:rPr>
              <a:t>If we have mean, </a:t>
            </a:r>
            <a:endParaRPr lang="en-US"/>
          </a:p>
        </p:txBody>
      </p:sp>
      <p:sp>
        <p:nvSpPr>
          <p:cNvPr id="4" name="Google Shape;216;p29">
            <a:extLst>
              <a:ext uri="{FF2B5EF4-FFF2-40B4-BE49-F238E27FC236}">
                <a16:creationId xmlns:a16="http://schemas.microsoft.com/office/drawing/2014/main" id="{A9B55C3A-7337-4B93-8783-077C4B12F6DD}"/>
              </a:ext>
            </a:extLst>
          </p:cNvPr>
          <p:cNvSpPr txBox="1"/>
          <p:nvPr/>
        </p:nvSpPr>
        <p:spPr>
          <a:xfrm>
            <a:off x="809512" y="1165912"/>
            <a:ext cx="7835922"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800" b="0">
                <a:solidFill>
                  <a:schemeClr val="dk1"/>
                </a:solidFill>
                <a:latin typeface="Arial"/>
                <a:ea typeface="Arial"/>
                <a:cs typeface="Arial"/>
                <a:sym typeface="Arial"/>
              </a:rPr>
              <a:t>If we have percentage, </a:t>
            </a:r>
            <a:endParaRPr lang="en-US"/>
          </a:p>
        </p:txBody>
      </p:sp>
    </p:spTree>
    <p:extLst>
      <p:ext uri="{BB962C8B-B14F-4D97-AF65-F5344CB8AC3E}">
        <p14:creationId xmlns:p14="http://schemas.microsoft.com/office/powerpoint/2010/main" val="27392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4BD33D1-F5FF-44B4-9F87-CF1C4CAEF58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Recap</a:t>
            </a:r>
          </a:p>
        </p:txBody>
      </p:sp>
      <p:sp>
        <p:nvSpPr>
          <p:cNvPr id="3" name="Content Placeholder 2">
            <a:extLst>
              <a:ext uri="{FF2B5EF4-FFF2-40B4-BE49-F238E27FC236}">
                <a16:creationId xmlns:a16="http://schemas.microsoft.com/office/drawing/2014/main" id="{F20889A9-AC1A-4F70-8CA8-11E30F5A1421}"/>
              </a:ext>
            </a:extLst>
          </p:cNvPr>
          <p:cNvSpPr>
            <a:spLocks noGrp="1"/>
          </p:cNvSpPr>
          <p:nvPr>
            <p:ph idx="1"/>
          </p:nvPr>
        </p:nvSpPr>
        <p:spPr>
          <a:xfrm>
            <a:off x="6095999" y="882315"/>
            <a:ext cx="5254754" cy="5294647"/>
          </a:xfrm>
        </p:spPr>
        <p:txBody>
          <a:bodyPr>
            <a:normAutofit/>
          </a:bodyPr>
          <a:lstStyle/>
          <a:p>
            <a:pPr marL="0" marR="0" lvl="0" indent="0" rtl="0">
              <a:spcBef>
                <a:spcPts val="0"/>
              </a:spcBef>
              <a:spcAft>
                <a:spcPts val="600"/>
              </a:spcAft>
              <a:buNone/>
            </a:pPr>
            <a:r>
              <a:rPr lang="en-US" sz="2000" b="1">
                <a:ea typeface="Arial"/>
                <a:cs typeface="Arial"/>
                <a:sym typeface="Arial"/>
              </a:rPr>
              <a:t>Five steps involved in computing confidence intervals for a mean or percentage:</a:t>
            </a:r>
            <a:endParaRPr lang="en-US" sz="2000"/>
          </a:p>
          <a:p>
            <a:pPr marL="0" marR="0" lvl="0" indent="0" rtl="0">
              <a:spcBef>
                <a:spcPts val="0"/>
              </a:spcBef>
              <a:spcAft>
                <a:spcPts val="600"/>
              </a:spcAft>
              <a:buNone/>
            </a:pPr>
            <a:endParaRPr lang="en-US" sz="2000" b="1">
              <a:latin typeface="Arial"/>
              <a:ea typeface="Arial"/>
              <a:cs typeface="Arial"/>
              <a:sym typeface="Arial"/>
            </a:endParaRPr>
          </a:p>
          <a:p>
            <a:pPr marL="971550" marR="0" lvl="1" indent="-514350" rtl="0">
              <a:spcBef>
                <a:spcPts val="0"/>
              </a:spcBef>
              <a:spcAft>
                <a:spcPts val="600"/>
              </a:spcAft>
              <a:buClr>
                <a:schemeClr val="dk1"/>
              </a:buClr>
              <a:buSzPts val="2400"/>
              <a:buFont typeface="Arial"/>
              <a:buAutoNum type="arabicPeriod"/>
            </a:pPr>
            <a:r>
              <a:rPr lang="en-US" sz="2000" b="0" i="0" u="none" strike="noStrike" cap="none">
                <a:ea typeface="Arial"/>
                <a:cs typeface="Arial"/>
                <a:sym typeface="Arial"/>
              </a:rPr>
              <a:t>Determine the sample statistic (e.g., percentage, sample average)</a:t>
            </a:r>
            <a:endParaRPr lang="en-US" sz="2000"/>
          </a:p>
          <a:p>
            <a:pPr marL="971550" marR="0" lvl="1" indent="-514350" rtl="0">
              <a:spcBef>
                <a:spcPts val="0"/>
              </a:spcBef>
              <a:spcAft>
                <a:spcPts val="600"/>
              </a:spcAft>
              <a:buClr>
                <a:schemeClr val="dk1"/>
              </a:buClr>
              <a:buSzPts val="2400"/>
              <a:buFont typeface="Arial"/>
              <a:buAutoNum type="arabicPeriod"/>
            </a:pPr>
            <a:r>
              <a:rPr lang="en-US" sz="2000" b="0" i="0" u="none" strike="noStrike" cap="none">
                <a:ea typeface="Arial"/>
                <a:cs typeface="Arial"/>
                <a:sym typeface="Arial"/>
              </a:rPr>
              <a:t>Identify the sample size, n</a:t>
            </a:r>
            <a:r>
              <a:rPr lang="en-US" sz="2000"/>
              <a:t>  &amp; </a:t>
            </a:r>
            <a:r>
              <a:rPr lang="en-US" sz="2000" b="0" i="0" u="none" strike="noStrike" cap="none">
                <a:ea typeface="Arial"/>
                <a:cs typeface="Arial"/>
                <a:sym typeface="Arial"/>
              </a:rPr>
              <a:t>Determine the variability in the sample for that statistic/Compute the mean</a:t>
            </a:r>
            <a:endParaRPr lang="en-US" sz="2000"/>
          </a:p>
          <a:p>
            <a:pPr marL="971550" marR="0" lvl="1" indent="-514350" rtl="0">
              <a:spcBef>
                <a:spcPts val="0"/>
              </a:spcBef>
              <a:spcAft>
                <a:spcPts val="600"/>
              </a:spcAft>
              <a:buClr>
                <a:schemeClr val="dk1"/>
              </a:buClr>
              <a:buSzPts val="2400"/>
              <a:buFont typeface="Arial"/>
              <a:buAutoNum type="arabicPeriod"/>
            </a:pPr>
            <a:r>
              <a:rPr lang="en-US" sz="2000" b="0" i="0" u="none" strike="noStrike" cap="none">
                <a:ea typeface="Arial"/>
                <a:cs typeface="Arial"/>
                <a:sym typeface="Arial"/>
              </a:rPr>
              <a:t>Decide on the desired level of confidence </a:t>
            </a:r>
            <a:r>
              <a:rPr lang="en-US" sz="2000"/>
              <a:t>-</a:t>
            </a:r>
            <a:r>
              <a:rPr lang="en-US" sz="2000" b="0" i="0" u="none" strike="noStrike" cap="none">
                <a:ea typeface="Arial"/>
                <a:cs typeface="Arial"/>
                <a:sym typeface="Arial"/>
              </a:rPr>
              <a:t>t </a:t>
            </a:r>
            <a:r>
              <a:rPr lang="en-US" sz="2000"/>
              <a:t>value</a:t>
            </a:r>
          </a:p>
          <a:p>
            <a:pPr marL="971550" marR="0" lvl="1" indent="-514350" rtl="0">
              <a:spcBef>
                <a:spcPts val="0"/>
              </a:spcBef>
              <a:spcAft>
                <a:spcPts val="600"/>
              </a:spcAft>
              <a:buClr>
                <a:schemeClr val="dk1"/>
              </a:buClr>
              <a:buSzPts val="2400"/>
              <a:buFont typeface="Arial"/>
              <a:buAutoNum type="arabicPeriod"/>
            </a:pPr>
            <a:r>
              <a:rPr lang="en-US" sz="2000" b="0" i="0" u="none" strike="noStrike" cap="none">
                <a:ea typeface="Arial"/>
                <a:cs typeface="Arial"/>
                <a:sym typeface="Arial"/>
              </a:rPr>
              <a:t>Perform the computations to determine the upper and lower boundaries of the confidence interval range (typically at 95%). Make sure to interpret it for the manager</a:t>
            </a:r>
            <a:r>
              <a:rPr lang="en-US" sz="2000"/>
              <a:t>!</a:t>
            </a:r>
          </a:p>
        </p:txBody>
      </p:sp>
    </p:spTree>
    <p:extLst>
      <p:ext uri="{BB962C8B-B14F-4D97-AF65-F5344CB8AC3E}">
        <p14:creationId xmlns:p14="http://schemas.microsoft.com/office/powerpoint/2010/main" val="64564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8733F-F61E-4FF1-B0D5-965D182481FB}"/>
              </a:ext>
            </a:extLst>
          </p:cNvPr>
          <p:cNvSpPr>
            <a:spLocks noGrp="1"/>
          </p:cNvSpPr>
          <p:nvPr>
            <p:ph type="title"/>
          </p:nvPr>
        </p:nvSpPr>
        <p:spPr>
          <a:xfrm>
            <a:off x="838200" y="365125"/>
            <a:ext cx="10515600" cy="1325563"/>
          </a:xfrm>
        </p:spPr>
        <p:txBody>
          <a:bodyPr>
            <a:normAutofit/>
          </a:bodyPr>
          <a:lstStyle/>
          <a:p>
            <a:r>
              <a:rPr lang="en-US" sz="5400"/>
              <a:t>CE7</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D53313-81E0-4367-8F0F-F040941A32D2}"/>
              </a:ext>
            </a:extLst>
          </p:cNvPr>
          <p:cNvSpPr>
            <a:spLocks noGrp="1"/>
          </p:cNvSpPr>
          <p:nvPr>
            <p:ph idx="1"/>
          </p:nvPr>
        </p:nvSpPr>
        <p:spPr>
          <a:xfrm>
            <a:off x="838200" y="1929384"/>
            <a:ext cx="10515600" cy="4251960"/>
          </a:xfrm>
        </p:spPr>
        <p:txBody>
          <a:bodyPr>
            <a:normAutofit/>
          </a:bodyPr>
          <a:lstStyle/>
          <a:p>
            <a:pPr marL="457200" lvl="0" indent="-342900" rtl="0">
              <a:spcBef>
                <a:spcPts val="0"/>
              </a:spcBef>
              <a:spcAft>
                <a:spcPts val="0"/>
              </a:spcAft>
              <a:buSzPts val="1800"/>
              <a:buAutoNum type="arabicPeriod"/>
            </a:pPr>
            <a:r>
              <a:rPr lang="en-US" sz="2200" dirty="0"/>
              <a:t>What’s the use of confidence interval for the manager? </a:t>
            </a:r>
          </a:p>
          <a:p>
            <a:pPr marL="457200" lvl="0" indent="-342900" rtl="0">
              <a:spcBef>
                <a:spcPts val="0"/>
              </a:spcBef>
              <a:spcAft>
                <a:spcPts val="0"/>
              </a:spcAft>
              <a:buSzPts val="1800"/>
              <a:buAutoNum type="arabicPeriod"/>
            </a:pPr>
            <a:r>
              <a:rPr lang="en-US" sz="2200" dirty="0"/>
              <a:t>What is the difference between using 95% confidence versus 99% confidence? Does 95% confidence mean 95% people fall in the confidence interval? </a:t>
            </a:r>
          </a:p>
          <a:p>
            <a:pPr marL="457200" lvl="0" indent="-342900" rtl="0">
              <a:spcBef>
                <a:spcPts val="0"/>
              </a:spcBef>
              <a:spcAft>
                <a:spcPts val="0"/>
              </a:spcAft>
              <a:buSzPts val="1800"/>
              <a:buAutoNum type="arabicPeriod"/>
            </a:pPr>
            <a:r>
              <a:rPr lang="en-US" sz="2200" dirty="0"/>
              <a:t>Would the data from A be interpreted as homeowners are out of town for 15.7 days to 17.7 days?</a:t>
            </a:r>
          </a:p>
          <a:p>
            <a:pPr marL="457200" lvl="0" indent="-342900" rtl="0">
              <a:spcBef>
                <a:spcPts val="0"/>
              </a:spcBef>
              <a:spcAft>
                <a:spcPts val="0"/>
              </a:spcAft>
              <a:buSzPts val="1800"/>
              <a:buAutoNum type="arabicPeriod"/>
            </a:pPr>
            <a:r>
              <a:rPr lang="en-US" sz="2200" dirty="0"/>
              <a:t>Do you think that from B if they changed the percent of people who surveyed to a higher number do you believe the data would increase?</a:t>
            </a:r>
          </a:p>
          <a:p>
            <a:pPr marL="457200" lvl="0" indent="-342900" rtl="0">
              <a:spcBef>
                <a:spcPts val="0"/>
              </a:spcBef>
              <a:spcAft>
                <a:spcPts val="0"/>
              </a:spcAft>
              <a:buSzPts val="1800"/>
              <a:buAutoNum type="arabicPeriod"/>
            </a:pPr>
            <a:r>
              <a:rPr lang="en-US" sz="2200" dirty="0"/>
              <a:t>Will the formula be provided in exam? Do I need to round the decimals?</a:t>
            </a:r>
          </a:p>
          <a:p>
            <a:pPr marL="457200" lvl="0" indent="-355600" rtl="0">
              <a:spcBef>
                <a:spcPts val="0"/>
              </a:spcBef>
              <a:spcAft>
                <a:spcPts val="0"/>
              </a:spcAft>
              <a:buSzPts val="2000"/>
              <a:buAutoNum type="arabicPeriod"/>
            </a:pPr>
            <a:r>
              <a:rPr lang="en-US" sz="2200" dirty="0"/>
              <a:t>What’s difference between Z vs. T value? </a:t>
            </a:r>
          </a:p>
          <a:p>
            <a:pPr marL="0" indent="0">
              <a:buNone/>
            </a:pPr>
            <a:endParaRPr lang="en-US" sz="2200" dirty="0"/>
          </a:p>
        </p:txBody>
      </p:sp>
    </p:spTree>
    <p:extLst>
      <p:ext uri="{BB962C8B-B14F-4D97-AF65-F5344CB8AC3E}">
        <p14:creationId xmlns:p14="http://schemas.microsoft.com/office/powerpoint/2010/main" val="274096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00919-F88C-4091-8B95-216E86E0C9A0}"/>
              </a:ext>
            </a:extLst>
          </p:cNvPr>
          <p:cNvSpPr>
            <a:spLocks noGrp="1"/>
          </p:cNvSpPr>
          <p:nvPr>
            <p:ph type="title"/>
          </p:nvPr>
        </p:nvSpPr>
        <p:spPr>
          <a:xfrm>
            <a:off x="1286933" y="1327438"/>
            <a:ext cx="5595923" cy="1461778"/>
          </a:xfrm>
        </p:spPr>
        <p:txBody>
          <a:bodyPr anchor="b">
            <a:normAutofit/>
          </a:bodyPr>
          <a:lstStyle/>
          <a:p>
            <a:r>
              <a:rPr lang="en-US"/>
              <a:t>Agenda</a:t>
            </a:r>
            <a:endParaRPr lang="en-US" dirty="0"/>
          </a:p>
        </p:txBody>
      </p:sp>
      <p:sp>
        <p:nvSpPr>
          <p:cNvPr id="1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25375" y="131153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703265" y="105971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Content Placeholder 2">
            <a:extLst>
              <a:ext uri="{FF2B5EF4-FFF2-40B4-BE49-F238E27FC236}">
                <a16:creationId xmlns:a16="http://schemas.microsoft.com/office/drawing/2014/main" id="{CC96FC47-9DD3-4A2E-B22F-0C002520BED7}"/>
              </a:ext>
            </a:extLst>
          </p:cNvPr>
          <p:cNvSpPr>
            <a:spLocks noGrp="1"/>
          </p:cNvSpPr>
          <p:nvPr>
            <p:ph idx="1"/>
          </p:nvPr>
        </p:nvSpPr>
        <p:spPr>
          <a:xfrm>
            <a:off x="1286934" y="2946169"/>
            <a:ext cx="5163106" cy="3088871"/>
          </a:xfrm>
        </p:spPr>
        <p:txBody>
          <a:bodyPr>
            <a:normAutofit/>
          </a:bodyPr>
          <a:lstStyle/>
          <a:p>
            <a:r>
              <a:rPr lang="en-US" sz="2400"/>
              <a:t>Overview of statistics that we will cover &amp; extra credit pts </a:t>
            </a:r>
          </a:p>
          <a:p>
            <a:r>
              <a:rPr lang="en-US" sz="2400"/>
              <a:t>CE7 </a:t>
            </a:r>
          </a:p>
          <a:p>
            <a:r>
              <a:rPr lang="en-US" sz="2400"/>
              <a:t>Confidence interval lecture</a:t>
            </a:r>
          </a:p>
        </p:txBody>
      </p:sp>
      <p:sp>
        <p:nvSpPr>
          <p:cNvPr id="16" name="Freeform 5">
            <a:extLst>
              <a:ext uri="{FF2B5EF4-FFF2-40B4-BE49-F238E27FC236}">
                <a16:creationId xmlns:a16="http://schemas.microsoft.com/office/drawing/2014/main" id="{09C89D1D-8C73-4FE3-BB9A-0A66D0F9C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82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7" name="Graphic 6" descr="Closed Caption">
            <a:extLst>
              <a:ext uri="{FF2B5EF4-FFF2-40B4-BE49-F238E27FC236}">
                <a16:creationId xmlns:a16="http://schemas.microsoft.com/office/drawing/2014/main" id="{3CE4621D-E8AB-42EA-96E0-BCBD99928A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7011" y="2422740"/>
            <a:ext cx="2560931" cy="2560931"/>
          </a:xfrm>
          <a:prstGeom prst="rect">
            <a:avLst/>
          </a:prstGeom>
        </p:spPr>
      </p:pic>
    </p:spTree>
    <p:extLst>
      <p:ext uri="{BB962C8B-B14F-4D97-AF65-F5344CB8AC3E}">
        <p14:creationId xmlns:p14="http://schemas.microsoft.com/office/powerpoint/2010/main" val="310566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72521-DD62-42B0-A66F-5F2A5DBC53EE}"/>
              </a:ext>
            </a:extLst>
          </p:cNvPr>
          <p:cNvSpPr>
            <a:spLocks noGrp="1"/>
          </p:cNvSpPr>
          <p:nvPr>
            <p:ph type="title"/>
          </p:nvPr>
        </p:nvSpPr>
        <p:spPr>
          <a:xfrm>
            <a:off x="686834" y="1153572"/>
            <a:ext cx="3200400" cy="4461163"/>
          </a:xfrm>
        </p:spPr>
        <p:txBody>
          <a:bodyPr>
            <a:normAutofit/>
          </a:bodyPr>
          <a:lstStyle/>
          <a:p>
            <a:r>
              <a:rPr lang="en-US">
                <a:solidFill>
                  <a:srgbClr val="FFFFFF"/>
                </a:solidFill>
              </a:rPr>
              <a:t>Discussion Case #8</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0D40D5-5BED-4D8C-B212-CFC920D2C83F}"/>
              </a:ext>
            </a:extLst>
          </p:cNvPr>
          <p:cNvSpPr>
            <a:spLocks noGrp="1"/>
          </p:cNvSpPr>
          <p:nvPr>
            <p:ph idx="1"/>
          </p:nvPr>
        </p:nvSpPr>
        <p:spPr>
          <a:xfrm>
            <a:off x="4447308" y="591344"/>
            <a:ext cx="6906491" cy="5585619"/>
          </a:xfrm>
        </p:spPr>
        <p:txBody>
          <a:bodyPr anchor="ctr">
            <a:normAutofit/>
          </a:bodyPr>
          <a:lstStyle/>
          <a:p>
            <a:pPr marL="0" lvl="0" indent="0" rtl="0">
              <a:spcBef>
                <a:spcPts val="0"/>
              </a:spcBef>
              <a:spcAft>
                <a:spcPts val="0"/>
              </a:spcAft>
              <a:buNone/>
            </a:pPr>
            <a:r>
              <a:rPr lang="en-US" sz="1500">
                <a:latin typeface="Calibri"/>
                <a:ea typeface="Calibri"/>
                <a:cs typeface="Calibri"/>
                <a:sym typeface="Calibri"/>
              </a:rPr>
              <a:t>Homecare of America (confidence intervals)</a:t>
            </a:r>
          </a:p>
          <a:p>
            <a:pPr marL="0" lvl="0" indent="0" rtl="0">
              <a:spcBef>
                <a:spcPts val="0"/>
              </a:spcBef>
              <a:spcAft>
                <a:spcPts val="0"/>
              </a:spcAft>
              <a:buNone/>
            </a:pPr>
            <a:r>
              <a:rPr lang="en-US" sz="1500">
                <a:latin typeface="Calibri"/>
                <a:ea typeface="Calibri"/>
                <a:cs typeface="Calibri"/>
                <a:sym typeface="Calibri"/>
              </a:rPr>
              <a:t>DO both Part A and Part B. Be prepared to show your work on the whiteboard in class and to explain what the answers mean.</a:t>
            </a:r>
          </a:p>
          <a:p>
            <a:pPr marL="0" lvl="0" indent="0" rtl="0">
              <a:spcBef>
                <a:spcPts val="0"/>
              </a:spcBef>
              <a:spcAft>
                <a:spcPts val="0"/>
              </a:spcAft>
              <a:buNone/>
            </a:pPr>
            <a:r>
              <a:rPr lang="en-US" sz="1500">
                <a:latin typeface="Calibri"/>
                <a:ea typeface="Calibri"/>
                <a:cs typeface="Calibri"/>
                <a:sym typeface="Calibri"/>
              </a:rPr>
              <a:t>A .</a:t>
            </a:r>
          </a:p>
          <a:p>
            <a:pPr marL="0" lvl="0" indent="0" rtl="0">
              <a:spcBef>
                <a:spcPts val="0"/>
              </a:spcBef>
              <a:spcAft>
                <a:spcPts val="0"/>
              </a:spcAft>
              <a:buNone/>
            </a:pPr>
            <a:r>
              <a:rPr lang="en-US" sz="1500">
                <a:latin typeface="Calibri"/>
                <a:ea typeface="Calibri"/>
                <a:cs typeface="Calibri"/>
                <a:sym typeface="Calibri"/>
              </a:rPr>
              <a:t>Homecare Of America is a franchise operation which provides house minders for people when they are out of town. Their services include feeding pets, bringing in newspapers and mail, and generally keeping an eye on things while the homeowner is gone. They </a:t>
            </a:r>
            <a:r>
              <a:rPr lang="en-US" sz="1500">
                <a:latin typeface="Microsoft Yahei"/>
                <a:ea typeface="Microsoft Yahei"/>
                <a:cs typeface="Microsoft Yahei"/>
                <a:sym typeface="Microsoft Yahei"/>
              </a:rPr>
              <a:t>a</a:t>
            </a:r>
            <a:r>
              <a:rPr lang="en-US" sz="1500">
                <a:latin typeface="Calibri"/>
                <a:ea typeface="Calibri"/>
                <a:cs typeface="Calibri"/>
                <a:sym typeface="Calibri"/>
              </a:rPr>
              <a:t>re gradually expanding their operations to additional cities.</a:t>
            </a:r>
          </a:p>
          <a:p>
            <a:pPr marL="0" lvl="0" indent="0" rtl="0">
              <a:spcBef>
                <a:spcPts val="0"/>
              </a:spcBef>
              <a:spcAft>
                <a:spcPts val="0"/>
              </a:spcAft>
              <a:buNone/>
            </a:pPr>
            <a:r>
              <a:rPr lang="en-US" sz="1500">
                <a:latin typeface="Calibri"/>
                <a:ea typeface="Calibri"/>
                <a:cs typeface="Calibri"/>
                <a:sym typeface="Calibri"/>
              </a:rPr>
              <a:t> </a:t>
            </a:r>
          </a:p>
          <a:p>
            <a:pPr marL="0" lvl="0" indent="0" rtl="0">
              <a:spcBef>
                <a:spcPts val="0"/>
              </a:spcBef>
              <a:spcAft>
                <a:spcPts val="0"/>
              </a:spcAft>
              <a:buNone/>
            </a:pPr>
            <a:r>
              <a:rPr lang="en-US" sz="1500">
                <a:latin typeface="Calibri"/>
                <a:ea typeface="Calibri"/>
                <a:cs typeface="Calibri"/>
                <a:sym typeface="Calibri"/>
              </a:rPr>
              <a:t>When determining whether to enter a particular market, the company conducts a survey in that market to find out how many days per year homeowners are out Of town. In Scranton, Pennsylvania, a survey of 538 homeowners found that homeowners are out Of town, on average, 16.7 days, with a standard deviation Of 8.6 days. What is the true mean number of days out of town among ALI homeowners in this area? You want to be 99% confident of your results.</a:t>
            </a:r>
          </a:p>
          <a:p>
            <a:pPr marL="0" lvl="0" indent="0" rtl="0">
              <a:spcBef>
                <a:spcPts val="0"/>
              </a:spcBef>
              <a:spcAft>
                <a:spcPts val="0"/>
              </a:spcAft>
              <a:buNone/>
            </a:pPr>
            <a:r>
              <a:rPr lang="en-US" sz="1500">
                <a:latin typeface="Calibri"/>
                <a:ea typeface="Calibri"/>
                <a:cs typeface="Calibri"/>
                <a:sym typeface="Calibri"/>
              </a:rPr>
              <a:t> </a:t>
            </a:r>
          </a:p>
          <a:p>
            <a:pPr marL="0" lvl="0" indent="0" rtl="0">
              <a:spcBef>
                <a:spcPts val="0"/>
              </a:spcBef>
              <a:spcAft>
                <a:spcPts val="0"/>
              </a:spcAft>
              <a:buNone/>
            </a:pPr>
            <a:r>
              <a:rPr lang="en-US" sz="1500">
                <a:latin typeface="Calibri"/>
                <a:ea typeface="Calibri"/>
                <a:cs typeface="Calibri"/>
                <a:sym typeface="Calibri"/>
              </a:rPr>
              <a:t>B .</a:t>
            </a:r>
          </a:p>
          <a:p>
            <a:pPr marL="0" lvl="0" indent="0" rtl="0">
              <a:spcBef>
                <a:spcPts val="0"/>
              </a:spcBef>
              <a:spcAft>
                <a:spcPts val="0"/>
              </a:spcAft>
              <a:buNone/>
            </a:pPr>
            <a:r>
              <a:rPr lang="en-US" sz="1500">
                <a:latin typeface="Calibri"/>
                <a:ea typeface="Calibri"/>
                <a:cs typeface="Calibri"/>
                <a:sym typeface="Calibri"/>
              </a:rPr>
              <a:t>In their surveys, the company also describes their house minding services and measures respondents' intentions to use this service if the company expanded to their area. In the survey of Scranton, 6.2% of the people surveyed said they would be likely to use the service. What is the likely utilization rate for this service among the population Of homeowners in Scranton? You want to be 95% confident of your results. Carry your work Out to 4 decimal places. </a:t>
            </a:r>
          </a:p>
          <a:p>
            <a:pPr marL="0" indent="0">
              <a:buNone/>
            </a:pPr>
            <a:endParaRPr lang="en-US" sz="1500"/>
          </a:p>
        </p:txBody>
      </p:sp>
    </p:spTree>
    <p:extLst>
      <p:ext uri="{BB962C8B-B14F-4D97-AF65-F5344CB8AC3E}">
        <p14:creationId xmlns:p14="http://schemas.microsoft.com/office/powerpoint/2010/main" val="301276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BBDE-13D1-4486-963E-027412F125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ACDF6C-6110-4BD2-B589-CB684C67A234}"/>
              </a:ext>
            </a:extLst>
          </p:cNvPr>
          <p:cNvSpPr>
            <a:spLocks noGrp="1"/>
          </p:cNvSpPr>
          <p:nvPr>
            <p:ph idx="1"/>
          </p:nvPr>
        </p:nvSpPr>
        <p:spPr/>
        <p:txBody>
          <a:bodyPr/>
          <a:lstStyle/>
          <a:p>
            <a:endParaRPr lang="en-US"/>
          </a:p>
        </p:txBody>
      </p:sp>
      <p:pic>
        <p:nvPicPr>
          <p:cNvPr id="4" name="Google Shape;94;p16">
            <a:extLst>
              <a:ext uri="{FF2B5EF4-FFF2-40B4-BE49-F238E27FC236}">
                <a16:creationId xmlns:a16="http://schemas.microsoft.com/office/drawing/2014/main" id="{FF074DE0-A16F-491A-A1CE-64DE26BC6DD7}"/>
              </a:ext>
            </a:extLst>
          </p:cNvPr>
          <p:cNvPicPr preferRelativeResize="0"/>
          <p:nvPr/>
        </p:nvPicPr>
        <p:blipFill>
          <a:blip r:embed="rId2">
            <a:alphaModFix/>
          </a:blip>
          <a:stretch>
            <a:fillRect/>
          </a:stretch>
        </p:blipFill>
        <p:spPr>
          <a:xfrm>
            <a:off x="1885950" y="710015"/>
            <a:ext cx="8420100" cy="5437969"/>
          </a:xfrm>
          <a:prstGeom prst="rect">
            <a:avLst/>
          </a:prstGeom>
          <a:noFill/>
          <a:ln>
            <a:noFill/>
          </a:ln>
        </p:spPr>
      </p:pic>
    </p:spTree>
    <p:extLst>
      <p:ext uri="{BB962C8B-B14F-4D97-AF65-F5344CB8AC3E}">
        <p14:creationId xmlns:p14="http://schemas.microsoft.com/office/powerpoint/2010/main" val="190660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F4F56-E431-4F39-9E6D-73F50301F2E8}"/>
              </a:ext>
            </a:extLst>
          </p:cNvPr>
          <p:cNvSpPr>
            <a:spLocks noGrp="1"/>
          </p:cNvSpPr>
          <p:nvPr>
            <p:ph type="title"/>
          </p:nvPr>
        </p:nvSpPr>
        <p:spPr>
          <a:xfrm>
            <a:off x="686834" y="1153572"/>
            <a:ext cx="3200400" cy="4461163"/>
          </a:xfrm>
        </p:spPr>
        <p:txBody>
          <a:bodyPr>
            <a:normAutofit/>
          </a:bodyPr>
          <a:lstStyle/>
          <a:p>
            <a:r>
              <a:rPr lang="en-US">
                <a:solidFill>
                  <a:srgbClr val="FFFFFF"/>
                </a:solidFill>
              </a:rPr>
              <a:t>CE7 Questions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39FE83-1938-4D5D-820F-28BEDB6D2D5D}"/>
              </a:ext>
            </a:extLst>
          </p:cNvPr>
          <p:cNvSpPr>
            <a:spLocks noGrp="1"/>
          </p:cNvSpPr>
          <p:nvPr>
            <p:ph idx="1"/>
          </p:nvPr>
        </p:nvSpPr>
        <p:spPr>
          <a:xfrm>
            <a:off x="4447308" y="591344"/>
            <a:ext cx="6906491" cy="5585619"/>
          </a:xfrm>
        </p:spPr>
        <p:txBody>
          <a:bodyPr anchor="ctr">
            <a:normAutofit/>
          </a:bodyPr>
          <a:lstStyle/>
          <a:p>
            <a:pPr marL="628650" lvl="0" indent="-514350" rtl="0">
              <a:spcBef>
                <a:spcPts val="0"/>
              </a:spcBef>
              <a:spcAft>
                <a:spcPts val="600"/>
              </a:spcAft>
              <a:buSzPts val="1800"/>
              <a:buFont typeface="+mj-lt"/>
              <a:buAutoNum type="arabicPeriod"/>
            </a:pPr>
            <a:r>
              <a:rPr lang="en-US" sz="2400" b="1"/>
              <a:t>What’s the use of confidence interval for the manager? </a:t>
            </a:r>
          </a:p>
          <a:p>
            <a:pPr marL="628650" lvl="0" indent="-514350" rtl="0">
              <a:spcBef>
                <a:spcPts val="0"/>
              </a:spcBef>
              <a:spcAft>
                <a:spcPts val="600"/>
              </a:spcAft>
              <a:buSzPts val="1800"/>
              <a:buFont typeface="+mj-lt"/>
              <a:buAutoNum type="arabicPeriod"/>
            </a:pPr>
            <a:r>
              <a:rPr lang="en-US" sz="2400"/>
              <a:t>What is the difference between using 95% confidence versus 99% confidence? Does 95% confidence mean 95% people fall in the confidence interval? </a:t>
            </a:r>
          </a:p>
          <a:p>
            <a:pPr marL="628650" lvl="0" indent="-514350" rtl="0">
              <a:spcBef>
                <a:spcPts val="0"/>
              </a:spcBef>
              <a:spcAft>
                <a:spcPts val="600"/>
              </a:spcAft>
              <a:buSzPts val="1800"/>
              <a:buFont typeface="+mj-lt"/>
              <a:buAutoNum type="arabicPeriod"/>
            </a:pPr>
            <a:r>
              <a:rPr lang="en-US" sz="2400"/>
              <a:t>Would the data from A be interpreted as homeowners are out of town for 15.7 days to 17.7 days?</a:t>
            </a:r>
          </a:p>
          <a:p>
            <a:pPr marL="628650" lvl="0" indent="-514350" rtl="0">
              <a:spcBef>
                <a:spcPts val="0"/>
              </a:spcBef>
              <a:spcAft>
                <a:spcPts val="600"/>
              </a:spcAft>
              <a:buSzPts val="1800"/>
              <a:buFont typeface="+mj-lt"/>
              <a:buAutoNum type="arabicPeriod"/>
            </a:pPr>
            <a:r>
              <a:rPr lang="en-US" sz="2400"/>
              <a:t>Do you think that from B if they changed the percent of people who surveyed to a higher number do you believe the data would increase?</a:t>
            </a:r>
          </a:p>
          <a:p>
            <a:pPr marL="628650" lvl="0" indent="-514350" rtl="0">
              <a:spcBef>
                <a:spcPts val="0"/>
              </a:spcBef>
              <a:spcAft>
                <a:spcPts val="600"/>
              </a:spcAft>
              <a:buSzPts val="1800"/>
              <a:buFont typeface="+mj-lt"/>
              <a:buAutoNum type="arabicPeriod"/>
            </a:pPr>
            <a:r>
              <a:rPr lang="en-US" sz="2400"/>
              <a:t>Will the formula be provided in exam? Do I need to round the decimals?</a:t>
            </a:r>
          </a:p>
          <a:p>
            <a:pPr marL="628650" lvl="0" indent="-514350" rtl="0">
              <a:spcBef>
                <a:spcPts val="0"/>
              </a:spcBef>
              <a:spcAft>
                <a:spcPts val="600"/>
              </a:spcAft>
              <a:buSzPts val="1800"/>
              <a:buFont typeface="+mj-lt"/>
              <a:buAutoNum type="arabicPeriod"/>
            </a:pPr>
            <a:r>
              <a:rPr lang="en-US" sz="2400"/>
              <a:t>What’s difference between Z vs. T value?</a:t>
            </a:r>
          </a:p>
        </p:txBody>
      </p:sp>
    </p:spTree>
    <p:extLst>
      <p:ext uri="{BB962C8B-B14F-4D97-AF65-F5344CB8AC3E}">
        <p14:creationId xmlns:p14="http://schemas.microsoft.com/office/powerpoint/2010/main" val="139630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50B1FB-39CB-4503-B3FC-F6BAD37C5F2B}"/>
              </a:ext>
            </a:extLst>
          </p:cNvPr>
          <p:cNvSpPr>
            <a:spLocks noGrp="1"/>
          </p:cNvSpPr>
          <p:nvPr>
            <p:ph type="title"/>
          </p:nvPr>
        </p:nvSpPr>
        <p:spPr>
          <a:xfrm>
            <a:off x="524256" y="516804"/>
            <a:ext cx="6594189" cy="1625210"/>
          </a:xfrm>
        </p:spPr>
        <p:txBody>
          <a:bodyPr>
            <a:normAutofit/>
          </a:bodyPr>
          <a:lstStyle/>
          <a:p>
            <a:r>
              <a:rPr lang="en-US">
                <a:solidFill>
                  <a:srgbClr val="FFFFFF"/>
                </a:solidFill>
              </a:rPr>
              <a:t>Inference – Statistics and Parameters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CE3C03-019C-4783-86EC-66746CD64605}"/>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What do statistics measure? </a:t>
            </a:r>
          </a:p>
          <a:p>
            <a:r>
              <a:rPr lang="en-US" sz="2000">
                <a:solidFill>
                  <a:srgbClr val="FFFFFF"/>
                </a:solidFill>
              </a:rPr>
              <a:t>What do parameters measure? </a:t>
            </a:r>
          </a:p>
        </p:txBody>
      </p:sp>
      <p:grpSp>
        <p:nvGrpSpPr>
          <p:cNvPr id="4" name="Google Shape;110;p18">
            <a:extLst>
              <a:ext uri="{FF2B5EF4-FFF2-40B4-BE49-F238E27FC236}">
                <a16:creationId xmlns:a16="http://schemas.microsoft.com/office/drawing/2014/main" id="{720DC345-B3C4-4DB5-8BFA-B39BE6B4E0F3}"/>
              </a:ext>
            </a:extLst>
          </p:cNvPr>
          <p:cNvGrpSpPr/>
          <p:nvPr/>
        </p:nvGrpSpPr>
        <p:grpSpPr>
          <a:xfrm>
            <a:off x="566744" y="3204858"/>
            <a:ext cx="6579910" cy="2557744"/>
            <a:chOff x="228601" y="2203261"/>
            <a:chExt cx="8201024" cy="2927355"/>
          </a:xfrm>
        </p:grpSpPr>
        <p:pic>
          <p:nvPicPr>
            <p:cNvPr id="5" name="Google Shape;111;p18">
              <a:extLst>
                <a:ext uri="{FF2B5EF4-FFF2-40B4-BE49-F238E27FC236}">
                  <a16:creationId xmlns:a16="http://schemas.microsoft.com/office/drawing/2014/main" id="{29D1B528-8E00-416E-9FE1-C371096C6C26}"/>
                </a:ext>
              </a:extLst>
            </p:cNvPr>
            <p:cNvPicPr preferRelativeResize="0"/>
            <p:nvPr/>
          </p:nvPicPr>
          <p:blipFill rotWithShape="1">
            <a:blip r:embed="rId2">
              <a:alphaModFix/>
            </a:blip>
            <a:srcRect/>
            <a:stretch/>
          </p:blipFill>
          <p:spPr>
            <a:xfrm>
              <a:off x="3733800" y="2203261"/>
              <a:ext cx="4695825" cy="2927355"/>
            </a:xfrm>
            <a:prstGeom prst="rect">
              <a:avLst/>
            </a:prstGeom>
            <a:noFill/>
            <a:ln>
              <a:noFill/>
            </a:ln>
          </p:spPr>
        </p:pic>
        <p:pic>
          <p:nvPicPr>
            <p:cNvPr id="6" name="Google Shape;112;p18">
              <a:extLst>
                <a:ext uri="{FF2B5EF4-FFF2-40B4-BE49-F238E27FC236}">
                  <a16:creationId xmlns:a16="http://schemas.microsoft.com/office/drawing/2014/main" id="{6EED3380-BB08-4DE0-81AB-7E5AFE116935}"/>
                </a:ext>
              </a:extLst>
            </p:cNvPr>
            <p:cNvPicPr preferRelativeResize="0"/>
            <p:nvPr/>
          </p:nvPicPr>
          <p:blipFill rotWithShape="1">
            <a:blip r:embed="rId3">
              <a:alphaModFix/>
            </a:blip>
            <a:srcRect/>
            <a:stretch/>
          </p:blipFill>
          <p:spPr>
            <a:xfrm>
              <a:off x="228601" y="2567453"/>
              <a:ext cx="2590800" cy="1546524"/>
            </a:xfrm>
            <a:prstGeom prst="rect">
              <a:avLst/>
            </a:prstGeom>
            <a:noFill/>
            <a:ln>
              <a:noFill/>
            </a:ln>
          </p:spPr>
        </p:pic>
        <p:sp>
          <p:nvSpPr>
            <p:cNvPr id="7" name="Google Shape;113;p18">
              <a:extLst>
                <a:ext uri="{FF2B5EF4-FFF2-40B4-BE49-F238E27FC236}">
                  <a16:creationId xmlns:a16="http://schemas.microsoft.com/office/drawing/2014/main" id="{E2D58B34-53E8-404E-BB59-E55B497E6268}"/>
                </a:ext>
              </a:extLst>
            </p:cNvPr>
            <p:cNvSpPr/>
            <p:nvPr/>
          </p:nvSpPr>
          <p:spPr>
            <a:xfrm>
              <a:off x="2890530" y="3032754"/>
              <a:ext cx="685800" cy="457201"/>
            </a:xfrm>
            <a:prstGeom prst="rightArrow">
              <a:avLst>
                <a:gd name="adj1" fmla="val 50000"/>
                <a:gd name="adj2" fmla="val 50000"/>
              </a:avLst>
            </a:prstGeom>
            <a:solidFill>
              <a:schemeClr val="accent1"/>
            </a:solidFill>
            <a:ln w="25400" cap="flat" cmpd="sng">
              <a:solidFill>
                <a:srgbClr val="91A3B7"/>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600" b="1">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251375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1F3E1-5C6D-4811-ADBE-A91942252391}"/>
              </a:ext>
            </a:extLst>
          </p:cNvPr>
          <p:cNvSpPr>
            <a:spLocks noGrp="1"/>
          </p:cNvSpPr>
          <p:nvPr>
            <p:ph type="title"/>
          </p:nvPr>
        </p:nvSpPr>
        <p:spPr>
          <a:xfrm>
            <a:off x="841248" y="548640"/>
            <a:ext cx="3600860" cy="5431536"/>
          </a:xfrm>
        </p:spPr>
        <p:txBody>
          <a:bodyPr>
            <a:normAutofit/>
          </a:bodyPr>
          <a:lstStyle/>
          <a:p>
            <a:r>
              <a:rPr lang="en-US" sz="5400"/>
              <a:t>Statistics vs. Parameters</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C7F7766C-387B-485B-AD73-97F396281D11}"/>
              </a:ext>
            </a:extLst>
          </p:cNvPr>
          <p:cNvSpPr>
            <a:spLocks noGrp="1"/>
          </p:cNvSpPr>
          <p:nvPr>
            <p:ph idx="1"/>
          </p:nvPr>
        </p:nvSpPr>
        <p:spPr>
          <a:xfrm>
            <a:off x="5126417" y="573319"/>
            <a:ext cx="6742495" cy="4164438"/>
          </a:xfrm>
        </p:spPr>
        <p:txBody>
          <a:bodyPr anchor="ctr">
            <a:normAutofit/>
          </a:bodyPr>
          <a:lstStyle/>
          <a:p>
            <a:r>
              <a:rPr lang="en-US" sz="2200" b="1" dirty="0"/>
              <a:t>Statistics</a:t>
            </a:r>
            <a:r>
              <a:rPr lang="en-US" sz="2200" dirty="0"/>
              <a:t>: values that are computed from information provided by a  sample (e.g., </a:t>
            </a:r>
            <a:r>
              <a:rPr lang="en-US" sz="2200" b="1" dirty="0"/>
              <a:t>sample</a:t>
            </a:r>
            <a:r>
              <a:rPr lang="en-US" sz="2200" dirty="0"/>
              <a:t> </a:t>
            </a:r>
            <a:r>
              <a:rPr lang="en-US" sz="2200" b="1" dirty="0"/>
              <a:t>average</a:t>
            </a:r>
            <a:r>
              <a:rPr lang="en-US" sz="2200" dirty="0"/>
              <a:t>) </a:t>
            </a:r>
          </a:p>
          <a:p>
            <a:r>
              <a:rPr lang="en-US" sz="2200" b="1" dirty="0"/>
              <a:t>Parameters</a:t>
            </a:r>
            <a:r>
              <a:rPr lang="en-US" sz="2200" dirty="0"/>
              <a:t>: values that are computed from a complete census which are considered to be precise and valid measures of the population (e.g., </a:t>
            </a:r>
            <a:r>
              <a:rPr lang="en-US" sz="2200" b="1" dirty="0"/>
              <a:t>population</a:t>
            </a:r>
            <a:r>
              <a:rPr lang="en-US" sz="2200" dirty="0"/>
              <a:t> </a:t>
            </a:r>
            <a:r>
              <a:rPr lang="en-US" sz="2200" b="1" dirty="0"/>
              <a:t>average</a:t>
            </a:r>
            <a:r>
              <a:rPr lang="en-US" sz="2200" dirty="0"/>
              <a:t>) </a:t>
            </a:r>
          </a:p>
          <a:p>
            <a:r>
              <a:rPr lang="en-US" sz="2200" dirty="0"/>
              <a:t>In other words, </a:t>
            </a:r>
            <a:r>
              <a:rPr lang="en-US" sz="2200" b="1" dirty="0"/>
              <a:t>Parameters</a:t>
            </a:r>
            <a:r>
              <a:rPr lang="en-US" sz="2200" dirty="0"/>
              <a:t> represent “what we wish to know” about a population. Statistics are used to estimate population parameters </a:t>
            </a:r>
          </a:p>
        </p:txBody>
      </p:sp>
      <p:sp>
        <p:nvSpPr>
          <p:cNvPr id="28" name="Google Shape;123;p19">
            <a:extLst>
              <a:ext uri="{FF2B5EF4-FFF2-40B4-BE49-F238E27FC236}">
                <a16:creationId xmlns:a16="http://schemas.microsoft.com/office/drawing/2014/main" id="{B33D32CF-247A-4AE9-AD22-0715940FF018}"/>
              </a:ext>
            </a:extLst>
          </p:cNvPr>
          <p:cNvSpPr/>
          <p:nvPr/>
        </p:nvSpPr>
        <p:spPr>
          <a:xfrm>
            <a:off x="5376717" y="5600515"/>
            <a:ext cx="1471749" cy="633549"/>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Sample</a:t>
            </a:r>
            <a:endParaRPr dirty="0"/>
          </a:p>
        </p:txBody>
      </p:sp>
      <p:sp>
        <p:nvSpPr>
          <p:cNvPr id="29" name="Google Shape;124;p19">
            <a:extLst>
              <a:ext uri="{FF2B5EF4-FFF2-40B4-BE49-F238E27FC236}">
                <a16:creationId xmlns:a16="http://schemas.microsoft.com/office/drawing/2014/main" id="{0922A4A8-F394-4EF9-8D8D-37447A9F43E2}"/>
              </a:ext>
            </a:extLst>
          </p:cNvPr>
          <p:cNvSpPr/>
          <p:nvPr/>
        </p:nvSpPr>
        <p:spPr>
          <a:xfrm>
            <a:off x="9014724" y="5038811"/>
            <a:ext cx="2678165" cy="1267098"/>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Population</a:t>
            </a:r>
            <a:endParaRPr/>
          </a:p>
        </p:txBody>
      </p:sp>
      <p:cxnSp>
        <p:nvCxnSpPr>
          <p:cNvPr id="30" name="Google Shape;125;p19">
            <a:extLst>
              <a:ext uri="{FF2B5EF4-FFF2-40B4-BE49-F238E27FC236}">
                <a16:creationId xmlns:a16="http://schemas.microsoft.com/office/drawing/2014/main" id="{3E83592A-1C6E-410B-A067-2D1F626399DF}"/>
              </a:ext>
            </a:extLst>
          </p:cNvPr>
          <p:cNvCxnSpPr/>
          <p:nvPr/>
        </p:nvCxnSpPr>
        <p:spPr>
          <a:xfrm>
            <a:off x="7281717" y="5927085"/>
            <a:ext cx="1215793" cy="0"/>
          </a:xfrm>
          <a:prstGeom prst="straightConnector1">
            <a:avLst/>
          </a:prstGeom>
          <a:noFill/>
          <a:ln w="22225" cap="flat" cmpd="sng">
            <a:solidFill>
              <a:srgbClr val="000000"/>
            </a:solidFill>
            <a:prstDash val="solid"/>
            <a:round/>
            <a:headEnd type="none" w="med" len="med"/>
            <a:tailEnd type="triangle" w="med" len="med"/>
          </a:ln>
        </p:spPr>
      </p:cxnSp>
      <p:sp>
        <p:nvSpPr>
          <p:cNvPr id="31" name="Google Shape;126;p19">
            <a:extLst>
              <a:ext uri="{FF2B5EF4-FFF2-40B4-BE49-F238E27FC236}">
                <a16:creationId xmlns:a16="http://schemas.microsoft.com/office/drawing/2014/main" id="{A0A47BC5-53FC-4F2B-BB6D-99BE24EA32AF}"/>
              </a:ext>
            </a:extLst>
          </p:cNvPr>
          <p:cNvSpPr txBox="1"/>
          <p:nvPr/>
        </p:nvSpPr>
        <p:spPr>
          <a:xfrm>
            <a:off x="7205517" y="4938663"/>
            <a:ext cx="1600200" cy="95410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Generalizing a Sample’s Findings to Its Population</a:t>
            </a:r>
            <a:endParaRPr/>
          </a:p>
        </p:txBody>
      </p:sp>
    </p:spTree>
    <p:extLst>
      <p:ext uri="{BB962C8B-B14F-4D97-AF65-F5344CB8AC3E}">
        <p14:creationId xmlns:p14="http://schemas.microsoft.com/office/powerpoint/2010/main" val="78905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F4376-51F1-4E57-96F0-75FD519BA71B}"/>
              </a:ext>
            </a:extLst>
          </p:cNvPr>
          <p:cNvSpPr>
            <a:spLocks noGrp="1"/>
          </p:cNvSpPr>
          <p:nvPr>
            <p:ph type="title"/>
          </p:nvPr>
        </p:nvSpPr>
        <p:spPr>
          <a:xfrm>
            <a:off x="841248" y="548640"/>
            <a:ext cx="3600860" cy="5431536"/>
          </a:xfrm>
        </p:spPr>
        <p:txBody>
          <a:bodyPr>
            <a:normAutofit/>
          </a:bodyPr>
          <a:lstStyle/>
          <a:p>
            <a:r>
              <a:rPr lang="en-US" sz="5400"/>
              <a:t>Statistical Inference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476925-E36C-4A00-9201-65BF7DCAC468}"/>
              </a:ext>
            </a:extLst>
          </p:cNvPr>
          <p:cNvSpPr>
            <a:spLocks noGrp="1"/>
          </p:cNvSpPr>
          <p:nvPr>
            <p:ph idx="1"/>
          </p:nvPr>
        </p:nvSpPr>
        <p:spPr>
          <a:xfrm>
            <a:off x="5126418" y="552091"/>
            <a:ext cx="6224335" cy="5431536"/>
          </a:xfrm>
        </p:spPr>
        <p:txBody>
          <a:bodyPr anchor="ctr">
            <a:normAutofit/>
          </a:bodyPr>
          <a:lstStyle/>
          <a:p>
            <a:pPr marL="0" indent="0">
              <a:buNone/>
            </a:pPr>
            <a:r>
              <a:rPr lang="en-US" sz="2200"/>
              <a:t>A set of procedures in which the sample size and sample statistics (e.g., sample average and sample standard deviation) are used to make estimates of population parameters</a:t>
            </a:r>
          </a:p>
        </p:txBody>
      </p:sp>
    </p:spTree>
    <p:extLst>
      <p:ext uri="{BB962C8B-B14F-4D97-AF65-F5344CB8AC3E}">
        <p14:creationId xmlns:p14="http://schemas.microsoft.com/office/powerpoint/2010/main" val="323700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4A65B-9D8D-4A2A-8C76-C5A7B77626D5}"/>
              </a:ext>
            </a:extLst>
          </p:cNvPr>
          <p:cNvSpPr>
            <a:spLocks noGrp="1"/>
          </p:cNvSpPr>
          <p:nvPr>
            <p:ph type="title"/>
          </p:nvPr>
        </p:nvSpPr>
        <p:spPr>
          <a:xfrm>
            <a:off x="635000" y="640823"/>
            <a:ext cx="3418659" cy="5583148"/>
          </a:xfrm>
        </p:spPr>
        <p:txBody>
          <a:bodyPr anchor="ctr">
            <a:normAutofit/>
          </a:bodyPr>
          <a:lstStyle/>
          <a:p>
            <a:r>
              <a:rPr lang="en-US" sz="5400"/>
              <a:t>Parameter Estimation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9D77155-26AD-47A9-B550-83E05D94DDB1}"/>
              </a:ext>
            </a:extLst>
          </p:cNvPr>
          <p:cNvGraphicFramePr>
            <a:graphicFrameLocks noGrp="1"/>
          </p:cNvGraphicFramePr>
          <p:nvPr>
            <p:ph idx="1"/>
            <p:extLst>
              <p:ext uri="{D42A27DB-BD31-4B8C-83A1-F6EECF244321}">
                <p14:modId xmlns:p14="http://schemas.microsoft.com/office/powerpoint/2010/main" val="22754372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192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38</TotalTime>
  <Words>1646</Words>
  <Application>Microsoft Office PowerPoint</Application>
  <PresentationFormat>Widescreen</PresentationFormat>
  <Paragraphs>128</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Microsoft Yahei</vt:lpstr>
      <vt:lpstr>Arial</vt:lpstr>
      <vt:lpstr>Calibri</vt:lpstr>
      <vt:lpstr>Calibri Light</vt:lpstr>
      <vt:lpstr>Franklin Gothic Book</vt:lpstr>
      <vt:lpstr>Office Theme</vt:lpstr>
      <vt:lpstr>Population Estimates and Hypothesis Tests</vt:lpstr>
      <vt:lpstr>Agenda</vt:lpstr>
      <vt:lpstr>Discussion Case #8</vt:lpstr>
      <vt:lpstr>PowerPoint Presentation</vt:lpstr>
      <vt:lpstr>CE7 Questions</vt:lpstr>
      <vt:lpstr>Inference – Statistics and Parameters</vt:lpstr>
      <vt:lpstr>Statistics vs. Parameters</vt:lpstr>
      <vt:lpstr>Statistical Inference</vt:lpstr>
      <vt:lpstr>Parameter Estimation</vt:lpstr>
      <vt:lpstr>Parameter Estimation</vt:lpstr>
      <vt:lpstr>iClicker</vt:lpstr>
      <vt:lpstr>Answers</vt:lpstr>
      <vt:lpstr>iClicker</vt:lpstr>
      <vt:lpstr>Answer</vt:lpstr>
      <vt:lpstr>Parameter Estimation</vt:lpstr>
      <vt:lpstr>Confidence level visualization – increase the confidence level, the interval will be widened</vt:lpstr>
      <vt:lpstr>Parameter Estimation</vt:lpstr>
      <vt:lpstr>Recap</vt:lpstr>
      <vt:lpstr>CE7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Estimates and Hypothesis Tests</dc:title>
  <dc:creator>Nguyen, Mike (MU-Student)</dc:creator>
  <cp:lastModifiedBy>Nguyen, Mike (MU-Student)</cp:lastModifiedBy>
  <cp:revision>5</cp:revision>
  <dcterms:created xsi:type="dcterms:W3CDTF">2021-06-01T17:37:19Z</dcterms:created>
  <dcterms:modified xsi:type="dcterms:W3CDTF">2021-06-01T18:15:32Z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