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02" r:id="rId5"/>
    <p:sldId id="256" r:id="rId6"/>
    <p:sldId id="310" r:id="rId7"/>
    <p:sldId id="266" r:id="rId8"/>
    <p:sldId id="258" r:id="rId9"/>
    <p:sldId id="262" r:id="rId10"/>
    <p:sldId id="263" r:id="rId11"/>
    <p:sldId id="260" r:id="rId12"/>
    <p:sldId id="261" r:id="rId13"/>
    <p:sldId id="294" r:id="rId14"/>
    <p:sldId id="307" r:id="rId15"/>
    <p:sldId id="295" r:id="rId16"/>
    <p:sldId id="296" r:id="rId17"/>
    <p:sldId id="297" r:id="rId18"/>
    <p:sldId id="298" r:id="rId19"/>
    <p:sldId id="306" r:id="rId20"/>
    <p:sldId id="299" r:id="rId21"/>
    <p:sldId id="300" r:id="rId22"/>
    <p:sldId id="301" r:id="rId23"/>
    <p:sldId id="303" r:id="rId24"/>
    <p:sldId id="304" r:id="rId25"/>
    <p:sldId id="305" r:id="rId26"/>
    <p:sldId id="265" r:id="rId27"/>
    <p:sldId id="308" r:id="rId28"/>
    <p:sldId id="309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Nguyen" initials="MN" lastIdx="1" clrIdx="0">
    <p:extLst>
      <p:ext uri="{19B8F6BF-5375-455C-9EA6-DF929625EA0E}">
        <p15:presenceInfo xmlns:p15="http://schemas.microsoft.com/office/powerpoint/2012/main" userId="S::tn9k4@umsystem.edu::721ad6a0-91ab-4550-8696-1243c6e5db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1915" autoAdjust="0"/>
  </p:normalViewPr>
  <p:slideViewPr>
    <p:cSldViewPr snapToGrid="0">
      <p:cViewPr varScale="1">
        <p:scale>
          <a:sx n="78" d="100"/>
          <a:sy n="78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09315-38D0-48F2-9869-FB74A27E52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A3EF30-08D9-4DD8-B007-EE9C4896F828}">
      <dgm:prSet/>
      <dgm:spPr/>
      <dgm:t>
        <a:bodyPr/>
        <a:lstStyle/>
        <a:p>
          <a:r>
            <a:rPr lang="en-US" b="1"/>
            <a:t>Problems</a:t>
          </a:r>
          <a:r>
            <a:rPr lang="en-US"/>
            <a:t>: Are situations calling for managers to make choices among alternatives </a:t>
          </a:r>
        </a:p>
      </dgm:t>
    </dgm:pt>
    <dgm:pt modelId="{0E835D15-F6CD-45E1-B3BE-C7B0E5076B0C}" type="parTrans" cxnId="{2D4851E8-AAA6-4698-A8B6-49B3C0BDB194}">
      <dgm:prSet/>
      <dgm:spPr/>
      <dgm:t>
        <a:bodyPr/>
        <a:lstStyle/>
        <a:p>
          <a:endParaRPr lang="en-US"/>
        </a:p>
      </dgm:t>
    </dgm:pt>
    <dgm:pt modelId="{DC5E2FBB-C932-4F66-9F8C-BFE361FFBC4B}" type="sibTrans" cxnId="{2D4851E8-AAA6-4698-A8B6-49B3C0BDB194}">
      <dgm:prSet/>
      <dgm:spPr/>
      <dgm:t>
        <a:bodyPr/>
        <a:lstStyle/>
        <a:p>
          <a:endParaRPr lang="en-US"/>
        </a:p>
      </dgm:t>
    </dgm:pt>
    <dgm:pt modelId="{958C312E-E77E-4243-A291-73F7F0DC7A61}">
      <dgm:prSet/>
      <dgm:spPr/>
      <dgm:t>
        <a:bodyPr/>
        <a:lstStyle/>
        <a:p>
          <a:r>
            <a:rPr lang="en-US" b="1"/>
            <a:t>Managerial objective</a:t>
          </a:r>
          <a:r>
            <a:rPr lang="en-US"/>
            <a:t>: What the client hopes will result from the project to help them make decisions</a:t>
          </a:r>
        </a:p>
      </dgm:t>
    </dgm:pt>
    <dgm:pt modelId="{E812D581-8047-4413-83C8-C55A8B6BE96D}" type="parTrans" cxnId="{AD6D2F37-FB8E-404B-A557-D116D3CCDC6F}">
      <dgm:prSet/>
      <dgm:spPr/>
      <dgm:t>
        <a:bodyPr/>
        <a:lstStyle/>
        <a:p>
          <a:endParaRPr lang="en-US"/>
        </a:p>
      </dgm:t>
    </dgm:pt>
    <dgm:pt modelId="{9465D2E0-9D96-4447-BF91-C65FB22781AA}" type="sibTrans" cxnId="{AD6D2F37-FB8E-404B-A557-D116D3CCDC6F}">
      <dgm:prSet/>
      <dgm:spPr/>
      <dgm:t>
        <a:bodyPr/>
        <a:lstStyle/>
        <a:p>
          <a:endParaRPr lang="en-US"/>
        </a:p>
      </dgm:t>
    </dgm:pt>
    <dgm:pt modelId="{771ECD55-A668-4258-9467-2583F723B2C3}">
      <dgm:prSet/>
      <dgm:spPr/>
      <dgm:t>
        <a:bodyPr/>
        <a:lstStyle/>
        <a:p>
          <a:r>
            <a:rPr lang="en-US" b="1"/>
            <a:t>Research objective</a:t>
          </a:r>
          <a:r>
            <a:rPr lang="en-US"/>
            <a:t>: What information will help the client to achieve managerial objectives </a:t>
          </a:r>
        </a:p>
      </dgm:t>
    </dgm:pt>
    <dgm:pt modelId="{82F8C1B1-E9C6-4E27-95D6-13E00F34E487}" type="parTrans" cxnId="{F0FFDA9A-9DFB-4C5A-AE5A-CE808BAF9CD4}">
      <dgm:prSet/>
      <dgm:spPr/>
      <dgm:t>
        <a:bodyPr/>
        <a:lstStyle/>
        <a:p>
          <a:endParaRPr lang="en-US"/>
        </a:p>
      </dgm:t>
    </dgm:pt>
    <dgm:pt modelId="{7FB6413E-D186-4242-9106-6F148F03F979}" type="sibTrans" cxnId="{F0FFDA9A-9DFB-4C5A-AE5A-CE808BAF9CD4}">
      <dgm:prSet/>
      <dgm:spPr/>
      <dgm:t>
        <a:bodyPr/>
        <a:lstStyle/>
        <a:p>
          <a:endParaRPr lang="en-US"/>
        </a:p>
      </dgm:t>
    </dgm:pt>
    <dgm:pt modelId="{82F0EFE0-E3A4-47BF-BFC1-BE88ACB8CED8}">
      <dgm:prSet/>
      <dgm:spPr/>
      <dgm:t>
        <a:bodyPr/>
        <a:lstStyle/>
        <a:p>
          <a:r>
            <a:rPr lang="en-US" b="1" dirty="0"/>
            <a:t>Research questions</a:t>
          </a:r>
          <a:r>
            <a:rPr lang="en-US" dirty="0"/>
            <a:t>: Questions that managers want to have answers</a:t>
          </a:r>
        </a:p>
      </dgm:t>
    </dgm:pt>
    <dgm:pt modelId="{9447B577-C102-4B4E-B3EE-1DA8BFAACCB9}" type="parTrans" cxnId="{9489BEE5-5165-447F-A70D-B9A3BBEAA1DA}">
      <dgm:prSet/>
      <dgm:spPr/>
      <dgm:t>
        <a:bodyPr/>
        <a:lstStyle/>
        <a:p>
          <a:endParaRPr lang="en-US"/>
        </a:p>
      </dgm:t>
    </dgm:pt>
    <dgm:pt modelId="{E119CEEC-2706-461B-BC44-D9F6FEBD7948}" type="sibTrans" cxnId="{9489BEE5-5165-447F-A70D-B9A3BBEAA1DA}">
      <dgm:prSet/>
      <dgm:spPr/>
      <dgm:t>
        <a:bodyPr/>
        <a:lstStyle/>
        <a:p>
          <a:endParaRPr lang="en-US"/>
        </a:p>
      </dgm:t>
    </dgm:pt>
    <dgm:pt modelId="{E4167F1F-7117-43D1-9072-C8D79F000CAF}" type="pres">
      <dgm:prSet presAssocID="{60309315-38D0-48F2-9869-FB74A27E5261}" presName="root" presStyleCnt="0">
        <dgm:presLayoutVars>
          <dgm:dir/>
          <dgm:resizeHandles val="exact"/>
        </dgm:presLayoutVars>
      </dgm:prSet>
      <dgm:spPr/>
    </dgm:pt>
    <dgm:pt modelId="{1A18BBF7-8BB5-4A16-B219-6522327138EC}" type="pres">
      <dgm:prSet presAssocID="{99A3EF30-08D9-4DD8-B007-EE9C4896F828}" presName="compNode" presStyleCnt="0"/>
      <dgm:spPr/>
    </dgm:pt>
    <dgm:pt modelId="{E4612100-D774-4D00-9495-2CAC9DE539C7}" type="pres">
      <dgm:prSet presAssocID="{99A3EF30-08D9-4DD8-B007-EE9C4896F828}" presName="bgRect" presStyleLbl="bgShp" presStyleIdx="0" presStyleCnt="4"/>
      <dgm:spPr/>
    </dgm:pt>
    <dgm:pt modelId="{637DBCF5-0FC9-4BD5-8CF1-008D07CD947F}" type="pres">
      <dgm:prSet presAssocID="{99A3EF30-08D9-4DD8-B007-EE9C4896F8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EE9B3B5-5942-4E5D-8532-C8F3DA39E5AD}" type="pres">
      <dgm:prSet presAssocID="{99A3EF30-08D9-4DD8-B007-EE9C4896F828}" presName="spaceRect" presStyleCnt="0"/>
      <dgm:spPr/>
    </dgm:pt>
    <dgm:pt modelId="{5D1F2993-5704-4B0E-A3B4-52F85AAAB2F3}" type="pres">
      <dgm:prSet presAssocID="{99A3EF30-08D9-4DD8-B007-EE9C4896F828}" presName="parTx" presStyleLbl="revTx" presStyleIdx="0" presStyleCnt="4">
        <dgm:presLayoutVars>
          <dgm:chMax val="0"/>
          <dgm:chPref val="0"/>
        </dgm:presLayoutVars>
      </dgm:prSet>
      <dgm:spPr/>
    </dgm:pt>
    <dgm:pt modelId="{CF52E728-7364-414C-B24F-8B98ED230959}" type="pres">
      <dgm:prSet presAssocID="{DC5E2FBB-C932-4F66-9F8C-BFE361FFBC4B}" presName="sibTrans" presStyleCnt="0"/>
      <dgm:spPr/>
    </dgm:pt>
    <dgm:pt modelId="{F50006AB-C830-4042-9D52-046C2C0B3CE1}" type="pres">
      <dgm:prSet presAssocID="{958C312E-E77E-4243-A291-73F7F0DC7A61}" presName="compNode" presStyleCnt="0"/>
      <dgm:spPr/>
    </dgm:pt>
    <dgm:pt modelId="{42E8F474-FE08-4257-ADC9-0F79EC669814}" type="pres">
      <dgm:prSet presAssocID="{958C312E-E77E-4243-A291-73F7F0DC7A61}" presName="bgRect" presStyleLbl="bgShp" presStyleIdx="1" presStyleCnt="4"/>
      <dgm:spPr/>
    </dgm:pt>
    <dgm:pt modelId="{CA1ED8FD-4DEB-47C3-8143-87C6BAEE6189}" type="pres">
      <dgm:prSet presAssocID="{958C312E-E77E-4243-A291-73F7F0DC7A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2A6E07-C3C4-4E63-8DC7-76C9B500AD0A}" type="pres">
      <dgm:prSet presAssocID="{958C312E-E77E-4243-A291-73F7F0DC7A61}" presName="spaceRect" presStyleCnt="0"/>
      <dgm:spPr/>
    </dgm:pt>
    <dgm:pt modelId="{0B18B5C7-AF45-4B18-B2C0-43C2E0B5D8FA}" type="pres">
      <dgm:prSet presAssocID="{958C312E-E77E-4243-A291-73F7F0DC7A61}" presName="parTx" presStyleLbl="revTx" presStyleIdx="1" presStyleCnt="4">
        <dgm:presLayoutVars>
          <dgm:chMax val="0"/>
          <dgm:chPref val="0"/>
        </dgm:presLayoutVars>
      </dgm:prSet>
      <dgm:spPr/>
    </dgm:pt>
    <dgm:pt modelId="{36823A42-2CD9-41CB-A8DB-A7C187238AA7}" type="pres">
      <dgm:prSet presAssocID="{9465D2E0-9D96-4447-BF91-C65FB22781AA}" presName="sibTrans" presStyleCnt="0"/>
      <dgm:spPr/>
    </dgm:pt>
    <dgm:pt modelId="{579825F7-4D26-41A9-A95F-5BE582B1B955}" type="pres">
      <dgm:prSet presAssocID="{771ECD55-A668-4258-9467-2583F723B2C3}" presName="compNode" presStyleCnt="0"/>
      <dgm:spPr/>
    </dgm:pt>
    <dgm:pt modelId="{FA2CC2D5-80D1-4A69-AFA2-44D16AEC4D14}" type="pres">
      <dgm:prSet presAssocID="{771ECD55-A668-4258-9467-2583F723B2C3}" presName="bgRect" presStyleLbl="bgShp" presStyleIdx="2" presStyleCnt="4"/>
      <dgm:spPr/>
    </dgm:pt>
    <dgm:pt modelId="{5C28E751-DD64-4163-9B79-C086F4FA03FE}" type="pres">
      <dgm:prSet presAssocID="{771ECD55-A668-4258-9467-2583F723B2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57ACCBD-D61A-40B0-9E26-9ABB8B70CAEF}" type="pres">
      <dgm:prSet presAssocID="{771ECD55-A668-4258-9467-2583F723B2C3}" presName="spaceRect" presStyleCnt="0"/>
      <dgm:spPr/>
    </dgm:pt>
    <dgm:pt modelId="{00E75371-18A2-4C92-A500-0257FEA4CD9F}" type="pres">
      <dgm:prSet presAssocID="{771ECD55-A668-4258-9467-2583F723B2C3}" presName="parTx" presStyleLbl="revTx" presStyleIdx="2" presStyleCnt="4">
        <dgm:presLayoutVars>
          <dgm:chMax val="0"/>
          <dgm:chPref val="0"/>
        </dgm:presLayoutVars>
      </dgm:prSet>
      <dgm:spPr/>
    </dgm:pt>
    <dgm:pt modelId="{E3939A9C-D4D4-4908-8A5C-0FF5DABFDAD4}" type="pres">
      <dgm:prSet presAssocID="{7FB6413E-D186-4242-9106-6F148F03F979}" presName="sibTrans" presStyleCnt="0"/>
      <dgm:spPr/>
    </dgm:pt>
    <dgm:pt modelId="{E634E70D-FD0A-497B-8CFB-7C3C60C15AFD}" type="pres">
      <dgm:prSet presAssocID="{82F0EFE0-E3A4-47BF-BFC1-BE88ACB8CED8}" presName="compNode" presStyleCnt="0"/>
      <dgm:spPr/>
    </dgm:pt>
    <dgm:pt modelId="{39A88E7C-D816-4D4F-A065-7398D474D928}" type="pres">
      <dgm:prSet presAssocID="{82F0EFE0-E3A4-47BF-BFC1-BE88ACB8CED8}" presName="bgRect" presStyleLbl="bgShp" presStyleIdx="3" presStyleCnt="4"/>
      <dgm:spPr/>
    </dgm:pt>
    <dgm:pt modelId="{A6B43A02-BFC0-46E6-B2A2-79B604E2365D}" type="pres">
      <dgm:prSet presAssocID="{82F0EFE0-E3A4-47BF-BFC1-BE88ACB8CE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6DFFFD5-D67E-4493-9B6E-0F0B2C2F754D}" type="pres">
      <dgm:prSet presAssocID="{82F0EFE0-E3A4-47BF-BFC1-BE88ACB8CED8}" presName="spaceRect" presStyleCnt="0"/>
      <dgm:spPr/>
    </dgm:pt>
    <dgm:pt modelId="{8AC69A5C-255D-4B9C-83F1-988A32F2525F}" type="pres">
      <dgm:prSet presAssocID="{82F0EFE0-E3A4-47BF-BFC1-BE88ACB8CE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6D2F37-FB8E-404B-A557-D116D3CCDC6F}" srcId="{60309315-38D0-48F2-9869-FB74A27E5261}" destId="{958C312E-E77E-4243-A291-73F7F0DC7A61}" srcOrd="1" destOrd="0" parTransId="{E812D581-8047-4413-83C8-C55A8B6BE96D}" sibTransId="{9465D2E0-9D96-4447-BF91-C65FB22781AA}"/>
    <dgm:cxn modelId="{FD648A5D-00B0-45B5-A37F-AFBE1CF6C364}" type="presOf" srcId="{60309315-38D0-48F2-9869-FB74A27E5261}" destId="{E4167F1F-7117-43D1-9072-C8D79F000CAF}" srcOrd="0" destOrd="0" presId="urn:microsoft.com/office/officeart/2018/2/layout/IconVerticalSolidList"/>
    <dgm:cxn modelId="{82E10696-7403-47E5-A81C-5002133E586D}" type="presOf" srcId="{958C312E-E77E-4243-A291-73F7F0DC7A61}" destId="{0B18B5C7-AF45-4B18-B2C0-43C2E0B5D8FA}" srcOrd="0" destOrd="0" presId="urn:microsoft.com/office/officeart/2018/2/layout/IconVerticalSolidList"/>
    <dgm:cxn modelId="{F0FFDA9A-9DFB-4C5A-AE5A-CE808BAF9CD4}" srcId="{60309315-38D0-48F2-9869-FB74A27E5261}" destId="{771ECD55-A668-4258-9467-2583F723B2C3}" srcOrd="2" destOrd="0" parTransId="{82F8C1B1-E9C6-4E27-95D6-13E00F34E487}" sibTransId="{7FB6413E-D186-4242-9106-6F148F03F979}"/>
    <dgm:cxn modelId="{60DBCDAD-296A-43E2-A802-D1EDAF7C7CC0}" type="presOf" srcId="{771ECD55-A668-4258-9467-2583F723B2C3}" destId="{00E75371-18A2-4C92-A500-0257FEA4CD9F}" srcOrd="0" destOrd="0" presId="urn:microsoft.com/office/officeart/2018/2/layout/IconVerticalSolidList"/>
    <dgm:cxn modelId="{A530FCCD-C2D0-492B-8371-9CCD9642FA2C}" type="presOf" srcId="{82F0EFE0-E3A4-47BF-BFC1-BE88ACB8CED8}" destId="{8AC69A5C-255D-4B9C-83F1-988A32F2525F}" srcOrd="0" destOrd="0" presId="urn:microsoft.com/office/officeart/2018/2/layout/IconVerticalSolidList"/>
    <dgm:cxn modelId="{D1FDDCDD-717D-4195-A6D3-FFC828A513DC}" type="presOf" srcId="{99A3EF30-08D9-4DD8-B007-EE9C4896F828}" destId="{5D1F2993-5704-4B0E-A3B4-52F85AAAB2F3}" srcOrd="0" destOrd="0" presId="urn:microsoft.com/office/officeart/2018/2/layout/IconVerticalSolidList"/>
    <dgm:cxn modelId="{9489BEE5-5165-447F-A70D-B9A3BBEAA1DA}" srcId="{60309315-38D0-48F2-9869-FB74A27E5261}" destId="{82F0EFE0-E3A4-47BF-BFC1-BE88ACB8CED8}" srcOrd="3" destOrd="0" parTransId="{9447B577-C102-4B4E-B3EE-1DA8BFAACCB9}" sibTransId="{E119CEEC-2706-461B-BC44-D9F6FEBD7948}"/>
    <dgm:cxn modelId="{2D4851E8-AAA6-4698-A8B6-49B3C0BDB194}" srcId="{60309315-38D0-48F2-9869-FB74A27E5261}" destId="{99A3EF30-08D9-4DD8-B007-EE9C4896F828}" srcOrd="0" destOrd="0" parTransId="{0E835D15-F6CD-45E1-B3BE-C7B0E5076B0C}" sibTransId="{DC5E2FBB-C932-4F66-9F8C-BFE361FFBC4B}"/>
    <dgm:cxn modelId="{30F42369-B69C-433D-97C7-DEFB98757A19}" type="presParOf" srcId="{E4167F1F-7117-43D1-9072-C8D79F000CAF}" destId="{1A18BBF7-8BB5-4A16-B219-6522327138EC}" srcOrd="0" destOrd="0" presId="urn:microsoft.com/office/officeart/2018/2/layout/IconVerticalSolidList"/>
    <dgm:cxn modelId="{B5C0B7B4-A9E8-46EF-916F-C904FDF03B5B}" type="presParOf" srcId="{1A18BBF7-8BB5-4A16-B219-6522327138EC}" destId="{E4612100-D774-4D00-9495-2CAC9DE539C7}" srcOrd="0" destOrd="0" presId="urn:microsoft.com/office/officeart/2018/2/layout/IconVerticalSolidList"/>
    <dgm:cxn modelId="{7B62C390-F824-42DB-8486-299186C32707}" type="presParOf" srcId="{1A18BBF7-8BB5-4A16-B219-6522327138EC}" destId="{637DBCF5-0FC9-4BD5-8CF1-008D07CD947F}" srcOrd="1" destOrd="0" presId="urn:microsoft.com/office/officeart/2018/2/layout/IconVerticalSolidList"/>
    <dgm:cxn modelId="{FB1BD080-C7D3-4FD8-BA87-E81E4015DBA1}" type="presParOf" srcId="{1A18BBF7-8BB5-4A16-B219-6522327138EC}" destId="{8EE9B3B5-5942-4E5D-8532-C8F3DA39E5AD}" srcOrd="2" destOrd="0" presId="urn:microsoft.com/office/officeart/2018/2/layout/IconVerticalSolidList"/>
    <dgm:cxn modelId="{89D5D146-886B-4F09-A9C8-57DF17D8DA6C}" type="presParOf" srcId="{1A18BBF7-8BB5-4A16-B219-6522327138EC}" destId="{5D1F2993-5704-4B0E-A3B4-52F85AAAB2F3}" srcOrd="3" destOrd="0" presId="urn:microsoft.com/office/officeart/2018/2/layout/IconVerticalSolidList"/>
    <dgm:cxn modelId="{8C987306-B8BF-4C6B-8699-B285E7630323}" type="presParOf" srcId="{E4167F1F-7117-43D1-9072-C8D79F000CAF}" destId="{CF52E728-7364-414C-B24F-8B98ED230959}" srcOrd="1" destOrd="0" presId="urn:microsoft.com/office/officeart/2018/2/layout/IconVerticalSolidList"/>
    <dgm:cxn modelId="{37D382D3-3640-4744-868F-C5E49BFFC5F0}" type="presParOf" srcId="{E4167F1F-7117-43D1-9072-C8D79F000CAF}" destId="{F50006AB-C830-4042-9D52-046C2C0B3CE1}" srcOrd="2" destOrd="0" presId="urn:microsoft.com/office/officeart/2018/2/layout/IconVerticalSolidList"/>
    <dgm:cxn modelId="{66E4484F-4C78-452E-A1A8-AEC07D0C5E8E}" type="presParOf" srcId="{F50006AB-C830-4042-9D52-046C2C0B3CE1}" destId="{42E8F474-FE08-4257-ADC9-0F79EC669814}" srcOrd="0" destOrd="0" presId="urn:microsoft.com/office/officeart/2018/2/layout/IconVerticalSolidList"/>
    <dgm:cxn modelId="{0E5FA06B-5957-44E1-A188-79194F5A79C4}" type="presParOf" srcId="{F50006AB-C830-4042-9D52-046C2C0B3CE1}" destId="{CA1ED8FD-4DEB-47C3-8143-87C6BAEE6189}" srcOrd="1" destOrd="0" presId="urn:microsoft.com/office/officeart/2018/2/layout/IconVerticalSolidList"/>
    <dgm:cxn modelId="{B971D62B-C481-49FC-89D0-BA400AC00ED1}" type="presParOf" srcId="{F50006AB-C830-4042-9D52-046C2C0B3CE1}" destId="{A52A6E07-C3C4-4E63-8DC7-76C9B500AD0A}" srcOrd="2" destOrd="0" presId="urn:microsoft.com/office/officeart/2018/2/layout/IconVerticalSolidList"/>
    <dgm:cxn modelId="{243163E8-79DC-430F-9BDE-B4D15F95045C}" type="presParOf" srcId="{F50006AB-C830-4042-9D52-046C2C0B3CE1}" destId="{0B18B5C7-AF45-4B18-B2C0-43C2E0B5D8FA}" srcOrd="3" destOrd="0" presId="urn:microsoft.com/office/officeart/2018/2/layout/IconVerticalSolidList"/>
    <dgm:cxn modelId="{DAFB7F00-A8CA-45BB-9BF0-1F26F270DD73}" type="presParOf" srcId="{E4167F1F-7117-43D1-9072-C8D79F000CAF}" destId="{36823A42-2CD9-41CB-A8DB-A7C187238AA7}" srcOrd="3" destOrd="0" presId="urn:microsoft.com/office/officeart/2018/2/layout/IconVerticalSolidList"/>
    <dgm:cxn modelId="{DA374C8F-0F1C-4A24-9654-D3708FC3DBD2}" type="presParOf" srcId="{E4167F1F-7117-43D1-9072-C8D79F000CAF}" destId="{579825F7-4D26-41A9-A95F-5BE582B1B955}" srcOrd="4" destOrd="0" presId="urn:microsoft.com/office/officeart/2018/2/layout/IconVerticalSolidList"/>
    <dgm:cxn modelId="{9FABDF07-CE60-4955-8408-E777D268031D}" type="presParOf" srcId="{579825F7-4D26-41A9-A95F-5BE582B1B955}" destId="{FA2CC2D5-80D1-4A69-AFA2-44D16AEC4D14}" srcOrd="0" destOrd="0" presId="urn:microsoft.com/office/officeart/2018/2/layout/IconVerticalSolidList"/>
    <dgm:cxn modelId="{4B86EDA4-55D8-4D66-9690-BBEE02C88771}" type="presParOf" srcId="{579825F7-4D26-41A9-A95F-5BE582B1B955}" destId="{5C28E751-DD64-4163-9B79-C086F4FA03FE}" srcOrd="1" destOrd="0" presId="urn:microsoft.com/office/officeart/2018/2/layout/IconVerticalSolidList"/>
    <dgm:cxn modelId="{DBBD9B6A-456F-4BB6-A39B-753EBA8DF749}" type="presParOf" srcId="{579825F7-4D26-41A9-A95F-5BE582B1B955}" destId="{357ACCBD-D61A-40B0-9E26-9ABB8B70CAEF}" srcOrd="2" destOrd="0" presId="urn:microsoft.com/office/officeart/2018/2/layout/IconVerticalSolidList"/>
    <dgm:cxn modelId="{C8AC65E2-A310-4F93-BE37-8AF74F231884}" type="presParOf" srcId="{579825F7-4D26-41A9-A95F-5BE582B1B955}" destId="{00E75371-18A2-4C92-A500-0257FEA4CD9F}" srcOrd="3" destOrd="0" presId="urn:microsoft.com/office/officeart/2018/2/layout/IconVerticalSolidList"/>
    <dgm:cxn modelId="{04DD3318-DA20-4C5D-8ACC-B50EDAB4D2FD}" type="presParOf" srcId="{E4167F1F-7117-43D1-9072-C8D79F000CAF}" destId="{E3939A9C-D4D4-4908-8A5C-0FF5DABFDAD4}" srcOrd="5" destOrd="0" presId="urn:microsoft.com/office/officeart/2018/2/layout/IconVerticalSolidList"/>
    <dgm:cxn modelId="{F61CC4CC-240C-4EA0-8742-93950376BBB4}" type="presParOf" srcId="{E4167F1F-7117-43D1-9072-C8D79F000CAF}" destId="{E634E70D-FD0A-497B-8CFB-7C3C60C15AFD}" srcOrd="6" destOrd="0" presId="urn:microsoft.com/office/officeart/2018/2/layout/IconVerticalSolidList"/>
    <dgm:cxn modelId="{D81A3F5C-C3E0-41BD-A83B-84DAE4F9D54E}" type="presParOf" srcId="{E634E70D-FD0A-497B-8CFB-7C3C60C15AFD}" destId="{39A88E7C-D816-4D4F-A065-7398D474D928}" srcOrd="0" destOrd="0" presId="urn:microsoft.com/office/officeart/2018/2/layout/IconVerticalSolidList"/>
    <dgm:cxn modelId="{72F87630-6CAC-4AD3-85E2-46A24B63FB96}" type="presParOf" srcId="{E634E70D-FD0A-497B-8CFB-7C3C60C15AFD}" destId="{A6B43A02-BFC0-46E6-B2A2-79B604E2365D}" srcOrd="1" destOrd="0" presId="urn:microsoft.com/office/officeart/2018/2/layout/IconVerticalSolidList"/>
    <dgm:cxn modelId="{2D3BACAD-E89D-4FEC-90EF-09BF23A5AC58}" type="presParOf" srcId="{E634E70D-FD0A-497B-8CFB-7C3C60C15AFD}" destId="{F6DFFFD5-D67E-4493-9B6E-0F0B2C2F754D}" srcOrd="2" destOrd="0" presId="urn:microsoft.com/office/officeart/2018/2/layout/IconVerticalSolidList"/>
    <dgm:cxn modelId="{4C2BCC62-28C3-4667-A401-56AD85CD4C95}" type="presParOf" srcId="{E634E70D-FD0A-497B-8CFB-7C3C60C15AFD}" destId="{8AC69A5C-255D-4B9C-83F1-988A32F25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75752-8F29-4257-93FD-58DFEA63BC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651F04-C57C-4968-B424-C0F8EFA1D51D}">
      <dgm:prSet/>
      <dgm:spPr/>
      <dgm:t>
        <a:bodyPr/>
        <a:lstStyle/>
        <a:p>
          <a:r>
            <a:rPr lang="en-US" dirty="0"/>
            <a:t>A statement that specifies how two or more measurable variables are related </a:t>
          </a:r>
        </a:p>
      </dgm:t>
    </dgm:pt>
    <dgm:pt modelId="{EC903612-D024-45CF-B51E-DC72F70E42E4}" type="parTrans" cxnId="{A0015604-8C32-4125-A95E-A5CA77C833AE}">
      <dgm:prSet/>
      <dgm:spPr/>
      <dgm:t>
        <a:bodyPr/>
        <a:lstStyle/>
        <a:p>
          <a:endParaRPr lang="en-US"/>
        </a:p>
      </dgm:t>
    </dgm:pt>
    <dgm:pt modelId="{BDBAFDCD-CACB-4CEA-A4E6-FAA3BA53CA42}" type="sibTrans" cxnId="{A0015604-8C32-4125-A95E-A5CA77C833AE}">
      <dgm:prSet/>
      <dgm:spPr/>
      <dgm:t>
        <a:bodyPr/>
        <a:lstStyle/>
        <a:p>
          <a:endParaRPr lang="en-US"/>
        </a:p>
      </dgm:t>
    </dgm:pt>
    <dgm:pt modelId="{15A54AA8-22E4-4DF4-A82C-825032B11F51}">
      <dgm:prSet/>
      <dgm:spPr/>
      <dgm:t>
        <a:bodyPr/>
        <a:lstStyle/>
        <a:p>
          <a:r>
            <a:rPr lang="en-US"/>
            <a:t>Examples: </a:t>
          </a:r>
        </a:p>
      </dgm:t>
    </dgm:pt>
    <dgm:pt modelId="{10D26DA4-6EB7-4D71-8C1A-E196E6316F2F}" type="parTrans" cxnId="{59C7E088-903D-4271-ACCD-663BC37225C5}">
      <dgm:prSet/>
      <dgm:spPr/>
      <dgm:t>
        <a:bodyPr/>
        <a:lstStyle/>
        <a:p>
          <a:endParaRPr lang="en-US"/>
        </a:p>
      </dgm:t>
    </dgm:pt>
    <dgm:pt modelId="{FF189FF6-7301-437B-9609-E3DB79C6D440}" type="sibTrans" cxnId="{59C7E088-903D-4271-ACCD-663BC37225C5}">
      <dgm:prSet/>
      <dgm:spPr/>
      <dgm:t>
        <a:bodyPr/>
        <a:lstStyle/>
        <a:p>
          <a:endParaRPr lang="en-US"/>
        </a:p>
      </dgm:t>
    </dgm:pt>
    <dgm:pt modelId="{0CD1A709-6BE0-428E-A678-C3A3E9BA8369}">
      <dgm:prSet/>
      <dgm:spPr/>
      <dgm:t>
        <a:bodyPr/>
        <a:lstStyle/>
        <a:p>
          <a:r>
            <a:rPr lang="en-US"/>
            <a:t>H1: Women are more likely than men to make impulse purchases of our brand </a:t>
          </a:r>
        </a:p>
      </dgm:t>
    </dgm:pt>
    <dgm:pt modelId="{9C9FE3E4-150E-4ABE-97F1-B53CB704861C}" type="parTrans" cxnId="{E8A89720-37C3-47F6-8801-CDAF49EFC2B5}">
      <dgm:prSet/>
      <dgm:spPr/>
      <dgm:t>
        <a:bodyPr/>
        <a:lstStyle/>
        <a:p>
          <a:endParaRPr lang="en-US"/>
        </a:p>
      </dgm:t>
    </dgm:pt>
    <dgm:pt modelId="{D4390FA8-9BBA-40BD-AF98-29A119A2F0C6}" type="sibTrans" cxnId="{E8A89720-37C3-47F6-8801-CDAF49EFC2B5}">
      <dgm:prSet/>
      <dgm:spPr/>
      <dgm:t>
        <a:bodyPr/>
        <a:lstStyle/>
        <a:p>
          <a:endParaRPr lang="en-US"/>
        </a:p>
      </dgm:t>
    </dgm:pt>
    <dgm:pt modelId="{A4D060B0-FA6C-4F87-AE2F-F6A45AC7B74E}">
      <dgm:prSet/>
      <dgm:spPr/>
      <dgm:t>
        <a:bodyPr/>
        <a:lstStyle/>
        <a:p>
          <a:r>
            <a:rPr lang="en-US"/>
            <a:t>H2: Decreasing price by 10% will increase unit sales by 30% </a:t>
          </a:r>
        </a:p>
      </dgm:t>
    </dgm:pt>
    <dgm:pt modelId="{86DCED99-07B9-4F9E-A447-1AA5CC8846DB}" type="parTrans" cxnId="{E30D5AD9-E5A4-48D5-B431-86280565586D}">
      <dgm:prSet/>
      <dgm:spPr/>
      <dgm:t>
        <a:bodyPr/>
        <a:lstStyle/>
        <a:p>
          <a:endParaRPr lang="en-US"/>
        </a:p>
      </dgm:t>
    </dgm:pt>
    <dgm:pt modelId="{6D35384A-8B0E-4251-AE30-8D2B9E3E99D1}" type="sibTrans" cxnId="{E30D5AD9-E5A4-48D5-B431-86280565586D}">
      <dgm:prSet/>
      <dgm:spPr/>
      <dgm:t>
        <a:bodyPr/>
        <a:lstStyle/>
        <a:p>
          <a:endParaRPr lang="en-US"/>
        </a:p>
      </dgm:t>
    </dgm:pt>
    <dgm:pt modelId="{2EF7500F-66CF-473F-9E20-9E4BBE89C1FA}">
      <dgm:prSet/>
      <dgm:spPr/>
      <dgm:t>
        <a:bodyPr/>
        <a:lstStyle/>
        <a:p>
          <a:r>
            <a:rPr lang="en-US"/>
            <a:t>H3: Adoption of our new product will be greater in Northern states than in Southern States</a:t>
          </a:r>
        </a:p>
      </dgm:t>
    </dgm:pt>
    <dgm:pt modelId="{BF88B731-6D2A-46C8-895A-23398DA2154D}" type="parTrans" cxnId="{AB532957-BEE6-4E66-8646-8E02B3DEBAFB}">
      <dgm:prSet/>
      <dgm:spPr/>
      <dgm:t>
        <a:bodyPr/>
        <a:lstStyle/>
        <a:p>
          <a:endParaRPr lang="en-US"/>
        </a:p>
      </dgm:t>
    </dgm:pt>
    <dgm:pt modelId="{ABDBBFF4-B39C-4AD8-ABDB-423E7E4DA81F}" type="sibTrans" cxnId="{AB532957-BEE6-4E66-8646-8E02B3DEBAFB}">
      <dgm:prSet/>
      <dgm:spPr/>
      <dgm:t>
        <a:bodyPr/>
        <a:lstStyle/>
        <a:p>
          <a:endParaRPr lang="en-US"/>
        </a:p>
      </dgm:t>
    </dgm:pt>
    <dgm:pt modelId="{6FD6E86E-2279-460D-A352-84D301D1FDE8}" type="pres">
      <dgm:prSet presAssocID="{8A175752-8F29-4257-93FD-58DFEA63BC0C}" presName="linear" presStyleCnt="0">
        <dgm:presLayoutVars>
          <dgm:animLvl val="lvl"/>
          <dgm:resizeHandles val="exact"/>
        </dgm:presLayoutVars>
      </dgm:prSet>
      <dgm:spPr/>
    </dgm:pt>
    <dgm:pt modelId="{C68F5008-DA0A-4AA0-9BAD-4C0CEA352623}" type="pres">
      <dgm:prSet presAssocID="{B6651F04-C57C-4968-B424-C0F8EFA1D5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4D7BBA-D8FC-441B-8EC9-15DB1477AA57}" type="pres">
      <dgm:prSet presAssocID="{BDBAFDCD-CACB-4CEA-A4E6-FAA3BA53CA42}" presName="spacer" presStyleCnt="0"/>
      <dgm:spPr/>
    </dgm:pt>
    <dgm:pt modelId="{AD55A98C-FB70-479A-A471-C16219E87BD8}" type="pres">
      <dgm:prSet presAssocID="{15A54AA8-22E4-4DF4-A82C-825032B11F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9CBEF86-20D6-4955-8EC5-3C3F9E48BC73}" type="pres">
      <dgm:prSet presAssocID="{15A54AA8-22E4-4DF4-A82C-825032B11F5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015604-8C32-4125-A95E-A5CA77C833AE}" srcId="{8A175752-8F29-4257-93FD-58DFEA63BC0C}" destId="{B6651F04-C57C-4968-B424-C0F8EFA1D51D}" srcOrd="0" destOrd="0" parTransId="{EC903612-D024-45CF-B51E-DC72F70E42E4}" sibTransId="{BDBAFDCD-CACB-4CEA-A4E6-FAA3BA53CA42}"/>
    <dgm:cxn modelId="{169B0D09-6D0C-410A-9DC7-CC9C14F9743F}" type="presOf" srcId="{2EF7500F-66CF-473F-9E20-9E4BBE89C1FA}" destId="{59CBEF86-20D6-4955-8EC5-3C3F9E48BC73}" srcOrd="0" destOrd="2" presId="urn:microsoft.com/office/officeart/2005/8/layout/vList2"/>
    <dgm:cxn modelId="{E8A89720-37C3-47F6-8801-CDAF49EFC2B5}" srcId="{15A54AA8-22E4-4DF4-A82C-825032B11F51}" destId="{0CD1A709-6BE0-428E-A678-C3A3E9BA8369}" srcOrd="0" destOrd="0" parTransId="{9C9FE3E4-150E-4ABE-97F1-B53CB704861C}" sibTransId="{D4390FA8-9BBA-40BD-AF98-29A119A2F0C6}"/>
    <dgm:cxn modelId="{07909834-5E87-467F-8F98-EEB8AECBE99A}" type="presOf" srcId="{8A175752-8F29-4257-93FD-58DFEA63BC0C}" destId="{6FD6E86E-2279-460D-A352-84D301D1FDE8}" srcOrd="0" destOrd="0" presId="urn:microsoft.com/office/officeart/2005/8/layout/vList2"/>
    <dgm:cxn modelId="{8F62A263-1E73-4590-B56B-B91AEBFB1E5A}" type="presOf" srcId="{15A54AA8-22E4-4DF4-A82C-825032B11F51}" destId="{AD55A98C-FB70-479A-A471-C16219E87BD8}" srcOrd="0" destOrd="0" presId="urn:microsoft.com/office/officeart/2005/8/layout/vList2"/>
    <dgm:cxn modelId="{3B641065-9C39-468D-9717-4B3CAF4EC675}" type="presOf" srcId="{A4D060B0-FA6C-4F87-AE2F-F6A45AC7B74E}" destId="{59CBEF86-20D6-4955-8EC5-3C3F9E48BC73}" srcOrd="0" destOrd="1" presId="urn:microsoft.com/office/officeart/2005/8/layout/vList2"/>
    <dgm:cxn modelId="{AB532957-BEE6-4E66-8646-8E02B3DEBAFB}" srcId="{15A54AA8-22E4-4DF4-A82C-825032B11F51}" destId="{2EF7500F-66CF-473F-9E20-9E4BBE89C1FA}" srcOrd="2" destOrd="0" parTransId="{BF88B731-6D2A-46C8-895A-23398DA2154D}" sibTransId="{ABDBBFF4-B39C-4AD8-ABDB-423E7E4DA81F}"/>
    <dgm:cxn modelId="{59C7E088-903D-4271-ACCD-663BC37225C5}" srcId="{8A175752-8F29-4257-93FD-58DFEA63BC0C}" destId="{15A54AA8-22E4-4DF4-A82C-825032B11F51}" srcOrd="1" destOrd="0" parTransId="{10D26DA4-6EB7-4D71-8C1A-E196E6316F2F}" sibTransId="{FF189FF6-7301-437B-9609-E3DB79C6D440}"/>
    <dgm:cxn modelId="{C4AC2198-2F34-4533-8ED8-85EEE04542E8}" type="presOf" srcId="{B6651F04-C57C-4968-B424-C0F8EFA1D51D}" destId="{C68F5008-DA0A-4AA0-9BAD-4C0CEA352623}" srcOrd="0" destOrd="0" presId="urn:microsoft.com/office/officeart/2005/8/layout/vList2"/>
    <dgm:cxn modelId="{242CF7AC-E328-4CBB-BDDB-E870D4FBD964}" type="presOf" srcId="{0CD1A709-6BE0-428E-A678-C3A3E9BA8369}" destId="{59CBEF86-20D6-4955-8EC5-3C3F9E48BC73}" srcOrd="0" destOrd="0" presId="urn:microsoft.com/office/officeart/2005/8/layout/vList2"/>
    <dgm:cxn modelId="{E30D5AD9-E5A4-48D5-B431-86280565586D}" srcId="{15A54AA8-22E4-4DF4-A82C-825032B11F51}" destId="{A4D060B0-FA6C-4F87-AE2F-F6A45AC7B74E}" srcOrd="1" destOrd="0" parTransId="{86DCED99-07B9-4F9E-A447-1AA5CC8846DB}" sibTransId="{6D35384A-8B0E-4251-AE30-8D2B9E3E99D1}"/>
    <dgm:cxn modelId="{785F2CD1-8609-4A0B-89F8-0224EC09D7C0}" type="presParOf" srcId="{6FD6E86E-2279-460D-A352-84D301D1FDE8}" destId="{C68F5008-DA0A-4AA0-9BAD-4C0CEA352623}" srcOrd="0" destOrd="0" presId="urn:microsoft.com/office/officeart/2005/8/layout/vList2"/>
    <dgm:cxn modelId="{C5916050-65FE-4BE9-9698-5D551732C3E8}" type="presParOf" srcId="{6FD6E86E-2279-460D-A352-84D301D1FDE8}" destId="{6D4D7BBA-D8FC-441B-8EC9-15DB1477AA57}" srcOrd="1" destOrd="0" presId="urn:microsoft.com/office/officeart/2005/8/layout/vList2"/>
    <dgm:cxn modelId="{F8F4E365-7ABC-49F6-80AB-58688533A6A1}" type="presParOf" srcId="{6FD6E86E-2279-460D-A352-84D301D1FDE8}" destId="{AD55A98C-FB70-479A-A471-C16219E87BD8}" srcOrd="2" destOrd="0" presId="urn:microsoft.com/office/officeart/2005/8/layout/vList2"/>
    <dgm:cxn modelId="{D2F42F14-9E5D-4BFB-AFA3-029A89E40360}" type="presParOf" srcId="{6FD6E86E-2279-460D-A352-84D301D1FDE8}" destId="{59CBEF86-20D6-4955-8EC5-3C3F9E48BC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06BE4-372F-43D7-8E91-C2AD80C3D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2521DD-7C34-464A-B32D-963E2E082C5A}">
      <dgm:prSet/>
      <dgm:spPr/>
      <dgm:t>
        <a:bodyPr/>
        <a:lstStyle/>
        <a:p>
          <a:r>
            <a:rPr lang="en-US"/>
            <a:t>Develop hypotheses</a:t>
          </a:r>
        </a:p>
      </dgm:t>
    </dgm:pt>
    <dgm:pt modelId="{CE3965D2-B875-455A-B2B7-783F77667274}" type="parTrans" cxnId="{AA915D8C-F57B-48E4-8526-3864E130805A}">
      <dgm:prSet/>
      <dgm:spPr/>
      <dgm:t>
        <a:bodyPr/>
        <a:lstStyle/>
        <a:p>
          <a:endParaRPr lang="en-US"/>
        </a:p>
      </dgm:t>
    </dgm:pt>
    <dgm:pt modelId="{8F294590-3E2B-4DFE-9EB5-699066EE7954}" type="sibTrans" cxnId="{AA915D8C-F57B-48E4-8526-3864E130805A}">
      <dgm:prSet/>
      <dgm:spPr/>
      <dgm:t>
        <a:bodyPr/>
        <a:lstStyle/>
        <a:p>
          <a:endParaRPr lang="en-US"/>
        </a:p>
      </dgm:t>
    </dgm:pt>
    <dgm:pt modelId="{B067B612-6244-4530-B2B8-A57E6E2BA912}">
      <dgm:prSet/>
      <dgm:spPr/>
      <dgm:t>
        <a:bodyPr/>
        <a:lstStyle/>
        <a:p>
          <a:r>
            <a:rPr lang="en-US"/>
            <a:t>Better formulate the manager’s decision problem </a:t>
          </a:r>
        </a:p>
      </dgm:t>
    </dgm:pt>
    <dgm:pt modelId="{380107D1-5A38-4937-A6C9-6E77D73E9B40}" type="parTrans" cxnId="{850FEE1D-54ED-4BC4-9515-E3C6C01A57D3}">
      <dgm:prSet/>
      <dgm:spPr/>
      <dgm:t>
        <a:bodyPr/>
        <a:lstStyle/>
        <a:p>
          <a:endParaRPr lang="en-US"/>
        </a:p>
      </dgm:t>
    </dgm:pt>
    <dgm:pt modelId="{0AF0B2B6-EF79-409D-BD7A-A9D6D1F4A7DE}" type="sibTrans" cxnId="{850FEE1D-54ED-4BC4-9515-E3C6C01A57D3}">
      <dgm:prSet/>
      <dgm:spPr/>
      <dgm:t>
        <a:bodyPr/>
        <a:lstStyle/>
        <a:p>
          <a:endParaRPr lang="en-US"/>
        </a:p>
      </dgm:t>
    </dgm:pt>
    <dgm:pt modelId="{BFE69C65-F5E4-45BD-84D5-7A200282246E}">
      <dgm:prSet/>
      <dgm:spPr/>
      <dgm:t>
        <a:bodyPr/>
        <a:lstStyle/>
        <a:p>
          <a:r>
            <a:rPr lang="en-US" dirty="0"/>
            <a:t>Increase researcher’s familiarity with the problem </a:t>
          </a:r>
        </a:p>
      </dgm:t>
    </dgm:pt>
    <dgm:pt modelId="{E1C1F609-DB5E-48FD-B71A-A9CB2F36FDD7}" type="parTrans" cxnId="{BE756E68-ADF4-4768-953E-4AA11D25B32A}">
      <dgm:prSet/>
      <dgm:spPr/>
      <dgm:t>
        <a:bodyPr/>
        <a:lstStyle/>
        <a:p>
          <a:endParaRPr lang="en-US"/>
        </a:p>
      </dgm:t>
    </dgm:pt>
    <dgm:pt modelId="{40EE6FF4-56DB-4732-957D-B0D95AE8A8E1}" type="sibTrans" cxnId="{BE756E68-ADF4-4768-953E-4AA11D25B32A}">
      <dgm:prSet/>
      <dgm:spPr/>
      <dgm:t>
        <a:bodyPr/>
        <a:lstStyle/>
        <a:p>
          <a:endParaRPr lang="en-US"/>
        </a:p>
      </dgm:t>
    </dgm:pt>
    <dgm:pt modelId="{A2CDDBA2-C883-4CCC-BEBA-9E85D4548175}">
      <dgm:prSet/>
      <dgm:spPr/>
      <dgm:t>
        <a:bodyPr/>
        <a:lstStyle/>
        <a:p>
          <a:r>
            <a:rPr lang="en-US"/>
            <a:t>Clarify concepts</a:t>
          </a:r>
        </a:p>
      </dgm:t>
    </dgm:pt>
    <dgm:pt modelId="{824A11B2-EB8B-443A-94A2-3EF213CE1FB0}" type="parTrans" cxnId="{3E16FF37-AB62-4E4B-BE72-E70B20537B51}">
      <dgm:prSet/>
      <dgm:spPr/>
      <dgm:t>
        <a:bodyPr/>
        <a:lstStyle/>
        <a:p>
          <a:endParaRPr lang="en-US"/>
        </a:p>
      </dgm:t>
    </dgm:pt>
    <dgm:pt modelId="{3BEC0F11-C230-45C3-866D-683D19B12196}" type="sibTrans" cxnId="{3E16FF37-AB62-4E4B-BE72-E70B20537B51}">
      <dgm:prSet/>
      <dgm:spPr/>
      <dgm:t>
        <a:bodyPr/>
        <a:lstStyle/>
        <a:p>
          <a:endParaRPr lang="en-US"/>
        </a:p>
      </dgm:t>
    </dgm:pt>
    <dgm:pt modelId="{E53E0E84-CC81-4520-829C-065A18F94B9C}" type="pres">
      <dgm:prSet presAssocID="{A9606BE4-372F-43D7-8E91-C2AD80C3D39C}" presName="root" presStyleCnt="0">
        <dgm:presLayoutVars>
          <dgm:dir/>
          <dgm:resizeHandles val="exact"/>
        </dgm:presLayoutVars>
      </dgm:prSet>
      <dgm:spPr/>
    </dgm:pt>
    <dgm:pt modelId="{2AB5A16C-5FCF-4E2E-B466-26FBD60A3FD7}" type="pres">
      <dgm:prSet presAssocID="{182521DD-7C34-464A-B32D-963E2E082C5A}" presName="compNode" presStyleCnt="0"/>
      <dgm:spPr/>
    </dgm:pt>
    <dgm:pt modelId="{82309313-130F-43B8-86D3-182962E37324}" type="pres">
      <dgm:prSet presAssocID="{182521DD-7C34-464A-B32D-963E2E082C5A}" presName="bgRect" presStyleLbl="bgShp" presStyleIdx="0" presStyleCnt="4"/>
      <dgm:spPr/>
    </dgm:pt>
    <dgm:pt modelId="{9DD51E32-E4B3-40F0-9341-36EA65474A1F}" type="pres">
      <dgm:prSet presAssocID="{182521DD-7C34-464A-B32D-963E2E082C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86113E-D931-4C3E-8239-E5B8F4404985}" type="pres">
      <dgm:prSet presAssocID="{182521DD-7C34-464A-B32D-963E2E082C5A}" presName="spaceRect" presStyleCnt="0"/>
      <dgm:spPr/>
    </dgm:pt>
    <dgm:pt modelId="{09504284-26B3-46AB-81C7-3DFBF0E55075}" type="pres">
      <dgm:prSet presAssocID="{182521DD-7C34-464A-B32D-963E2E082C5A}" presName="parTx" presStyleLbl="revTx" presStyleIdx="0" presStyleCnt="4">
        <dgm:presLayoutVars>
          <dgm:chMax val="0"/>
          <dgm:chPref val="0"/>
        </dgm:presLayoutVars>
      </dgm:prSet>
      <dgm:spPr/>
    </dgm:pt>
    <dgm:pt modelId="{CB6AF224-7448-491F-9C65-B23EB0A2349B}" type="pres">
      <dgm:prSet presAssocID="{8F294590-3E2B-4DFE-9EB5-699066EE7954}" presName="sibTrans" presStyleCnt="0"/>
      <dgm:spPr/>
    </dgm:pt>
    <dgm:pt modelId="{FF4427AB-0771-4BC9-83B1-6C8D4DA91720}" type="pres">
      <dgm:prSet presAssocID="{B067B612-6244-4530-B2B8-A57E6E2BA912}" presName="compNode" presStyleCnt="0"/>
      <dgm:spPr/>
    </dgm:pt>
    <dgm:pt modelId="{B3BB002F-F7FA-489B-AD59-5B605A6874B2}" type="pres">
      <dgm:prSet presAssocID="{B067B612-6244-4530-B2B8-A57E6E2BA912}" presName="bgRect" presStyleLbl="bgShp" presStyleIdx="1" presStyleCnt="4"/>
      <dgm:spPr/>
    </dgm:pt>
    <dgm:pt modelId="{E2A42729-FE3F-4F61-91A2-61972E0EBF44}" type="pres">
      <dgm:prSet presAssocID="{B067B612-6244-4530-B2B8-A57E6E2BA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E4E17D-DE6F-40E6-AF1A-05B8A06C92BF}" type="pres">
      <dgm:prSet presAssocID="{B067B612-6244-4530-B2B8-A57E6E2BA912}" presName="spaceRect" presStyleCnt="0"/>
      <dgm:spPr/>
    </dgm:pt>
    <dgm:pt modelId="{2C8CB4B8-7307-4281-9B33-D7AFC851A8F3}" type="pres">
      <dgm:prSet presAssocID="{B067B612-6244-4530-B2B8-A57E6E2BA912}" presName="parTx" presStyleLbl="revTx" presStyleIdx="1" presStyleCnt="4">
        <dgm:presLayoutVars>
          <dgm:chMax val="0"/>
          <dgm:chPref val="0"/>
        </dgm:presLayoutVars>
      </dgm:prSet>
      <dgm:spPr/>
    </dgm:pt>
    <dgm:pt modelId="{10ED07E9-A42C-4AB0-B9B3-F1B1447CC9C4}" type="pres">
      <dgm:prSet presAssocID="{0AF0B2B6-EF79-409D-BD7A-A9D6D1F4A7DE}" presName="sibTrans" presStyleCnt="0"/>
      <dgm:spPr/>
    </dgm:pt>
    <dgm:pt modelId="{CCD86DE0-256D-4046-AD8A-76D8232C013D}" type="pres">
      <dgm:prSet presAssocID="{BFE69C65-F5E4-45BD-84D5-7A200282246E}" presName="compNode" presStyleCnt="0"/>
      <dgm:spPr/>
    </dgm:pt>
    <dgm:pt modelId="{2DC2825D-2AB9-4359-A30C-ED76F84B549B}" type="pres">
      <dgm:prSet presAssocID="{BFE69C65-F5E4-45BD-84D5-7A200282246E}" presName="bgRect" presStyleLbl="bgShp" presStyleIdx="2" presStyleCnt="4"/>
      <dgm:spPr/>
    </dgm:pt>
    <dgm:pt modelId="{5B51506C-9708-4983-9922-90A117799345}" type="pres">
      <dgm:prSet presAssocID="{BFE69C65-F5E4-45BD-84D5-7A20028224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66408E-B411-4451-8A2E-99CB7C5BB7F4}" type="pres">
      <dgm:prSet presAssocID="{BFE69C65-F5E4-45BD-84D5-7A200282246E}" presName="spaceRect" presStyleCnt="0"/>
      <dgm:spPr/>
    </dgm:pt>
    <dgm:pt modelId="{09B66075-EADE-4605-868C-36A76DEEC5ED}" type="pres">
      <dgm:prSet presAssocID="{BFE69C65-F5E4-45BD-84D5-7A200282246E}" presName="parTx" presStyleLbl="revTx" presStyleIdx="2" presStyleCnt="4">
        <dgm:presLayoutVars>
          <dgm:chMax val="0"/>
          <dgm:chPref val="0"/>
        </dgm:presLayoutVars>
      </dgm:prSet>
      <dgm:spPr/>
    </dgm:pt>
    <dgm:pt modelId="{D78F2885-9B8D-4EC6-AFFB-9B1F3081ED88}" type="pres">
      <dgm:prSet presAssocID="{40EE6FF4-56DB-4732-957D-B0D95AE8A8E1}" presName="sibTrans" presStyleCnt="0"/>
      <dgm:spPr/>
    </dgm:pt>
    <dgm:pt modelId="{688135E0-E482-4EEE-95D9-7CE32819AC70}" type="pres">
      <dgm:prSet presAssocID="{A2CDDBA2-C883-4CCC-BEBA-9E85D4548175}" presName="compNode" presStyleCnt="0"/>
      <dgm:spPr/>
    </dgm:pt>
    <dgm:pt modelId="{9CC5A2A8-D550-4A8E-BA36-FAC7BEBEE8C4}" type="pres">
      <dgm:prSet presAssocID="{A2CDDBA2-C883-4CCC-BEBA-9E85D4548175}" presName="bgRect" presStyleLbl="bgShp" presStyleIdx="3" presStyleCnt="4"/>
      <dgm:spPr/>
    </dgm:pt>
    <dgm:pt modelId="{E6BD3711-A422-432A-9FC2-FD7B1376B175}" type="pres">
      <dgm:prSet presAssocID="{A2CDDBA2-C883-4CCC-BEBA-9E85D45481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42B6FD-DD77-4373-92A8-EA4E63FAB390}" type="pres">
      <dgm:prSet presAssocID="{A2CDDBA2-C883-4CCC-BEBA-9E85D4548175}" presName="spaceRect" presStyleCnt="0"/>
      <dgm:spPr/>
    </dgm:pt>
    <dgm:pt modelId="{11651365-74E1-4B7E-8876-1B91DBF2CC7E}" type="pres">
      <dgm:prSet presAssocID="{A2CDDBA2-C883-4CCC-BEBA-9E85D45481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0FEE1D-54ED-4BC4-9515-E3C6C01A57D3}" srcId="{A9606BE4-372F-43D7-8E91-C2AD80C3D39C}" destId="{B067B612-6244-4530-B2B8-A57E6E2BA912}" srcOrd="1" destOrd="0" parTransId="{380107D1-5A38-4937-A6C9-6E77D73E9B40}" sibTransId="{0AF0B2B6-EF79-409D-BD7A-A9D6D1F4A7DE}"/>
    <dgm:cxn modelId="{4DBAF024-EED9-4806-BE8A-DE29707AB7D1}" type="presOf" srcId="{A2CDDBA2-C883-4CCC-BEBA-9E85D4548175}" destId="{11651365-74E1-4B7E-8876-1B91DBF2CC7E}" srcOrd="0" destOrd="0" presId="urn:microsoft.com/office/officeart/2018/2/layout/IconVerticalSolidList"/>
    <dgm:cxn modelId="{FDAE9425-CF57-43D8-AADD-62C27D7BED22}" type="presOf" srcId="{A9606BE4-372F-43D7-8E91-C2AD80C3D39C}" destId="{E53E0E84-CC81-4520-829C-065A18F94B9C}" srcOrd="0" destOrd="0" presId="urn:microsoft.com/office/officeart/2018/2/layout/IconVerticalSolidList"/>
    <dgm:cxn modelId="{3E16FF37-AB62-4E4B-BE72-E70B20537B51}" srcId="{A9606BE4-372F-43D7-8E91-C2AD80C3D39C}" destId="{A2CDDBA2-C883-4CCC-BEBA-9E85D4548175}" srcOrd="3" destOrd="0" parTransId="{824A11B2-EB8B-443A-94A2-3EF213CE1FB0}" sibTransId="{3BEC0F11-C230-45C3-866D-683D19B12196}"/>
    <dgm:cxn modelId="{BE756E68-ADF4-4768-953E-4AA11D25B32A}" srcId="{A9606BE4-372F-43D7-8E91-C2AD80C3D39C}" destId="{BFE69C65-F5E4-45BD-84D5-7A200282246E}" srcOrd="2" destOrd="0" parTransId="{E1C1F609-DB5E-48FD-B71A-A9CB2F36FDD7}" sibTransId="{40EE6FF4-56DB-4732-957D-B0D95AE8A8E1}"/>
    <dgm:cxn modelId="{AA915D8C-F57B-48E4-8526-3864E130805A}" srcId="{A9606BE4-372F-43D7-8E91-C2AD80C3D39C}" destId="{182521DD-7C34-464A-B32D-963E2E082C5A}" srcOrd="0" destOrd="0" parTransId="{CE3965D2-B875-455A-B2B7-783F77667274}" sibTransId="{8F294590-3E2B-4DFE-9EB5-699066EE7954}"/>
    <dgm:cxn modelId="{7D061796-3458-4A84-AC54-B9870DF5BB02}" type="presOf" srcId="{B067B612-6244-4530-B2B8-A57E6E2BA912}" destId="{2C8CB4B8-7307-4281-9B33-D7AFC851A8F3}" srcOrd="0" destOrd="0" presId="urn:microsoft.com/office/officeart/2018/2/layout/IconVerticalSolidList"/>
    <dgm:cxn modelId="{25DCDCFD-01AE-45D2-9DF5-28933986E11B}" type="presOf" srcId="{182521DD-7C34-464A-B32D-963E2E082C5A}" destId="{09504284-26B3-46AB-81C7-3DFBF0E55075}" srcOrd="0" destOrd="0" presId="urn:microsoft.com/office/officeart/2018/2/layout/IconVerticalSolidList"/>
    <dgm:cxn modelId="{191CFAFF-9713-49E4-972D-B1CECC069E14}" type="presOf" srcId="{BFE69C65-F5E4-45BD-84D5-7A200282246E}" destId="{09B66075-EADE-4605-868C-36A76DEEC5ED}" srcOrd="0" destOrd="0" presId="urn:microsoft.com/office/officeart/2018/2/layout/IconVerticalSolidList"/>
    <dgm:cxn modelId="{81A3CBF4-DE8C-4AA1-9C25-EC48ADFE8E19}" type="presParOf" srcId="{E53E0E84-CC81-4520-829C-065A18F94B9C}" destId="{2AB5A16C-5FCF-4E2E-B466-26FBD60A3FD7}" srcOrd="0" destOrd="0" presId="urn:microsoft.com/office/officeart/2018/2/layout/IconVerticalSolidList"/>
    <dgm:cxn modelId="{7FF4F33C-6E53-44D9-9D9D-E48FDFEF36C7}" type="presParOf" srcId="{2AB5A16C-5FCF-4E2E-B466-26FBD60A3FD7}" destId="{82309313-130F-43B8-86D3-182962E37324}" srcOrd="0" destOrd="0" presId="urn:microsoft.com/office/officeart/2018/2/layout/IconVerticalSolidList"/>
    <dgm:cxn modelId="{D25ECA96-C899-442C-97EA-8B82B344D9B9}" type="presParOf" srcId="{2AB5A16C-5FCF-4E2E-B466-26FBD60A3FD7}" destId="{9DD51E32-E4B3-40F0-9341-36EA65474A1F}" srcOrd="1" destOrd="0" presId="urn:microsoft.com/office/officeart/2018/2/layout/IconVerticalSolidList"/>
    <dgm:cxn modelId="{7E4D3F54-EB48-4072-8BB2-DFDFBE4F0E71}" type="presParOf" srcId="{2AB5A16C-5FCF-4E2E-B466-26FBD60A3FD7}" destId="{1F86113E-D931-4C3E-8239-E5B8F4404985}" srcOrd="2" destOrd="0" presId="urn:microsoft.com/office/officeart/2018/2/layout/IconVerticalSolidList"/>
    <dgm:cxn modelId="{E0B58C9E-B843-4038-B0A6-4A4E01FFC57C}" type="presParOf" srcId="{2AB5A16C-5FCF-4E2E-B466-26FBD60A3FD7}" destId="{09504284-26B3-46AB-81C7-3DFBF0E55075}" srcOrd="3" destOrd="0" presId="urn:microsoft.com/office/officeart/2018/2/layout/IconVerticalSolidList"/>
    <dgm:cxn modelId="{A914A9F4-CA5B-4577-9DEA-D7FC9A80BB70}" type="presParOf" srcId="{E53E0E84-CC81-4520-829C-065A18F94B9C}" destId="{CB6AF224-7448-491F-9C65-B23EB0A2349B}" srcOrd="1" destOrd="0" presId="urn:microsoft.com/office/officeart/2018/2/layout/IconVerticalSolidList"/>
    <dgm:cxn modelId="{3C6845FD-C45E-4481-93DE-8C0EC54A9C28}" type="presParOf" srcId="{E53E0E84-CC81-4520-829C-065A18F94B9C}" destId="{FF4427AB-0771-4BC9-83B1-6C8D4DA91720}" srcOrd="2" destOrd="0" presId="urn:microsoft.com/office/officeart/2018/2/layout/IconVerticalSolidList"/>
    <dgm:cxn modelId="{D4426AA9-6516-4DF9-A0A7-622C6C28AA70}" type="presParOf" srcId="{FF4427AB-0771-4BC9-83B1-6C8D4DA91720}" destId="{B3BB002F-F7FA-489B-AD59-5B605A6874B2}" srcOrd="0" destOrd="0" presId="urn:microsoft.com/office/officeart/2018/2/layout/IconVerticalSolidList"/>
    <dgm:cxn modelId="{AF72CDBD-F576-4000-9248-DDE4E69481AF}" type="presParOf" srcId="{FF4427AB-0771-4BC9-83B1-6C8D4DA91720}" destId="{E2A42729-FE3F-4F61-91A2-61972E0EBF44}" srcOrd="1" destOrd="0" presId="urn:microsoft.com/office/officeart/2018/2/layout/IconVerticalSolidList"/>
    <dgm:cxn modelId="{4823E845-2665-4F77-8CBE-D887656CACD1}" type="presParOf" srcId="{FF4427AB-0771-4BC9-83B1-6C8D4DA91720}" destId="{00E4E17D-DE6F-40E6-AF1A-05B8A06C92BF}" srcOrd="2" destOrd="0" presId="urn:microsoft.com/office/officeart/2018/2/layout/IconVerticalSolidList"/>
    <dgm:cxn modelId="{EAEBF765-9ADE-4906-B888-62FF89427F24}" type="presParOf" srcId="{FF4427AB-0771-4BC9-83B1-6C8D4DA91720}" destId="{2C8CB4B8-7307-4281-9B33-D7AFC851A8F3}" srcOrd="3" destOrd="0" presId="urn:microsoft.com/office/officeart/2018/2/layout/IconVerticalSolidList"/>
    <dgm:cxn modelId="{71274928-0FCF-4BDD-8E4F-1DFAEBB14660}" type="presParOf" srcId="{E53E0E84-CC81-4520-829C-065A18F94B9C}" destId="{10ED07E9-A42C-4AB0-B9B3-F1B1447CC9C4}" srcOrd="3" destOrd="0" presId="urn:microsoft.com/office/officeart/2018/2/layout/IconVerticalSolidList"/>
    <dgm:cxn modelId="{3AD1737F-60AE-4F54-9C8A-BFDB2AB04B89}" type="presParOf" srcId="{E53E0E84-CC81-4520-829C-065A18F94B9C}" destId="{CCD86DE0-256D-4046-AD8A-76D8232C013D}" srcOrd="4" destOrd="0" presId="urn:microsoft.com/office/officeart/2018/2/layout/IconVerticalSolidList"/>
    <dgm:cxn modelId="{EC351638-50C0-4E8D-BFA4-E9AF80BB0009}" type="presParOf" srcId="{CCD86DE0-256D-4046-AD8A-76D8232C013D}" destId="{2DC2825D-2AB9-4359-A30C-ED76F84B549B}" srcOrd="0" destOrd="0" presId="urn:microsoft.com/office/officeart/2018/2/layout/IconVerticalSolidList"/>
    <dgm:cxn modelId="{68790837-1F0E-4376-B6D7-C0C2A42AF9B9}" type="presParOf" srcId="{CCD86DE0-256D-4046-AD8A-76D8232C013D}" destId="{5B51506C-9708-4983-9922-90A117799345}" srcOrd="1" destOrd="0" presId="urn:microsoft.com/office/officeart/2018/2/layout/IconVerticalSolidList"/>
    <dgm:cxn modelId="{4FB6A314-80D0-4B38-8402-02B553E461FA}" type="presParOf" srcId="{CCD86DE0-256D-4046-AD8A-76D8232C013D}" destId="{3F66408E-B411-4451-8A2E-99CB7C5BB7F4}" srcOrd="2" destOrd="0" presId="urn:microsoft.com/office/officeart/2018/2/layout/IconVerticalSolidList"/>
    <dgm:cxn modelId="{0B6043CF-B1B3-4038-B956-5F2137D4B290}" type="presParOf" srcId="{CCD86DE0-256D-4046-AD8A-76D8232C013D}" destId="{09B66075-EADE-4605-868C-36A76DEEC5ED}" srcOrd="3" destOrd="0" presId="urn:microsoft.com/office/officeart/2018/2/layout/IconVerticalSolidList"/>
    <dgm:cxn modelId="{A362026F-A600-4C03-801E-439BBBBCD842}" type="presParOf" srcId="{E53E0E84-CC81-4520-829C-065A18F94B9C}" destId="{D78F2885-9B8D-4EC6-AFFB-9B1F3081ED88}" srcOrd="5" destOrd="0" presId="urn:microsoft.com/office/officeart/2018/2/layout/IconVerticalSolidList"/>
    <dgm:cxn modelId="{2CD6921F-244D-4A11-B17A-3D22F552090D}" type="presParOf" srcId="{E53E0E84-CC81-4520-829C-065A18F94B9C}" destId="{688135E0-E482-4EEE-95D9-7CE32819AC70}" srcOrd="6" destOrd="0" presId="urn:microsoft.com/office/officeart/2018/2/layout/IconVerticalSolidList"/>
    <dgm:cxn modelId="{125A2723-BBA8-46BE-8A2D-069A174625E2}" type="presParOf" srcId="{688135E0-E482-4EEE-95D9-7CE32819AC70}" destId="{9CC5A2A8-D550-4A8E-BA36-FAC7BEBEE8C4}" srcOrd="0" destOrd="0" presId="urn:microsoft.com/office/officeart/2018/2/layout/IconVerticalSolidList"/>
    <dgm:cxn modelId="{A34600B2-6F64-4936-81A0-AC72E107128D}" type="presParOf" srcId="{688135E0-E482-4EEE-95D9-7CE32819AC70}" destId="{E6BD3711-A422-432A-9FC2-FD7B1376B175}" srcOrd="1" destOrd="0" presId="urn:microsoft.com/office/officeart/2018/2/layout/IconVerticalSolidList"/>
    <dgm:cxn modelId="{E140398C-2DA9-4DDF-9B44-4E65F302443B}" type="presParOf" srcId="{688135E0-E482-4EEE-95D9-7CE32819AC70}" destId="{ED42B6FD-DD77-4373-92A8-EA4E63FAB390}" srcOrd="2" destOrd="0" presId="urn:microsoft.com/office/officeart/2018/2/layout/IconVerticalSolidList"/>
    <dgm:cxn modelId="{B4427613-F50C-4397-8C89-90B530973573}" type="presParOf" srcId="{688135E0-E482-4EEE-95D9-7CE32819AC70}" destId="{11651365-74E1-4B7E-8876-1B91DBF2C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B9E7E-E287-43F7-9196-A3275D87EC2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891444-E658-479E-B0D9-175C67F52B44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E5D2E693-2642-43E2-A1D8-55539458CF54}" type="parTrans" cxnId="{B5B28E32-789C-4365-8362-157D5D9EAF92}">
      <dgm:prSet/>
      <dgm:spPr/>
      <dgm:t>
        <a:bodyPr/>
        <a:lstStyle/>
        <a:p>
          <a:endParaRPr lang="en-US"/>
        </a:p>
      </dgm:t>
    </dgm:pt>
    <dgm:pt modelId="{4A83BBB0-0DD4-486E-987B-F7EE59686B30}" type="sibTrans" cxnId="{B5B28E32-789C-4365-8362-157D5D9EAF92}">
      <dgm:prSet/>
      <dgm:spPr/>
      <dgm:t>
        <a:bodyPr/>
        <a:lstStyle/>
        <a:p>
          <a:endParaRPr lang="en-US"/>
        </a:p>
      </dgm:t>
    </dgm:pt>
    <dgm:pt modelId="{9B4ECD02-F8C7-4CAA-89F3-E6BFF72D1E6E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86E61CD8-A7DB-412A-BED2-EA578D7F9799}" type="parTrans" cxnId="{E840888C-76F1-4D83-BD5B-084B570B068E}">
      <dgm:prSet/>
      <dgm:spPr/>
      <dgm:t>
        <a:bodyPr/>
        <a:lstStyle/>
        <a:p>
          <a:endParaRPr lang="en-US"/>
        </a:p>
      </dgm:t>
    </dgm:pt>
    <dgm:pt modelId="{0830784F-7F6D-4D10-9BF8-0F493FE2CB64}" type="sibTrans" cxnId="{E840888C-76F1-4D83-BD5B-084B570B068E}">
      <dgm:prSet/>
      <dgm:spPr/>
      <dgm:t>
        <a:bodyPr/>
        <a:lstStyle/>
        <a:p>
          <a:endParaRPr lang="en-US"/>
        </a:p>
      </dgm:t>
    </dgm:pt>
    <dgm:pt modelId="{A5D31707-BC95-441A-BC1E-467440F3AF52}">
      <dgm:prSet/>
      <dgm:spPr/>
      <dgm:t>
        <a:bodyPr/>
        <a:lstStyle/>
        <a:p>
          <a:r>
            <a:rPr lang="en-US"/>
            <a:t>Focus Groups </a:t>
          </a:r>
        </a:p>
      </dgm:t>
    </dgm:pt>
    <dgm:pt modelId="{C7262EBC-5837-4CE3-B342-286794ECB474}" type="parTrans" cxnId="{45BD8D21-8060-4348-87E5-5C1C12DB33E2}">
      <dgm:prSet/>
      <dgm:spPr/>
      <dgm:t>
        <a:bodyPr/>
        <a:lstStyle/>
        <a:p>
          <a:endParaRPr lang="en-US"/>
        </a:p>
      </dgm:t>
    </dgm:pt>
    <dgm:pt modelId="{8A7943B1-B5FF-4049-9A2A-A808FB415873}" type="sibTrans" cxnId="{45BD8D21-8060-4348-87E5-5C1C12DB33E2}">
      <dgm:prSet/>
      <dgm:spPr/>
      <dgm:t>
        <a:bodyPr/>
        <a:lstStyle/>
        <a:p>
          <a:endParaRPr lang="en-US"/>
        </a:p>
      </dgm:t>
    </dgm:pt>
    <dgm:pt modelId="{61B6350F-6CA7-4ACD-A8D4-A860B1CA79DA}">
      <dgm:prSet/>
      <dgm:spPr/>
      <dgm:t>
        <a:bodyPr/>
        <a:lstStyle/>
        <a:p>
          <a:r>
            <a:rPr lang="en-US"/>
            <a:t>Data Mining </a:t>
          </a:r>
        </a:p>
      </dgm:t>
    </dgm:pt>
    <dgm:pt modelId="{87087A00-889D-44C2-9BEA-181DA39869A9}" type="parTrans" cxnId="{03CD563F-999F-48B1-9803-64A1EAB2E64D}">
      <dgm:prSet/>
      <dgm:spPr/>
      <dgm:t>
        <a:bodyPr/>
        <a:lstStyle/>
        <a:p>
          <a:endParaRPr lang="en-US"/>
        </a:p>
      </dgm:t>
    </dgm:pt>
    <dgm:pt modelId="{B6EC8825-5528-4D64-A890-FBBCC95A5E53}" type="sibTrans" cxnId="{03CD563F-999F-48B1-9803-64A1EAB2E64D}">
      <dgm:prSet/>
      <dgm:spPr/>
      <dgm:t>
        <a:bodyPr/>
        <a:lstStyle/>
        <a:p>
          <a:endParaRPr lang="en-US"/>
        </a:p>
      </dgm:t>
    </dgm:pt>
    <dgm:pt modelId="{0F895C55-552F-4044-A1FD-C0BACDEFBF46}">
      <dgm:prSet/>
      <dgm:spPr/>
      <dgm:t>
        <a:bodyPr/>
        <a:lstStyle/>
        <a:p>
          <a:r>
            <a:rPr lang="en-US"/>
            <a:t>Case Analyses </a:t>
          </a:r>
        </a:p>
      </dgm:t>
    </dgm:pt>
    <dgm:pt modelId="{AEDBCA73-C43F-4C7C-90FE-D7C1021CAAA6}" type="parTrans" cxnId="{C9A6F11D-C4C1-49D8-8C2A-36F49E330F9B}">
      <dgm:prSet/>
      <dgm:spPr/>
      <dgm:t>
        <a:bodyPr/>
        <a:lstStyle/>
        <a:p>
          <a:endParaRPr lang="en-US"/>
        </a:p>
      </dgm:t>
    </dgm:pt>
    <dgm:pt modelId="{EF54A430-AD2A-49A8-8DCE-F8BFD26A7E77}" type="sibTrans" cxnId="{C9A6F11D-C4C1-49D8-8C2A-36F49E330F9B}">
      <dgm:prSet/>
      <dgm:spPr/>
      <dgm:t>
        <a:bodyPr/>
        <a:lstStyle/>
        <a:p>
          <a:endParaRPr lang="en-US"/>
        </a:p>
      </dgm:t>
    </dgm:pt>
    <dgm:pt modelId="{F96A10A6-337C-4FFF-80E1-0EBDFFCF6693}">
      <dgm:prSet/>
      <dgm:spPr/>
      <dgm:t>
        <a:bodyPr/>
        <a:lstStyle/>
        <a:p>
          <a:r>
            <a:rPr lang="en-US"/>
            <a:t>Projective Methods</a:t>
          </a:r>
        </a:p>
      </dgm:t>
    </dgm:pt>
    <dgm:pt modelId="{4607AF17-93A9-4054-A37D-4EDDC4A1EAD9}" type="parTrans" cxnId="{7EA96A5A-0EEE-42A1-ACA5-24FDF6E476F0}">
      <dgm:prSet/>
      <dgm:spPr/>
      <dgm:t>
        <a:bodyPr/>
        <a:lstStyle/>
        <a:p>
          <a:endParaRPr lang="en-US"/>
        </a:p>
      </dgm:t>
    </dgm:pt>
    <dgm:pt modelId="{93C9981C-023C-4759-8D35-AB5F025CA2E6}" type="sibTrans" cxnId="{7EA96A5A-0EEE-42A1-ACA5-24FDF6E476F0}">
      <dgm:prSet/>
      <dgm:spPr/>
      <dgm:t>
        <a:bodyPr/>
        <a:lstStyle/>
        <a:p>
          <a:endParaRPr lang="en-US"/>
        </a:p>
      </dgm:t>
    </dgm:pt>
    <dgm:pt modelId="{B0CDDACE-9C94-49B6-81C2-78C4FCEF6539}" type="pres">
      <dgm:prSet presAssocID="{645B9E7E-E287-43F7-9196-A3275D87EC24}" presName="diagram" presStyleCnt="0">
        <dgm:presLayoutVars>
          <dgm:dir/>
          <dgm:resizeHandles val="exact"/>
        </dgm:presLayoutVars>
      </dgm:prSet>
      <dgm:spPr/>
    </dgm:pt>
    <dgm:pt modelId="{2C3AAC96-E873-432A-B202-4373C074BD1A}" type="pres">
      <dgm:prSet presAssocID="{60891444-E658-479E-B0D9-175C67F52B44}" presName="node" presStyleLbl="node1" presStyleIdx="0" presStyleCnt="6">
        <dgm:presLayoutVars>
          <dgm:bulletEnabled val="1"/>
        </dgm:presLayoutVars>
      </dgm:prSet>
      <dgm:spPr/>
    </dgm:pt>
    <dgm:pt modelId="{9B28E087-3CF2-44F6-9453-0248FB6B0C08}" type="pres">
      <dgm:prSet presAssocID="{4A83BBB0-0DD4-486E-987B-F7EE59686B30}" presName="sibTrans" presStyleCnt="0"/>
      <dgm:spPr/>
    </dgm:pt>
    <dgm:pt modelId="{F273FFC9-1978-4E7C-8E94-5402C290234D}" type="pres">
      <dgm:prSet presAssocID="{9B4ECD02-F8C7-4CAA-89F3-E6BFF72D1E6E}" presName="node" presStyleLbl="node1" presStyleIdx="1" presStyleCnt="6">
        <dgm:presLayoutVars>
          <dgm:bulletEnabled val="1"/>
        </dgm:presLayoutVars>
      </dgm:prSet>
      <dgm:spPr/>
    </dgm:pt>
    <dgm:pt modelId="{90203A08-FC52-441F-B79E-B16435A7AD14}" type="pres">
      <dgm:prSet presAssocID="{0830784F-7F6D-4D10-9BF8-0F493FE2CB64}" presName="sibTrans" presStyleCnt="0"/>
      <dgm:spPr/>
    </dgm:pt>
    <dgm:pt modelId="{A42234DC-7688-483A-9258-E2A5906E2771}" type="pres">
      <dgm:prSet presAssocID="{A5D31707-BC95-441A-BC1E-467440F3AF52}" presName="node" presStyleLbl="node1" presStyleIdx="2" presStyleCnt="6">
        <dgm:presLayoutVars>
          <dgm:bulletEnabled val="1"/>
        </dgm:presLayoutVars>
      </dgm:prSet>
      <dgm:spPr/>
    </dgm:pt>
    <dgm:pt modelId="{C5704B5D-0063-42A6-9C06-4711081E77DD}" type="pres">
      <dgm:prSet presAssocID="{8A7943B1-B5FF-4049-9A2A-A808FB415873}" presName="sibTrans" presStyleCnt="0"/>
      <dgm:spPr/>
    </dgm:pt>
    <dgm:pt modelId="{F7810F10-48FA-4AE1-9644-6BA4083C4484}" type="pres">
      <dgm:prSet presAssocID="{61B6350F-6CA7-4ACD-A8D4-A860B1CA79DA}" presName="node" presStyleLbl="node1" presStyleIdx="3" presStyleCnt="6">
        <dgm:presLayoutVars>
          <dgm:bulletEnabled val="1"/>
        </dgm:presLayoutVars>
      </dgm:prSet>
      <dgm:spPr/>
    </dgm:pt>
    <dgm:pt modelId="{8A9B74D8-7299-4A76-9A8B-15DCE90F06A1}" type="pres">
      <dgm:prSet presAssocID="{B6EC8825-5528-4D64-A890-FBBCC95A5E53}" presName="sibTrans" presStyleCnt="0"/>
      <dgm:spPr/>
    </dgm:pt>
    <dgm:pt modelId="{77030D16-B1A2-4D05-9383-D0C6660EBEA3}" type="pres">
      <dgm:prSet presAssocID="{0F895C55-552F-4044-A1FD-C0BACDEFBF46}" presName="node" presStyleLbl="node1" presStyleIdx="4" presStyleCnt="6">
        <dgm:presLayoutVars>
          <dgm:bulletEnabled val="1"/>
        </dgm:presLayoutVars>
      </dgm:prSet>
      <dgm:spPr/>
    </dgm:pt>
    <dgm:pt modelId="{9A104FAC-3670-4D6C-8503-A9D9AE218EF8}" type="pres">
      <dgm:prSet presAssocID="{EF54A430-AD2A-49A8-8DCE-F8BFD26A7E77}" presName="sibTrans" presStyleCnt="0"/>
      <dgm:spPr/>
    </dgm:pt>
    <dgm:pt modelId="{B45F0BC1-EA35-4A76-8FD6-B6A11EEEEA14}" type="pres">
      <dgm:prSet presAssocID="{F96A10A6-337C-4FFF-80E1-0EBDFFCF6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4CE2C802-D029-46BB-B132-DAFF08B5F852}" type="presOf" srcId="{645B9E7E-E287-43F7-9196-A3275D87EC24}" destId="{B0CDDACE-9C94-49B6-81C2-78C4FCEF6539}" srcOrd="0" destOrd="0" presId="urn:microsoft.com/office/officeart/2005/8/layout/default"/>
    <dgm:cxn modelId="{C9A6F11D-C4C1-49D8-8C2A-36F49E330F9B}" srcId="{645B9E7E-E287-43F7-9196-A3275D87EC24}" destId="{0F895C55-552F-4044-A1FD-C0BACDEFBF46}" srcOrd="4" destOrd="0" parTransId="{AEDBCA73-C43F-4C7C-90FE-D7C1021CAAA6}" sibTransId="{EF54A430-AD2A-49A8-8DCE-F8BFD26A7E77}"/>
    <dgm:cxn modelId="{45BD8D21-8060-4348-87E5-5C1C12DB33E2}" srcId="{645B9E7E-E287-43F7-9196-A3275D87EC24}" destId="{A5D31707-BC95-441A-BC1E-467440F3AF52}" srcOrd="2" destOrd="0" parTransId="{C7262EBC-5837-4CE3-B342-286794ECB474}" sibTransId="{8A7943B1-B5FF-4049-9A2A-A808FB415873}"/>
    <dgm:cxn modelId="{B5B28E32-789C-4365-8362-157D5D9EAF92}" srcId="{645B9E7E-E287-43F7-9196-A3275D87EC24}" destId="{60891444-E658-479E-B0D9-175C67F52B44}" srcOrd="0" destOrd="0" parTransId="{E5D2E693-2642-43E2-A1D8-55539458CF54}" sibTransId="{4A83BBB0-0DD4-486E-987B-F7EE59686B30}"/>
    <dgm:cxn modelId="{8250C035-21D5-45EE-B1BE-870C33072D57}" type="presOf" srcId="{60891444-E658-479E-B0D9-175C67F52B44}" destId="{2C3AAC96-E873-432A-B202-4373C074BD1A}" srcOrd="0" destOrd="0" presId="urn:microsoft.com/office/officeart/2005/8/layout/default"/>
    <dgm:cxn modelId="{03CD563F-999F-48B1-9803-64A1EAB2E64D}" srcId="{645B9E7E-E287-43F7-9196-A3275D87EC24}" destId="{61B6350F-6CA7-4ACD-A8D4-A860B1CA79DA}" srcOrd="3" destOrd="0" parTransId="{87087A00-889D-44C2-9BEA-181DA39869A9}" sibTransId="{B6EC8825-5528-4D64-A890-FBBCC95A5E53}"/>
    <dgm:cxn modelId="{141F7876-67E2-4C6D-B92D-AB1D6A3F3158}" type="presOf" srcId="{9B4ECD02-F8C7-4CAA-89F3-E6BFF72D1E6E}" destId="{F273FFC9-1978-4E7C-8E94-5402C290234D}" srcOrd="0" destOrd="0" presId="urn:microsoft.com/office/officeart/2005/8/layout/default"/>
    <dgm:cxn modelId="{7EA96A5A-0EEE-42A1-ACA5-24FDF6E476F0}" srcId="{645B9E7E-E287-43F7-9196-A3275D87EC24}" destId="{F96A10A6-337C-4FFF-80E1-0EBDFFCF6693}" srcOrd="5" destOrd="0" parTransId="{4607AF17-93A9-4054-A37D-4EDDC4A1EAD9}" sibTransId="{93C9981C-023C-4759-8D35-AB5F025CA2E6}"/>
    <dgm:cxn modelId="{93DF7786-AA4F-4021-B58D-B293158487A9}" type="presOf" srcId="{A5D31707-BC95-441A-BC1E-467440F3AF52}" destId="{A42234DC-7688-483A-9258-E2A5906E2771}" srcOrd="0" destOrd="0" presId="urn:microsoft.com/office/officeart/2005/8/layout/default"/>
    <dgm:cxn modelId="{E840888C-76F1-4D83-BD5B-084B570B068E}" srcId="{645B9E7E-E287-43F7-9196-A3275D87EC24}" destId="{9B4ECD02-F8C7-4CAA-89F3-E6BFF72D1E6E}" srcOrd="1" destOrd="0" parTransId="{86E61CD8-A7DB-412A-BED2-EA578D7F9799}" sibTransId="{0830784F-7F6D-4D10-9BF8-0F493FE2CB64}"/>
    <dgm:cxn modelId="{78B9CEB2-D634-4C56-BAA7-DD75A4D590B5}" type="presOf" srcId="{0F895C55-552F-4044-A1FD-C0BACDEFBF46}" destId="{77030D16-B1A2-4D05-9383-D0C6660EBEA3}" srcOrd="0" destOrd="0" presId="urn:microsoft.com/office/officeart/2005/8/layout/default"/>
    <dgm:cxn modelId="{18E5C0B5-58AF-4993-A51E-219FBAF95C4B}" type="presOf" srcId="{61B6350F-6CA7-4ACD-A8D4-A860B1CA79DA}" destId="{F7810F10-48FA-4AE1-9644-6BA4083C4484}" srcOrd="0" destOrd="0" presId="urn:microsoft.com/office/officeart/2005/8/layout/default"/>
    <dgm:cxn modelId="{3B75F4FD-A649-483D-9FD7-5BE978B58296}" type="presOf" srcId="{F96A10A6-337C-4FFF-80E1-0EBDFFCF6693}" destId="{B45F0BC1-EA35-4A76-8FD6-B6A11EEEEA14}" srcOrd="0" destOrd="0" presId="urn:microsoft.com/office/officeart/2005/8/layout/default"/>
    <dgm:cxn modelId="{A0A24C49-17F3-482B-A299-034D16293ABE}" type="presParOf" srcId="{B0CDDACE-9C94-49B6-81C2-78C4FCEF6539}" destId="{2C3AAC96-E873-432A-B202-4373C074BD1A}" srcOrd="0" destOrd="0" presId="urn:microsoft.com/office/officeart/2005/8/layout/default"/>
    <dgm:cxn modelId="{B565C0C7-C73D-4AD1-A2D3-2393F0331E2F}" type="presParOf" srcId="{B0CDDACE-9C94-49B6-81C2-78C4FCEF6539}" destId="{9B28E087-3CF2-44F6-9453-0248FB6B0C08}" srcOrd="1" destOrd="0" presId="urn:microsoft.com/office/officeart/2005/8/layout/default"/>
    <dgm:cxn modelId="{40704AAA-CFC1-4F38-9A25-31C48E3E4761}" type="presParOf" srcId="{B0CDDACE-9C94-49B6-81C2-78C4FCEF6539}" destId="{F273FFC9-1978-4E7C-8E94-5402C290234D}" srcOrd="2" destOrd="0" presId="urn:microsoft.com/office/officeart/2005/8/layout/default"/>
    <dgm:cxn modelId="{8E212D83-1328-4C2C-9040-711BCB47B734}" type="presParOf" srcId="{B0CDDACE-9C94-49B6-81C2-78C4FCEF6539}" destId="{90203A08-FC52-441F-B79E-B16435A7AD14}" srcOrd="3" destOrd="0" presId="urn:microsoft.com/office/officeart/2005/8/layout/default"/>
    <dgm:cxn modelId="{B7CCA9EE-5DA5-4424-9822-65E9C4DDAAF2}" type="presParOf" srcId="{B0CDDACE-9C94-49B6-81C2-78C4FCEF6539}" destId="{A42234DC-7688-483A-9258-E2A5906E2771}" srcOrd="4" destOrd="0" presId="urn:microsoft.com/office/officeart/2005/8/layout/default"/>
    <dgm:cxn modelId="{CB839DB6-F63C-4029-ADD7-0E739E1BC333}" type="presParOf" srcId="{B0CDDACE-9C94-49B6-81C2-78C4FCEF6539}" destId="{C5704B5D-0063-42A6-9C06-4711081E77DD}" srcOrd="5" destOrd="0" presId="urn:microsoft.com/office/officeart/2005/8/layout/default"/>
    <dgm:cxn modelId="{8E5C79E5-6520-4628-9376-5A631CC33CD3}" type="presParOf" srcId="{B0CDDACE-9C94-49B6-81C2-78C4FCEF6539}" destId="{F7810F10-48FA-4AE1-9644-6BA4083C4484}" srcOrd="6" destOrd="0" presId="urn:microsoft.com/office/officeart/2005/8/layout/default"/>
    <dgm:cxn modelId="{C8443FE1-1399-4A42-8E13-4A075ACA8945}" type="presParOf" srcId="{B0CDDACE-9C94-49B6-81C2-78C4FCEF6539}" destId="{8A9B74D8-7299-4A76-9A8B-15DCE90F06A1}" srcOrd="7" destOrd="0" presId="urn:microsoft.com/office/officeart/2005/8/layout/default"/>
    <dgm:cxn modelId="{F082C9E6-E6AE-491C-BCBE-C8CFE7A8DC90}" type="presParOf" srcId="{B0CDDACE-9C94-49B6-81C2-78C4FCEF6539}" destId="{77030D16-B1A2-4D05-9383-D0C6660EBEA3}" srcOrd="8" destOrd="0" presId="urn:microsoft.com/office/officeart/2005/8/layout/default"/>
    <dgm:cxn modelId="{1CE60A4F-F774-4BFA-BC1B-C45F72D7B15E}" type="presParOf" srcId="{B0CDDACE-9C94-49B6-81C2-78C4FCEF6539}" destId="{9A104FAC-3670-4D6C-8503-A9D9AE218EF8}" srcOrd="9" destOrd="0" presId="urn:microsoft.com/office/officeart/2005/8/layout/default"/>
    <dgm:cxn modelId="{0E561B34-5F3F-458E-9762-4B004FAD6884}" type="presParOf" srcId="{B0CDDACE-9C94-49B6-81C2-78C4FCEF6539}" destId="{B45F0BC1-EA35-4A76-8FD6-B6A11EEEEA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465128-DB53-4DFA-9C95-0BABC8BDE6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589D102-5BAE-48CA-A077-C5F265FD092C}">
      <dgm:prSet/>
      <dgm:spPr/>
      <dgm:t>
        <a:bodyPr/>
        <a:lstStyle/>
        <a:p>
          <a:r>
            <a:rPr lang="en-US"/>
            <a:t>Review the topics in PA #2 (due today)</a:t>
          </a:r>
        </a:p>
      </dgm:t>
    </dgm:pt>
    <dgm:pt modelId="{8571AB2F-7D58-4B67-87EE-584A35BB54B7}" type="parTrans" cxnId="{7AEA3081-3AB3-4930-94AE-58F37978D1D9}">
      <dgm:prSet/>
      <dgm:spPr/>
      <dgm:t>
        <a:bodyPr/>
        <a:lstStyle/>
        <a:p>
          <a:endParaRPr lang="en-US"/>
        </a:p>
      </dgm:t>
    </dgm:pt>
    <dgm:pt modelId="{6B6AF644-6EFB-4226-A342-E209E1ADEC07}" type="sibTrans" cxnId="{7AEA3081-3AB3-4930-94AE-58F37978D1D9}">
      <dgm:prSet/>
      <dgm:spPr/>
      <dgm:t>
        <a:bodyPr/>
        <a:lstStyle/>
        <a:p>
          <a:endParaRPr lang="en-US"/>
        </a:p>
      </dgm:t>
    </dgm:pt>
    <dgm:pt modelId="{83C9F442-CE90-4E0E-BC4D-13C5A348EEDD}">
      <dgm:prSet/>
      <dgm:spPr/>
      <dgm:t>
        <a:bodyPr/>
        <a:lstStyle/>
        <a:p>
          <a:r>
            <a:rPr lang="en-US" dirty="0"/>
            <a:t>Go over PA #3 (similar to CD #1)</a:t>
          </a:r>
        </a:p>
      </dgm:t>
    </dgm:pt>
    <dgm:pt modelId="{3F14C548-B79B-46DF-88AB-9B822979CC61}" type="parTrans" cxnId="{B49E35F1-0BA8-4851-9B52-403B11EE433E}">
      <dgm:prSet/>
      <dgm:spPr/>
      <dgm:t>
        <a:bodyPr/>
        <a:lstStyle/>
        <a:p>
          <a:endParaRPr lang="en-US"/>
        </a:p>
      </dgm:t>
    </dgm:pt>
    <dgm:pt modelId="{EF6C3823-AE7D-4143-94C5-419375C7DCE7}" type="sibTrans" cxnId="{B49E35F1-0BA8-4851-9B52-403B11EE433E}">
      <dgm:prSet/>
      <dgm:spPr/>
      <dgm:t>
        <a:bodyPr/>
        <a:lstStyle/>
        <a:p>
          <a:endParaRPr lang="en-US"/>
        </a:p>
      </dgm:t>
    </dgm:pt>
    <dgm:pt modelId="{894F12EC-E231-4C00-850E-069617EA9F2D}" type="pres">
      <dgm:prSet presAssocID="{61465128-DB53-4DFA-9C95-0BABC8BDE6D7}" presName="linear" presStyleCnt="0">
        <dgm:presLayoutVars>
          <dgm:animLvl val="lvl"/>
          <dgm:resizeHandles val="exact"/>
        </dgm:presLayoutVars>
      </dgm:prSet>
      <dgm:spPr/>
    </dgm:pt>
    <dgm:pt modelId="{9053A22B-4B61-4185-9DD0-899C6220874F}" type="pres">
      <dgm:prSet presAssocID="{B589D102-5BAE-48CA-A077-C5F265FD09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2DA913-5FB5-4CF8-8565-F0C6CCFCC470}" type="pres">
      <dgm:prSet presAssocID="{6B6AF644-6EFB-4226-A342-E209E1ADEC07}" presName="spacer" presStyleCnt="0"/>
      <dgm:spPr/>
    </dgm:pt>
    <dgm:pt modelId="{A4875DD9-3D7C-4287-B3F9-68AB8F6A2AB1}" type="pres">
      <dgm:prSet presAssocID="{83C9F442-CE90-4E0E-BC4D-13C5A348EE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881565-B6E3-4DD9-9E9C-F71BCC04D128}" type="presOf" srcId="{B589D102-5BAE-48CA-A077-C5F265FD092C}" destId="{9053A22B-4B61-4185-9DD0-899C6220874F}" srcOrd="0" destOrd="0" presId="urn:microsoft.com/office/officeart/2005/8/layout/vList2"/>
    <dgm:cxn modelId="{0274F371-AB56-44C4-8F5D-3881934AAD1F}" type="presOf" srcId="{83C9F442-CE90-4E0E-BC4D-13C5A348EEDD}" destId="{A4875DD9-3D7C-4287-B3F9-68AB8F6A2AB1}" srcOrd="0" destOrd="0" presId="urn:microsoft.com/office/officeart/2005/8/layout/vList2"/>
    <dgm:cxn modelId="{7AEA3081-3AB3-4930-94AE-58F37978D1D9}" srcId="{61465128-DB53-4DFA-9C95-0BABC8BDE6D7}" destId="{B589D102-5BAE-48CA-A077-C5F265FD092C}" srcOrd="0" destOrd="0" parTransId="{8571AB2F-7D58-4B67-87EE-584A35BB54B7}" sibTransId="{6B6AF644-6EFB-4226-A342-E209E1ADEC07}"/>
    <dgm:cxn modelId="{FE0B9499-F938-44D4-91AC-A5351488C671}" type="presOf" srcId="{61465128-DB53-4DFA-9C95-0BABC8BDE6D7}" destId="{894F12EC-E231-4C00-850E-069617EA9F2D}" srcOrd="0" destOrd="0" presId="urn:microsoft.com/office/officeart/2005/8/layout/vList2"/>
    <dgm:cxn modelId="{B49E35F1-0BA8-4851-9B52-403B11EE433E}" srcId="{61465128-DB53-4DFA-9C95-0BABC8BDE6D7}" destId="{83C9F442-CE90-4E0E-BC4D-13C5A348EEDD}" srcOrd="1" destOrd="0" parTransId="{3F14C548-B79B-46DF-88AB-9B822979CC61}" sibTransId="{EF6C3823-AE7D-4143-94C5-419375C7DCE7}"/>
    <dgm:cxn modelId="{F471E2DB-6A08-4063-B21E-789C1E69B3C6}" type="presParOf" srcId="{894F12EC-E231-4C00-850E-069617EA9F2D}" destId="{9053A22B-4B61-4185-9DD0-899C6220874F}" srcOrd="0" destOrd="0" presId="urn:microsoft.com/office/officeart/2005/8/layout/vList2"/>
    <dgm:cxn modelId="{605079BD-63FF-4E20-9C53-EDEF36C917E6}" type="presParOf" srcId="{894F12EC-E231-4C00-850E-069617EA9F2D}" destId="{422DA913-5FB5-4CF8-8565-F0C6CCFCC470}" srcOrd="1" destOrd="0" presId="urn:microsoft.com/office/officeart/2005/8/layout/vList2"/>
    <dgm:cxn modelId="{782BEE5E-2B31-4155-B977-71BD14855041}" type="presParOf" srcId="{894F12EC-E231-4C00-850E-069617EA9F2D}" destId="{A4875DD9-3D7C-4287-B3F9-68AB8F6A2A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2100-D774-4D00-9495-2CAC9DE539C7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DBCF5-0FC9-4BD5-8CF1-008D07CD947F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F2993-5704-4B0E-A3B4-52F85AAAB2F3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Problems</a:t>
          </a:r>
          <a:r>
            <a:rPr lang="en-US" sz="2200" kern="1200"/>
            <a:t>: Are situations calling for managers to make choices among alternatives </a:t>
          </a:r>
        </a:p>
      </dsp:txBody>
      <dsp:txXfrm>
        <a:off x="1353781" y="2312"/>
        <a:ext cx="4915256" cy="1172105"/>
      </dsp:txXfrm>
    </dsp:sp>
    <dsp:sp modelId="{42E8F474-FE08-4257-ADC9-0F79EC66981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D8FD-4DEB-47C3-8143-87C6BAEE6189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8B5C7-AF45-4B18-B2C0-43C2E0B5D8FA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Managerial objective</a:t>
          </a:r>
          <a:r>
            <a:rPr lang="en-US" sz="2200" kern="1200"/>
            <a:t>: What the client hopes will result from the project to help them make decisions</a:t>
          </a:r>
        </a:p>
      </dsp:txBody>
      <dsp:txXfrm>
        <a:off x="1353781" y="1467444"/>
        <a:ext cx="4915256" cy="1172105"/>
      </dsp:txXfrm>
    </dsp:sp>
    <dsp:sp modelId="{FA2CC2D5-80D1-4A69-AFA2-44D16AEC4D14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E751-DD64-4163-9B79-C086F4FA03FE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75371-18A2-4C92-A500-0257FEA4CD9F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objective</a:t>
          </a:r>
          <a:r>
            <a:rPr lang="en-US" sz="2200" kern="1200"/>
            <a:t>: What information will help the client to achieve managerial objectives </a:t>
          </a:r>
        </a:p>
      </dsp:txBody>
      <dsp:txXfrm>
        <a:off x="1353781" y="2932575"/>
        <a:ext cx="4915256" cy="1172105"/>
      </dsp:txXfrm>
    </dsp:sp>
    <dsp:sp modelId="{39A88E7C-D816-4D4F-A065-7398D474D928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3A02-BFC0-46E6-B2A2-79B604E2365D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9A5C-255D-4B9C-83F1-988A32F2525F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Research questions</a:t>
          </a:r>
          <a:r>
            <a:rPr lang="en-US" sz="2200" kern="1200" dirty="0"/>
            <a:t>: Questions that managers want to have answers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F5008-DA0A-4AA0-9BAD-4C0CEA352623}">
      <dsp:nvSpPr>
        <dsp:cNvPr id="0" name=""/>
        <dsp:cNvSpPr/>
      </dsp:nvSpPr>
      <dsp:spPr>
        <a:xfrm>
          <a:off x="0" y="212740"/>
          <a:ext cx="5257800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statement that specifies how two or more measurable variables are related </a:t>
          </a:r>
        </a:p>
      </dsp:txBody>
      <dsp:txXfrm>
        <a:off x="46606" y="259346"/>
        <a:ext cx="5164588" cy="861507"/>
      </dsp:txXfrm>
    </dsp:sp>
    <dsp:sp modelId="{AD55A98C-FB70-479A-A471-C16219E87BD8}">
      <dsp:nvSpPr>
        <dsp:cNvPr id="0" name=""/>
        <dsp:cNvSpPr/>
      </dsp:nvSpPr>
      <dsp:spPr>
        <a:xfrm>
          <a:off x="0" y="1236580"/>
          <a:ext cx="5257800" cy="9547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Examples: </a:t>
          </a:r>
        </a:p>
      </dsp:txBody>
      <dsp:txXfrm>
        <a:off x="46606" y="1283186"/>
        <a:ext cx="5164588" cy="861507"/>
      </dsp:txXfrm>
    </dsp:sp>
    <dsp:sp modelId="{59CBEF86-20D6-4955-8EC5-3C3F9E48BC73}">
      <dsp:nvSpPr>
        <dsp:cNvPr id="0" name=""/>
        <dsp:cNvSpPr/>
      </dsp:nvSpPr>
      <dsp:spPr>
        <a:xfrm>
          <a:off x="0" y="2191300"/>
          <a:ext cx="525780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H1: Women are more likely than men to make impulse purchases of our brand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H2: Decreasing price by 10% will increase unit sales by 30%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H3: Adoption of our new product will be greater in Northern states than in Southern States</a:t>
          </a:r>
        </a:p>
      </dsp:txBody>
      <dsp:txXfrm>
        <a:off x="0" y="2191300"/>
        <a:ext cx="5257800" cy="1788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09313-130F-43B8-86D3-182962E3732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51E32-E4B3-40F0-9341-36EA65474A1F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4284-26B3-46AB-81C7-3DFBF0E55075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hypotheses</a:t>
          </a:r>
        </a:p>
      </dsp:txBody>
      <dsp:txXfrm>
        <a:off x="1337397" y="2284"/>
        <a:ext cx="4926242" cy="1157919"/>
      </dsp:txXfrm>
    </dsp:sp>
    <dsp:sp modelId="{B3BB002F-F7FA-489B-AD59-5B605A6874B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42729-FE3F-4F61-91A2-61972E0EBF44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CB4B8-7307-4281-9B33-D7AFC851A8F3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formulate the manager’s decision problem </a:t>
          </a:r>
        </a:p>
      </dsp:txBody>
      <dsp:txXfrm>
        <a:off x="1337397" y="1449684"/>
        <a:ext cx="4926242" cy="1157919"/>
      </dsp:txXfrm>
    </dsp:sp>
    <dsp:sp modelId="{2DC2825D-2AB9-4359-A30C-ED76F84B549B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1506C-9708-4983-9922-90A117799345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6075-EADE-4605-868C-36A76DEEC5E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Increase researcher’s familiarity with the problem </a:t>
          </a:r>
        </a:p>
      </dsp:txBody>
      <dsp:txXfrm>
        <a:off x="1337397" y="2897083"/>
        <a:ext cx="4926242" cy="1157919"/>
      </dsp:txXfrm>
    </dsp:sp>
    <dsp:sp modelId="{9CC5A2A8-D550-4A8E-BA36-FAC7BEBEE8C4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3711-A422-432A-9FC2-FD7B1376B175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1365-74E1-4B7E-8876-1B91DBF2CC7E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Clarify concepts</a:t>
          </a:r>
        </a:p>
      </dsp:txBody>
      <dsp:txXfrm>
        <a:off x="1337397" y="4344483"/>
        <a:ext cx="4926242" cy="1157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AAC96-E873-432A-B202-4373C074BD1A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Literature Search </a:t>
          </a:r>
        </a:p>
      </dsp:txBody>
      <dsp:txXfrm>
        <a:off x="209682" y="503"/>
        <a:ext cx="2785558" cy="1671335"/>
      </dsp:txXfrm>
    </dsp:sp>
    <dsp:sp modelId="{F273FFC9-1978-4E7C-8E94-5402C290234D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Depth Interviews</a:t>
          </a:r>
        </a:p>
      </dsp:txBody>
      <dsp:txXfrm>
        <a:off x="3273796" y="503"/>
        <a:ext cx="2785558" cy="1671335"/>
      </dsp:txXfrm>
    </dsp:sp>
    <dsp:sp modelId="{A42234DC-7688-483A-9258-E2A5906E2771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Focus Groups </a:t>
          </a:r>
        </a:p>
      </dsp:txBody>
      <dsp:txXfrm>
        <a:off x="209682" y="1950394"/>
        <a:ext cx="2785558" cy="1671335"/>
      </dsp:txXfrm>
    </dsp:sp>
    <dsp:sp modelId="{F7810F10-48FA-4AE1-9644-6BA4083C4484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Data Mining </a:t>
          </a:r>
        </a:p>
      </dsp:txBody>
      <dsp:txXfrm>
        <a:off x="3273796" y="1950394"/>
        <a:ext cx="2785558" cy="1671335"/>
      </dsp:txXfrm>
    </dsp:sp>
    <dsp:sp modelId="{77030D16-B1A2-4D05-9383-D0C6660EBEA3}">
      <dsp:nvSpPr>
        <dsp:cNvPr id="0" name=""/>
        <dsp:cNvSpPr/>
      </dsp:nvSpPr>
      <dsp:spPr>
        <a:xfrm>
          <a:off x="209682" y="3900286"/>
          <a:ext cx="2785558" cy="1671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Case Analyses </a:t>
          </a:r>
        </a:p>
      </dsp:txBody>
      <dsp:txXfrm>
        <a:off x="209682" y="3900286"/>
        <a:ext cx="2785558" cy="1671335"/>
      </dsp:txXfrm>
    </dsp:sp>
    <dsp:sp modelId="{B45F0BC1-EA35-4A76-8FD6-B6A11EEEEA14}">
      <dsp:nvSpPr>
        <dsp:cNvPr id="0" name=""/>
        <dsp:cNvSpPr/>
      </dsp:nvSpPr>
      <dsp:spPr>
        <a:xfrm>
          <a:off x="3273796" y="3900286"/>
          <a:ext cx="2785558" cy="1671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Projective Methods</a:t>
          </a:r>
        </a:p>
      </dsp:txBody>
      <dsp:txXfrm>
        <a:off x="3273796" y="3900286"/>
        <a:ext cx="2785558" cy="16713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3A22B-4B61-4185-9DD0-899C6220874F}">
      <dsp:nvSpPr>
        <dsp:cNvPr id="0" name=""/>
        <dsp:cNvSpPr/>
      </dsp:nvSpPr>
      <dsp:spPr>
        <a:xfrm>
          <a:off x="0" y="129691"/>
          <a:ext cx="6578523" cy="2267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Review the topics in PA #2 (due today)</a:t>
          </a:r>
        </a:p>
      </dsp:txBody>
      <dsp:txXfrm>
        <a:off x="110688" y="240379"/>
        <a:ext cx="6357147" cy="2046084"/>
      </dsp:txXfrm>
    </dsp:sp>
    <dsp:sp modelId="{A4875DD9-3D7C-4287-B3F9-68AB8F6A2AB1}">
      <dsp:nvSpPr>
        <dsp:cNvPr id="0" name=""/>
        <dsp:cNvSpPr/>
      </dsp:nvSpPr>
      <dsp:spPr>
        <a:xfrm>
          <a:off x="0" y="2561311"/>
          <a:ext cx="6578523" cy="2267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Go over PA #3 (similar to CD #1)</a:t>
          </a:r>
        </a:p>
      </dsp:txBody>
      <dsp:txXfrm>
        <a:off x="110688" y="2671999"/>
        <a:ext cx="6357147" cy="204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component_%28graph_theory%2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anyone have any trouble with the quiz? </a:t>
            </a:r>
          </a:p>
          <a:p>
            <a:r>
              <a:rPr lang="en-US" dirty="0"/>
              <a:t>How do you feel about the first quiz? Hard, easy? Time wise?</a:t>
            </a:r>
          </a:p>
          <a:p>
            <a:endParaRPr lang="en-US" dirty="0"/>
          </a:p>
          <a:p>
            <a:r>
              <a:rPr lang="en-US" dirty="0"/>
              <a:t>I saw that a lot of you only took the test once, hence I just want to remind that you can take the quiz twice and only the higher will be taken as your final score.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5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types of exploratory research we typically in marketing. I bet that you have heard some of them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9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you do when I say to conduct a literature search?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Literature Search: A search of statistics, trade journal articles, other articles, magazines, newspapers, books, and or online sources for data or insight into the problem at hand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In-depth interviews are typically with experts in the fields, or who are knowledgeable or familiar with the matter at hand.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92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anybody heard of focus group before? </a:t>
            </a:r>
          </a:p>
          <a:p>
            <a:r>
              <a:rPr lang="en-US" dirty="0"/>
              <a:t>Can you define it?</a:t>
            </a:r>
          </a:p>
          <a:p>
            <a:r>
              <a:rPr lang="en-US" dirty="0"/>
              <a:t>If we have time in class, I will show it later. But you can always come back and watch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0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group is a special type of interview conducted among a small group of people that is typically directed by a moderator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focus group will have about 8 to 12 people that lasts about 2 hours. </a:t>
            </a:r>
          </a:p>
          <a:p>
            <a:r>
              <a:rPr lang="en-US" dirty="0"/>
              <a:t>You want to find homogeneity within group, and heterogeneity across groups</a:t>
            </a:r>
          </a:p>
          <a:p>
            <a:r>
              <a:rPr lang="en-US" dirty="0"/>
              <a:t>Homogeneity means that people in the same groups are alike or similar</a:t>
            </a:r>
          </a:p>
          <a:p>
            <a:r>
              <a:rPr lang="en-US" dirty="0"/>
              <a:t>Heterogeneity means you want to find differences between groups. </a:t>
            </a:r>
          </a:p>
          <a:p>
            <a:r>
              <a:rPr lang="en-US" dirty="0"/>
              <a:t>Participants should be screened to be similar to your target market. </a:t>
            </a:r>
          </a:p>
          <a:p>
            <a:r>
              <a:rPr lang="en-US" dirty="0"/>
              <a:t>Now we have online as well as off-line focus group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 vs. online focus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4DD-F6EB-4CF2-A49D-7AA0E35D9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1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mentioned above, focus groups typically have moderators who will guide the session. </a:t>
            </a:r>
          </a:p>
          <a:p>
            <a:r>
              <a:rPr lang="en-US" dirty="0"/>
              <a:t>And the moderator's guidebook are checklist of issues that need to be discussed in the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9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characteristics of a good moderator for your reference. </a:t>
            </a:r>
          </a:p>
          <a:p>
            <a:r>
              <a:rPr lang="en-US" dirty="0"/>
              <a:t>Even though some might think that you are either a good moderator or you aren’t, but I think you can learn these skills.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for managers to see what they want to see in a focus group, which is the result of confirmation bias. </a:t>
            </a:r>
          </a:p>
          <a:p>
            <a:r>
              <a:rPr lang="en-US" dirty="0"/>
              <a:t>Focus group should not be expected to deliver final results or answers, but some managers do not seem to get point.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4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Nominal groups: A group interview technique that initially limits respondent interaction while attempting to maximize input from individual group members.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browser, so don’t use Google Chrome, Safari, or Firefox. </a:t>
            </a:r>
          </a:p>
          <a:p>
            <a:r>
              <a:rPr lang="en-US" dirty="0"/>
              <a:t>In case you don’t have Lockdown browser on your computer, or if your computer acts up, the computer lab on the basement also has Lockdown Browser, but it’s called Lockdown Browser 2 Lab. </a:t>
            </a:r>
          </a:p>
          <a:p>
            <a:r>
              <a:rPr lang="en-US" dirty="0"/>
              <a:t>You can just go there and take your quizzes and exams when there isn’t research being conducted. </a:t>
            </a:r>
          </a:p>
          <a:p>
            <a:r>
              <a:rPr lang="en-US" dirty="0"/>
              <a:t>This is why I strongly recommend you to take the quiz early in case you have problem. Sometimes, I can’t answer your email right away, so keep that in mind.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60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CD1</a:t>
            </a:r>
            <a:r>
              <a:rPr lang="en-US" dirty="0"/>
              <a:t> </a:t>
            </a:r>
            <a:r>
              <a:rPr lang="en-US" dirty="0" err="1"/>
              <a:t>Dicussion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What do you think the symptoms here?</a:t>
            </a:r>
          </a:p>
          <a:p>
            <a:r>
              <a:rPr lang="en-US" dirty="0"/>
              <a:t>What do you think the cause of this symptoms?</a:t>
            </a:r>
          </a:p>
          <a:p>
            <a:endParaRPr lang="en-US" dirty="0"/>
          </a:p>
          <a:p>
            <a:r>
              <a:rPr lang="en-US" dirty="0"/>
              <a:t>What are the major decision this book dealer needs to make?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Expand to the second floor or not?</a:t>
            </a:r>
          </a:p>
          <a:p>
            <a:pPr marL="1600200" marR="0" lvl="3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to add</a:t>
            </a:r>
          </a:p>
          <a:p>
            <a:pPr marL="2057400" marR="0" lvl="4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Coffee bar: internet, Free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atmosphere. 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 Unicode MS" panose="020B0604020202020204" pitchFamily="34" charset="-128"/>
                <a:ea typeface="Arial" panose="020B0604020202020204" pitchFamily="34" charset="0"/>
              </a:rPr>
              <a:t>Profitable, cost? Source of money to invest.  （not related to marketing research).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Clarify marketing goals:</a:t>
            </a: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what‘s the target market: </a:t>
            </a:r>
            <a:r>
              <a:rPr lang="en-US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existing customers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vs. new customers.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What’s </a:t>
            </a:r>
            <a:r>
              <a:rPr lang="en-US" sz="11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KPI</a:t>
            </a: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increase sales, or satisfaction</a:t>
            </a:r>
          </a:p>
          <a:p>
            <a:pPr marL="914400" marR="0" lvl="2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dirty="0"/>
              <a:t>What info does the book dealer need to make these decisions?</a:t>
            </a:r>
            <a:endParaRPr lang="en-US" dirty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store size.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measure current customer satisfaction with the assortment.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lines to be added to the second floor: coffee shop, internet cafe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with current decoration, atmosphere.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 of remodeling (not related to marketing research, X), terms of financing. 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What percent of current customers would like a larger selection at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The selection of books at this store is....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 too small  __about right  __larger than I need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RQ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How likely are customers to use a coffee bar if it was added to the bookstore?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QQ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If an upstairs coffee bar was added to the bookstore, how often would you use it?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__most times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__sometimes when I visit the store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__rarely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__never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2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Circle Visualization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model explores the spread of disease in a number of different conditions and environments. In particular, it explores how making assumptions about the interactions of agents can drastically affect the results of the model. </a:t>
            </a:r>
          </a:p>
          <a:p>
            <a:endParaRPr lang="en-US" dirty="0"/>
          </a:p>
          <a:p>
            <a:r>
              <a:rPr lang="en-US" dirty="0"/>
              <a:t>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Solo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Doctors </a:t>
            </a:r>
            <a:r>
              <a:rPr lang="en-US" dirty="0" err="1"/>
              <a:t>HubNet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Basic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epiDEM</a:t>
            </a:r>
            <a:r>
              <a:rPr lang="en-US" dirty="0"/>
              <a:t> Travel and Control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Virus on a Network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Communication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 T-T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Communication-T-T Network Example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Language</a:t>
            </a:r>
            <a:r>
              <a:rPr lang="fr-FR" dirty="0"/>
              <a:t> Change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en-US" dirty="0"/>
              <a:t>In particular, look at how the different parameters of the model influence the speed at which the disease spreads through the population. </a:t>
            </a:r>
          </a:p>
          <a:p>
            <a:endParaRPr lang="en-US" dirty="0"/>
          </a:p>
          <a:p>
            <a:r>
              <a:rPr lang="en-US" dirty="0"/>
              <a:t>For example, in the “mobile” variant, the population (NUM-PEOPLE) clearly seem to be the main driving force for the speed of infection.</a:t>
            </a:r>
          </a:p>
          <a:p>
            <a:r>
              <a:rPr lang="en-US" dirty="0"/>
              <a:t>Try 50, 200, 400</a:t>
            </a:r>
          </a:p>
          <a:p>
            <a:endParaRPr lang="en-US" dirty="0"/>
          </a:p>
          <a:p>
            <a:r>
              <a:rPr lang="en-US" dirty="0"/>
              <a:t> Is that the case for the other two variants as well? Some suggestions of parameters to vary are given below under THINGS TO TRY. </a:t>
            </a:r>
          </a:p>
          <a:p>
            <a:endParaRPr lang="en-US" dirty="0"/>
          </a:p>
          <a:p>
            <a:r>
              <a:rPr lang="en-US" dirty="0"/>
              <a:t>Another thing that you may have noticed is that, in the “network” variant, there are cases where the disease will not spread to all people. , here we can see it plateaus .</a:t>
            </a:r>
          </a:p>
          <a:p>
            <a:r>
              <a:rPr lang="en-US" dirty="0"/>
              <a:t>This happens when the network has more than one </a:t>
            </a:r>
            <a:r>
              <a:rPr lang="en-US" dirty="0">
                <a:hlinkClick r:id="rId3"/>
              </a:rPr>
              <a:t>components</a:t>
            </a:r>
            <a:r>
              <a:rPr lang="en-US" dirty="0"/>
              <a:t> (isolated nodes, or groups of nodes that are not connected with the rest of the network) </a:t>
            </a:r>
          </a:p>
          <a:p>
            <a:endParaRPr lang="en-US" dirty="0"/>
          </a:p>
          <a:p>
            <a:r>
              <a:rPr lang="en-US" dirty="0"/>
              <a:t>and that not all components get infected with the disease right from the start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set different values for the CONNECTIONS-PER-NODE slider and run the NETWORK variant. How does the CONNECTIONS-PER-NODE slider affect the results? </a:t>
            </a:r>
          </a:p>
          <a:p>
            <a:r>
              <a:rPr lang="en-US" dirty="0"/>
              <a:t>Set 1,2, 3 connections. </a:t>
            </a:r>
          </a:p>
          <a:p>
            <a:endParaRPr lang="fr-FR" dirty="0"/>
          </a:p>
          <a:p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try</a:t>
            </a:r>
            <a:r>
              <a:rPr lang="fr-FR" dirty="0"/>
              <a:t> environnemental variant. </a:t>
            </a:r>
          </a:p>
          <a:p>
            <a:endParaRPr lang="fr-FR" dirty="0"/>
          </a:p>
          <a:p>
            <a:r>
              <a:rPr lang="en-US" dirty="0"/>
              <a:t>Set different values for the DISEASE-DECAY slider and run the ENVIRONMENTAL variant. How does the DISEASE-DECAY slider affect the results? </a:t>
            </a:r>
          </a:p>
          <a:p>
            <a:r>
              <a:rPr lang="en-US" dirty="0"/>
              <a:t>Set 3, 5, 8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emphasize that there is a difference between managerial objective and research objective. </a:t>
            </a:r>
          </a:p>
          <a:p>
            <a:r>
              <a:rPr lang="en-US" dirty="0"/>
              <a:t>One managerial objective can translate into multiple research objective and then research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0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bonus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agenda will be to describe exploratory research and its various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anyone tell me what exploratory research is?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why do we usually want to do exploratory research before conducting our main research?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Please keep the exploratory research definition in mind. We will come back to it later.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a hypothesis? Can anyone tell 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Hypothesis: A statement that specifies how two or more measurable variables are related </a:t>
            </a:r>
          </a:p>
          <a:p>
            <a:r>
              <a:rPr lang="en-US" dirty="0"/>
              <a:t>The statement should be testable </a:t>
            </a:r>
          </a:p>
          <a:p>
            <a:endParaRPr lang="en-US" dirty="0"/>
          </a:p>
          <a:p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r>
              <a:rPr lang="en-US" dirty="0" err="1"/>
              <a:t>H2</a:t>
            </a:r>
            <a:r>
              <a:rPr lang="en-US" dirty="0"/>
              <a:t>: Decreasing price by 10% will increase unit sales by 30%</a:t>
            </a:r>
          </a:p>
          <a:p>
            <a:r>
              <a:rPr lang="en-US" dirty="0" err="1"/>
              <a:t>H3</a:t>
            </a:r>
            <a:r>
              <a:rPr lang="en-US" dirty="0"/>
              <a:t>: Adoption of our new product will be greater than Northern states than in Southern states </a:t>
            </a:r>
          </a:p>
          <a:p>
            <a:endParaRPr lang="en-US" dirty="0"/>
          </a:p>
          <a:p>
            <a:r>
              <a:rPr lang="en-US" dirty="0"/>
              <a:t>Identify variables: </a:t>
            </a:r>
          </a:p>
          <a:p>
            <a:r>
              <a:rPr lang="en-US" dirty="0" err="1"/>
              <a:t>H1</a:t>
            </a:r>
            <a:r>
              <a:rPr lang="en-US" dirty="0"/>
              <a:t>: Gender and impulse purchases </a:t>
            </a:r>
          </a:p>
          <a:p>
            <a:r>
              <a:rPr lang="en-US" dirty="0" err="1"/>
              <a:t>H2</a:t>
            </a:r>
            <a:r>
              <a:rPr lang="en-US" dirty="0"/>
              <a:t>: Price and sales </a:t>
            </a:r>
          </a:p>
          <a:p>
            <a:r>
              <a:rPr lang="en-US" dirty="0" err="1"/>
              <a:t>H3</a:t>
            </a:r>
            <a:r>
              <a:rPr lang="en-US" dirty="0"/>
              <a:t>: Location and adoption of the new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the variables: </a:t>
            </a:r>
          </a:p>
          <a:p>
            <a:r>
              <a:rPr lang="en-US" dirty="0"/>
              <a:t>Demographic or students’ characteristics relates to graduation rate. </a:t>
            </a:r>
          </a:p>
          <a:p>
            <a:endParaRPr lang="en-US" dirty="0"/>
          </a:p>
          <a:p>
            <a:r>
              <a:rPr lang="en-US" dirty="0"/>
              <a:t>And this is again a hypothesis to be tested. I don’t know if it’s true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why do we conduct exploratory research?</a:t>
            </a:r>
          </a:p>
          <a:p>
            <a:r>
              <a:rPr lang="en-US" dirty="0"/>
              <a:t>Can you tell me from the definition. </a:t>
            </a:r>
          </a:p>
          <a:p>
            <a:r>
              <a:rPr lang="en-US" dirty="0"/>
              <a:t>Why conduct exploratory research?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 hypotheses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Better formulate the manager’s decision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 researcher’s familiarity with the problem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Clarify concepts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80A7-BF87-4E24-9D9F-4AE18F6CEEC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DE87-DC9E-4898-8F68-9C316F1777E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AD7B-CB30-4EF2-9CE7-4A04A2DC68F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D79F-730D-4BB9-BF85-4522B85CF30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1629-F8B4-40AA-9BC3-0B338C1B962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BCF5-F565-4977-B692-7BF53372792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6821-B997-43E7-BA7B-770BEF830D06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C9E8-6E77-47AD-96C3-82267896181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319-6559-408D-9D93-B1AC6279280D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4A21-E605-4D50-8A8A-45A656F1C70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B05-2FD2-44DF-B02A-AC31A0B7257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D5F5-5A4E-4FA6-A091-A83A15D5E43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2.gi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giphy.com/search/hypothesis?sort=relevant" TargetMode="External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wkySqQU8tw?feature=oembed" TargetMode="Externa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lthub.ubc.ca/guides/lockdown-browser-instructor-guid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Happy Monday!!!</a:t>
            </a: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63126-03D4-46EF-A52D-4F58B2F9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598563"/>
            <a:ext cx="6553545" cy="56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Freeform: Shape 1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E374E7-BE54-4C62-BDC3-418731AC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41053" y="2282665"/>
            <a:ext cx="4777381" cy="21199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6B8E9-910E-44B8-A5BA-D1A2BBB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12BF-C563-4C41-8C14-FE009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509B-ED18-4D12-9B66-563CBCD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B7A8B5-EEB2-411F-94C4-B455F351D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5925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7689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27CEC-A695-41B9-8AC7-2E3E60A7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iClicker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63AB-06FE-4184-8986-D30D45E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7B9B-0BDD-4AC8-965F-2C31327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Which ones are hypotheses?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campus is beautiful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students are more likely to graduate than any other college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Mizzou staffs are friendly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/>
              <a:t>All of the above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2D1F-C358-4962-8FFF-B2A901F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0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A9E28-1159-4A44-8627-0DED392A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conduct exploratory research?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6FB-2C04-45EE-A3F6-896F4C0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5683-754C-4A45-A92F-5CA10A65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54A5C93-6DD6-4571-BFEE-5BDBA10FD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477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4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2309313-130F-43B8-86D3-182962E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9DD51E32-E4B3-40F0-9341-36EA65474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09504284-26B3-46AB-81C7-3DFBF0E55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E2A42729-FE3F-4F61-91A2-61972E0EB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B3BB002F-F7FA-489B-AD59-5B605A687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2C8CB4B8-7307-4281-9B33-D7AFC85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B51506C-9708-4983-9922-90A117799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2DC2825D-2AB9-4359-A30C-ED76F84B5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09B66075-EADE-4605-868C-36A76DEEC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graphicEl>
                                              <a:dgm id="{9CC5A2A8-D550-4A8E-BA36-FAC7BEBEE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graphicEl>
                                              <a:dgm id="{E6BD3711-A422-432A-9FC2-FD7B1376B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graphicEl>
                                              <a:dgm id="{11651365-74E1-4B7E-8876-1B91DBF2C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46EC-84C0-41A9-A8AA-BA1EACF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Research Types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2F0-645F-408F-B989-0EEE9CD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533B-F8B4-4CBB-8527-9F7077DF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12EDB7-A8B6-4911-9DF1-0C144FECC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6385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0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036-4DB4-4BD1-86BF-B0C30E12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Literature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55D2-C9FF-49FF-B8E4-EB667C25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search of statistics, trade journal articles, other articles, magazines, newspapers, books, and/or online sources for data or insight into the problem at hand.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t Search - quickmeme">
            <a:extLst>
              <a:ext uri="{FF2B5EF4-FFF2-40B4-BE49-F238E27FC236}">
                <a16:creationId xmlns:a16="http://schemas.microsoft.com/office/drawing/2014/main" id="{2DE36F2F-35FA-4D1D-8492-2A6816B4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15273"/>
            <a:ext cx="6019331" cy="44242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FB3-4534-4515-B5DB-4850ACE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CED-3FC2-4370-B7CE-122B6512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53C-64E3-4505-8AA6-AEF2FD1F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Depth 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957-1B27-47A1-94B9-CED8E962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Interviews with people knowledgeable about the general subject being investigated </a:t>
            </a:r>
          </a:p>
          <a:p>
            <a:r>
              <a:rPr lang="en-US" sz="2000" dirty="0"/>
              <a:t>Some possibilities: </a:t>
            </a:r>
          </a:p>
          <a:p>
            <a:pPr lvl="1"/>
            <a:r>
              <a:rPr lang="en-US" sz="2000" dirty="0"/>
              <a:t>Those who work with it (e.g., employees, consultants) </a:t>
            </a:r>
          </a:p>
          <a:p>
            <a:pPr lvl="1"/>
            <a:r>
              <a:rPr lang="en-US" sz="2000" dirty="0"/>
              <a:t>Those who study (e.g., researchers, analysts)</a:t>
            </a:r>
          </a:p>
          <a:p>
            <a:pPr lvl="1"/>
            <a:r>
              <a:rPr lang="en-US" sz="2000" dirty="0"/>
              <a:t>Those who live it (e.g., consumers)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EXPERT Meme Generator at MemeCreator.org!">
            <a:extLst>
              <a:ext uri="{FF2B5EF4-FFF2-40B4-BE49-F238E27FC236}">
                <a16:creationId xmlns:a16="http://schemas.microsoft.com/office/drawing/2014/main" id="{29D64EAB-B7D6-4298-BF07-D4EA4401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96212"/>
            <a:ext cx="6019331" cy="4462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268C-3198-40F0-BDC3-D700132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1BF7-3FFA-46A1-9D94-6A60703F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A4B3-F7AD-4007-9ECE-3F8D642B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Focus Group -SNL</a:t>
            </a: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4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EDEE-9E70-44B1-A03C-A1B2A46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AF1B4E-90EC-4A51-B6E5-B702C054ECB0}" type="slidenum">
              <a:rPr lang="en-US" sz="44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9" name="Online Media 8" title="Charmin - SNL">
            <a:hlinkClick r:id="" action="ppaction://media"/>
            <a:extLst>
              <a:ext uri="{FF2B5EF4-FFF2-40B4-BE49-F238E27FC236}">
                <a16:creationId xmlns:a16="http://schemas.microsoft.com/office/drawing/2014/main" id="{8814076E-3D36-4AC9-9F12-E22F1379A5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41932" y="1648232"/>
            <a:ext cx="4369112" cy="24685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99B1A-4ABC-4351-A949-80D831D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2217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D46BD-0D98-43ED-BAB5-5A46B1F4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Focus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6014-C63E-4A9C-8BF9-9AAAF5E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08519" y="1945335"/>
            <a:ext cx="4114800" cy="365125"/>
          </a:xfrm>
          <a:effectLst/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pic>
        <p:nvPicPr>
          <p:cNvPr id="2050" name="Picture 2" descr="Paid Focus Groups – Broke-ass Socialite™">
            <a:extLst>
              <a:ext uri="{FF2B5EF4-FFF2-40B4-BE49-F238E27FC236}">
                <a16:creationId xmlns:a16="http://schemas.microsoft.com/office/drawing/2014/main" id="{D68D4AC4-04EA-4E21-82B2-DA1C1F6C9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7E7-0348-4B19-A6F2-60A42A41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An interview conduct among a small number of individuals small number of individuals simultaneously; the interview relies more on group discussion than on directed questions to generate data</a:t>
            </a:r>
          </a:p>
          <a:p>
            <a:endParaRPr lang="en-US" sz="2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9120-0044-42DB-BE1D-B7F8C0A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6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One in a crowd">
            <a:extLst>
              <a:ext uri="{FF2B5EF4-FFF2-40B4-BE49-F238E27FC236}">
                <a16:creationId xmlns:a16="http://schemas.microsoft.com/office/drawing/2014/main" id="{D031B0FE-0FB9-4E78-907C-2FCA09D2E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BBD02-0A04-4B71-B663-3F3888F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Characteristics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250-97FF-4E78-88DB-725D1517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Typically 8 to 12 people </a:t>
            </a:r>
          </a:p>
          <a:p>
            <a:r>
              <a:rPr lang="en-US" sz="2000"/>
              <a:t>1.5 to 2 hours in length </a:t>
            </a:r>
          </a:p>
          <a:p>
            <a:r>
              <a:rPr lang="en-US" sz="2000"/>
              <a:t>Homogenous within group; heterogeneity introduced across groups </a:t>
            </a:r>
          </a:p>
          <a:p>
            <a:r>
              <a:rPr lang="en-US" sz="2000"/>
              <a:t>Participants carefully screened </a:t>
            </a:r>
          </a:p>
          <a:p>
            <a:r>
              <a:rPr lang="en-US" sz="2000"/>
              <a:t>Session recorded and transcribed 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F758-301E-44E4-B229-28E043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953F-E437-4F55-A09E-758748E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7DD-AC02-4C61-BB6C-F3DEDA4B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Focus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DA72-CABD-437A-93BE-5BB63F4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19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EA-CB1B-4C44-AB7A-E84C493B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Moderator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Individual that meets with focus group participants and guides the session </a:t>
            </a:r>
          </a:p>
          <a:p>
            <a:r>
              <a:rPr lang="en-US" sz="2200">
                <a:solidFill>
                  <a:schemeClr val="bg1"/>
                </a:solidFill>
              </a:rPr>
              <a:t>Moderator’s Guidebook 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An ordered list of the general ( and specific) issues to be addressed during a focus group; the issues normally should move from general to specific.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C4A89-95A7-4811-8851-E530229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53063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Problem &amp; Intro to Project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9DF0-4F63-4863-BD5C-24A4213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2DB4-7BFA-401E-847B-4DEAC09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C99-63BD-4909-BA36-E5C5E2E7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dirty="0"/>
              <a:t>Characteristics of Good Focus Group Moderators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2F36-6652-4371-BD04-120BC32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DB7-6C91-4F99-A47F-F021CEBB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Superior listening ability </a:t>
            </a:r>
          </a:p>
          <a:p>
            <a:r>
              <a:rPr lang="en-US" sz="2200">
                <a:solidFill>
                  <a:schemeClr val="bg1"/>
                </a:solidFill>
              </a:rPr>
              <a:t>Excellent short-term auditory memory </a:t>
            </a:r>
          </a:p>
          <a:p>
            <a:r>
              <a:rPr lang="en-US" sz="2200">
                <a:solidFill>
                  <a:schemeClr val="bg1"/>
                </a:solidFill>
              </a:rPr>
              <a:t>Well organized </a:t>
            </a:r>
          </a:p>
          <a:p>
            <a:r>
              <a:rPr lang="en-US" sz="2200">
                <a:solidFill>
                  <a:schemeClr val="bg1"/>
                </a:solidFill>
              </a:rPr>
              <a:t>A quick learner</a:t>
            </a:r>
          </a:p>
          <a:p>
            <a:r>
              <a:rPr lang="en-US" sz="2200">
                <a:solidFill>
                  <a:schemeClr val="bg1"/>
                </a:solidFill>
              </a:rPr>
              <a:t>High energy level </a:t>
            </a:r>
          </a:p>
          <a:p>
            <a:r>
              <a:rPr lang="en-US" sz="2200">
                <a:solidFill>
                  <a:schemeClr val="bg1"/>
                </a:solidFill>
              </a:rPr>
              <a:t>Personable </a:t>
            </a:r>
          </a:p>
          <a:p>
            <a:r>
              <a:rPr lang="en-US" sz="2200">
                <a:solidFill>
                  <a:schemeClr val="bg1"/>
                </a:solidFill>
              </a:rPr>
              <a:t>Well-above-average intelligence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4D3C-0824-49FB-8E32-0F9A4DA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7528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22-EC89-4993-981B-BF3B0ABC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The Dark Side of Focus Groups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C353-2810-4E11-958D-73F1F840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672" y="603504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5162-0054-4313-B827-128B4EA3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Easy for managers to see what they expect to see in focus group results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Focus groups are on one form of exploratory research – They should not be expected to deliver final results or answers to decision problems – yet many managers seem to use them for that purpose.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C979-E576-4EFD-8AE0-26774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0" y="6199632"/>
            <a:ext cx="501091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15496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D8F-E271-419E-86B5-62721ECE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Normal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776-4B77-4E4C-9250-844CA9F5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Nominal groups</a:t>
            </a:r>
          </a:p>
          <a:p>
            <a:pPr lvl="1"/>
            <a:r>
              <a:rPr lang="en-US" sz="1800"/>
              <a:t>A group interview technique that initially limits respondent interaction while attempting to maximize input from individuals group members.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Teamwork">
            <a:extLst>
              <a:ext uri="{FF2B5EF4-FFF2-40B4-BE49-F238E27FC236}">
                <a16:creationId xmlns:a16="http://schemas.microsoft.com/office/drawing/2014/main" id="{9DAD6BF1-8054-4E92-B3E7-47B79C8F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67C6B-0588-48DD-9AA2-918145E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8A55-6FA2-4F33-8FA1-5E46753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1A705-D183-4863-8F6A-8D0B8381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15-min group discussion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BE7DC-DB27-44DF-90BD-F314C1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BC94-F1CD-4B9D-9985-CF48B27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6999EB-A404-4DC1-A2F1-88213AB33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345351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85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C430-D0B1-4753-8528-724B80AF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Case Discussion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DC32-50A1-4C74-A9D2-223B1259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Bigger Bookshop? A used book dealer with a small store in downtown Columbia is considering expanding. The shop occupies a small and crowded storefront space at the street level. The book dealer wonders whether he should expand to the second floor by adding a staircase and additional selling space upstairs.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is the overall management problem?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are the major decisions this book dealer needs to make? </a:t>
            </a:r>
          </a:p>
          <a:p>
            <a:pPr marL="571500" indent="-571500">
              <a:buAutoNum type="romanUcPeriod"/>
            </a:pPr>
            <a:r>
              <a:rPr lang="en-US" sz="1700" dirty="0"/>
              <a:t>What information does the book dealer need to make these decisions? </a:t>
            </a:r>
          </a:p>
          <a:p>
            <a:pPr marL="571500" indent="-571500">
              <a:buAutoNum type="romanUcPeriod"/>
            </a:pPr>
            <a:r>
              <a:rPr lang="en-US" sz="1700" dirty="0"/>
              <a:t>If you were conducting a survey to help this book dealer make these decisions, what research objectives should you have for the survey?</a:t>
            </a:r>
          </a:p>
        </p:txBody>
      </p:sp>
      <p:pic>
        <p:nvPicPr>
          <p:cNvPr id="33" name="Picture 6" descr="Outdoor warehouse">
            <a:extLst>
              <a:ext uri="{FF2B5EF4-FFF2-40B4-BE49-F238E27FC236}">
                <a16:creationId xmlns:a16="http://schemas.microsoft.com/office/drawing/2014/main" id="{10F22B22-9416-4646-8EFD-922F410C0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3" r="330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4B301-C6AA-4C5D-869B-F569317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E7FA-5605-4C22-B343-A032AA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66C29-476C-4315-BBDE-7C004010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Questions vs. Questionnaire Questions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A61AB-FC04-45EE-ABAA-19CA8068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7" name="Picture 6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4D668B5E-5B59-4102-AA39-938CA160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534164"/>
            <a:ext cx="6472362" cy="32038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4A262-B9A6-4237-862E-79B3BAFA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F943F-AB80-496A-B6ED-BC0084D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5-min snippet – Spread of Disease</a:t>
            </a:r>
          </a:p>
        </p:txBody>
      </p: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E4C2-4B25-4717-A611-823AEBF8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pic>
        <p:nvPicPr>
          <p:cNvPr id="6" name="Picture 2" descr="Modeling behaviors that spread disease | Stanford News">
            <a:extLst>
              <a:ext uri="{FF2B5EF4-FFF2-40B4-BE49-F238E27FC236}">
                <a16:creationId xmlns:a16="http://schemas.microsoft.com/office/drawing/2014/main" id="{86E05768-B306-4A50-A53D-F322FE429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975923"/>
            <a:ext cx="6472362" cy="432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B742-495A-49B6-B066-BC8A524B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7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FF06F-5F63-4270-8277-5D364023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Lockdown Browser 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0FE4-B4E5-48A1-B912-A28DE466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Open Lockdown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Log in Canvas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Proceed to take quizzes or exams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r>
              <a:rPr lang="en-US" sz="2200" dirty="0"/>
              <a:t>Computer Lab </a:t>
            </a:r>
          </a:p>
          <a:p>
            <a:pPr lvl="1"/>
            <a:r>
              <a:rPr lang="en-US" sz="1800" dirty="0"/>
              <a:t>Lockdown Browser 2 Lab</a:t>
            </a:r>
          </a:p>
        </p:txBody>
      </p:sp>
      <p:pic>
        <p:nvPicPr>
          <p:cNvPr id="7" name="Picture 6" descr="A picture containing metalware, lock&#10;&#10;Description automatically generated">
            <a:extLst>
              <a:ext uri="{FF2B5EF4-FFF2-40B4-BE49-F238E27FC236}">
                <a16:creationId xmlns:a16="http://schemas.microsoft.com/office/drawing/2014/main" id="{F72FD29A-7FFC-4E85-8093-50413E630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5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92C9A-A10F-4B27-84DC-F9226A08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901F3-E4DF-48EA-97D4-79D93AA8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09A6A-D1B5-4D1A-AA78-B5F9D0B3CAEB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thub.ubc.ca/guides/lockdown-browser-instructor-gui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76A-8256-4FA1-84E6-B75EC1C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C7D0-4203-42AE-827D-B8DB2ED8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How was the first test?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Hard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I can handle it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Easy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Extremely easy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E780C69-59A2-4ACF-A4DF-2EB34471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B839B-62B4-4041-B661-7C40644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BF9F1-5866-42D8-808F-19BCAA1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F06DC-B7C9-4E74-B6F7-84CD7BB3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BC49-C192-4E2D-BB6E-6C4FAD0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A86C0-E8A4-4150-9B36-C3965E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500B39-BAFC-4EB6-B40E-3C3B815A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007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4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A48A-CAF7-4B81-A82D-4E7D8633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909-01B0-461D-8FBF-50D8BE93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Methods of Ethical Reasoning are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Utility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Justice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Rights Approach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 and C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A, B and C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C8F3AB25-3A6D-4CD2-AC88-D13B7C6F3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039B-2A6C-469E-AE01-5F7AF33B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AE9BD-DF50-4637-AD7D-FF023DB3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00D-621C-4D1F-80D5-E6F742F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iClicker Question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FD0754-E727-4D9E-9E27-97BB0582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saw the Spread of Disease model last time. </a:t>
            </a:r>
          </a:p>
          <a:p>
            <a:r>
              <a:rPr lang="en-US" sz="2000" dirty="0"/>
              <a:t>What is the conclusion we can draw from the model?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faster</a:t>
            </a:r>
            <a:r>
              <a:rPr lang="en-US" sz="2000" dirty="0"/>
              <a:t> it is for a disease to reach everyone.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The fewer people there are in a population, the </a:t>
            </a:r>
            <a:r>
              <a:rPr lang="en-US" sz="2000" dirty="0">
                <a:solidFill>
                  <a:srgbClr val="FF0000"/>
                </a:solidFill>
              </a:rPr>
              <a:t>slower</a:t>
            </a:r>
            <a:r>
              <a:rPr lang="en-US" sz="2000" dirty="0"/>
              <a:t> it is for a disease to reach everyone. </a:t>
            </a:r>
          </a:p>
        </p:txBody>
      </p:sp>
      <p:pic>
        <p:nvPicPr>
          <p:cNvPr id="15" name="Picture 6" descr="Models if molecules in science classroom">
            <a:extLst>
              <a:ext uri="{FF2B5EF4-FFF2-40B4-BE49-F238E27FC236}">
                <a16:creationId xmlns:a16="http://schemas.microsoft.com/office/drawing/2014/main" id="{ADDAD850-C2CB-4567-8617-B8AD71082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4" r="2413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0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DD4C-A44A-4BC1-87AA-E413AC2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2E53E-8757-430C-B760-8A49EF22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E8960-1A29-4D38-8155-71E7358D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E613-B0F5-4D7A-8FF3-32EB18A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875-9BAC-480F-B517-1684332D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Describe the basic uses of exploratory research </a:t>
            </a:r>
          </a:p>
          <a:p>
            <a:r>
              <a:rPr lang="en-US" sz="2200" dirty="0"/>
              <a:t>Specify the key characteristics of exploratory research. Small scale and very flexible studies are used to generate ideas and insights </a:t>
            </a:r>
          </a:p>
          <a:p>
            <a:r>
              <a:rPr lang="en-US" sz="2200" dirty="0"/>
              <a:t>Discuss the various types of exploratory research and describe each </a:t>
            </a:r>
          </a:p>
          <a:p>
            <a:r>
              <a:rPr lang="en-US" sz="2200" dirty="0"/>
              <a:t>Identify the key person in a focus group </a:t>
            </a:r>
          </a:p>
          <a:p>
            <a:r>
              <a:rPr lang="en-US" sz="2200" dirty="0"/>
              <a:t>Discuss two major pitfalls to avoid with focus groups (or any other form of exploratory research)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718D-1CCB-47EA-9C05-340A75C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DF1D-3C0E-4EB1-A5B1-38885987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Exploratory Research</a:t>
            </a:r>
          </a:p>
        </p:txBody>
      </p:sp>
      <p:sp>
        <p:nvSpPr>
          <p:cNvPr id="19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324E-1BF8-482C-BCE0-D2093ED1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1" dirty="0"/>
              <a:t>Research conducted to gain ideas and insights to better define the problem or opportunity confronting a manager</a:t>
            </a:r>
          </a:p>
          <a:p>
            <a:r>
              <a:rPr lang="en-US" sz="1500" dirty="0"/>
              <a:t>When conducted correctly, exploratory research should provide a better understanding of the situation and possibly yield hypotheses – but this kind of research is not designed to come up with final answers and decisions </a:t>
            </a:r>
          </a:p>
          <a:p>
            <a:r>
              <a:rPr lang="en-US" sz="1500" dirty="0"/>
              <a:t>Small scale </a:t>
            </a:r>
          </a:p>
          <a:p>
            <a:r>
              <a:rPr lang="en-US" sz="1500" dirty="0"/>
              <a:t>Flexible </a:t>
            </a:r>
          </a:p>
          <a:p>
            <a:endParaRPr lang="en-US" sz="1500" dirty="0"/>
          </a:p>
        </p:txBody>
      </p:sp>
      <p:pic>
        <p:nvPicPr>
          <p:cNvPr id="1026" name="Picture 2" descr="1990s First World Problems Meme - Imgflip">
            <a:extLst>
              <a:ext uri="{FF2B5EF4-FFF2-40B4-BE49-F238E27FC236}">
                <a16:creationId xmlns:a16="http://schemas.microsoft.com/office/drawing/2014/main" id="{2F674C2D-A327-4791-9376-2C5D2EC64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940" y="640080"/>
            <a:ext cx="618043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B058-88CC-4E3E-AFDA-4CEFB72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87F5-6F07-4139-9420-B53FC4D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6AF1B4E-90EC-4A51-B6E5-B702C054ECB0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2331</TotalTime>
  <Words>2350</Words>
  <Application>Microsoft Office PowerPoint</Application>
  <PresentationFormat>Widescreen</PresentationFormat>
  <Paragraphs>326</Paragraphs>
  <Slides>26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Calibri Light</vt:lpstr>
      <vt:lpstr>Franklin Gothic Book</vt:lpstr>
      <vt:lpstr>Office Theme</vt:lpstr>
      <vt:lpstr>Happy Monday!!!</vt:lpstr>
      <vt:lpstr>Problem &amp; Intro to Project</vt:lpstr>
      <vt:lpstr>Lockdown Browser </vt:lpstr>
      <vt:lpstr>iClicker Question</vt:lpstr>
      <vt:lpstr>Recap</vt:lpstr>
      <vt:lpstr>iClicker Question</vt:lpstr>
      <vt:lpstr>iClicker Question </vt:lpstr>
      <vt:lpstr>Agenda</vt:lpstr>
      <vt:lpstr>Exploratory Research</vt:lpstr>
      <vt:lpstr>Hypothesis</vt:lpstr>
      <vt:lpstr>iClicker Question</vt:lpstr>
      <vt:lpstr>Why conduct exploratory research?</vt:lpstr>
      <vt:lpstr>Exploratory Research Types</vt:lpstr>
      <vt:lpstr>Literature search</vt:lpstr>
      <vt:lpstr>Depth Interviews</vt:lpstr>
      <vt:lpstr>Focus Group -SNL</vt:lpstr>
      <vt:lpstr>Focus Group</vt:lpstr>
      <vt:lpstr>Characteristics of Focus Groups</vt:lpstr>
      <vt:lpstr>Focus Group</vt:lpstr>
      <vt:lpstr>Characteristics of Good Focus Group Moderators</vt:lpstr>
      <vt:lpstr>The Dark Side of Focus Groups</vt:lpstr>
      <vt:lpstr>Normal Groups</vt:lpstr>
      <vt:lpstr>15-min group discussion</vt:lpstr>
      <vt:lpstr>Case Discussion #1</vt:lpstr>
      <vt:lpstr>Research Questions vs. Questionnaire Questions</vt:lpstr>
      <vt:lpstr>5-min snippet – Spread of Disease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Intro to Project</dc:title>
  <dc:creator>Nguyen, Mike (MU-Student)</dc:creator>
  <cp:lastModifiedBy>Nguyen, Mike (MU-Student)</cp:lastModifiedBy>
  <cp:revision>15</cp:revision>
  <dcterms:created xsi:type="dcterms:W3CDTF">2021-06-01T03:06:47Z</dcterms:created>
  <dcterms:modified xsi:type="dcterms:W3CDTF">2021-08-30T12:42:21Z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