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2" r:id="rId6"/>
    <p:sldId id="282" r:id="rId7"/>
    <p:sldId id="286" r:id="rId8"/>
    <p:sldId id="281" r:id="rId9"/>
    <p:sldId id="283" r:id="rId10"/>
    <p:sldId id="284" r:id="rId11"/>
    <p:sldId id="285" r:id="rId12"/>
    <p:sldId id="287" r:id="rId13"/>
    <p:sldId id="271" r:id="rId14"/>
    <p:sldId id="280" r:id="rId15"/>
    <p:sldId id="274" r:id="rId16"/>
    <p:sldId id="275" r:id="rId17"/>
    <p:sldId id="273" r:id="rId18"/>
    <p:sldId id="276" r:id="rId19"/>
    <p:sldId id="277" r:id="rId20"/>
    <p:sldId id="278" r:id="rId21"/>
    <p:sldId id="279"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8703" autoAdjust="0"/>
  </p:normalViewPr>
  <p:slideViewPr>
    <p:cSldViewPr snapToGrid="0">
      <p:cViewPr varScale="1">
        <p:scale>
          <a:sx n="75" d="100"/>
          <a:sy n="75" d="100"/>
        </p:scale>
        <p:origin x="1752" y="5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mikenguyen13/mar4050_F21/tree/master" TargetMode="External"/><Relationship Id="rId1" Type="http://schemas.openxmlformats.org/officeDocument/2006/relationships/hyperlink" Target="https://mikenguyen13.github.io/mar4050_F21" TargetMode="Externa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hyperlink" Target="https://mikenguyen13.github.io/mar4050_F21" TargetMode="External"/><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hyperlink" Target="https://github.com/mikenguyen13/mar4050_F21/tree/master"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121EF226-5387-439B-80D9-861F657BDD2F}">
      <dgm:prSet/>
      <dgm:spPr/>
      <dgm:t>
        <a:bodyPr/>
        <a:lstStyle/>
        <a:p>
          <a:r>
            <a:rPr lang="en-US" dirty="0"/>
            <a:t>What’s your passion for marketing or marketing research </a:t>
          </a:r>
        </a:p>
      </dgm:t>
    </dgm:pt>
    <dgm:pt modelId="{E0A0BC92-CCFA-43BC-8A40-65D25D36A2DA}" type="parTrans" cxnId="{DD5D0408-02D0-4E9F-9C1D-0538B0CF541B}">
      <dgm:prSet/>
      <dgm:spPr/>
      <dgm:t>
        <a:bodyPr/>
        <a:lstStyle/>
        <a:p>
          <a:endParaRPr lang="en-US"/>
        </a:p>
      </dgm:t>
    </dgm:pt>
    <dgm:pt modelId="{71A42BC2-1DED-4C82-A995-8F197E50AC12}" type="sibTrans" cxnId="{DD5D0408-02D0-4E9F-9C1D-0538B0CF541B}">
      <dgm:prSet/>
      <dgm:spPr/>
      <dgm:t>
        <a:bodyPr/>
        <a:lstStyle/>
        <a:p>
          <a:endParaRPr lang="en-US"/>
        </a:p>
      </dgm:t>
    </dgm:pt>
    <dgm:pt modelId="{F96B1DDC-599F-420F-BD3A-951E80AD3BE3}">
      <dgm:prSet/>
      <dgm:spPr/>
      <dgm:t>
        <a:bodyPr/>
        <a:lstStyle/>
        <a:p>
          <a:pPr>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r>
            <a:rPr lang="en-US"/>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r>
            <a:rPr lang="en-US"/>
            <a:t>Term Project </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DD5D0408-02D0-4E9F-9C1D-0538B0CF541B}" srcId="{790FD1F0-3149-41D1-8F34-DC8295B2C745}" destId="{121EF226-5387-439B-80D9-861F657BDD2F}" srcOrd="1" destOrd="0" parTransId="{E0A0BC92-CCFA-43BC-8A40-65D25D36A2DA}" sibTransId="{71A42BC2-1DED-4C82-A995-8F197E50AC12}"/>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2" presId="urn:microsoft.com/office/officeart/2018/2/layout/IconLabelDescriptionList"/>
    <dgm:cxn modelId="{FAAEF247-71B8-408B-A3ED-3EBF4EF2926B}" type="presOf" srcId="{121EF226-5387-439B-80D9-861F657BDD2F}" destId="{69E57A58-376B-41FD-90DF-04F3C31412BF}" srcOrd="0" destOrd="3"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2C2ABF-A354-451A-83D9-D460FEC74FA5}" srcId="{790FD1F0-3149-41D1-8F34-DC8295B2C745}" destId="{430E728B-68DE-4B9A-9ADE-D62C519665BC}" srcOrd="0" destOrd="0" parTransId="{72F55E39-0486-49FA-810D-79725B369FE9}" sibTransId="{2A305538-26DB-487E-9BE1-B8FBA63F1276}"/>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3EA45F0F-DF08-4BFE-BCE4-526165FF1B70}">
      <dgm:prSet/>
      <dgm:spPr/>
      <dgm:t>
        <a:bodyPr/>
        <a:lstStyle/>
        <a:p>
          <a:pPr>
            <a:lnSpc>
              <a:spcPct val="100000"/>
            </a:lnSpc>
          </a:pPr>
          <a:r>
            <a:rPr lang="en-US"/>
            <a:t>Github Repo:</a:t>
          </a:r>
        </a:p>
      </dgm:t>
    </dgm:pt>
    <dgm:pt modelId="{18C6470A-4B3B-4823-8B9A-9472E8F0BD68}" type="parTrans" cxnId="{E0462D47-155D-4A45-AC17-2D8E77450849}">
      <dgm:prSet/>
      <dgm:spPr/>
      <dgm:t>
        <a:bodyPr/>
        <a:lstStyle/>
        <a:p>
          <a:endParaRPr lang="en-US"/>
        </a:p>
      </dgm:t>
    </dgm:pt>
    <dgm:pt modelId="{D4A7AF1C-FAF4-41F2-96CA-B657EDCED475}" type="sibTrans" cxnId="{E0462D47-155D-4A45-AC17-2D8E77450849}">
      <dgm:prSet/>
      <dgm:spPr/>
      <dgm:t>
        <a:bodyPr/>
        <a:lstStyle/>
        <a:p>
          <a:endParaRPr lang="en-US"/>
        </a:p>
      </dgm:t>
    </dgm:pt>
    <dgm:pt modelId="{6060BC6E-EBCD-4EE5-A034-D55F0CBDBD74}">
      <dgm:prSet/>
      <dgm:spPr/>
      <dgm:t>
        <a:bodyPr/>
        <a:lstStyle/>
        <a:p>
          <a:r>
            <a:rPr lang="en-US" dirty="0"/>
            <a:t>Website style: </a:t>
          </a:r>
          <a:r>
            <a:rPr lang="en-US" dirty="0">
              <a:hlinkClick xmlns:r="http://schemas.openxmlformats.org/officeDocument/2006/relationships" r:id="rId1"/>
            </a:rPr>
            <a:t>mikenguyen13.github.io/mar4050_F21</a:t>
          </a:r>
          <a:endParaRPr lang="en-US" dirty="0"/>
        </a:p>
      </dgm:t>
    </dgm:pt>
    <dgm:pt modelId="{56245CB4-4E60-4656-9A3A-7DDCCC206F75}" type="parTrans" cxnId="{57FF1E49-A16B-4690-AE56-7DE754F85957}">
      <dgm:prSet/>
      <dgm:spPr/>
      <dgm:t>
        <a:bodyPr/>
        <a:lstStyle/>
        <a:p>
          <a:endParaRPr lang="en-US"/>
        </a:p>
      </dgm:t>
    </dgm:pt>
    <dgm:pt modelId="{F6E9FEBD-FACE-4F40-A74A-62D50F7E8BFD}" type="sibTrans" cxnId="{57FF1E49-A16B-4690-AE56-7DE754F85957}">
      <dgm:prSet/>
      <dgm:spPr/>
      <dgm:t>
        <a:bodyPr/>
        <a:lstStyle/>
        <a:p>
          <a:endParaRPr lang="en-US"/>
        </a:p>
      </dgm:t>
    </dgm:pt>
    <dgm:pt modelId="{09AA6F26-FF37-4B1E-B501-6B1D46679FE3}">
      <dgm:prSet/>
      <dgm:spPr/>
      <dgm:t>
        <a:bodyPr/>
        <a:lstStyle/>
        <a:p>
          <a:r>
            <a:rPr lang="en-US" dirty="0"/>
            <a:t>Folder style: </a:t>
          </a:r>
          <a:r>
            <a:rPr lang="en-US" dirty="0">
              <a:hlinkClick xmlns:r="http://schemas.openxmlformats.org/officeDocument/2006/relationships" r:id="rId2"/>
            </a:rPr>
            <a:t>github.com/mikenguyen13/mar4050_F21/tree/master</a:t>
          </a:r>
          <a:endParaRPr lang="en-US" dirty="0"/>
        </a:p>
      </dgm:t>
    </dgm:pt>
    <dgm:pt modelId="{3C91BC0F-D4E8-4D2C-ACDA-DB6D1B23EF86}" type="parTrans" cxnId="{4EFE9499-A35D-4DEE-AFCC-C80CDF23E017}">
      <dgm:prSet/>
      <dgm:spPr/>
      <dgm:t>
        <a:bodyPr/>
        <a:lstStyle/>
        <a:p>
          <a:endParaRPr lang="en-US"/>
        </a:p>
      </dgm:t>
    </dgm:pt>
    <dgm:pt modelId="{A70FC777-8F04-43EE-A7C6-43523C9829A0}" type="sibTrans" cxnId="{4EFE9499-A35D-4DEE-AFCC-C80CDF23E017}">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0C403727-C4CA-4ABE-AB6F-AB0804833150}" type="presOf" srcId="{09AA6F26-FF37-4B1E-B501-6B1D46679FE3}" destId="{C985D2E8-464D-44CA-B28C-DEA435401962}" srcOrd="0" destOrd="3" presId="urn:microsoft.com/office/officeart/2018/5/layout/CenteredIconLabelDescriptionList"/>
    <dgm:cxn modelId="{183FF062-9CAF-4CEE-B355-7B0819A51922}" type="presOf" srcId="{D9C46D28-5730-44FA-81FC-946EBB7DDCF5}" destId="{C5E6870F-3F08-47DC-9C19-B095660EE265}" srcOrd="0" destOrd="0" presId="urn:microsoft.com/office/officeart/2018/5/layout/CenteredIconLabelDescriptionList"/>
    <dgm:cxn modelId="{E0462D47-155D-4A45-AC17-2D8E77450849}" srcId="{D9C46D28-5730-44FA-81FC-946EBB7DDCF5}" destId="{3EA45F0F-DF08-4BFE-BCE4-526165FF1B70}" srcOrd="1" destOrd="0" parTransId="{18C6470A-4B3B-4823-8B9A-9472E8F0BD68}" sibTransId="{D4A7AF1C-FAF4-41F2-96CA-B657EDCED475}"/>
    <dgm:cxn modelId="{57FF1E49-A16B-4690-AE56-7DE754F85957}" srcId="{3EA45F0F-DF08-4BFE-BCE4-526165FF1B70}" destId="{6060BC6E-EBCD-4EE5-A034-D55F0CBDBD74}" srcOrd="0" destOrd="0" parTransId="{56245CB4-4E60-4656-9A3A-7DDCCC206F75}" sibTransId="{F6E9FEBD-FACE-4F40-A74A-62D50F7E8BFD}"/>
    <dgm:cxn modelId="{4EFE9499-A35D-4DEE-AFCC-C80CDF23E017}" srcId="{3EA45F0F-DF08-4BFE-BCE4-526165FF1B70}" destId="{09AA6F26-FF37-4B1E-B501-6B1D46679FE3}" srcOrd="1" destOrd="0" parTransId="{3C91BC0F-D4E8-4D2C-ACDA-DB6D1B23EF86}" sibTransId="{A70FC777-8F04-43EE-A7C6-43523C9829A0}"/>
    <dgm:cxn modelId="{45C8719D-A797-48D6-B071-1B4842843DCD}" type="presOf" srcId="{3EA45F0F-DF08-4BFE-BCE4-526165FF1B70}" destId="{C985D2E8-464D-44CA-B28C-DEA435401962}" srcOrd="0" destOrd="1"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1AA6E0F4-110F-493B-B9E9-CE4BC3CE59BB}" type="presOf" srcId="{6060BC6E-EBCD-4EE5-A034-D55F0CBDBD74}" destId="{C985D2E8-464D-44CA-B28C-DEA435401962}" srcOrd="0" destOrd="2"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a:t>Establish market protentional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C3C9B3A-5F4C-4BBD-AD1C-3B525D6BB20D}">
      <dgm:prSet/>
      <dgm:spPr/>
      <dgm:t>
        <a:bodyPr/>
        <a:lstStyle/>
        <a:p>
          <a:r>
            <a:rPr lang="en-US"/>
            <a:t>Word Frequency</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E1A78E1B-7407-44DA-BF9D-665F68B0B0E5}">
      <dgm:prSet/>
      <dgm:spPr/>
      <dgm:t>
        <a:bodyPr/>
        <a:lstStyle/>
        <a:p>
          <a:r>
            <a:rPr lang="en-US" b="1"/>
            <a:t>What is your quest? </a:t>
          </a:r>
          <a:endParaRPr lang="en-US"/>
        </a:p>
      </dgm:t>
    </dgm:pt>
    <dgm:pt modelId="{7EF8AD57-F65E-470F-BE72-7A3525E2F462}" type="parTrans" cxnId="{2D3B8A74-C59F-4A07-838F-22E95CFEDB90}">
      <dgm:prSet/>
      <dgm:spPr/>
      <dgm:t>
        <a:bodyPr/>
        <a:lstStyle/>
        <a:p>
          <a:endParaRPr lang="en-US"/>
        </a:p>
      </dgm:t>
    </dgm:pt>
    <dgm:pt modelId="{1FAAD594-2B86-4B7B-A7DF-67F7CC3CD3D1}" type="sibTrans" cxnId="{2D3B8A74-C59F-4A07-838F-22E95CFEDB90}">
      <dgm:prSet/>
      <dgm:spPr/>
      <dgm:t>
        <a:bodyPr/>
        <a:lstStyle/>
        <a:p>
          <a:endParaRPr lang="en-US"/>
        </a:p>
      </dgm:t>
    </dgm:pt>
    <dgm:pt modelId="{3409F3DE-04B6-49DC-B0BF-E817AA0BF272}">
      <dgm:prSet/>
      <dgm:spPr/>
      <dgm:t>
        <a:bodyPr/>
        <a:lstStyle/>
        <a:p>
          <a:r>
            <a:rPr lang="en-US"/>
            <a:t>Wordcloud </a:t>
          </a:r>
        </a:p>
      </dgm:t>
    </dgm:pt>
    <dgm:pt modelId="{D246409E-977C-4E60-8CCD-E27570088625}" type="parTrans" cxnId="{A171222B-B971-41AA-A92D-CC4B87CB1F5D}">
      <dgm:prSet/>
      <dgm:spPr/>
      <dgm:t>
        <a:bodyPr/>
        <a:lstStyle/>
        <a:p>
          <a:endParaRPr lang="en-US"/>
        </a:p>
      </dgm:t>
    </dgm:pt>
    <dgm:pt modelId="{AF3B387E-C377-4E67-B916-200ECDDB257C}" type="sibTrans" cxnId="{A171222B-B971-41AA-A92D-CC4B87CB1F5D}">
      <dgm:prSet/>
      <dgm:spPr/>
      <dgm:t>
        <a:bodyPr/>
        <a:lstStyle/>
        <a:p>
          <a:endParaRPr lang="en-US"/>
        </a:p>
      </dgm:t>
    </dgm:pt>
    <dgm:pt modelId="{B71BC8C5-A7D2-4CEB-B67B-56A1254F074F}">
      <dgm:prSet/>
      <dgm:spPr/>
      <dgm:t>
        <a:bodyPr/>
        <a:lstStyle/>
        <a:p>
          <a:r>
            <a:rPr lang="en-US" b="1"/>
            <a:t>What is your quest? </a:t>
          </a:r>
          <a:endParaRPr lang="en-US"/>
        </a:p>
      </dgm:t>
    </dgm:pt>
    <dgm:pt modelId="{468AB5BA-DB30-4F53-BEE8-267AF171D7EE}" type="parTrans" cxnId="{1635D315-3E15-4AE3-BBF9-58F4E2A2F393}">
      <dgm:prSet/>
      <dgm:spPr/>
      <dgm:t>
        <a:bodyPr/>
        <a:lstStyle/>
        <a:p>
          <a:endParaRPr lang="en-US"/>
        </a:p>
      </dgm:t>
    </dgm:pt>
    <dgm:pt modelId="{CE883744-AA85-43A4-8584-FCCD2C1DA2F9}" type="sibTrans" cxnId="{1635D315-3E15-4AE3-BBF9-58F4E2A2F393}">
      <dgm:prSet/>
      <dgm:spPr/>
      <dgm:t>
        <a:bodyPr/>
        <a:lstStyle/>
        <a:p>
          <a:endParaRPr lang="en-US"/>
        </a:p>
      </dgm:t>
    </dgm:pt>
    <dgm:pt modelId="{C6CBDE0F-BC5A-4AD5-84FC-C89D531A1EE1}">
      <dgm:prSet/>
      <dgm:spPr/>
      <dgm:t>
        <a:bodyPr/>
        <a:lstStyle/>
        <a:p>
          <a:r>
            <a:rPr lang="en-US" b="1"/>
            <a:t>What is your favorite color? </a:t>
          </a:r>
          <a:endParaRPr lang="en-US"/>
        </a:p>
      </dgm:t>
    </dgm:pt>
    <dgm:pt modelId="{38A71ABF-E805-427B-8F2B-AA0A6BBEC59C}" type="parTrans" cxnId="{7945B2BF-66A1-407C-8D88-D991015F278C}">
      <dgm:prSet/>
      <dgm:spPr/>
      <dgm:t>
        <a:bodyPr/>
        <a:lstStyle/>
        <a:p>
          <a:endParaRPr lang="en-US"/>
        </a:p>
      </dgm:t>
    </dgm:pt>
    <dgm:pt modelId="{459CA24F-3A06-4F1F-AFCE-4103148C11E0}" type="sibTrans" cxnId="{7945B2BF-66A1-407C-8D88-D991015F278C}">
      <dgm:prSet/>
      <dgm:spPr/>
      <dgm:t>
        <a:bodyPr/>
        <a:lstStyle/>
        <a:p>
          <a:endParaRPr lang="en-US"/>
        </a:p>
      </dgm:t>
    </dgm:pt>
    <dgm:pt modelId="{F2EBD5EF-8C9F-4BD2-8F85-F2914E5250DE}">
      <dgm:prSet/>
      <dgm:spPr/>
      <dgm:t>
        <a:bodyPr/>
        <a:lstStyle/>
        <a:p>
          <a:r>
            <a:rPr lang="en-US" b="1"/>
            <a:t>What is the airspeed velocity of an unladen swallow?</a:t>
          </a:r>
          <a:endParaRPr lang="en-US"/>
        </a:p>
      </dgm:t>
    </dgm:pt>
    <dgm:pt modelId="{FC012D99-22CF-4228-8C00-6DE29D23190A}" type="parTrans" cxnId="{40B71A4A-EC84-4F5D-AC86-B122768AFE58}">
      <dgm:prSet/>
      <dgm:spPr/>
      <dgm:t>
        <a:bodyPr/>
        <a:lstStyle/>
        <a:p>
          <a:endParaRPr lang="en-US"/>
        </a:p>
      </dgm:t>
    </dgm:pt>
    <dgm:pt modelId="{1FE38DA3-B587-45DE-8248-35855023768E}" type="sibTrans" cxnId="{40B71A4A-EC84-4F5D-AC86-B122768AFE58}">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CAB77261-64E5-4DE8-9716-21AA262A5D21}" type="pres">
      <dgm:prSet presAssocID="{0F92BD7B-BCBC-431D-9D72-571C52E162B3}" presName="spaceBetweenRectangles" presStyleCnt="0"/>
      <dgm:spPr/>
    </dgm:pt>
    <dgm:pt modelId="{F8703580-181A-483B-97A7-CC5485785504}" type="pres">
      <dgm:prSet presAssocID="{3409F3DE-04B6-49DC-B0BF-E817AA0BF272}" presName="parentLin" presStyleCnt="0"/>
      <dgm:spPr/>
    </dgm:pt>
    <dgm:pt modelId="{92FEB19E-7E6A-4887-B180-50F83F9E24B9}" type="pres">
      <dgm:prSet presAssocID="{3409F3DE-04B6-49DC-B0BF-E817AA0BF272}" presName="parentLeftMargin" presStyleLbl="node1" presStyleIdx="0" presStyleCnt="2"/>
      <dgm:spPr/>
    </dgm:pt>
    <dgm:pt modelId="{DC5FA880-4B15-4F9E-B4C4-6864E3A805ED}" type="pres">
      <dgm:prSet presAssocID="{3409F3DE-04B6-49DC-B0BF-E817AA0BF272}" presName="parentText" presStyleLbl="node1" presStyleIdx="1" presStyleCnt="2">
        <dgm:presLayoutVars>
          <dgm:chMax val="0"/>
          <dgm:bulletEnabled val="1"/>
        </dgm:presLayoutVars>
      </dgm:prSet>
      <dgm:spPr/>
    </dgm:pt>
    <dgm:pt modelId="{3FA2BBDB-DAB6-440D-A419-DF1158D12740}" type="pres">
      <dgm:prSet presAssocID="{3409F3DE-04B6-49DC-B0BF-E817AA0BF272}" presName="negativeSpace" presStyleCnt="0"/>
      <dgm:spPr/>
    </dgm:pt>
    <dgm:pt modelId="{6C32AE33-284D-46C6-84C7-8D58687D28BA}" type="pres">
      <dgm:prSet presAssocID="{3409F3DE-04B6-49DC-B0BF-E817AA0BF272}" presName="childText" presStyleLbl="conFgAcc1" presStyleIdx="1" presStyleCnt="2">
        <dgm:presLayoutVars>
          <dgm:bulletEnabled val="1"/>
        </dgm:presLayoutVars>
      </dgm:prSet>
      <dgm:spPr/>
    </dgm:pt>
  </dgm:ptLst>
  <dgm:cxnLst>
    <dgm:cxn modelId="{1635D315-3E15-4AE3-BBF9-58F4E2A2F393}" srcId="{3409F3DE-04B6-49DC-B0BF-E817AA0BF272}" destId="{B71BC8C5-A7D2-4CEB-B67B-56A1254F074F}" srcOrd="0" destOrd="0" parTransId="{468AB5BA-DB30-4F53-BEE8-267AF171D7EE}" sibTransId="{CE883744-AA85-43A4-8584-FCCD2C1DA2F9}"/>
    <dgm:cxn modelId="{E86A7A24-8F5C-4ED2-9BAF-ED8EBFD57E62}" type="presOf" srcId="{3409F3DE-04B6-49DC-B0BF-E817AA0BF272}" destId="{92FEB19E-7E6A-4887-B180-50F83F9E24B9}" srcOrd="0" destOrd="0" presId="urn:microsoft.com/office/officeart/2005/8/layout/list1"/>
    <dgm:cxn modelId="{74856525-1286-48F0-BD02-BF3ACCA5DFED}" type="presOf" srcId="{C6CBDE0F-BC5A-4AD5-84FC-C89D531A1EE1}" destId="{6C32AE33-284D-46C6-84C7-8D58687D28BA}" srcOrd="0" destOrd="1" presId="urn:microsoft.com/office/officeart/2005/8/layout/list1"/>
    <dgm:cxn modelId="{A171222B-B971-41AA-A92D-CC4B87CB1F5D}" srcId="{75A6C0C3-4764-44B7-86C7-88124C25B2AE}" destId="{3409F3DE-04B6-49DC-B0BF-E817AA0BF272}" srcOrd="1" destOrd="0" parTransId="{D246409E-977C-4E60-8CCD-E27570088625}" sibTransId="{AF3B387E-C377-4E67-B916-200ECDDB257C}"/>
    <dgm:cxn modelId="{507DB12D-2AC3-4E8B-B40F-57610C20C777}" type="presOf" srcId="{CC3C9B3A-5F4C-4BBD-AD1C-3B525D6BB20D}" destId="{AA07713F-E639-4DD7-8F68-1C89462F2180}" srcOrd="1" destOrd="0" presId="urn:microsoft.com/office/officeart/2005/8/layout/list1"/>
    <dgm:cxn modelId="{40B71A4A-EC84-4F5D-AC86-B122768AFE58}" srcId="{3409F3DE-04B6-49DC-B0BF-E817AA0BF272}" destId="{F2EBD5EF-8C9F-4BD2-8F85-F2914E5250DE}" srcOrd="2" destOrd="0" parTransId="{FC012D99-22CF-4228-8C00-6DE29D23190A}" sibTransId="{1FE38DA3-B587-45DE-8248-35855023768E}"/>
    <dgm:cxn modelId="{EDECA071-4D28-4F91-B252-2105293C4C9D}" type="presOf" srcId="{CC3C9B3A-5F4C-4BBD-AD1C-3B525D6BB20D}" destId="{23BE86BD-FE00-4987-89EA-1A87CAFC1ED0}" srcOrd="0" destOrd="0" presId="urn:microsoft.com/office/officeart/2005/8/layout/list1"/>
    <dgm:cxn modelId="{2D3B8A74-C59F-4A07-838F-22E95CFEDB90}" srcId="{CC3C9B3A-5F4C-4BBD-AD1C-3B525D6BB20D}" destId="{E1A78E1B-7407-44DA-BF9D-665F68B0B0E5}" srcOrd="0" destOrd="0" parTransId="{7EF8AD57-F65E-470F-BE72-7A3525E2F462}" sibTransId="{1FAAD594-2B86-4B7B-A7DF-67F7CC3CD3D1}"/>
    <dgm:cxn modelId="{EB7C3775-DFFD-4810-9FF7-755C92564261}" type="presOf" srcId="{3409F3DE-04B6-49DC-B0BF-E817AA0BF272}" destId="{DC5FA880-4B15-4F9E-B4C4-6864E3A805ED}" srcOrd="1" destOrd="0" presId="urn:microsoft.com/office/officeart/2005/8/layout/list1"/>
    <dgm:cxn modelId="{B528CE75-502F-496D-95B6-B237B2BBF030}" type="presOf" srcId="{E1A78E1B-7407-44DA-BF9D-665F68B0B0E5}" destId="{5CCF4B0A-B159-4A74-91A4-33694BA41B71}" srcOrd="0" destOrd="0" presId="urn:microsoft.com/office/officeart/2005/8/layout/list1"/>
    <dgm:cxn modelId="{A3025B59-283E-435D-B6BE-55A7EFB536B8}" type="presOf" srcId="{F2EBD5EF-8C9F-4BD2-8F85-F2914E5250DE}" destId="{6C32AE33-284D-46C6-84C7-8D58687D28BA}" srcOrd="0" destOrd="2"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7945B2BF-66A1-407C-8D88-D991015F278C}" srcId="{3409F3DE-04B6-49DC-B0BF-E817AA0BF272}" destId="{C6CBDE0F-BC5A-4AD5-84FC-C89D531A1EE1}" srcOrd="1" destOrd="0" parTransId="{38A71ABF-E805-427B-8F2B-AA0A6BBEC59C}" sibTransId="{459CA24F-3A06-4F1F-AFCE-4103148C11E0}"/>
    <dgm:cxn modelId="{EB58E9CA-1693-4CA1-9B09-2586EE739EEC}" type="presOf" srcId="{B71BC8C5-A7D2-4CEB-B67B-56A1254F074F}" destId="{6C32AE33-284D-46C6-84C7-8D58687D28BA}" srcOrd="0" destOrd="0" presId="urn:microsoft.com/office/officeart/2005/8/layout/list1"/>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3D0F1B7E-6091-40E0-9353-C9438CCFF731}" type="presParOf" srcId="{8C3FC529-3847-4A96-8662-90C69325C437}" destId="{CAB77261-64E5-4DE8-9716-21AA262A5D21}" srcOrd="3" destOrd="0" presId="urn:microsoft.com/office/officeart/2005/8/layout/list1"/>
    <dgm:cxn modelId="{F3DA439A-A11D-4A90-A609-EB6D2AF5A50B}" type="presParOf" srcId="{8C3FC529-3847-4A96-8662-90C69325C437}" destId="{F8703580-181A-483B-97A7-CC5485785504}" srcOrd="4" destOrd="0" presId="urn:microsoft.com/office/officeart/2005/8/layout/list1"/>
    <dgm:cxn modelId="{8FBEC1B8-9C7B-4186-B46E-D35BD12ADED3}" type="presParOf" srcId="{F8703580-181A-483B-97A7-CC5485785504}" destId="{92FEB19E-7E6A-4887-B180-50F83F9E24B9}" srcOrd="0" destOrd="0" presId="urn:microsoft.com/office/officeart/2005/8/layout/list1"/>
    <dgm:cxn modelId="{48C601EB-BD12-4F8D-BF28-5A3B5F9634AB}" type="presParOf" srcId="{F8703580-181A-483B-97A7-CC5485785504}" destId="{DC5FA880-4B15-4F9E-B4C4-6864E3A805ED}" srcOrd="1" destOrd="0" presId="urn:microsoft.com/office/officeart/2005/8/layout/list1"/>
    <dgm:cxn modelId="{96EEC393-9B8B-4516-A925-D1E87A952805}" type="presParOf" srcId="{8C3FC529-3847-4A96-8662-90C69325C437}" destId="{3FA2BBDB-DAB6-440D-A419-DF1158D12740}" srcOrd="5" destOrd="0" presId="urn:microsoft.com/office/officeart/2005/8/layout/list1"/>
    <dgm:cxn modelId="{55E5CA94-186A-4E49-BBAE-B1157FF03EB5}" type="presParOf" srcId="{8C3FC529-3847-4A96-8662-90C69325C437}" destId="{6C32AE33-284D-46C6-84C7-8D58687D28B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26345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Introduction</a:t>
          </a:r>
        </a:p>
      </dsp:txBody>
      <dsp:txXfrm>
        <a:off x="559800" y="1939909"/>
        <a:ext cx="4320000" cy="648000"/>
      </dsp:txXfrm>
    </dsp:sp>
    <dsp:sp modelId="{69E57A58-376B-41FD-90DF-04F3C31412BF}">
      <dsp:nvSpPr>
        <dsp:cNvPr id="0" name=""/>
        <dsp:cNvSpPr/>
      </dsp:nvSpPr>
      <dsp:spPr>
        <a:xfrm>
          <a:off x="559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Install iClicker reef- name, Mizzou email </a:t>
          </a:r>
        </a:p>
        <a:p>
          <a:pPr marL="0" lvl="0" indent="0" algn="l" defTabSz="755650">
            <a:lnSpc>
              <a:spcPct val="9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A fun fact about you</a:t>
          </a:r>
        </a:p>
        <a:p>
          <a:pPr marL="171450" lvl="1" indent="-171450" algn="l" defTabSz="755650">
            <a:lnSpc>
              <a:spcPct val="90000"/>
            </a:lnSpc>
            <a:spcBef>
              <a:spcPct val="0"/>
            </a:spcBef>
            <a:spcAft>
              <a:spcPct val="15000"/>
            </a:spcAft>
            <a:buChar char="•"/>
          </a:pPr>
          <a:r>
            <a:rPr lang="en-US" sz="1700" kern="1200" dirty="0"/>
            <a:t>What’s your passion for marketing or marketing research </a:t>
          </a:r>
        </a:p>
      </dsp:txBody>
      <dsp:txXfrm>
        <a:off x="559800" y="2664398"/>
        <a:ext cx="4320000" cy="1423479"/>
      </dsp:txXfrm>
    </dsp:sp>
    <dsp:sp modelId="{A3DC5093-129A-4518-91AE-C817564F183E}">
      <dsp:nvSpPr>
        <dsp:cNvPr id="0" name=""/>
        <dsp:cNvSpPr/>
      </dsp:nvSpPr>
      <dsp:spPr>
        <a:xfrm>
          <a:off x="5635800" y="26345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Structure of the class</a:t>
          </a:r>
        </a:p>
      </dsp:txBody>
      <dsp:txXfrm>
        <a:off x="5635800" y="1939909"/>
        <a:ext cx="4320000" cy="648000"/>
      </dsp:txXfrm>
    </dsp:sp>
    <dsp:sp modelId="{F2DFAA3F-FD8A-4A33-9B61-74C37FE8A154}">
      <dsp:nvSpPr>
        <dsp:cNvPr id="0" name=""/>
        <dsp:cNvSpPr/>
      </dsp:nvSpPr>
      <dsp:spPr>
        <a:xfrm>
          <a:off x="5635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Syllabus</a:t>
          </a:r>
        </a:p>
        <a:p>
          <a:pPr marL="0" lvl="0" indent="0" algn="l" defTabSz="755650">
            <a:lnSpc>
              <a:spcPct val="90000"/>
            </a:lnSpc>
            <a:spcBef>
              <a:spcPct val="0"/>
            </a:spcBef>
            <a:spcAft>
              <a:spcPct val="35000"/>
            </a:spcAft>
            <a:buNone/>
          </a:pPr>
          <a:r>
            <a:rPr lang="en-US" sz="1700" kern="1200"/>
            <a:t>Attendance &amp; class participation on iClicker </a:t>
          </a:r>
        </a:p>
        <a:p>
          <a:pPr marL="0" lvl="0" indent="0" algn="l" defTabSz="755650">
            <a:lnSpc>
              <a:spcPct val="90000"/>
            </a:lnSpc>
            <a:spcBef>
              <a:spcPct val="0"/>
            </a:spcBef>
            <a:spcAft>
              <a:spcPct val="35000"/>
            </a:spcAft>
            <a:buNone/>
          </a:pPr>
          <a:r>
            <a:rPr lang="en-US" sz="1700" kern="1200"/>
            <a:t>Case Discussion </a:t>
          </a:r>
        </a:p>
        <a:p>
          <a:pPr marL="0" lvl="0" indent="0" algn="l" defTabSz="755650">
            <a:lnSpc>
              <a:spcPct val="90000"/>
            </a:lnSpc>
            <a:spcBef>
              <a:spcPct val="0"/>
            </a:spcBef>
            <a:spcAft>
              <a:spcPct val="35000"/>
            </a:spcAft>
            <a:buNone/>
          </a:pPr>
          <a:r>
            <a:rPr lang="en-US" sz="1700" kern="1200"/>
            <a:t>Term Project </a:t>
          </a:r>
        </a:p>
      </dsp:txBody>
      <dsp:txXfrm>
        <a:off x="5635800" y="2664398"/>
        <a:ext cx="4320000" cy="1423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7016" y="2947"/>
          <a:ext cx="1510523" cy="1489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64387" y="1677496"/>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64387" y="1677496"/>
        <a:ext cx="4315781" cy="638565"/>
      </dsp:txXfrm>
    </dsp:sp>
    <dsp:sp modelId="{C985D2E8-464D-44CA-B28C-DEA435401962}">
      <dsp:nvSpPr>
        <dsp:cNvPr id="0" name=""/>
        <dsp:cNvSpPr/>
      </dsp:nvSpPr>
      <dsp:spPr>
        <a:xfrm>
          <a:off x="564387" y="2401905"/>
          <a:ext cx="4315781" cy="1946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Canvas: publish a week before</a:t>
          </a:r>
        </a:p>
        <a:p>
          <a:pPr marL="0" lvl="0" indent="0" algn="l" defTabSz="755650">
            <a:lnSpc>
              <a:spcPct val="100000"/>
            </a:lnSpc>
            <a:spcBef>
              <a:spcPct val="0"/>
            </a:spcBef>
            <a:spcAft>
              <a:spcPct val="35000"/>
            </a:spcAft>
            <a:buNone/>
          </a:pPr>
          <a:r>
            <a:rPr lang="en-US" sz="1700" kern="1200"/>
            <a:t>Github Repo:</a:t>
          </a:r>
        </a:p>
        <a:p>
          <a:pPr marL="171450" lvl="1" indent="-171450" algn="l" defTabSz="755650">
            <a:lnSpc>
              <a:spcPct val="90000"/>
            </a:lnSpc>
            <a:spcBef>
              <a:spcPct val="0"/>
            </a:spcBef>
            <a:spcAft>
              <a:spcPct val="15000"/>
            </a:spcAft>
            <a:buChar char="•"/>
          </a:pPr>
          <a:r>
            <a:rPr lang="en-US" sz="1700" kern="1200" dirty="0"/>
            <a:t>Website style: </a:t>
          </a:r>
          <a:r>
            <a:rPr lang="en-US" sz="1700" kern="1200" dirty="0">
              <a:hlinkClick xmlns:r="http://schemas.openxmlformats.org/officeDocument/2006/relationships" r:id="rId3"/>
            </a:rPr>
            <a:t>mikenguyen13.github.io/mar4050_F21</a:t>
          </a:r>
          <a:endParaRPr lang="en-US" sz="1700" kern="1200" dirty="0"/>
        </a:p>
        <a:p>
          <a:pPr marL="171450" lvl="1" indent="-171450" algn="l" defTabSz="755650">
            <a:lnSpc>
              <a:spcPct val="90000"/>
            </a:lnSpc>
            <a:spcBef>
              <a:spcPct val="0"/>
            </a:spcBef>
            <a:spcAft>
              <a:spcPct val="15000"/>
            </a:spcAft>
            <a:buChar char="•"/>
          </a:pPr>
          <a:r>
            <a:rPr lang="en-US" sz="1700" kern="1200" dirty="0"/>
            <a:t>Folder style: </a:t>
          </a:r>
          <a:r>
            <a:rPr lang="en-US" sz="1700" kern="1200" dirty="0">
              <a:hlinkClick xmlns:r="http://schemas.openxmlformats.org/officeDocument/2006/relationships" r:id="rId4"/>
            </a:rPr>
            <a:t>github.com/mikenguyen13/mar4050_F21/tree/master</a:t>
          </a:r>
          <a:endParaRPr lang="en-US" sz="1700" kern="1200" dirty="0"/>
        </a:p>
      </dsp:txBody>
      <dsp:txXfrm>
        <a:off x="564387" y="2401905"/>
        <a:ext cx="4315781" cy="1946485"/>
      </dsp:txXfrm>
    </dsp:sp>
    <dsp:sp modelId="{033C2A8A-EC18-4D8C-852C-267B89CED107}">
      <dsp:nvSpPr>
        <dsp:cNvPr id="0" name=""/>
        <dsp:cNvSpPr/>
      </dsp:nvSpPr>
      <dsp:spPr>
        <a:xfrm>
          <a:off x="7038059" y="2947"/>
          <a:ext cx="1510523" cy="14899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430" y="1677496"/>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430" y="1677496"/>
        <a:ext cx="4315781" cy="638565"/>
      </dsp:txXfrm>
    </dsp:sp>
    <dsp:sp modelId="{34239F76-D922-4968-B00C-E667A417A1ED}">
      <dsp:nvSpPr>
        <dsp:cNvPr id="0" name=""/>
        <dsp:cNvSpPr/>
      </dsp:nvSpPr>
      <dsp:spPr>
        <a:xfrm>
          <a:off x="5635430" y="2401905"/>
          <a:ext cx="4315781" cy="194648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Establish market protentional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446319"/>
          <a:ext cx="10515600"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dsp:txBody>
      <dsp:txXfrm>
        <a:off x="0" y="446319"/>
        <a:ext cx="10515600" cy="1190700"/>
      </dsp:txXfrm>
    </dsp:sp>
    <dsp:sp modelId="{AA07713F-E639-4DD7-8F68-1C89462F2180}">
      <dsp:nvSpPr>
        <dsp:cNvPr id="0" name=""/>
        <dsp:cNvSpPr/>
      </dsp:nvSpPr>
      <dsp:spPr>
        <a:xfrm>
          <a:off x="525780" y="33039"/>
          <a:ext cx="7360920"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 Frequency</a:t>
          </a:r>
        </a:p>
      </dsp:txBody>
      <dsp:txXfrm>
        <a:off x="566129" y="73388"/>
        <a:ext cx="7280222" cy="745862"/>
      </dsp:txXfrm>
    </dsp:sp>
    <dsp:sp modelId="{6C32AE33-284D-46C6-84C7-8D58687D28BA}">
      <dsp:nvSpPr>
        <dsp:cNvPr id="0" name=""/>
        <dsp:cNvSpPr/>
      </dsp:nvSpPr>
      <dsp:spPr>
        <a:xfrm>
          <a:off x="0" y="2201499"/>
          <a:ext cx="10515600" cy="2116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a:p>
          <a:pPr marL="285750" lvl="1" indent="-285750" algn="l" defTabSz="1244600">
            <a:lnSpc>
              <a:spcPct val="90000"/>
            </a:lnSpc>
            <a:spcBef>
              <a:spcPct val="0"/>
            </a:spcBef>
            <a:spcAft>
              <a:spcPct val="15000"/>
            </a:spcAft>
            <a:buChar char="•"/>
          </a:pPr>
          <a:r>
            <a:rPr lang="en-US" sz="2800" b="1" kern="1200"/>
            <a:t>What is your favorite color? </a:t>
          </a:r>
          <a:endParaRPr lang="en-US" sz="2800" kern="1200"/>
        </a:p>
        <a:p>
          <a:pPr marL="285750" lvl="1" indent="-285750" algn="l" defTabSz="1244600">
            <a:lnSpc>
              <a:spcPct val="90000"/>
            </a:lnSpc>
            <a:spcBef>
              <a:spcPct val="0"/>
            </a:spcBef>
            <a:spcAft>
              <a:spcPct val="15000"/>
            </a:spcAft>
            <a:buChar char="•"/>
          </a:pPr>
          <a:r>
            <a:rPr lang="en-US" sz="2800" b="1" kern="1200"/>
            <a:t>What is the airspeed velocity of an unladen swallow?</a:t>
          </a:r>
          <a:endParaRPr lang="en-US" sz="2800" kern="1200"/>
        </a:p>
      </dsp:txBody>
      <dsp:txXfrm>
        <a:off x="0" y="2201499"/>
        <a:ext cx="10515600" cy="2116800"/>
      </dsp:txXfrm>
    </dsp:sp>
    <dsp:sp modelId="{DC5FA880-4B15-4F9E-B4C4-6864E3A805ED}">
      <dsp:nvSpPr>
        <dsp:cNvPr id="0" name=""/>
        <dsp:cNvSpPr/>
      </dsp:nvSpPr>
      <dsp:spPr>
        <a:xfrm>
          <a:off x="525780" y="1788219"/>
          <a:ext cx="7360920" cy="8265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Wordcloud </a:t>
          </a:r>
        </a:p>
      </dsp:txBody>
      <dsp:txXfrm>
        <a:off x="566129" y="1828568"/>
        <a:ext cx="7280222" cy="7458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8/17/2021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is involved the following process</a:t>
            </a:r>
          </a:p>
          <a:p>
            <a:pPr marL="228600" indent="-228600">
              <a:buAutoNum type="arabicParenBoth"/>
            </a:pPr>
            <a:r>
              <a:rPr lang="en-US" dirty="0"/>
              <a:t>Specifying what information is needed</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marketing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Doc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 This is my first semester teaching this course. I hope I can learn as much about teaching as you guys learn about marketing research. My background is in economics, finance, marketing, and statistics. Since I am not that older than many of you here today, I hope I can relate to y’all and don’t feel too old or ancient. </a:t>
            </a:r>
          </a:p>
          <a:p>
            <a:r>
              <a:rPr lang="en-US" dirty="0"/>
              <a:t>You can find out more info about me on Mizzou or my personal website </a:t>
            </a:r>
          </a:p>
          <a:p>
            <a:r>
              <a:rPr lang="en-US" dirty="0"/>
              <a:t>My office is 417</a:t>
            </a:r>
          </a:p>
          <a:p>
            <a:r>
              <a:rPr lang="en-US" dirty="0"/>
              <a:t>And my office hour is </a:t>
            </a:r>
          </a:p>
          <a:p>
            <a:r>
              <a:rPr lang="en-US" dirty="0"/>
              <a:t>You can also reach me via email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one minor issue for me this semester is that I have to be in a program called the “</a:t>
            </a:r>
            <a:r>
              <a:rPr lang="en-US" dirty="0" err="1"/>
              <a:t>ITAP</a:t>
            </a:r>
            <a:r>
              <a:rPr lang="en-US" dirty="0"/>
              <a:t> Early Feedback” program. Since I did not pass the Mizzou teaching exam, you guys will receive an early feedback survey to help me improve my teaching skills. I hope you guys can take it seriously and help me improve throughout this semester. If at any point, I do not explain concepts or ideas clearly, or I need to speak louder or slower, </a:t>
            </a:r>
            <a:r>
              <a:rPr lang="en-US" dirty="0" err="1"/>
              <a:t>plz</a:t>
            </a:r>
            <a:r>
              <a:rPr lang="en-US" dirty="0"/>
              <a:t> don’t hesitate to let me know. I’d really appreciate it. I’d not take it personal.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I understand that this is an early class or you can say the earliest class possible. Some or most of you probably don’t want to be here at this time, And believe me, I am not thrilled either. I am not a morning person at all. I’ve tried to ask them to move the class later or even in the afternoon, but it wasn’t possible.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we are all in this together. And I will try to make the class as interesting as possible. I hope you won’t take this hour against me. It’s not you guys against me for making you do stuff at this time, but we are all together against this unpleasant hour.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about half of the class, you guys want to stand up to stretch or take a 3 mins break, </a:t>
            </a:r>
            <a:r>
              <a:rPr lang="en-US" dirty="0" err="1"/>
              <a:t>plz</a:t>
            </a:r>
            <a:r>
              <a:rPr lang="en-US" dirty="0"/>
              <a:t> let me know.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The two are equivalent</a:t>
            </a:r>
          </a:p>
          <a:p>
            <a:endParaRPr lang="en-US" dirty="0"/>
          </a:p>
          <a:p>
            <a:r>
              <a:rPr lang="en-US" dirty="0"/>
              <a:t>Since this is my first marketing research class, there might be typos or broken Links or URLs. Please let me know if you can’t access </a:t>
            </a:r>
            <a:r>
              <a:rPr lang="en-US"/>
              <a:t>the materials. </a:t>
            </a:r>
            <a:endParaRPr lang="en-US" dirty="0"/>
          </a:p>
          <a:p>
            <a:endParaRPr lang="en-US" dirty="0"/>
          </a:p>
          <a:p>
            <a:r>
              <a:rPr lang="en-US" dirty="0"/>
              <a:t>Now, we can go through the syllabus together. </a:t>
            </a:r>
          </a:p>
          <a:p>
            <a:r>
              <a:rPr lang="en-US" dirty="0"/>
              <a:t>You can opt out if you want to because I will not require any online assignment from Cengage. 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Everyday, you will receive attendance points just by being in class </a:t>
            </a:r>
          </a:p>
          <a:p>
            <a:r>
              <a:rPr lang="en-US" dirty="0"/>
              <a:t>But to receive participation points,  you have to answer correctly at least 50% of the questions posted in class, which consists of </a:t>
            </a:r>
          </a:p>
          <a:p>
            <a:r>
              <a:rPr lang="en-US" dirty="0"/>
              <a:t>1 to 2 questions that recap materials from the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5 mins snippet which basically means that at the end of every class about 5 minutes I will show you some of the most interesting (at least in my opinion) and state-of-the-art research methods in marketing and in various social science disciplines. Since I cannot teach you guys this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a competitive on the job market. </a:t>
            </a:r>
          </a:p>
          <a:p>
            <a:endParaRPr lang="en-US" dirty="0"/>
          </a:p>
          <a:p>
            <a:r>
              <a:rPr lang="en-US" dirty="0"/>
              <a:t>And if you can have any new name for this section, I’d love to hear it. Later you will have a taste of what this section is.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55836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8/17/2021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8/17/2021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8/17/2021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8/17/2021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8/17/2021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8/17/2021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8/17/2021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8/17/2021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8/17/2021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8/17/2021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8/17/2021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8/17/2021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mikenguyen.netlify.ap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business.missouri.edu/departments-faculty/people-directory/tuan-nghia-mike-nguyen" TargetMode="External"/><Relationship Id="rId5" Type="http://schemas.openxmlformats.org/officeDocument/2006/relationships/hyperlink" Target="mailto:mikenguyen@mail.missouri.edu?subject=MAR%204050"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15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minoring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95444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63346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94385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15</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333223802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 Examples </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a:p>
            <a:r>
              <a:rPr lang="en-US" sz="2200" dirty="0"/>
              <a:t>Assignment due</a:t>
            </a:r>
            <a:r>
              <a:rPr lang="en-US" sz="2200"/>
              <a:t>: PA #1</a:t>
            </a:r>
            <a:endParaRPr lang="en-US" sz="2200" dirty="0"/>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2120122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extLst>
              <p:ext uri="{D42A27DB-BD31-4B8C-83A1-F6EECF244321}">
                <p14:modId xmlns:p14="http://schemas.microsoft.com/office/powerpoint/2010/main" val="20931289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16963157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818888" cy="3550789"/>
          </a:xfrm>
        </p:spPr>
        <p:txBody>
          <a:bodyPr anchor="t">
            <a:normAutofit/>
          </a:bodyPr>
          <a:lstStyle/>
          <a:p>
            <a:r>
              <a:rPr lang="en-US" sz="2200" dirty="0"/>
              <a:t>Name: Mike Nguyen</a:t>
            </a:r>
          </a:p>
          <a:p>
            <a:r>
              <a:rPr lang="en-US" sz="2200" dirty="0"/>
              <a:t>Office: Room 417</a:t>
            </a:r>
          </a:p>
          <a:p>
            <a:r>
              <a:rPr lang="en-US" sz="2200" dirty="0"/>
              <a:t>Office Hour: </a:t>
            </a:r>
          </a:p>
          <a:p>
            <a:r>
              <a:rPr lang="en-US" sz="2200" dirty="0"/>
              <a:t>Email: </a:t>
            </a:r>
            <a:r>
              <a:rPr lang="en-US" sz="2200" dirty="0">
                <a:hlinkClick r:id="rId5"/>
              </a:rPr>
              <a:t>mikenguyen@mail.missouri.edu</a:t>
            </a:r>
            <a:endParaRPr lang="en-US" sz="2200" dirty="0"/>
          </a:p>
          <a:p>
            <a:r>
              <a:rPr lang="en-US" sz="2200" dirty="0"/>
              <a:t>Mizzou </a:t>
            </a:r>
            <a:r>
              <a:rPr lang="en-US" sz="2200" dirty="0">
                <a:hlinkClick r:id="rId6"/>
              </a:rPr>
              <a:t>bio</a:t>
            </a:r>
            <a:endParaRPr lang="en-US" sz="2200" dirty="0"/>
          </a:p>
          <a:p>
            <a:r>
              <a:rPr lang="en-US" sz="2200" dirty="0"/>
              <a:t>Personal Website: </a:t>
            </a:r>
            <a:r>
              <a:rPr lang="en-US" sz="2200" dirty="0">
                <a:hlinkClick r:id="rId7"/>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9714911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74129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p:txBody>
          <a:bodyPr/>
          <a:lstStyle/>
          <a:p>
            <a:r>
              <a:rPr lang="en-US" dirty="0"/>
              <a:t>Attendance and Participation points</a:t>
            </a:r>
          </a:p>
        </p:txBody>
      </p:sp>
      <p:sp>
        <p:nvSpPr>
          <p:cNvPr id="3" name="Content Placeholder 2">
            <a:extLst>
              <a:ext uri="{FF2B5EF4-FFF2-40B4-BE49-F238E27FC236}">
                <a16:creationId xmlns:a16="http://schemas.microsoft.com/office/drawing/2014/main" id="{28A5AE8B-B6AE-427E-881B-153A395CB5B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307896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A675-1E24-4FB9-BB0B-DFD05D0D61D5}"/>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BB9D7801-2B16-4621-B5BF-8B4D6AD7E25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2901DFC-CDCE-4C6D-91C1-E0C82E31460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24359EE-4ED9-47E6-ADFB-F95B7A4A83CE}"/>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408842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p:txBody>
          <a:bodyPr/>
          <a:lstStyle/>
          <a:p>
            <a:r>
              <a:rPr lang="en-US" dirty="0"/>
              <a:t>Group Term Project</a:t>
            </a:r>
          </a:p>
        </p:txBody>
      </p:sp>
      <p:sp>
        <p:nvSpPr>
          <p:cNvPr id="3" name="Content Placeholder 2">
            <a:extLst>
              <a:ext uri="{FF2B5EF4-FFF2-40B4-BE49-F238E27FC236}">
                <a16:creationId xmlns:a16="http://schemas.microsoft.com/office/drawing/2014/main" id="{CEEB7536-1E14-45FC-AD43-542F04BC539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p:txBody>
          <a:bodyPr/>
          <a:lstStyle/>
          <a:p>
            <a:fld id="{A6AF1B4E-90EC-4A51-B6E5-B702C054ECB0}" type="slidenum">
              <a:rPr lang="en-US" smtClean="0"/>
              <a:t>8</a:t>
            </a:fld>
            <a:endParaRPr lang="en-US" dirty="0"/>
          </a:p>
        </p:txBody>
      </p:sp>
    </p:spTree>
    <p:extLst>
      <p:ext uri="{BB962C8B-B14F-4D97-AF65-F5344CB8AC3E}">
        <p14:creationId xmlns:p14="http://schemas.microsoft.com/office/powerpoint/2010/main" val="265634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446</TotalTime>
  <Words>1842</Words>
  <Application>Microsoft Office PowerPoint</Application>
  <PresentationFormat>Widescreen</PresentationFormat>
  <Paragraphs>197</Paragraphs>
  <Slides>19</Slides>
  <Notes>14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Franklin Gothic Book</vt:lpstr>
      <vt:lpstr>Office Theme</vt:lpstr>
      <vt:lpstr>Introduction to Marketing Research</vt:lpstr>
      <vt:lpstr>Agenda</vt:lpstr>
      <vt:lpstr>Instructor Bio</vt:lpstr>
      <vt:lpstr>Syllabus </vt:lpstr>
      <vt:lpstr>IClicker Reef</vt:lpstr>
      <vt:lpstr>Attendance and Participation points</vt:lpstr>
      <vt:lpstr>Case Studies</vt:lpstr>
      <vt:lpstr>Group Term Project</vt:lpstr>
      <vt:lpstr>5-min Snippet</vt:lpstr>
      <vt:lpstr>Outline of content</vt:lpstr>
      <vt:lpstr>Define Marketing Research </vt:lpstr>
      <vt:lpstr>Marketing Research</vt:lpstr>
      <vt:lpstr>Marketing Research Process</vt:lpstr>
      <vt:lpstr>Purpose of Marketing Research</vt:lpstr>
      <vt:lpstr>Is This Marketing Research?</vt:lpstr>
      <vt:lpstr>Marketing Research Examples </vt:lpstr>
      <vt:lpstr>U.S. News Example</vt:lpstr>
      <vt:lpstr>Recap &amp;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25</cp:revision>
  <dcterms:created xsi:type="dcterms:W3CDTF">2021-05-31T01:16:42Z</dcterms:created>
  <dcterms:modified xsi:type="dcterms:W3CDTF">2021-08-17T19:06:50Z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