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1"/>
  </p:notesMasterIdLst>
  <p:handoutMasterIdLst>
    <p:handoutMasterId r:id="rId32"/>
  </p:handoutMasterIdLst>
  <p:sldIdLst>
    <p:sldId id="256" r:id="rId6"/>
    <p:sldId id="312" r:id="rId7"/>
    <p:sldId id="324" r:id="rId8"/>
    <p:sldId id="266" r:id="rId9"/>
    <p:sldId id="257" r:id="rId10"/>
    <p:sldId id="263" r:id="rId11"/>
    <p:sldId id="265" r:id="rId12"/>
    <p:sldId id="314" r:id="rId13"/>
    <p:sldId id="267" r:id="rId14"/>
    <p:sldId id="268" r:id="rId15"/>
    <p:sldId id="269" r:id="rId16"/>
    <p:sldId id="281" r:id="rId17"/>
    <p:sldId id="316" r:id="rId18"/>
    <p:sldId id="299" r:id="rId19"/>
    <p:sldId id="317" r:id="rId20"/>
    <p:sldId id="300" r:id="rId21"/>
    <p:sldId id="261" r:id="rId22"/>
    <p:sldId id="323" r:id="rId23"/>
    <p:sldId id="318" r:id="rId24"/>
    <p:sldId id="313" r:id="rId25"/>
    <p:sldId id="319" r:id="rId26"/>
    <p:sldId id="320" r:id="rId27"/>
    <p:sldId id="321" r:id="rId28"/>
    <p:sldId id="322" r:id="rId29"/>
    <p:sldId id="31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2" autoAdjust="0"/>
    <p:restoredTop sz="65723" autoAdjust="0"/>
  </p:normalViewPr>
  <p:slideViewPr>
    <p:cSldViewPr snapToGrid="0">
      <p:cViewPr varScale="1">
        <p:scale>
          <a:sx n="71" d="100"/>
          <a:sy n="71" d="100"/>
        </p:scale>
        <p:origin x="1242"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mc:AlternateContent xmlns:mc="http://schemas.openxmlformats.org/markup-compatibility/2006" xmlns:a14="http://schemas.microsoft.com/office/drawing/2010/main">
      <mc:Choice Requires="a14">
        <dgm:pt modelId="{1C94B6B2-4482-4650-83EB-92A2579C687B}">
          <dgm:prSet/>
          <dgm:spPr/>
          <dgm:t>
            <a:bodyPr/>
            <a:lstStyle/>
            <a:p>
              <a:r>
                <a:rPr lang="en-US" dirty="0"/>
                <a:t>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dgm:t>
        </dgm:pt>
      </mc:Choice>
      <mc:Fallback xmlns="">
        <dgm:pt modelId="{1C94B6B2-4482-4650-83EB-92A2579C687B}">
          <dgm:prSet/>
          <dgm:spPr/>
          <dgm:t>
            <a:bodyPr/>
            <a:lstStyle/>
            <a:p>
              <a:r>
                <a:rPr lang="en-US" dirty="0"/>
                <a:t>Mean: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dgm:t>
        </dgm:pt>
      </mc:Fallback>
    </mc:AlternateConten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mc:AlternateContent xmlns:mc="http://schemas.openxmlformats.org/markup-compatibility/2006" xmlns:a14="http://schemas.microsoft.com/office/drawing/2010/main">
      <mc:Choice Requires="a14">
        <dgm:pt modelId="{C10FA1B7-B3E7-4491-BB79-EAA2381DA9CC}">
          <dgm:prSet/>
          <dgm:spPr/>
          <dgm:t>
            <a:bodyPr/>
            <a:lstStyle/>
            <a:p>
              <a:r>
                <a:rPr lang="en-US" dirty="0"/>
                <a:t>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dgm:t>
        </dgm:pt>
      </mc:Choice>
      <mc:Fallback xmlns="">
        <dgm:pt modelId="{C10FA1B7-B3E7-4491-BB79-EAA2381DA9CC}">
          <dgm:prSet/>
          <dgm:spPr/>
          <dgm:t>
            <a:bodyPr/>
            <a:lstStyle/>
            <a:p>
              <a:r>
                <a:rPr lang="en-US" dirty="0"/>
                <a:t>Standard error = </a:t>
              </a:r>
              <a:r>
                <a:rPr lang="en-US" b="0" i="0">
                  <a:latin typeface="Cambria Math" panose="02040503050406030204" pitchFamily="18" charset="0"/>
                </a:rPr>
                <a:t>𝑆𝐷/(√𝑛)</a:t>
              </a:r>
              <a:endParaRPr lang="en-US" dirty="0"/>
            </a:p>
          </dgm:t>
        </dgm:pt>
      </mc:Fallback>
    </mc:AlternateConten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mc:AlternateContent xmlns:mc="http://schemas.openxmlformats.org/markup-compatibility/2006" xmlns:a14="http://schemas.microsoft.com/office/drawing/2010/main">
      <mc:Choice Requires="a14">
        <dgm:pt modelId="{320B24C9-8DFB-422C-A1AA-C7B555F471FE}">
          <dgm:prSet/>
          <dgm:spPr/>
          <dgm:t>
            <a:bodyPr/>
            <a:lstStyle/>
            <a:p>
              <a:r>
                <a:rPr lang="en-US" dirty="0"/>
                <a:t>Proportion: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dgm:t>
        </dgm:pt>
      </mc:Choice>
      <mc:Fallback xmlns="">
        <dgm:pt modelId="{320B24C9-8DFB-422C-A1AA-C7B555F471FE}">
          <dgm:prSet/>
          <dgm:spPr/>
          <dgm:t>
            <a:bodyPr/>
            <a:lstStyle/>
            <a:p>
              <a:r>
                <a:rPr lang="en-US" dirty="0"/>
                <a:t>Proportion: </a:t>
              </a:r>
              <a:r>
                <a:rPr lang="en-US" b="0" i="0">
                  <a:latin typeface="Cambria Math" panose="02040503050406030204" pitchFamily="18" charset="0"/>
                </a:rPr>
                <a:t>𝑝±𝑡_𝑐𝑟𝑖𝑡𝑖𝑐𝑎𝑙  ∗𝑆𝐸</a:t>
              </a:r>
              <a:endParaRPr lang="en-US" dirty="0"/>
            </a:p>
          </dgm:t>
        </dgm:pt>
      </mc:Fallback>
    </mc:AlternateConten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mc:AlternateContent xmlns:mc="http://schemas.openxmlformats.org/markup-compatibility/2006" xmlns:a14="http://schemas.microsoft.com/office/drawing/2010/main">
      <mc:Choice Requires="a14">
        <dgm:pt modelId="{43CFB3A6-A8C6-4D18-B49B-6D20FAF12862}">
          <dgm:prSet/>
          <dgm:spPr/>
          <dgm:t>
            <a:bodyPr/>
            <a:lstStyle/>
            <a:p>
              <a:r>
                <a:rPr lang="en-US" dirty="0"/>
                <a:t>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dgm:t>
        </dgm:pt>
      </mc:Choice>
      <mc:Fallback xmlns="">
        <dgm:pt modelId="{43CFB3A6-A8C6-4D18-B49B-6D20FAF12862}">
          <dgm:prSet/>
          <dgm:spPr/>
          <dgm:t>
            <a:bodyPr/>
            <a:lstStyle/>
            <a:p>
              <a:r>
                <a:rPr lang="en-US" dirty="0"/>
                <a:t>Standard error = </a:t>
              </a:r>
              <a:r>
                <a:rPr lang="en-US" b="0" i="0">
                  <a:latin typeface="Cambria Math" panose="02040503050406030204" pitchFamily="18" charset="0"/>
                </a:rPr>
                <a:t>√(𝑝∗𝑞/𝑛)</a:t>
              </a:r>
              <a:r>
                <a:rPr lang="en-US" dirty="0"/>
                <a:t> where p = 1- q</a:t>
              </a:r>
            </a:p>
          </dgm:t>
        </dgm:pt>
      </mc:Fallback>
    </mc:AlternateConten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8959C-9EEA-4C91-946B-006D21EA4D2F}">
      <dsp:nvSpPr>
        <dsp:cNvPr id="0" name=""/>
        <dsp:cNvSpPr/>
      </dsp:nvSpPr>
      <dsp:spPr>
        <a:xfrm>
          <a:off x="0" y="82718"/>
          <a:ext cx="6263640"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Confidence Interval: </a:t>
          </a:r>
        </a:p>
      </dsp:txBody>
      <dsp:txXfrm>
        <a:off x="58543" y="141261"/>
        <a:ext cx="6146554" cy="1082164"/>
      </dsp:txXfrm>
    </dsp:sp>
    <dsp:sp modelId="{1263E40E-F126-4616-B54F-142C3BC53A44}">
      <dsp:nvSpPr>
        <dsp:cNvPr id="0" name=""/>
        <dsp:cNvSpPr/>
      </dsp:nvSpPr>
      <dsp:spPr>
        <a:xfrm>
          <a:off x="0" y="1281968"/>
          <a:ext cx="6263640" cy="41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Mean: </a:t>
          </a:r>
          <a14:m xmlns:a14="http://schemas.microsoft.com/office/drawing/2010/main">
            <m:oMath xmlns:m="http://schemas.openxmlformats.org/officeDocument/2006/math">
              <m:acc>
                <m:accPr>
                  <m:chr m:val="̅"/>
                  <m:ctrlPr>
                    <a:rPr lang="en-US" sz="3900" b="0" i="1" kern="1200" smtClean="0">
                      <a:latin typeface="Cambria Math" panose="02040503050406030204" pitchFamily="18" charset="0"/>
                    </a:rPr>
                  </m:ctrlPr>
                </m:accPr>
                <m:e>
                  <m:r>
                    <a:rPr lang="en-US" sz="3900" b="0" i="1" kern="1200" smtClean="0">
                      <a:latin typeface="Cambria Math" panose="02040503050406030204" pitchFamily="18" charset="0"/>
                    </a:rPr>
                    <m:t>𝑥</m:t>
                  </m:r>
                </m:e>
              </m:acc>
              <m:r>
                <a:rPr lang="en-US" sz="3900" b="0" i="1" kern="1200" dirty="0" smtClean="0">
                  <a:latin typeface="Cambria Math" panose="02040503050406030204" pitchFamily="18" charset="0"/>
                </a:rPr>
                <m:t>±</m:t>
              </m:r>
              <m:sSub>
                <m:sSubPr>
                  <m:ctrlPr>
                    <a:rPr lang="en-US" sz="3900" b="0" i="1" kern="1200" dirty="0" smtClean="0">
                      <a:latin typeface="Cambria Math" panose="02040503050406030204" pitchFamily="18" charset="0"/>
                    </a:rPr>
                  </m:ctrlPr>
                </m:sSubPr>
                <m:e>
                  <m:r>
                    <a:rPr lang="en-US" sz="3900" b="0" i="1" kern="1200" dirty="0" smtClean="0">
                      <a:latin typeface="Cambria Math" panose="02040503050406030204" pitchFamily="18" charset="0"/>
                    </a:rPr>
                    <m:t>𝑡</m:t>
                  </m:r>
                </m:e>
                <m:sub>
                  <m:d>
                    <m:dPr>
                      <m:begChr m:val="{"/>
                      <m:endChr m:val="}"/>
                      <m:ctrlPr>
                        <a:rPr lang="en-US" sz="3900" b="0" i="1" kern="1200" dirty="0" smtClean="0">
                          <a:latin typeface="Cambria Math" panose="02040503050406030204" pitchFamily="18" charset="0"/>
                        </a:rPr>
                      </m:ctrlPr>
                    </m:dPr>
                    <m:e>
                      <m:r>
                        <a:rPr lang="en-US" sz="3900" b="0" i="1" kern="1200" dirty="0" smtClean="0">
                          <a:latin typeface="Cambria Math" panose="02040503050406030204" pitchFamily="18" charset="0"/>
                        </a:rPr>
                        <m:t>𝑐𝑟𝑖𝑡𝑖𝑐𝑎𝑙</m:t>
                      </m:r>
                    </m:e>
                  </m:d>
                </m:sub>
              </m:sSub>
              <m:r>
                <a:rPr lang="en-US" sz="3900" b="0" i="1" kern="1200" dirty="0" smtClean="0">
                  <a:latin typeface="Cambria Math" panose="02040503050406030204" pitchFamily="18" charset="0"/>
                </a:rPr>
                <m:t> ∗</m:t>
              </m:r>
              <m:r>
                <a:rPr lang="en-US" sz="3900" b="0" i="1" kern="1200" dirty="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f>
                <m:fPr>
                  <m:ctrlPr>
                    <a:rPr lang="en-US" sz="3900" i="1" kern="1200" smtClean="0">
                      <a:latin typeface="Cambria Math" panose="02040503050406030204" pitchFamily="18" charset="0"/>
                    </a:rPr>
                  </m:ctrlPr>
                </m:fPr>
                <m:num>
                  <m:r>
                    <a:rPr lang="en-US" sz="3900" b="0" i="1" kern="1200" smtClean="0">
                      <a:latin typeface="Cambria Math" panose="02040503050406030204" pitchFamily="18" charset="0"/>
                    </a:rPr>
                    <m:t>𝑆𝐷</m:t>
                  </m:r>
                </m:num>
                <m:den>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den>
              </m:f>
            </m:oMath>
          </a14:m>
          <a:endParaRPr lang="en-US" sz="3900" kern="1200" dirty="0"/>
        </a:p>
        <a:p>
          <a:pPr marL="285750" lvl="1" indent="-285750" algn="l" defTabSz="1733550">
            <a:lnSpc>
              <a:spcPct val="90000"/>
            </a:lnSpc>
            <a:spcBef>
              <a:spcPct val="0"/>
            </a:spcBef>
            <a:spcAft>
              <a:spcPct val="20000"/>
            </a:spcAft>
            <a:buChar char="•"/>
          </a:pPr>
          <a:r>
            <a:rPr lang="en-US" sz="3900" kern="1200" dirty="0"/>
            <a:t>Proportion: </a:t>
          </a:r>
          <a14:m xmlns:a14="http://schemas.microsoft.com/office/drawing/2010/main">
            <m:oMath xmlns:m="http://schemas.openxmlformats.org/officeDocument/2006/math">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sSub>
                <m:sSubPr>
                  <m:ctrlPr>
                    <a:rPr lang="en-US" sz="3900" b="0" i="1" kern="1200" smtClean="0">
                      <a:latin typeface="Cambria Math" panose="02040503050406030204" pitchFamily="18" charset="0"/>
                    </a:rPr>
                  </m:ctrlPr>
                </m:sSubPr>
                <m:e>
                  <m:r>
                    <a:rPr lang="en-US" sz="3900" b="0" i="1" kern="1200" smtClean="0">
                      <a:latin typeface="Cambria Math" panose="02040503050406030204" pitchFamily="18" charset="0"/>
                    </a:rPr>
                    <m:t>𝑡</m:t>
                  </m:r>
                </m:e>
                <m:sub>
                  <m:r>
                    <a:rPr lang="en-US" sz="3900" b="0" i="1" kern="1200" smtClean="0">
                      <a:latin typeface="Cambria Math" panose="02040503050406030204" pitchFamily="18" charset="0"/>
                    </a:rPr>
                    <m:t>𝑐𝑟𝑖𝑡𝑖𝑐𝑎𝑙</m:t>
                  </m:r>
                </m:sub>
              </m:sSub>
              <m:r>
                <a:rPr lang="en-US" sz="3900" b="0" i="1" kern="1200" smtClean="0">
                  <a:latin typeface="Cambria Math" panose="02040503050406030204" pitchFamily="18" charset="0"/>
                </a:rPr>
                <m:t> ∗</m:t>
              </m:r>
              <m:r>
                <a:rPr lang="en-US" sz="3900" b="0" i="1" kern="120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r>
                <a:rPr lang="en-US" sz="3900" b="0" i="1" kern="1200" smtClean="0">
                  <a:latin typeface="Cambria Math" panose="02040503050406030204" pitchFamily="18" charset="0"/>
                </a:rPr>
                <m:t>√(</m:t>
              </m:r>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𝑞</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r>
                <a:rPr lang="en-US" sz="3900" b="0" i="1" kern="1200" smtClean="0">
                  <a:latin typeface="Cambria Math" panose="02040503050406030204" pitchFamily="18" charset="0"/>
                </a:rPr>
                <m:t>)</m:t>
              </m:r>
            </m:oMath>
          </a14:m>
          <a:r>
            <a:rPr lang="en-US" sz="3900" kern="1200" dirty="0"/>
            <a:t> where p = 1- q</a:t>
          </a:r>
        </a:p>
      </dsp:txBody>
      <dsp:txXfrm>
        <a:off x="0" y="1281968"/>
        <a:ext cx="6263640" cy="414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last survey, you indicate that you prefer more questions with each question worth less points. </a:t>
            </a:r>
          </a:p>
          <a:p>
            <a:r>
              <a:rPr lang="en-US" dirty="0"/>
              <a:t>Since you ask and I answer. Now we have 36 questions in total of 200 points with 3 extra credit questions in 75 mins. </a:t>
            </a:r>
          </a:p>
          <a:p>
            <a:endParaRPr lang="en-US" dirty="0"/>
          </a:p>
          <a:p>
            <a:r>
              <a:rPr lang="en-US" dirty="0"/>
              <a:t>Average of 6 points per question, and still over 200 points. </a:t>
            </a:r>
          </a:p>
          <a:p>
            <a:endParaRPr lang="en-US" dirty="0"/>
          </a:p>
          <a:p>
            <a:r>
              <a:rPr lang="en-US" dirty="0"/>
              <a:t>The average time for the last exam was 38 minutes for 25 questions. (about 1.5 minute per question)</a:t>
            </a:r>
            <a:br>
              <a:rPr lang="en-US" dirty="0"/>
            </a:br>
            <a:r>
              <a:rPr lang="en-US" dirty="0"/>
              <a:t>For this one we will have 35 questions, and if it takes you the same amount of time, then it should take you guys about 50 minutes to finish the second exam. </a:t>
            </a:r>
          </a:p>
          <a:p>
            <a:endParaRPr lang="en-US" dirty="0"/>
          </a:p>
          <a:p>
            <a:r>
              <a:rPr lang="en-US" dirty="0"/>
              <a:t>Again,</a:t>
            </a:r>
          </a:p>
          <a:p>
            <a:r>
              <a:rPr lang="en-US" dirty="0"/>
              <a:t>You can either take it wherever you want. However, I strongly encourage you to come to class with your laptop to take the exam. I will be in class to answers any questions if you have during the exam. But I can’t answer it if you are elsewhere, so keep it in minds. </a:t>
            </a:r>
          </a:p>
          <a:p>
            <a:r>
              <a:rPr lang="en-US" dirty="0"/>
              <a:t>It will be open from 7: 55 AM to 9:30 AM on December 6</a:t>
            </a:r>
            <a:r>
              <a:rPr lang="en-US" baseline="30000" dirty="0"/>
              <a:t>th</a:t>
            </a:r>
            <a:r>
              <a:rPr lang="en-US" dirty="0"/>
              <a:t>. </a:t>
            </a:r>
          </a:p>
          <a:p>
            <a:r>
              <a:rPr lang="en-US" dirty="0"/>
              <a:t>Is there any questions?</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to the t-test, we have to know whether the two samples’ variances are equal. </a:t>
            </a:r>
            <a:br>
              <a:rPr lang="en-US" dirty="0"/>
            </a:br>
            <a:r>
              <a:rPr lang="en-US" dirty="0"/>
              <a:t>Hence, we can use the F-test for 2 variances to figure this out. </a:t>
            </a:r>
          </a:p>
          <a:p>
            <a:endParaRPr lang="en-US" dirty="0"/>
          </a:p>
          <a:p>
            <a:r>
              <a:rPr lang="en-US" dirty="0"/>
              <a:t>The null …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434928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here for </a:t>
            </a:r>
            <a:r>
              <a:rPr lang="en-US"/>
              <a:t>Monday clas</a:t>
            </a:r>
            <a:r>
              <a:rPr lang="en-US" dirty="0"/>
              <a:t>s</a:t>
            </a:r>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55407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after running your analysis you find that your correlation coefficient is 0.8 </a:t>
            </a:r>
          </a:p>
          <a:p>
            <a:r>
              <a:rPr lang="en-US" dirty="0"/>
              <a:t>Your conclusion would be…</a:t>
            </a:r>
          </a:p>
          <a:p>
            <a:endParaRPr lang="en-US" dirty="0"/>
          </a:p>
          <a:p>
            <a:r>
              <a:rPr lang="en-US" dirty="0"/>
              <a:t>Here are some examples for correlation visualization </a:t>
            </a:r>
          </a:p>
          <a:p>
            <a:endParaRPr lang="en-US" dirty="0"/>
          </a:p>
          <a:p>
            <a:r>
              <a:rPr lang="en-US" dirty="0"/>
              <a:t>Notice that we do not claim that higher age causes higher income or vice versa, because correlation does not mean causation. </a:t>
            </a:r>
          </a:p>
          <a:p>
            <a:r>
              <a:rPr lang="en-US" dirty="0"/>
              <a:t>Does anybody remember what the other two conditions to establish causality besides correlation?</a:t>
            </a:r>
          </a:p>
          <a:p>
            <a:endParaRPr lang="en-US" dirty="0"/>
          </a:p>
          <a:p>
            <a:r>
              <a:rPr lang="en-US" dirty="0"/>
              <a:t>Go to Word docs (correlation)</a:t>
            </a:r>
          </a:p>
          <a:p>
            <a:endParaRPr lang="en-US" dirty="0"/>
          </a:p>
          <a:p>
            <a:r>
              <a:rPr lang="en-US" dirty="0"/>
              <a:t>Then go to excel to do analysis</a:t>
            </a:r>
          </a:p>
          <a:p>
            <a:r>
              <a:rPr lang="en-US" dirty="0"/>
              <a:t>Then to R for visualization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23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7-Correlation and regression practice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85313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measures of central tendency, which we already covered but I just want to remind you the definition. </a:t>
            </a:r>
          </a:p>
          <a:p>
            <a:endParaRPr lang="en-US" dirty="0"/>
          </a:p>
          <a:p>
            <a:r>
              <a:rPr lang="en-US" dirty="0"/>
              <a:t>I just want to caution you the difference between geometric and arithmetic means again since we have quite a few got it incorrectly in our previous </a:t>
            </a:r>
            <a:r>
              <a:rPr lang="en-US" dirty="0" err="1"/>
              <a:t>iclicker</a:t>
            </a:r>
            <a:r>
              <a:rPr lang="en-US" dirty="0"/>
              <a:t> question. </a:t>
            </a:r>
          </a:p>
          <a:p>
            <a:r>
              <a:rPr lang="en-US" dirty="0"/>
              <a:t>Geometric mean is the n-</a:t>
            </a:r>
            <a:r>
              <a:rPr lang="en-US" dirty="0" err="1"/>
              <a:t>th</a:t>
            </a:r>
            <a:r>
              <a:rPr lang="en-US" dirty="0"/>
              <a:t> root of a product of n numbers, while arithmetic mean is the sum of n numbers divided 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74102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reviews the level of measurement </a:t>
            </a:r>
          </a:p>
          <a:p>
            <a:endParaRPr lang="en-US" dirty="0"/>
          </a:p>
          <a:p>
            <a:r>
              <a:rPr lang="en-US" dirty="0"/>
              <a:t>Talk about the table</a:t>
            </a:r>
          </a:p>
          <a:p>
            <a:endParaRPr lang="en-US" dirty="0"/>
          </a:p>
          <a:p>
            <a:r>
              <a:rPr lang="en-US" dirty="0"/>
              <a:t>Interval and ratio can also use the same descriptive statistics  as Nominal and Ordinal (with some transformation/ re-code in data analysis) but not vice versa. </a:t>
            </a:r>
          </a:p>
          <a:p>
            <a:endParaRPr lang="en-US" dirty="0"/>
          </a:p>
          <a:p>
            <a:r>
              <a:rPr lang="en-US" dirty="0"/>
              <a:t>The only thing that we didn’t cover from this table is the two-way Chi-squared in which case you have both your analysis and difference variables as categorical</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23250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want to remind what statistical inference is </a:t>
            </a:r>
          </a:p>
          <a:p>
            <a:r>
              <a:rPr lang="en-US" dirty="0"/>
              <a:t>It’s a set of procedures in which the …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05626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formula to calculate the confidence interval for mean and proportion. </a:t>
            </a:r>
          </a:p>
          <a:p>
            <a:r>
              <a:rPr lang="en-US" dirty="0"/>
              <a:t>Mean is used for continuous variables, while proportion is used for categorial variables </a:t>
            </a:r>
          </a:p>
          <a:p>
            <a:r>
              <a:rPr lang="en-US" dirty="0"/>
              <a:t>You need to be careful to choose the type of descriptive statistics that you want to report.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31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mean: SD/square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617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08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92338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Start reading the slide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27092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4EC3E89-068C-4484-9196-39A80941A297}" type="datetime1">
              <a:rPr lang="en-US" smtClean="0"/>
              <a:t>11/28/2021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73EFB051-9B18-4EBA-99FC-F11C30E36AD1}" type="datetime1">
              <a:rPr lang="en-US" smtClean="0"/>
              <a:t>11/28/2021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120625ED-9EF1-4810-B41C-101ECA886138}" type="datetime1">
              <a:rPr lang="en-US" smtClean="0"/>
              <a:t>11/28/2021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36920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6674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14995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68649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45201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84641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58926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6379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1CD2D0A-5039-42EF-8D8E-F064A3687C00}" type="datetime1">
              <a:rPr lang="en-US" smtClean="0"/>
              <a:t>11/28/2021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08223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58545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11/28/2021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98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8FD408BA-41E9-4BCF-9F5C-C15089E959BA}" type="datetime1">
              <a:rPr lang="en-US" smtClean="0"/>
              <a:t>11/28/2021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2BD15DB2-BF2C-46E7-9567-A1A0C8FC64A0}" type="datetime1">
              <a:rPr lang="en-US" smtClean="0"/>
              <a:t>11/28/2021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E833F933-0CF2-4BD2-9145-D3413AD5F497}" type="datetime1">
              <a:rPr lang="en-US" smtClean="0"/>
              <a:t>11/28/2021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4C51D8B2-ED70-41EF-8095-15E2AE5F160E}" type="datetime1">
              <a:rPr lang="en-US" smtClean="0"/>
              <a:t>11/28/2021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BF21E01-DAB8-4692-879D-9B95AEAA41E6}" type="datetime1">
              <a:rPr lang="en-US" smtClean="0"/>
              <a:t>11/28/2021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0A510A22-882F-492D-9EE7-C26A7DFBC6E6}" type="datetime1">
              <a:rPr lang="en-US" smtClean="0"/>
              <a:t>11/28/2021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A1004D0D-B6F0-47E4-BBF3-1951C00F9D16}" type="datetime1">
              <a:rPr lang="en-US" smtClean="0"/>
              <a:t>11/28/2021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9660-51FF-4216-9F24-A2AFA2D4F958}" type="datetime1">
              <a:rPr lang="en-US" smtClean="0"/>
              <a:t>11/28/2021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184606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bookdown.org/mike/data_analysis/basic-statistical-inference.html"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s://slidesharenow.blogspot.com/2020/06/two-independent-sample-t-test.html"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urses.lumenlearning.com/wmopen-concepts-statistics/chapter/wim-linking-probability-to-statistical-inference/" TargetMode="External"/></Relationships>
</file>

<file path=ppt/slides/_rels/slide7.xml.rels><?xml version="1.0" encoding="UTF-8" standalone="yes"?>
<Relationships xmlns="http://schemas.openxmlformats.org/package/2006/relationships"><Relationship Id="rId8" Type="http://schemas.openxmlformats.org/officeDocument/2006/relationships/diagramData" Target="NULL"/><Relationship Id="rId13" Type="http://schemas.openxmlformats.org/officeDocument/2006/relationships/hyperlink" Target="https://courses.lumenlearning.com/wmopen-concepts-statistics/chapter/estimate-the-difference-between-population-proportions-3-of-3/"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NULL"/><Relationship Id="rId5" Type="http://schemas.openxmlformats.org/officeDocument/2006/relationships/diagramQuickStyle" Target="../diagrams/quickStyle1.xml"/><Relationship Id="rId10" Type="http://schemas.openxmlformats.org/officeDocument/2006/relationships/diagramQuickStyle" Target="NULL"/><Relationship Id="rId4" Type="http://schemas.openxmlformats.org/officeDocument/2006/relationships/diagramLayout" Target="../diagrams/layout1.xml"/><Relationship Id="rId9" Type="http://schemas.openxmlformats.org/officeDocument/2006/relationships/diagramLayout" Target="NULL"/><Relationship Id="rId1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Review for Second Exam</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DD26523-7CD4-4772-8D50-970EC2FC628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0AB24A56-D4C0-4D93-B382-2C3B38D56624}"/>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89D8FA-325B-4902-BE94-3740F1EB8EDC}"/>
              </a:ext>
            </a:extLst>
          </p:cNvPr>
          <p:cNvSpPr>
            <a:spLocks noGrp="1"/>
          </p:cNvSpPr>
          <p:nvPr>
            <p:ph type="title"/>
          </p:nvPr>
        </p:nvSpPr>
        <p:spPr>
          <a:xfrm>
            <a:off x="838200" y="365125"/>
            <a:ext cx="10515600" cy="1325563"/>
          </a:xfrm>
        </p:spPr>
        <p:txBody>
          <a:bodyPr>
            <a:normAutofit/>
          </a:bodyPr>
          <a:lstStyle/>
          <a:p>
            <a:r>
              <a:rPr lang="en-US" sz="5400" dirty="0"/>
              <a:t>Practice </a:t>
            </a:r>
            <a:r>
              <a:rPr lang="en-US" sz="5400" dirty="0" err="1"/>
              <a:t>Quesiton</a:t>
            </a:r>
            <a:r>
              <a:rPr lang="en-US" sz="5400" dirty="0"/>
              <a:t>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31D83F-52AE-433B-BE60-965BF8024A25}"/>
              </a:ext>
            </a:extLst>
          </p:cNvPr>
          <p:cNvSpPr>
            <a:spLocks noGrp="1"/>
          </p:cNvSpPr>
          <p:nvPr>
            <p:ph idx="1"/>
          </p:nvPr>
        </p:nvSpPr>
        <p:spPr>
          <a:xfrm>
            <a:off x="838200" y="1929384"/>
            <a:ext cx="10515600" cy="4251960"/>
          </a:xfrm>
        </p:spPr>
        <p:txBody>
          <a:bodyPr>
            <a:normAutofit/>
          </a:bodyPr>
          <a:lstStyle/>
          <a:p>
            <a:pPr marL="0" indent="0">
              <a:buNone/>
            </a:pPr>
            <a:r>
              <a:rPr lang="en-US" sz="2200" b="0" dirty="0">
                <a:latin typeface="Arial"/>
                <a:ea typeface="Arial"/>
                <a:cs typeface="Arial"/>
                <a:sym typeface="Arial"/>
              </a:rPr>
              <a:t>30% people say they dine out on Wednesday’s, n =500, </a:t>
            </a:r>
            <a:r>
              <a:rPr lang="en-US" sz="2200" dirty="0"/>
              <a:t>95% confidence (i.e., t = 1.96) </a:t>
            </a:r>
          </a:p>
          <a:p>
            <a:pPr marL="0" indent="0">
              <a:buNone/>
            </a:pPr>
            <a:endParaRPr lang="en-US" sz="2200" dirty="0"/>
          </a:p>
        </p:txBody>
      </p:sp>
    </p:spTree>
    <p:extLst>
      <p:ext uri="{BB962C8B-B14F-4D97-AF65-F5344CB8AC3E}">
        <p14:creationId xmlns:p14="http://schemas.microsoft.com/office/powerpoint/2010/main" val="61296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FD6E2-9F76-4680-B322-587B571C4743}"/>
              </a:ext>
            </a:extLst>
          </p:cNvPr>
          <p:cNvSpPr>
            <a:spLocks noGrp="1"/>
          </p:cNvSpPr>
          <p:nvPr>
            <p:ph type="title"/>
          </p:nvPr>
        </p:nvSpPr>
        <p:spPr>
          <a:xfrm>
            <a:off x="838200" y="365125"/>
            <a:ext cx="10515600" cy="1325563"/>
          </a:xfrm>
        </p:spPr>
        <p:txBody>
          <a:bodyPr>
            <a:normAutofit/>
          </a:bodyPr>
          <a:lstStyle/>
          <a:p>
            <a:r>
              <a:rPr lang="en-US" sz="5400"/>
              <a:t>Answer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D0C8E6-B88C-4631-984B-D7D33993F604}"/>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a:latin typeface="Arial"/>
                <a:ea typeface="Arial"/>
                <a:cs typeface="Arial"/>
                <a:sym typeface="Arial"/>
              </a:rPr>
              <a:t>Compute Confidence Intervals</a:t>
            </a:r>
            <a:endParaRPr lang="en-US" sz="2200"/>
          </a:p>
          <a:p>
            <a:pPr marL="0" marR="0" lvl="0" indent="0" rtl="0">
              <a:spcBef>
                <a:spcPts val="0"/>
              </a:spcBef>
              <a:spcAft>
                <a:spcPts val="600"/>
              </a:spcAft>
              <a:buNone/>
            </a:pPr>
            <a:endParaRPr lang="en-US" sz="2200" b="0">
              <a:latin typeface="Arial"/>
              <a:ea typeface="Arial"/>
              <a:cs typeface="Arial"/>
              <a:sym typeface="Arial"/>
            </a:endParaRPr>
          </a:p>
          <a:p>
            <a:pPr marL="0" marR="0" lvl="0" indent="0" rtl="0">
              <a:spcBef>
                <a:spcPts val="0"/>
              </a:spcBef>
              <a:spcAft>
                <a:spcPts val="600"/>
              </a:spcAft>
              <a:buNone/>
            </a:pPr>
            <a:r>
              <a:rPr lang="en-US" sz="2200" b="0">
                <a:latin typeface="Arial"/>
                <a:ea typeface="Arial"/>
                <a:cs typeface="Arial"/>
                <a:sym typeface="Arial"/>
              </a:rPr>
              <a:t>p = 30%,n =1,000, </a:t>
            </a:r>
            <a:r>
              <a:rPr lang="en-US" sz="2200"/>
              <a:t>t</a:t>
            </a:r>
            <a:r>
              <a:rPr lang="en-US" sz="2200" b="0">
                <a:latin typeface="Arial"/>
                <a:ea typeface="Arial"/>
                <a:cs typeface="Arial"/>
                <a:sym typeface="Arial"/>
              </a:rPr>
              <a:t>=1.96</a:t>
            </a:r>
          </a:p>
          <a:p>
            <a:pPr marL="0" marR="0" lvl="0" indent="0" rtl="0">
              <a:spcBef>
                <a:spcPts val="0"/>
              </a:spcBef>
              <a:spcAft>
                <a:spcPts val="600"/>
              </a:spcAft>
              <a:buNone/>
            </a:pPr>
            <a:r>
              <a:rPr lang="en-US" sz="2200" b="0">
                <a:latin typeface="Arial"/>
                <a:ea typeface="Arial"/>
                <a:cs typeface="Arial"/>
                <a:sym typeface="Arial"/>
              </a:rPr>
              <a:t>26.0% -34.0%</a:t>
            </a:r>
            <a:endParaRPr lang="en-US" sz="2200"/>
          </a:p>
          <a:p>
            <a:pPr marL="0" marR="0" lvl="0" indent="0" rtl="0">
              <a:spcBef>
                <a:spcPts val="0"/>
              </a:spcBef>
              <a:spcAft>
                <a:spcPts val="600"/>
              </a:spcAft>
              <a:buNone/>
            </a:pPr>
            <a:r>
              <a:rPr lang="en-US" sz="2200" b="0">
                <a:latin typeface="Arial"/>
                <a:ea typeface="Arial"/>
                <a:cs typeface="Arial"/>
                <a:sym typeface="Arial"/>
              </a:rPr>
              <a:t>[30-1.96*SQRT(30*70/500), 30+1.96*SQRT(30*70/500)] </a:t>
            </a:r>
            <a:endParaRPr lang="en-US" sz="2200"/>
          </a:p>
          <a:p>
            <a:pPr marL="0" marR="0" lvl="0" indent="0" rtl="0">
              <a:spcBef>
                <a:spcPts val="0"/>
              </a:spcBef>
              <a:spcAft>
                <a:spcPts val="600"/>
              </a:spcAft>
              <a:buNone/>
            </a:pPr>
            <a:endParaRPr lang="en-US" sz="2200"/>
          </a:p>
          <a:p>
            <a:pPr marL="0" marR="0" lvl="0" indent="0" rtl="0">
              <a:spcBef>
                <a:spcPts val="0"/>
              </a:spcBef>
              <a:spcAft>
                <a:spcPts val="600"/>
              </a:spcAft>
              <a:buNone/>
            </a:pPr>
            <a:r>
              <a:rPr lang="en-US" sz="2200"/>
              <a:t>Conclusion:</a:t>
            </a:r>
          </a:p>
          <a:p>
            <a:pPr marL="0" marR="0" lvl="0" indent="0" rtl="0">
              <a:spcBef>
                <a:spcPts val="0"/>
              </a:spcBef>
              <a:spcAft>
                <a:spcPts val="600"/>
              </a:spcAft>
              <a:buNone/>
            </a:pPr>
            <a:r>
              <a:rPr lang="en-US" sz="2200"/>
              <a:t>We are 95% confident that in population, 26% to 34% of people dine out on Wednesday.  </a:t>
            </a:r>
          </a:p>
        </p:txBody>
      </p:sp>
    </p:spTree>
    <p:extLst>
      <p:ext uri="{BB962C8B-B14F-4D97-AF65-F5344CB8AC3E}">
        <p14:creationId xmlns:p14="http://schemas.microsoft.com/office/powerpoint/2010/main" val="415619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7186F-F60A-433D-B008-ADB7F7BAEC14}"/>
              </a:ext>
            </a:extLst>
          </p:cNvPr>
          <p:cNvSpPr>
            <a:spLocks noGrp="1"/>
          </p:cNvSpPr>
          <p:nvPr>
            <p:ph type="title"/>
          </p:nvPr>
        </p:nvSpPr>
        <p:spPr>
          <a:xfrm>
            <a:off x="838200" y="365125"/>
            <a:ext cx="10515600" cy="1325563"/>
          </a:xfrm>
        </p:spPr>
        <p:txBody>
          <a:bodyPr>
            <a:normAutofit/>
          </a:bodyPr>
          <a:lstStyle/>
          <a:p>
            <a:r>
              <a:rPr lang="en-US" sz="5400"/>
              <a:t>Independent t-test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24E750-05BF-4FB2-AC79-F21CC9647522}"/>
              </a:ext>
            </a:extLst>
          </p:cNvPr>
          <p:cNvSpPr>
            <a:spLocks noGrp="1"/>
          </p:cNvSpPr>
          <p:nvPr>
            <p:ph idx="1"/>
          </p:nvPr>
        </p:nvSpPr>
        <p:spPr>
          <a:xfrm>
            <a:off x="838200" y="1929384"/>
            <a:ext cx="10515600" cy="4251960"/>
          </a:xfrm>
        </p:spPr>
        <p:txBody>
          <a:bodyPr>
            <a:normAutofit/>
          </a:bodyPr>
          <a:lstStyle/>
          <a:p>
            <a:r>
              <a:rPr lang="en-US" sz="1700" dirty="0"/>
              <a:t>Hypothesis tests use samples to infer properties of entire population </a:t>
            </a:r>
          </a:p>
          <a:p>
            <a:r>
              <a:rPr lang="en-US" sz="1700" dirty="0"/>
              <a:t>T-test compare means </a:t>
            </a:r>
          </a:p>
          <a:p>
            <a:r>
              <a:rPr lang="en-US" sz="1700" dirty="0"/>
              <a:t>2 sample t-tests compare the means of 2 groups </a:t>
            </a:r>
          </a:p>
          <a:p>
            <a:pPr lvl="1"/>
            <a:r>
              <a:rPr lang="en-US" sz="1700" dirty="0"/>
              <a:t>Are two population means different?</a:t>
            </a:r>
          </a:p>
          <a:p>
            <a:r>
              <a:rPr lang="en-US" sz="1700" dirty="0"/>
              <a:t>Null and Alternative Hypotheses</a:t>
            </a:r>
          </a:p>
          <a:p>
            <a:pPr lvl="1"/>
            <a:r>
              <a:rPr lang="en-US" sz="1700" dirty="0"/>
              <a:t>Null: The two-group means </a:t>
            </a:r>
            <a:r>
              <a:rPr lang="en-US" sz="1700" b="1" dirty="0"/>
              <a:t>are</a:t>
            </a:r>
            <a:r>
              <a:rPr lang="en-US" sz="1700" dirty="0"/>
              <a:t> equal </a:t>
            </a:r>
          </a:p>
          <a:p>
            <a:pPr lvl="1"/>
            <a:r>
              <a:rPr lang="en-US" sz="1700" dirty="0"/>
              <a:t>Alternative: The two-group means are </a:t>
            </a:r>
            <a:r>
              <a:rPr lang="en-US" sz="1700" b="1" dirty="0"/>
              <a:t>NOT</a:t>
            </a:r>
            <a:r>
              <a:rPr lang="en-US" sz="1700" dirty="0"/>
              <a:t> equal </a:t>
            </a:r>
          </a:p>
          <a:p>
            <a:r>
              <a:rPr lang="en-US" sz="1700" dirty="0"/>
              <a:t>Statistically results: Reject the null hypothesis when the p-value &lt; significance level </a:t>
            </a:r>
          </a:p>
          <a:p>
            <a:r>
              <a:rPr lang="en-US" sz="1700" dirty="0"/>
              <a:t>The formula for the independent t-test depends on the two samples’ variances </a:t>
            </a:r>
          </a:p>
          <a:p>
            <a:pPr lvl="1"/>
            <a:r>
              <a:rPr lang="en-US" sz="1700" dirty="0"/>
              <a:t>Equal variance</a:t>
            </a:r>
          </a:p>
          <a:p>
            <a:pPr lvl="1"/>
            <a:r>
              <a:rPr lang="en-US" sz="1700" dirty="0"/>
              <a:t>Unequal variance</a:t>
            </a:r>
          </a:p>
          <a:p>
            <a:r>
              <a:rPr lang="en-US" sz="1700" dirty="0"/>
              <a:t>For formal formulas: visit </a:t>
            </a:r>
            <a:r>
              <a:rPr lang="en-US" sz="1700" dirty="0">
                <a:hlinkClick r:id="rId3"/>
              </a:rPr>
              <a:t>here</a:t>
            </a:r>
            <a:endParaRPr lang="en-US" sz="1700" dirty="0"/>
          </a:p>
        </p:txBody>
      </p:sp>
    </p:spTree>
    <p:extLst>
      <p:ext uri="{BB962C8B-B14F-4D97-AF65-F5344CB8AC3E}">
        <p14:creationId xmlns:p14="http://schemas.microsoft.com/office/powerpoint/2010/main" val="329187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a:xfrm>
            <a:off x="5297762" y="329184"/>
            <a:ext cx="6251110" cy="1783080"/>
          </a:xfrm>
        </p:spPr>
        <p:txBody>
          <a:bodyPr anchor="b">
            <a:normAutofit/>
          </a:bodyPr>
          <a:lstStyle/>
          <a:p>
            <a:r>
              <a:rPr lang="en-US" sz="5400"/>
              <a:t>iClicker</a:t>
            </a:r>
          </a:p>
        </p:txBody>
      </p:sp>
      <p:pic>
        <p:nvPicPr>
          <p:cNvPr id="5" name="Picture 4" descr="Close up of ruler">
            <a:extLst>
              <a:ext uri="{FF2B5EF4-FFF2-40B4-BE49-F238E27FC236}">
                <a16:creationId xmlns:a16="http://schemas.microsoft.com/office/drawing/2014/main" id="{1B472B30-F4B2-45FD-BB5B-0DC379A04501}"/>
              </a:ext>
            </a:extLst>
          </p:cNvPr>
          <p:cNvPicPr>
            <a:picLocks noChangeAspect="1"/>
          </p:cNvPicPr>
          <p:nvPr/>
        </p:nvPicPr>
        <p:blipFill rotWithShape="1">
          <a:blip r:embed="rId2"/>
          <a:srcRect l="24640" r="3002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a:xfrm>
            <a:off x="5297762" y="2706624"/>
            <a:ext cx="6251110" cy="3483864"/>
          </a:xfrm>
        </p:spPr>
        <p:txBody>
          <a:bodyPr>
            <a:normAutofit/>
          </a:bodyPr>
          <a:lstStyle/>
          <a:p>
            <a:pPr marL="0" indent="0">
              <a:buNone/>
            </a:pPr>
            <a:r>
              <a:rPr lang="en-US" sz="2200"/>
              <a:t>How do we test if the two samples’ variances are equal? </a:t>
            </a:r>
          </a:p>
          <a:p>
            <a:pPr marL="514350" indent="-514350">
              <a:buFont typeface="+mj-lt"/>
              <a:buAutoNum type="alphaUcPeriod"/>
            </a:pPr>
            <a:r>
              <a:rPr lang="en-US" sz="2200"/>
              <a:t>Two-way Chi-square test</a:t>
            </a:r>
          </a:p>
          <a:p>
            <a:pPr marL="514350" indent="-514350">
              <a:buFont typeface="+mj-lt"/>
              <a:buAutoNum type="alphaUcPeriod"/>
            </a:pPr>
            <a:r>
              <a:rPr lang="en-US" sz="2200"/>
              <a:t>One-sample t-test</a:t>
            </a:r>
          </a:p>
          <a:p>
            <a:pPr marL="514350" indent="-514350">
              <a:buFont typeface="+mj-lt"/>
              <a:buAutoNum type="alphaUcPeriod"/>
            </a:pPr>
            <a:r>
              <a:rPr lang="en-US" sz="2200"/>
              <a:t>F-test</a:t>
            </a:r>
          </a:p>
        </p:txBody>
      </p:sp>
    </p:spTree>
    <p:extLst>
      <p:ext uri="{BB962C8B-B14F-4D97-AF65-F5344CB8AC3E}">
        <p14:creationId xmlns:p14="http://schemas.microsoft.com/office/powerpoint/2010/main" val="236328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4975-097F-43CA-B464-1AE371D59C49}"/>
              </a:ext>
            </a:extLst>
          </p:cNvPr>
          <p:cNvSpPr>
            <a:spLocks noGrp="1"/>
          </p:cNvSpPr>
          <p:nvPr>
            <p:ph type="title"/>
          </p:nvPr>
        </p:nvSpPr>
        <p:spPr>
          <a:xfrm>
            <a:off x="630936" y="639520"/>
            <a:ext cx="3429000" cy="1719072"/>
          </a:xfrm>
        </p:spPr>
        <p:txBody>
          <a:bodyPr anchor="b">
            <a:normAutofit/>
          </a:bodyPr>
          <a:lstStyle/>
          <a:p>
            <a:r>
              <a:rPr lang="en-US" sz="5400"/>
              <a:t>F-test for 2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D24CAF-BDA7-420F-96BA-67C4365D39E6}"/>
                  </a:ext>
                </a:extLst>
              </p:cNvPr>
              <p:cNvSpPr>
                <a:spLocks noGrp="1"/>
              </p:cNvSpPr>
              <p:nvPr>
                <p:ph idx="1"/>
              </p:nvPr>
            </p:nvSpPr>
            <p:spPr>
              <a:xfrm>
                <a:off x="630936" y="2807208"/>
                <a:ext cx="3429000" cy="3410712"/>
              </a:xfrm>
            </p:spPr>
            <p:txBody>
              <a:bodyPr anchor="t">
                <a:normAutofit/>
              </a:bodyPr>
              <a:lstStyle/>
              <a:p>
                <a:r>
                  <a:rPr lang="en-US" sz="2200" dirty="0"/>
                  <a:t>H0: </a:t>
                </a:r>
                <a14:m>
                  <m:oMath xmlns:m="http://schemas.openxmlformats.org/officeDocument/2006/math">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𝑥</m:t>
                        </m:r>
                      </m:sub>
                      <m:sup>
                        <m:r>
                          <a:rPr lang="en-US" sz="2200" b="0" i="1">
                            <a:latin typeface="Cambria Math" panose="02040503050406030204" pitchFamily="18" charset="0"/>
                          </a:rPr>
                          <m:t>2</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𝑌</m:t>
                        </m:r>
                      </m:sub>
                      <m:sup>
                        <m:r>
                          <a:rPr lang="en-US" sz="2200" b="0" i="1">
                            <a:latin typeface="Cambria Math" panose="02040503050406030204" pitchFamily="18" charset="0"/>
                          </a:rPr>
                          <m:t>2</m:t>
                        </m:r>
                      </m:sup>
                    </m:sSubSup>
                  </m:oMath>
                </a14:m>
                <a:endParaRPr lang="en-US" sz="2200" dirty="0"/>
              </a:p>
              <a:p>
                <a:r>
                  <a:rPr lang="en-US" sz="2200" dirty="0" err="1"/>
                  <a:t>H1</a:t>
                </a:r>
                <a:r>
                  <a:rPr lang="en-US" sz="2200" dirty="0"/>
                  <a:t>: </a:t>
                </a:r>
                <a14:m>
                  <m:oMath xmlns:m="http://schemas.openxmlformats.org/officeDocument/2006/math">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𝑥</m:t>
                        </m:r>
                      </m:sub>
                      <m:sup>
                        <m:r>
                          <a:rPr lang="en-US" sz="2200" b="0" i="1">
                            <a:latin typeface="Cambria Math" panose="02040503050406030204" pitchFamily="18" charset="0"/>
                          </a:rPr>
                          <m:t>2</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𝜎</m:t>
                        </m:r>
                      </m:e>
                      <m:sub>
                        <m:r>
                          <a:rPr lang="en-US" sz="2200" b="0" i="1">
                            <a:latin typeface="Cambria Math" panose="02040503050406030204" pitchFamily="18" charset="0"/>
                          </a:rPr>
                          <m:t>𝑌</m:t>
                        </m:r>
                      </m:sub>
                      <m:sup>
                        <m:r>
                          <a:rPr lang="en-US" sz="2200" b="0" i="1">
                            <a:latin typeface="Cambria Math" panose="02040503050406030204" pitchFamily="18" charset="0"/>
                          </a:rPr>
                          <m:t>2</m:t>
                        </m:r>
                      </m:sup>
                    </m:sSubSup>
                  </m:oMath>
                </a14:m>
                <a:endParaRPr lang="en-US" sz="2200" dirty="0"/>
              </a:p>
              <a:p>
                <a:r>
                  <a:rPr lang="en-US" sz="2200" dirty="0"/>
                  <a:t>The shape of the 2 distributions can affect the mean </a:t>
                </a:r>
                <a:r>
                  <a:rPr lang="en-US" sz="2200"/>
                  <a:t>hypothesis testing. </a:t>
                </a:r>
                <a:endParaRPr lang="en-US" sz="2200" dirty="0"/>
              </a:p>
            </p:txBody>
          </p:sp>
        </mc:Choice>
        <mc:Fallback xmlns="">
          <p:sp>
            <p:nvSpPr>
              <p:cNvPr id="3" name="Content Placeholder 2">
                <a:extLst>
                  <a:ext uri="{FF2B5EF4-FFF2-40B4-BE49-F238E27FC236}">
                    <a16:creationId xmlns:a16="http://schemas.microsoft.com/office/drawing/2014/main" id="{DDD24CAF-BDA7-420F-96BA-67C4365D39E6}"/>
                  </a:ext>
                </a:extLst>
              </p:cNvPr>
              <p:cNvSpPr>
                <a:spLocks noGrp="1" noRot="1" noChangeAspect="1" noMove="1" noResize="1" noEditPoints="1" noAdjustHandles="1" noChangeArrowheads="1" noChangeShapeType="1" noTextEdit="1"/>
              </p:cNvSpPr>
              <p:nvPr>
                <p:ph idx="1"/>
              </p:nvPr>
            </p:nvSpPr>
            <p:spPr>
              <a:xfrm>
                <a:off x="630936" y="2807208"/>
                <a:ext cx="3429000" cy="3410712"/>
              </a:xfrm>
              <a:blipFill>
                <a:blip r:embed="rId3"/>
                <a:stretch>
                  <a:fillRect l="-2135" t="-1968"/>
                </a:stretch>
              </a:blipFill>
            </p:spPr>
            <p:txBody>
              <a:bodyPr/>
              <a:lstStyle/>
              <a:p>
                <a:r>
                  <a:rPr lang="en-US">
                    <a:noFill/>
                  </a:rPr>
                  <a:t> </a:t>
                </a:r>
              </a:p>
            </p:txBody>
          </p:sp>
        </mc:Fallback>
      </mc:AlternateContent>
      <p:pic>
        <p:nvPicPr>
          <p:cNvPr id="1026" name="Picture 2" descr="Defining the overlapping area of two log-normal distributions with  different means, same variance, and different scaling factors that add up  to 1 - Cross Validated">
            <a:extLst>
              <a:ext uri="{FF2B5EF4-FFF2-40B4-BE49-F238E27FC236}">
                <a16:creationId xmlns:a16="http://schemas.microsoft.com/office/drawing/2014/main" id="{0C056128-00B7-400E-90CE-F7C21C68FE2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667512"/>
            <a:ext cx="6903720" cy="552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1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a:xfrm>
            <a:off x="5297762" y="329184"/>
            <a:ext cx="6251110" cy="1783080"/>
          </a:xfrm>
        </p:spPr>
        <p:txBody>
          <a:bodyPr anchor="b">
            <a:normAutofit/>
          </a:bodyPr>
          <a:lstStyle/>
          <a:p>
            <a:r>
              <a:rPr lang="en-US" sz="5400"/>
              <a:t>iClicker</a:t>
            </a:r>
          </a:p>
        </p:txBody>
      </p:sp>
      <p:pic>
        <p:nvPicPr>
          <p:cNvPr id="5" name="Picture 4" descr="Question mark on green pastel background">
            <a:extLst>
              <a:ext uri="{FF2B5EF4-FFF2-40B4-BE49-F238E27FC236}">
                <a16:creationId xmlns:a16="http://schemas.microsoft.com/office/drawing/2014/main" id="{C87CB9D7-22CB-4B5F-9227-D0B974C110D4}"/>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a:xfrm>
            <a:off x="5297762" y="2706624"/>
            <a:ext cx="6251110" cy="3483864"/>
          </a:xfrm>
        </p:spPr>
        <p:txBody>
          <a:bodyPr>
            <a:normAutofit/>
          </a:bodyPr>
          <a:lstStyle/>
          <a:p>
            <a:pPr marL="0" indent="0">
              <a:buNone/>
            </a:pPr>
            <a:r>
              <a:rPr lang="en-US" sz="2200"/>
              <a:t>What is the null hypothesis for the independent t-test?</a:t>
            </a:r>
          </a:p>
          <a:p>
            <a:pPr marL="514350" indent="-514350">
              <a:buFont typeface="+mj-lt"/>
              <a:buAutoNum type="alphaUcPeriod"/>
            </a:pPr>
            <a:r>
              <a:rPr lang="en-US" sz="2200"/>
              <a:t>The two means are equal </a:t>
            </a:r>
          </a:p>
          <a:p>
            <a:pPr marL="514350" indent="-514350">
              <a:buFont typeface="+mj-lt"/>
              <a:buAutoNum type="alphaUcPeriod"/>
            </a:pPr>
            <a:r>
              <a:rPr lang="en-US" sz="2200"/>
              <a:t>The two means are not equal </a:t>
            </a:r>
          </a:p>
        </p:txBody>
      </p:sp>
    </p:spTree>
    <p:extLst>
      <p:ext uri="{BB962C8B-B14F-4D97-AF65-F5344CB8AC3E}">
        <p14:creationId xmlns:p14="http://schemas.microsoft.com/office/powerpoint/2010/main" val="171422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6F8F4-36B8-4CDE-88FB-4A7105F68DB7}"/>
              </a:ext>
            </a:extLst>
          </p:cNvPr>
          <p:cNvSpPr>
            <a:spLocks noGrp="1"/>
          </p:cNvSpPr>
          <p:nvPr>
            <p:ph type="title"/>
          </p:nvPr>
        </p:nvSpPr>
        <p:spPr>
          <a:xfrm>
            <a:off x="630936" y="640080"/>
            <a:ext cx="4818888" cy="1481328"/>
          </a:xfrm>
        </p:spPr>
        <p:txBody>
          <a:bodyPr anchor="b">
            <a:normAutofit/>
          </a:bodyPr>
          <a:lstStyle/>
          <a:p>
            <a:r>
              <a:rPr lang="en-US" sz="4600"/>
              <a:t>Two-sample independent t-test</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0628DC-7173-4799-A964-5E85EE084063}"/>
                  </a:ext>
                </a:extLst>
              </p:cNvPr>
              <p:cNvSpPr>
                <a:spLocks noGrp="1"/>
              </p:cNvSpPr>
              <p:nvPr>
                <p:ph idx="1"/>
              </p:nvPr>
            </p:nvSpPr>
            <p:spPr>
              <a:xfrm>
                <a:off x="630936" y="2660904"/>
                <a:ext cx="4818888" cy="3547872"/>
              </a:xfrm>
            </p:spPr>
            <p:txBody>
              <a:bodyPr anchor="t">
                <a:normAutofit/>
              </a:bodyPr>
              <a:lstStyle/>
              <a:p>
                <a:r>
                  <a:rPr lang="en-US" sz="2200"/>
                  <a:t>H0: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𝑥</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𝑦</m:t>
                        </m:r>
                      </m:sub>
                    </m:sSub>
                  </m:oMath>
                </a14:m>
                <a:endParaRPr lang="en-US" sz="2200"/>
              </a:p>
              <a:p>
                <a:r>
                  <a:rPr lang="en-US" sz="2200"/>
                  <a:t>H1: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𝑥</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𝜇</m:t>
                        </m:r>
                      </m:e>
                      <m:sub>
                        <m:r>
                          <a:rPr lang="en-US" sz="2200" b="0" i="1">
                            <a:latin typeface="Cambria Math" panose="02040503050406030204" pitchFamily="18" charset="0"/>
                          </a:rPr>
                          <m:t>𝑦</m:t>
                        </m:r>
                      </m:sub>
                    </m:sSub>
                  </m:oMath>
                </a14:m>
                <a:endParaRPr lang="en-US" sz="2200"/>
              </a:p>
              <a:p>
                <a:r>
                  <a:rPr lang="en-US" sz="2200"/>
                  <a:t>Based on whether you reject or accept the assumption that the two samples’ variances are equal, then you can select the appropriate test</a:t>
                </a:r>
              </a:p>
            </p:txBody>
          </p:sp>
        </mc:Choice>
        <mc:Fallback xmlns="">
          <p:sp>
            <p:nvSpPr>
              <p:cNvPr id="3" name="Content Placeholder 2">
                <a:extLst>
                  <a:ext uri="{FF2B5EF4-FFF2-40B4-BE49-F238E27FC236}">
                    <a16:creationId xmlns:a16="http://schemas.microsoft.com/office/drawing/2014/main" id="{AA0628DC-7173-4799-A964-5E85EE084063}"/>
                  </a:ext>
                </a:extLst>
              </p:cNvPr>
              <p:cNvSpPr>
                <a:spLocks noGrp="1" noRot="1" noChangeAspect="1" noMove="1" noResize="1" noEditPoints="1" noAdjustHandles="1" noChangeArrowheads="1" noChangeShapeType="1" noTextEdit="1"/>
              </p:cNvSpPr>
              <p:nvPr>
                <p:ph idx="1"/>
              </p:nvPr>
            </p:nvSpPr>
            <p:spPr>
              <a:xfrm>
                <a:off x="630936" y="2660904"/>
                <a:ext cx="4818888" cy="3547872"/>
              </a:xfrm>
              <a:blipFill>
                <a:blip r:embed="rId3"/>
                <a:stretch>
                  <a:fillRect l="-1519" t="-1890" r="-2278"/>
                </a:stretch>
              </a:blipFill>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9CC19467-C257-436B-BF79-2F20ED42D8C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99048" y="2105200"/>
            <a:ext cx="5458968" cy="2647599"/>
          </a:xfrm>
          <a:prstGeom prst="rect">
            <a:avLst/>
          </a:prstGeom>
        </p:spPr>
      </p:pic>
    </p:spTree>
    <p:extLst>
      <p:ext uri="{BB962C8B-B14F-4D97-AF65-F5344CB8AC3E}">
        <p14:creationId xmlns:p14="http://schemas.microsoft.com/office/powerpoint/2010/main" val="187426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If income and age correlation coefficient is 0.8.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Conclusion: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We would claim that income is </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highly and positively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correlated with age, when age increases the income increases.</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6745863" y="423767"/>
            <a:ext cx="1266360" cy="2644616"/>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8814985" y="783894"/>
            <a:ext cx="3054047"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447822" y="3167130"/>
            <a:ext cx="408182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8495067" y="5987006"/>
            <a:ext cx="3693885" cy="673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panose="020F0502020204030204"/>
                <a:ea typeface="+mn-ea"/>
                <a:cs typeface="+mn-cs"/>
              </a:rPr>
              <a:t>X-axis: income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panose="020F0502020204030204"/>
                <a:ea typeface="+mn-ea"/>
                <a:cs typeface="+mn-cs"/>
              </a:rPr>
              <a:t>Y-axis: age</a:t>
            </a:r>
            <a:endParaRPr kumimoji="0" lang="en-US" sz="2500" b="0" i="0" u="none" strike="noStrike" kern="1200" cap="none" spc="0" normalizeH="0" baseline="0" noProof="0" dirty="0">
              <a:ln>
                <a:noFill/>
              </a:ln>
              <a:solidFill>
                <a:prstClr val="black"/>
              </a:solidFill>
              <a:effectLst/>
              <a:uLnTx/>
              <a:uFillTx/>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8ADF-D473-4829-9D7E-F9AC2DABBE1D}"/>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9FCFCB80-A413-4E63-BC85-519BC6ACECF1}"/>
              </a:ext>
            </a:extLst>
          </p:cNvPr>
          <p:cNvSpPr>
            <a:spLocks noGrp="1"/>
          </p:cNvSpPr>
          <p:nvPr>
            <p:ph idx="1"/>
          </p:nvPr>
        </p:nvSpPr>
        <p:spPr/>
        <p:txBody>
          <a:bodyPr/>
          <a:lstStyle/>
          <a:p>
            <a:r>
              <a:rPr lang="en-US" dirty="0"/>
              <a:t>What a scatter plot looks like and what it represents</a:t>
            </a:r>
          </a:p>
          <a:p>
            <a:r>
              <a:rPr lang="en-US" dirty="0"/>
              <a:t>What a nonlinear relationship looks like on a scatter plot</a:t>
            </a:r>
          </a:p>
          <a:p>
            <a:r>
              <a:rPr lang="en-US" dirty="0"/>
              <a:t>How to interpret correlation coefficients when there is a positive association, negative association, or no association between two variables</a:t>
            </a:r>
          </a:p>
          <a:p>
            <a:r>
              <a:rPr lang="en-US" dirty="0"/>
              <a:t>Why correlation does not indicate causation</a:t>
            </a:r>
          </a:p>
          <a:p>
            <a:endParaRPr lang="en-US" dirty="0"/>
          </a:p>
        </p:txBody>
      </p:sp>
    </p:spTree>
    <p:extLst>
      <p:ext uri="{BB962C8B-B14F-4D97-AF65-F5344CB8AC3E}">
        <p14:creationId xmlns:p14="http://schemas.microsoft.com/office/powerpoint/2010/main" val="426766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920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Second Exam</a:t>
            </a: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a:xfrm>
            <a:off x="5370153" y="1526033"/>
            <a:ext cx="5536397" cy="3935281"/>
          </a:xfrm>
        </p:spPr>
        <p:txBody>
          <a:bodyPr>
            <a:normAutofit/>
          </a:bodyPr>
          <a:lstStyle/>
          <a:p>
            <a:r>
              <a:rPr lang="en-US" sz="2600" dirty="0"/>
              <a:t>Chapters 16, 17, 18, 20, with a heavy emphasis on chapters 17, and 18</a:t>
            </a:r>
          </a:p>
          <a:p>
            <a:r>
              <a:rPr lang="en-US" sz="2600" dirty="0"/>
              <a:t>36 questions (200 points) with 3 extra credit questions in 75 mins</a:t>
            </a:r>
          </a:p>
          <a:p>
            <a:r>
              <a:rPr lang="en-US" sz="2600" dirty="0"/>
              <a:t>Notes are allowed</a:t>
            </a:r>
          </a:p>
          <a:p>
            <a:r>
              <a:rPr lang="en-US" sz="2600" dirty="0"/>
              <a:t>Lockdown Browser is required </a:t>
            </a:r>
          </a:p>
          <a:p>
            <a:r>
              <a:rPr lang="en-US" sz="2600" b="1" dirty="0"/>
              <a:t>1 attempt only </a:t>
            </a:r>
          </a:p>
          <a:p>
            <a:r>
              <a:rPr lang="en-US" sz="2600" dirty="0"/>
              <a:t>Online</a:t>
            </a:r>
          </a:p>
        </p:txBody>
      </p:sp>
      <p:sp>
        <p:nvSpPr>
          <p:cNvPr id="4" name="Footer Placeholder 3">
            <a:extLst>
              <a:ext uri="{FF2B5EF4-FFF2-40B4-BE49-F238E27FC236}">
                <a16:creationId xmlns:a16="http://schemas.microsoft.com/office/drawing/2014/main" id="{144766A8-A0C6-401D-B794-3257A919B613}"/>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56A7D8-C33D-443B-AB58-0036642D7663}"/>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73853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47B3-2073-4EC2-B75C-C2411686D7EB}"/>
              </a:ext>
            </a:extLst>
          </p:cNvPr>
          <p:cNvSpPr>
            <a:spLocks noGrp="1"/>
          </p:cNvSpPr>
          <p:nvPr>
            <p:ph type="title"/>
          </p:nvPr>
        </p:nvSpPr>
        <p:spPr/>
        <p:txBody>
          <a:bodyPr/>
          <a:lstStyle/>
          <a:p>
            <a:r>
              <a:rPr lang="en-US" dirty="0"/>
              <a:t>Simple Regression</a:t>
            </a:r>
          </a:p>
        </p:txBody>
      </p:sp>
      <p:sp>
        <p:nvSpPr>
          <p:cNvPr id="3" name="Content Placeholder 2">
            <a:extLst>
              <a:ext uri="{FF2B5EF4-FFF2-40B4-BE49-F238E27FC236}">
                <a16:creationId xmlns:a16="http://schemas.microsoft.com/office/drawing/2014/main" id="{E92122FD-93EF-4647-BA1E-056C7A41D815}"/>
              </a:ext>
            </a:extLst>
          </p:cNvPr>
          <p:cNvSpPr>
            <a:spLocks noGrp="1"/>
          </p:cNvSpPr>
          <p:nvPr>
            <p:ph idx="1"/>
          </p:nvPr>
        </p:nvSpPr>
        <p:spPr/>
        <p:txBody>
          <a:bodyPr>
            <a:normAutofit fontScale="85000" lnSpcReduction="10000"/>
          </a:bodyPr>
          <a:lstStyle/>
          <a:p>
            <a:r>
              <a:rPr lang="en-US" dirty="0"/>
              <a:t>e)	what the dependent and independent variables are in a regression model</a:t>
            </a:r>
          </a:p>
          <a:p>
            <a:r>
              <a:rPr lang="en-US" dirty="0"/>
              <a:t>f)	what a regression line is, and what it means that a regression line is “best fitting”</a:t>
            </a:r>
          </a:p>
          <a:p>
            <a:r>
              <a:rPr lang="en-US" dirty="0"/>
              <a:t>g)	what the intercept and slope coefficient in a regression model represent </a:t>
            </a:r>
          </a:p>
          <a:p>
            <a:r>
              <a:rPr lang="en-US" dirty="0"/>
              <a:t>h)	how to interpret the slope coefficient in a regression model </a:t>
            </a:r>
          </a:p>
          <a:p>
            <a:r>
              <a:rPr lang="en-US" dirty="0"/>
              <a:t>i)	understand that regression models don’t predict anything, but instead describe something that has already happened</a:t>
            </a:r>
          </a:p>
          <a:p>
            <a:r>
              <a:rPr lang="en-US" dirty="0"/>
              <a:t>j)	what the requirements are for a valid regression model </a:t>
            </a:r>
          </a:p>
          <a:p>
            <a:r>
              <a:rPr lang="en-US" dirty="0"/>
              <a:t>k)	why the relevant range for a model is important, and how it is determined</a:t>
            </a:r>
          </a:p>
          <a:p>
            <a:r>
              <a:rPr lang="en-US" dirty="0"/>
              <a:t>l)	what “error” is in a regression model, and how you can tell whether a model fits the actual data well</a:t>
            </a:r>
          </a:p>
          <a:p>
            <a:endParaRPr lang="en-US" dirty="0"/>
          </a:p>
        </p:txBody>
      </p:sp>
      <p:sp>
        <p:nvSpPr>
          <p:cNvPr id="4" name="Footer Placeholder 3">
            <a:extLst>
              <a:ext uri="{FF2B5EF4-FFF2-40B4-BE49-F238E27FC236}">
                <a16:creationId xmlns:a16="http://schemas.microsoft.com/office/drawing/2014/main" id="{7F1E192C-031B-4E4A-A8F2-984EC547DC83}"/>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950C673-CF10-4B05-975D-D3F53922BADC}"/>
              </a:ext>
            </a:extLst>
          </p:cNvPr>
          <p:cNvSpPr>
            <a:spLocks noGrp="1"/>
          </p:cNvSpPr>
          <p:nvPr>
            <p:ph type="sldNum" sz="quarter" idx="12"/>
          </p:nvPr>
        </p:nvSpPr>
        <p:spPr/>
        <p:txBody>
          <a:bodyPr/>
          <a:lstStyle/>
          <a:p>
            <a:fld id="{A6AF1B4E-90EC-4A51-B6E5-B702C054ECB0}" type="slidenum">
              <a:rPr lang="en-US" smtClean="0"/>
              <a:t>20</a:t>
            </a:fld>
            <a:endParaRPr lang="en-US" dirty="0"/>
          </a:p>
        </p:txBody>
      </p:sp>
    </p:spTree>
    <p:extLst>
      <p:ext uri="{BB962C8B-B14F-4D97-AF65-F5344CB8AC3E}">
        <p14:creationId xmlns:p14="http://schemas.microsoft.com/office/powerpoint/2010/main" val="50733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645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BBD8-F37F-45BC-A7BC-69AFBA242602}"/>
              </a:ext>
            </a:extLst>
          </p:cNvPr>
          <p:cNvSpPr>
            <a:spLocks noGrp="1"/>
          </p:cNvSpPr>
          <p:nvPr>
            <p:ph type="title"/>
          </p:nvPr>
        </p:nvSpPr>
        <p:spPr/>
        <p:txBody>
          <a:bodyPr/>
          <a:lstStyle/>
          <a:p>
            <a:r>
              <a:rPr lang="en-US" dirty="0"/>
              <a:t>Multiple Regression</a:t>
            </a:r>
          </a:p>
        </p:txBody>
      </p:sp>
      <p:sp>
        <p:nvSpPr>
          <p:cNvPr id="3" name="Content Placeholder 2">
            <a:extLst>
              <a:ext uri="{FF2B5EF4-FFF2-40B4-BE49-F238E27FC236}">
                <a16:creationId xmlns:a16="http://schemas.microsoft.com/office/drawing/2014/main" id="{5B5E27C4-613E-4B50-975E-834B9B716EE3}"/>
              </a:ext>
            </a:extLst>
          </p:cNvPr>
          <p:cNvSpPr>
            <a:spLocks noGrp="1"/>
          </p:cNvSpPr>
          <p:nvPr>
            <p:ph idx="1"/>
          </p:nvPr>
        </p:nvSpPr>
        <p:spPr/>
        <p:txBody>
          <a:bodyPr>
            <a:normAutofit lnSpcReduction="10000"/>
          </a:bodyPr>
          <a:lstStyle/>
          <a:p>
            <a:r>
              <a:rPr lang="en-US" dirty="0"/>
              <a:t>m)	what kind of variables (based on level of measurement) are eligible for inclusion in a regression model</a:t>
            </a:r>
          </a:p>
          <a:p>
            <a:r>
              <a:rPr lang="en-US" dirty="0"/>
              <a:t>n)	how to create estimates from a multiple regression model</a:t>
            </a:r>
          </a:p>
          <a:p>
            <a:r>
              <a:rPr lang="en-US" dirty="0"/>
              <a:t>o)	how to interpret multiple regression slope coefficients</a:t>
            </a:r>
          </a:p>
          <a:p>
            <a:r>
              <a:rPr lang="en-US" dirty="0"/>
              <a:t>p)	interpreting intercepts can be a little tricky sometimes—information about intercept interpretation has been provided, but it isn’t always easy to tell when it is or is not meaningful to interpret the intercept, so you won’t be tested on this</a:t>
            </a:r>
          </a:p>
          <a:p>
            <a:r>
              <a:rPr lang="en-US" dirty="0"/>
              <a:t>q)	how to interpret </a:t>
            </a:r>
            <a:r>
              <a:rPr lang="en-US" dirty="0" err="1"/>
              <a:t>R2</a:t>
            </a:r>
            <a:r>
              <a:rPr lang="en-US" dirty="0"/>
              <a:t> and “percentage of variation explained” means</a:t>
            </a:r>
          </a:p>
          <a:p>
            <a:endParaRPr lang="en-US" dirty="0"/>
          </a:p>
        </p:txBody>
      </p:sp>
      <p:sp>
        <p:nvSpPr>
          <p:cNvPr id="4" name="Footer Placeholder 3">
            <a:extLst>
              <a:ext uri="{FF2B5EF4-FFF2-40B4-BE49-F238E27FC236}">
                <a16:creationId xmlns:a16="http://schemas.microsoft.com/office/drawing/2014/main" id="{4587F4FF-020D-43D7-9C9D-F71D44D9A58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F2F05B5D-EE4A-4E54-8AD2-3CF6EB8BFAC4}"/>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3533767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5A68-3D4F-41F0-B846-BF0C72EC241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E80E34-1510-4468-BF98-28AC62D722D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CDFF294-B3BE-47A6-BA04-61690531323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07B6458-99E4-4C14-83CD-6FA1F050F13D}"/>
              </a:ext>
            </a:extLst>
          </p:cNvPr>
          <p:cNvSpPr>
            <a:spLocks noGrp="1"/>
          </p:cNvSpPr>
          <p:nvPr>
            <p:ph type="sldNum" sz="quarter" idx="12"/>
          </p:nvPr>
        </p:nvSpPr>
        <p:spPr/>
        <p:txBody>
          <a:bodyPr/>
          <a:lstStyle/>
          <a:p>
            <a:fld id="{A6AF1B4E-90EC-4A51-B6E5-B702C054ECB0}" type="slidenum">
              <a:rPr lang="en-US" smtClean="0"/>
              <a:t>23</a:t>
            </a:fld>
            <a:endParaRPr lang="en-US" dirty="0"/>
          </a:p>
        </p:txBody>
      </p:sp>
    </p:spTree>
    <p:extLst>
      <p:ext uri="{BB962C8B-B14F-4D97-AF65-F5344CB8AC3E}">
        <p14:creationId xmlns:p14="http://schemas.microsoft.com/office/powerpoint/2010/main" val="2417500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A234-56A6-49E2-9A15-2A406AB3A914}"/>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0D84E982-12F8-4BAE-9F81-30587EE116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3004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4333D-7F09-433E-8720-513BEE7BC1C0}"/>
              </a:ext>
            </a:extLst>
          </p:cNvPr>
          <p:cNvSpPr>
            <a:spLocks noGrp="1"/>
          </p:cNvSpPr>
          <p:nvPr>
            <p:ph type="title"/>
          </p:nvPr>
        </p:nvSpPr>
        <p:spPr>
          <a:xfrm>
            <a:off x="841248" y="548640"/>
            <a:ext cx="3600860" cy="5431536"/>
          </a:xfrm>
        </p:spPr>
        <p:txBody>
          <a:bodyPr>
            <a:normAutofit/>
          </a:bodyPr>
          <a:lstStyle/>
          <a:p>
            <a:r>
              <a:rPr lang="en-US" sz="5400"/>
              <a:t>What you get out of this class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0DCB32-F70C-4756-856F-AF3ABA94189A}"/>
              </a:ext>
            </a:extLst>
          </p:cNvPr>
          <p:cNvSpPr>
            <a:spLocks noGrp="1"/>
          </p:cNvSpPr>
          <p:nvPr>
            <p:ph idx="1"/>
          </p:nvPr>
        </p:nvSpPr>
        <p:spPr>
          <a:xfrm>
            <a:off x="5126418" y="552091"/>
            <a:ext cx="6224335" cy="5431536"/>
          </a:xfrm>
        </p:spPr>
        <p:txBody>
          <a:bodyPr anchor="ctr">
            <a:normAutofit/>
          </a:bodyPr>
          <a:lstStyle/>
          <a:p>
            <a:r>
              <a:rPr lang="en-US" sz="2200" dirty="0"/>
              <a:t>Correlation is not causation </a:t>
            </a:r>
          </a:p>
          <a:p>
            <a:r>
              <a:rPr lang="en-US" sz="2200" dirty="0"/>
              <a:t>The difference between constructs and variables </a:t>
            </a:r>
          </a:p>
          <a:p>
            <a:r>
              <a:rPr lang="en-US" sz="2200" dirty="0"/>
              <a:t>Descriptive, Correlation, Regression Analysis</a:t>
            </a:r>
          </a:p>
          <a:p>
            <a:r>
              <a:rPr lang="en-US" sz="2200" dirty="0"/>
              <a:t>F-test, independent t-test </a:t>
            </a:r>
          </a:p>
          <a:p>
            <a:r>
              <a:rPr lang="en-US" sz="2200" dirty="0"/>
              <a:t>Bar plot, scatterplot, box plot</a:t>
            </a:r>
          </a:p>
        </p:txBody>
      </p:sp>
      <p:sp>
        <p:nvSpPr>
          <p:cNvPr id="4" name="Footer Placeholder 3">
            <a:extLst>
              <a:ext uri="{FF2B5EF4-FFF2-40B4-BE49-F238E27FC236}">
                <a16:creationId xmlns:a16="http://schemas.microsoft.com/office/drawing/2014/main" id="{371346CD-B61D-4AA1-AE90-D1C53F87178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FE8E7A6-B29B-4B97-9945-CB5B5684C92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221221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7A41-AE8A-446F-8131-3A9B94FE786E}"/>
              </a:ext>
            </a:extLst>
          </p:cNvPr>
          <p:cNvSpPr>
            <a:spLocks noGrp="1"/>
          </p:cNvSpPr>
          <p:nvPr>
            <p:ph type="title"/>
          </p:nvPr>
        </p:nvSpPr>
        <p:spPr>
          <a:xfrm>
            <a:off x="4965430" y="629268"/>
            <a:ext cx="6586491" cy="1286160"/>
          </a:xfrm>
        </p:spPr>
        <p:txBody>
          <a:bodyPr anchor="b">
            <a:normAutofit/>
          </a:bodyPr>
          <a:lstStyle/>
          <a:p>
            <a:r>
              <a:rPr lang="en-US" dirty="0"/>
              <a:t>Poll</a:t>
            </a:r>
          </a:p>
        </p:txBody>
      </p:sp>
      <p:sp>
        <p:nvSpPr>
          <p:cNvPr id="3" name="Content Placeholder 2">
            <a:extLst>
              <a:ext uri="{FF2B5EF4-FFF2-40B4-BE49-F238E27FC236}">
                <a16:creationId xmlns:a16="http://schemas.microsoft.com/office/drawing/2014/main" id="{D080623D-3526-4190-83D5-D8257529337A}"/>
              </a:ext>
            </a:extLst>
          </p:cNvPr>
          <p:cNvSpPr>
            <a:spLocks noGrp="1"/>
          </p:cNvSpPr>
          <p:nvPr>
            <p:ph idx="1"/>
          </p:nvPr>
        </p:nvSpPr>
        <p:spPr>
          <a:xfrm>
            <a:off x="4965431" y="2438400"/>
            <a:ext cx="6586489" cy="3785419"/>
          </a:xfrm>
        </p:spPr>
        <p:txBody>
          <a:bodyPr>
            <a:normAutofit/>
          </a:bodyPr>
          <a:lstStyle/>
          <a:p>
            <a:pPr marL="0" indent="0">
              <a:buNone/>
            </a:pPr>
            <a:r>
              <a:rPr lang="en-US" sz="2000"/>
              <a:t>Do you prefer to have the second exam before the presentation? </a:t>
            </a:r>
          </a:p>
          <a:p>
            <a:pPr marL="514350" indent="-514350">
              <a:buFont typeface="+mj-lt"/>
              <a:buAutoNum type="alphaUcPeriod"/>
            </a:pPr>
            <a:r>
              <a:rPr lang="en-US" sz="2000"/>
              <a:t>I prefer to take the exam first </a:t>
            </a:r>
          </a:p>
          <a:p>
            <a:pPr marL="514350" indent="-514350">
              <a:buFont typeface="+mj-lt"/>
              <a:buAutoNum type="alphaUcPeriod"/>
            </a:pPr>
            <a:r>
              <a:rPr lang="en-US" sz="2000"/>
              <a:t>I prefer to present first </a:t>
            </a:r>
          </a:p>
          <a:p>
            <a:pPr marL="514350" indent="-514350">
              <a:buFont typeface="+mj-lt"/>
              <a:buAutoNum type="alphaUcPeriod"/>
            </a:pPr>
            <a:r>
              <a:rPr lang="en-US" sz="2000"/>
              <a:t>I have no preference </a:t>
            </a:r>
          </a:p>
        </p:txBody>
      </p:sp>
      <p:pic>
        <p:nvPicPr>
          <p:cNvPr id="7" name="Picture 6" descr="Desks in empty classroom">
            <a:extLst>
              <a:ext uri="{FF2B5EF4-FFF2-40B4-BE49-F238E27FC236}">
                <a16:creationId xmlns:a16="http://schemas.microsoft.com/office/drawing/2014/main" id="{41D43807-29B1-4A52-91AB-3F725DC6F0E1}"/>
              </a:ext>
            </a:extLst>
          </p:cNvPr>
          <p:cNvPicPr>
            <a:picLocks noChangeAspect="1"/>
          </p:cNvPicPr>
          <p:nvPr/>
        </p:nvPicPr>
        <p:blipFill rotWithShape="1">
          <a:blip r:embed="rId2"/>
          <a:srcRect l="26340" r="22964"/>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3AB4E"/>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645FA9A-6149-4188-8B26-3971A83FA5B1}"/>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43F3E213-013D-4DF3-BED3-DB3C535A303D}"/>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385820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17171-07AC-40B0-8116-E9876AE5AE0B}"/>
              </a:ext>
            </a:extLst>
          </p:cNvPr>
          <p:cNvSpPr>
            <a:spLocks noGrp="1"/>
          </p:cNvSpPr>
          <p:nvPr>
            <p:ph type="title"/>
          </p:nvPr>
        </p:nvSpPr>
        <p:spPr>
          <a:xfrm>
            <a:off x="630936" y="640080"/>
            <a:ext cx="4818888" cy="1481328"/>
          </a:xfrm>
        </p:spPr>
        <p:txBody>
          <a:bodyPr anchor="b">
            <a:normAutofit/>
          </a:bodyPr>
          <a:lstStyle/>
          <a:p>
            <a:r>
              <a:rPr lang="en-US" sz="5000"/>
              <a:t>Measures of Central Tendency</a:t>
            </a:r>
          </a:p>
        </p:txBody>
      </p:sp>
      <p:sp>
        <p:nvSpPr>
          <p:cNvPr id="7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319C3-D8FF-463F-9422-CA2A75FBF72A}"/>
              </a:ext>
            </a:extLst>
          </p:cNvPr>
          <p:cNvSpPr>
            <a:spLocks noGrp="1"/>
          </p:cNvSpPr>
          <p:nvPr>
            <p:ph idx="1"/>
          </p:nvPr>
        </p:nvSpPr>
        <p:spPr>
          <a:xfrm>
            <a:off x="630936" y="2660904"/>
            <a:ext cx="4818888" cy="3547872"/>
          </a:xfrm>
        </p:spPr>
        <p:txBody>
          <a:bodyPr anchor="t">
            <a:normAutofit/>
          </a:bodyPr>
          <a:lstStyle/>
          <a:p>
            <a:r>
              <a:rPr lang="en-US" sz="2000" b="1" dirty="0"/>
              <a:t>Average</a:t>
            </a:r>
            <a:r>
              <a:rPr lang="en-US" sz="2000" dirty="0"/>
              <a:t> (Arithmetic mean): the average value characterizing a set of numbers </a:t>
            </a:r>
          </a:p>
          <a:p>
            <a:r>
              <a:rPr lang="en-US" sz="2000" b="1" dirty="0"/>
              <a:t>Mode</a:t>
            </a:r>
            <a:r>
              <a:rPr lang="en-US" sz="2000" dirty="0"/>
              <a:t>: The value in a string of numbers that occurs most often </a:t>
            </a:r>
          </a:p>
          <a:p>
            <a:r>
              <a:rPr lang="en-US" sz="2000" b="1" dirty="0"/>
              <a:t>Median</a:t>
            </a:r>
            <a:r>
              <a:rPr lang="en-US" sz="2000" dirty="0"/>
              <a:t>: the value whose occurrence lies in the middle of a set of order values </a:t>
            </a:r>
          </a:p>
          <a:p>
            <a:r>
              <a:rPr lang="en-US" sz="2000" b="1" dirty="0"/>
              <a:t>Geometric</a:t>
            </a:r>
            <a:r>
              <a:rPr lang="en-US" sz="2000" dirty="0"/>
              <a:t> </a:t>
            </a:r>
            <a:r>
              <a:rPr lang="en-US" sz="2000" b="1" dirty="0"/>
              <a:t>mean</a:t>
            </a:r>
            <a:r>
              <a:rPr lang="en-US" sz="2000" dirty="0"/>
              <a:t>: the central number in a geometric progression (n-</a:t>
            </a:r>
            <a:r>
              <a:rPr lang="en-US" sz="2000" dirty="0" err="1"/>
              <a:t>th</a:t>
            </a:r>
            <a:r>
              <a:rPr lang="en-US" sz="2000" dirty="0"/>
              <a:t> root of a product of n numbers) such as interest rate, human population. </a:t>
            </a:r>
          </a:p>
        </p:txBody>
      </p:sp>
      <p:pic>
        <p:nvPicPr>
          <p:cNvPr id="3074" name="Picture 2" descr="Anna J. Egalite on Twitter: &amp;quot;In my intro stats class today, I told students  the median is a ”resistant” measure of a distribution&amp;#39;s center &amp;amp; is often  preferred to the mean in">
            <a:extLst>
              <a:ext uri="{FF2B5EF4-FFF2-40B4-BE49-F238E27FC236}">
                <a16:creationId xmlns:a16="http://schemas.microsoft.com/office/drawing/2014/main" id="{3537DB49-C001-43B6-B454-2629A59A34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99" b="1"/>
          <a:stretch/>
        </p:blipFill>
        <p:spPr bwMode="auto">
          <a:xfrm>
            <a:off x="6099048" y="1493184"/>
            <a:ext cx="5458968" cy="38716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D3482B5-E3F4-438D-B9C8-2F974ECF7C3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8A2FB1A-47F8-48D8-B2FD-BA2D430B9A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90411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428E-A334-4F2E-83AA-44C7747B8A9D}"/>
              </a:ext>
            </a:extLst>
          </p:cNvPr>
          <p:cNvSpPr>
            <a:spLocks noGrp="1"/>
          </p:cNvSpPr>
          <p:nvPr>
            <p:ph type="title"/>
          </p:nvPr>
        </p:nvSpPr>
        <p:spPr>
          <a:xfrm>
            <a:off x="838200" y="365125"/>
            <a:ext cx="10515600" cy="1325563"/>
          </a:xfrm>
        </p:spPr>
        <p:txBody>
          <a:bodyPr>
            <a:normAutofit/>
          </a:bodyPr>
          <a:lstStyle/>
          <a:p>
            <a:r>
              <a:rPr lang="en-US" sz="4600" dirty="0"/>
              <a:t>Level of Measurement</a:t>
            </a:r>
          </a:p>
        </p:txBody>
      </p:sp>
      <p:graphicFrame>
        <p:nvGraphicFramePr>
          <p:cNvPr id="4" name="Table 4">
            <a:extLst>
              <a:ext uri="{FF2B5EF4-FFF2-40B4-BE49-F238E27FC236}">
                <a16:creationId xmlns:a16="http://schemas.microsoft.com/office/drawing/2014/main" id="{A9DF62AB-3108-4EDD-84F6-AEDF8CA1FB06}"/>
              </a:ext>
            </a:extLst>
          </p:cNvPr>
          <p:cNvGraphicFramePr>
            <a:graphicFrameLocks noGrp="1"/>
          </p:cNvGraphicFramePr>
          <p:nvPr>
            <p:ph idx="1"/>
          </p:nvPr>
        </p:nvGraphicFramePr>
        <p:xfrm>
          <a:off x="838200" y="2437212"/>
          <a:ext cx="10515601" cy="3530628"/>
        </p:xfrm>
        <a:graphic>
          <a:graphicData uri="http://schemas.openxmlformats.org/drawingml/2006/table">
            <a:tbl>
              <a:tblPr firstRow="1" bandRow="1">
                <a:tableStyleId>{5C22544A-7EE6-4342-B048-85BDC9FD1C3A}</a:tableStyleId>
              </a:tblPr>
              <a:tblGrid>
                <a:gridCol w="3070618">
                  <a:extLst>
                    <a:ext uri="{9D8B030D-6E8A-4147-A177-3AD203B41FA5}">
                      <a16:colId xmlns:a16="http://schemas.microsoft.com/office/drawing/2014/main" val="141250072"/>
                    </a:ext>
                  </a:extLst>
                </a:gridCol>
                <a:gridCol w="3771139">
                  <a:extLst>
                    <a:ext uri="{9D8B030D-6E8A-4147-A177-3AD203B41FA5}">
                      <a16:colId xmlns:a16="http://schemas.microsoft.com/office/drawing/2014/main" val="3087746048"/>
                    </a:ext>
                  </a:extLst>
                </a:gridCol>
                <a:gridCol w="3673844">
                  <a:extLst>
                    <a:ext uri="{9D8B030D-6E8A-4147-A177-3AD203B41FA5}">
                      <a16:colId xmlns:a16="http://schemas.microsoft.com/office/drawing/2014/main" val="1128304613"/>
                    </a:ext>
                  </a:extLst>
                </a:gridCol>
              </a:tblGrid>
              <a:tr h="1036772">
                <a:tc>
                  <a:txBody>
                    <a:bodyPr/>
                    <a:lstStyle/>
                    <a:p>
                      <a:endParaRPr lang="en-US" sz="2800"/>
                    </a:p>
                  </a:txBody>
                  <a:tcPr marL="140104" marR="140104" marT="70052" marB="70052"/>
                </a:tc>
                <a:tc>
                  <a:txBody>
                    <a:bodyPr/>
                    <a:lstStyle/>
                    <a:p>
                      <a:r>
                        <a:rPr lang="en-US" sz="2800"/>
                        <a:t>Nominal/ Ordinal (Categorical)</a:t>
                      </a:r>
                    </a:p>
                  </a:txBody>
                  <a:tcPr marL="140104" marR="140104" marT="70052" marB="70052"/>
                </a:tc>
                <a:tc>
                  <a:txBody>
                    <a:bodyPr/>
                    <a:lstStyle/>
                    <a:p>
                      <a:r>
                        <a:rPr lang="en-US" sz="2800"/>
                        <a:t>Interval/ Ratio (Continuous)</a:t>
                      </a:r>
                    </a:p>
                  </a:txBody>
                  <a:tcPr marL="140104" marR="140104" marT="70052" marB="70052"/>
                </a:tc>
                <a:extLst>
                  <a:ext uri="{0D108BD9-81ED-4DB2-BD59-A6C34878D82A}">
                    <a16:rowId xmlns:a16="http://schemas.microsoft.com/office/drawing/2014/main" val="1740321637"/>
                  </a:ext>
                </a:extLst>
              </a:tr>
              <a:tr h="1457084">
                <a:tc>
                  <a:txBody>
                    <a:bodyPr/>
                    <a:lstStyle/>
                    <a:p>
                      <a:r>
                        <a:rPr lang="en-US" sz="2800"/>
                        <a:t>One variable </a:t>
                      </a:r>
                    </a:p>
                    <a:p>
                      <a:r>
                        <a:rPr lang="en-US" sz="2800"/>
                        <a:t>(Descriptive RQ)</a:t>
                      </a:r>
                    </a:p>
                  </a:txBody>
                  <a:tcPr marL="140104" marR="140104" marT="70052" marB="70052"/>
                </a:tc>
                <a:tc>
                  <a:txBody>
                    <a:bodyPr/>
                    <a:lstStyle/>
                    <a:p>
                      <a:r>
                        <a:rPr lang="en-US" sz="2800" dirty="0"/>
                        <a:t>Percent, </a:t>
                      </a:r>
                    </a:p>
                    <a:p>
                      <a:r>
                        <a:rPr lang="en-US" sz="2800" dirty="0"/>
                        <a:t>Median (ordinal), </a:t>
                      </a:r>
                    </a:p>
                    <a:p>
                      <a:r>
                        <a:rPr lang="en-US" sz="2800" dirty="0"/>
                        <a:t>confidence interval</a:t>
                      </a:r>
                    </a:p>
                  </a:txBody>
                  <a:tcPr marL="140104" marR="140104" marT="70052" marB="70052"/>
                </a:tc>
                <a:tc>
                  <a:txBody>
                    <a:bodyPr/>
                    <a:lstStyle/>
                    <a:p>
                      <a:r>
                        <a:rPr lang="en-US" sz="2800" dirty="0"/>
                        <a:t>Average, </a:t>
                      </a:r>
                    </a:p>
                    <a:p>
                      <a:r>
                        <a:rPr lang="en-US" sz="2800" dirty="0"/>
                        <a:t>confidence interval</a:t>
                      </a:r>
                    </a:p>
                  </a:txBody>
                  <a:tcPr marL="140104" marR="140104" marT="70052" marB="70052"/>
                </a:tc>
                <a:extLst>
                  <a:ext uri="{0D108BD9-81ED-4DB2-BD59-A6C34878D82A}">
                    <a16:rowId xmlns:a16="http://schemas.microsoft.com/office/drawing/2014/main" val="569898246"/>
                  </a:ext>
                </a:extLst>
              </a:tr>
              <a:tr h="1036772">
                <a:tc>
                  <a:txBody>
                    <a:bodyPr/>
                    <a:lstStyle/>
                    <a:p>
                      <a:r>
                        <a:rPr lang="en-US" sz="2800" dirty="0"/>
                        <a:t>Two variables </a:t>
                      </a:r>
                    </a:p>
                    <a:p>
                      <a:r>
                        <a:rPr lang="en-US" sz="2800" dirty="0"/>
                        <a:t>(Difference </a:t>
                      </a:r>
                      <a:r>
                        <a:rPr lang="en-US" sz="2800" dirty="0" err="1"/>
                        <a:t>RQ</a:t>
                      </a:r>
                      <a:r>
                        <a:rPr lang="en-US" sz="2800" dirty="0"/>
                        <a:t>)</a:t>
                      </a:r>
                    </a:p>
                  </a:txBody>
                  <a:tcPr marL="140104" marR="140104" marT="70052" marB="70052"/>
                </a:tc>
                <a:tc>
                  <a:txBody>
                    <a:bodyPr/>
                    <a:lstStyle/>
                    <a:p>
                      <a:r>
                        <a:rPr lang="en-US" sz="2800" dirty="0"/>
                        <a:t>Cross-tabulation; </a:t>
                      </a:r>
                    </a:p>
                    <a:p>
                      <a:r>
                        <a:rPr lang="en-US" sz="2800" dirty="0"/>
                        <a:t>two-way Chi-squared</a:t>
                      </a:r>
                    </a:p>
                  </a:txBody>
                  <a:tcPr marL="140104" marR="140104" marT="70052" marB="70052"/>
                </a:tc>
                <a:tc>
                  <a:txBody>
                    <a:bodyPr/>
                    <a:lstStyle/>
                    <a:p>
                      <a:r>
                        <a:rPr lang="en-US" sz="2800" dirty="0"/>
                        <a:t>Mean comparison; Independent t-test </a:t>
                      </a:r>
                    </a:p>
                  </a:txBody>
                  <a:tcPr marL="140104" marR="140104" marT="70052" marB="70052"/>
                </a:tc>
                <a:extLst>
                  <a:ext uri="{0D108BD9-81ED-4DB2-BD59-A6C34878D82A}">
                    <a16:rowId xmlns:a16="http://schemas.microsoft.com/office/drawing/2014/main" val="3383491432"/>
                  </a:ext>
                </a:extLst>
              </a:tr>
            </a:tbl>
          </a:graphicData>
        </a:graphic>
      </p:graphicFrame>
      <p:sp>
        <p:nvSpPr>
          <p:cNvPr id="3" name="Footer Placeholder 2">
            <a:extLst>
              <a:ext uri="{FF2B5EF4-FFF2-40B4-BE49-F238E27FC236}">
                <a16:creationId xmlns:a16="http://schemas.microsoft.com/office/drawing/2014/main" id="{7F7D3409-F754-4954-9502-7E7E603F204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33B3D2E-4141-49E8-99CE-6EDE530A29FF}"/>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336524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376-51F1-4E57-96F0-75FD519BA71B}"/>
              </a:ext>
            </a:extLst>
          </p:cNvPr>
          <p:cNvSpPr>
            <a:spLocks noGrp="1"/>
          </p:cNvSpPr>
          <p:nvPr>
            <p:ph type="title"/>
          </p:nvPr>
        </p:nvSpPr>
        <p:spPr>
          <a:xfrm>
            <a:off x="630936" y="639520"/>
            <a:ext cx="3429000" cy="1719072"/>
          </a:xfrm>
        </p:spPr>
        <p:txBody>
          <a:bodyPr anchor="b">
            <a:normAutofit/>
          </a:bodyPr>
          <a:lstStyle/>
          <a:p>
            <a:r>
              <a:rPr lang="en-US" sz="5400"/>
              <a:t>Statistical Inference</a:t>
            </a:r>
          </a:p>
        </p:txBody>
      </p:sp>
      <p:sp>
        <p:nvSpPr>
          <p:cNvPr id="3" name="Content Placeholder 2">
            <a:extLst>
              <a:ext uri="{FF2B5EF4-FFF2-40B4-BE49-F238E27FC236}">
                <a16:creationId xmlns:a16="http://schemas.microsoft.com/office/drawing/2014/main" id="{D7476925-E36C-4A00-9201-65BF7DCAC468}"/>
              </a:ext>
            </a:extLst>
          </p:cNvPr>
          <p:cNvSpPr>
            <a:spLocks noGrp="1"/>
          </p:cNvSpPr>
          <p:nvPr>
            <p:ph idx="1"/>
          </p:nvPr>
        </p:nvSpPr>
        <p:spPr>
          <a:xfrm>
            <a:off x="630936" y="2807208"/>
            <a:ext cx="3429000" cy="3410712"/>
          </a:xfrm>
        </p:spPr>
        <p:txBody>
          <a:bodyPr anchor="t">
            <a:normAutofit/>
          </a:bodyPr>
          <a:lstStyle/>
          <a:p>
            <a:pPr marL="0" indent="0">
              <a:buNone/>
            </a:pPr>
            <a:r>
              <a:rPr lang="en-US" sz="2200"/>
              <a:t>A set of procedures in which the sample size and sample statistics (e.g., sample average and sample standard deviation) are used to make estimates of population parameters</a:t>
            </a:r>
          </a:p>
        </p:txBody>
      </p:sp>
      <p:pic>
        <p:nvPicPr>
          <p:cNvPr id="5" name="Picture 4" descr="Diagram&#10;&#10;Description automatically generated">
            <a:extLst>
              <a:ext uri="{FF2B5EF4-FFF2-40B4-BE49-F238E27FC236}">
                <a16:creationId xmlns:a16="http://schemas.microsoft.com/office/drawing/2014/main" id="{BFAC24DC-0B26-41CE-B223-23CA8BDBD4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323700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415F-DA5A-41C7-B958-506F35C97E55}"/>
              </a:ext>
            </a:extLst>
          </p:cNvPr>
          <p:cNvSpPr>
            <a:spLocks noGrp="1"/>
          </p:cNvSpPr>
          <p:nvPr>
            <p:ph type="title"/>
          </p:nvPr>
        </p:nvSpPr>
        <p:spPr>
          <a:xfrm>
            <a:off x="524741" y="620392"/>
            <a:ext cx="3808268" cy="2282465"/>
          </a:xfrm>
        </p:spPr>
        <p:txBody>
          <a:bodyPr>
            <a:normAutofit/>
          </a:bodyPr>
          <a:lstStyle/>
          <a:p>
            <a:r>
              <a:rPr lang="en-US" sz="6000" dirty="0">
                <a:solidFill>
                  <a:schemeClr val="accent5"/>
                </a:solidFill>
              </a:rPr>
              <a:t>Parameter Estimation</a:t>
            </a:r>
          </a:p>
        </p:txBody>
      </p:sp>
      <mc:AlternateContent xmlns:mc="http://schemas.openxmlformats.org/markup-compatibility/2006" xmlns:a14="http://schemas.microsoft.com/office/drawing/2010/main">
        <mc:Choice Requires="a14">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10" name="Group 9">
            <a:extLst>
              <a:ext uri="{FF2B5EF4-FFF2-40B4-BE49-F238E27FC236}">
                <a16:creationId xmlns:a16="http://schemas.microsoft.com/office/drawing/2014/main" id="{8D76F03A-AA20-4296-BA49-2AB75401A631}"/>
              </a:ext>
            </a:extLst>
          </p:cNvPr>
          <p:cNvGrpSpPr/>
          <p:nvPr/>
        </p:nvGrpSpPr>
        <p:grpSpPr>
          <a:xfrm>
            <a:off x="673875" y="3372736"/>
            <a:ext cx="3510000" cy="2262260"/>
            <a:chOff x="-235458" y="424829"/>
            <a:chExt cx="3510000" cy="2262260"/>
          </a:xfrm>
        </p:grpSpPr>
        <p:pic>
          <p:nvPicPr>
            <p:cNvPr id="8" name="Picture 7" descr="Table&#10;&#10;Description automatically generated">
              <a:extLst>
                <a:ext uri="{FF2B5EF4-FFF2-40B4-BE49-F238E27FC236}">
                  <a16:creationId xmlns:a16="http://schemas.microsoft.com/office/drawing/2014/main" id="{07C1BCA1-36D3-4F4B-8B13-F9560391EE3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35458" y="424829"/>
              <a:ext cx="3510000" cy="2031428"/>
            </a:xfrm>
            <a:prstGeom prst="rect">
              <a:avLst/>
            </a:prstGeom>
          </p:spPr>
        </p:pic>
        <p:sp>
          <p:nvSpPr>
            <p:cNvPr id="9" name="TextBox 8">
              <a:extLst>
                <a:ext uri="{FF2B5EF4-FFF2-40B4-BE49-F238E27FC236}">
                  <a16:creationId xmlns:a16="http://schemas.microsoft.com/office/drawing/2014/main" id="{DBFBE8C5-3D42-4F15-9F2D-41F2CC3B2117}"/>
                </a:ext>
              </a:extLst>
            </p:cNvPr>
            <p:cNvSpPr txBox="1"/>
            <p:nvPr/>
          </p:nvSpPr>
          <p:spPr>
            <a:xfrm>
              <a:off x="-235458" y="2456257"/>
              <a:ext cx="3510000" cy="230832"/>
            </a:xfrm>
            <a:prstGeom prst="rect">
              <a:avLst/>
            </a:prstGeom>
            <a:noFill/>
          </p:spPr>
          <p:txBody>
            <a:bodyPr wrap="square" rtlCol="0">
              <a:spAutoFit/>
            </a:bodyPr>
            <a:lstStyle/>
            <a:p>
              <a:r>
                <a:rPr lang="en-US" sz="900">
                  <a:hlinkClick r:id="rId13" tooltip="https://courses.lumenlearning.com/wmopen-concepts-statistics/chapter/estimate-the-difference-between-population-proportions-3-of-3/"/>
                </a:rPr>
                <a:t>This Photo</a:t>
              </a:r>
              <a:r>
                <a:rPr lang="en-US" sz="900"/>
                <a:t> by Unknown Author is licensed under </a:t>
              </a:r>
              <a:r>
                <a:rPr lang="en-US" sz="900">
                  <a:hlinkClick r:id="rId14" tooltip="https://creativecommons.org/licenses/by/3.0/"/>
                </a:rPr>
                <a:t>CC BY</a:t>
              </a:r>
              <a:endParaRPr lang="en-US" sz="900"/>
            </a:p>
          </p:txBody>
        </p:sp>
      </p:grpSp>
    </p:spTree>
    <p:extLst>
      <p:ext uri="{BB962C8B-B14F-4D97-AF65-F5344CB8AC3E}">
        <p14:creationId xmlns:p14="http://schemas.microsoft.com/office/powerpoint/2010/main" val="202294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7132AF-864A-4DAF-BF38-3CB4773A773C}"/>
              </a:ext>
            </a:extLst>
          </p:cNvPr>
          <p:cNvSpPr>
            <a:spLocks noGrp="1"/>
          </p:cNvSpPr>
          <p:nvPr>
            <p:ph type="title"/>
          </p:nvPr>
        </p:nvSpPr>
        <p:spPr>
          <a:xfrm>
            <a:off x="838200" y="365125"/>
            <a:ext cx="10515600" cy="1325563"/>
          </a:xfrm>
        </p:spPr>
        <p:txBody>
          <a:bodyPr>
            <a:normAutofit/>
          </a:bodyPr>
          <a:lstStyle/>
          <a:p>
            <a:r>
              <a:rPr lang="en-US" sz="5400" dirty="0"/>
              <a:t>Practice Question 1</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BB5522-8461-4788-98DB-3D616151A95C}"/>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Clr>
                <a:schemeClr val="dk1"/>
              </a:buClr>
              <a:buSzPts val="2800"/>
              <a:buNone/>
            </a:pPr>
            <a:r>
              <a:rPr lang="en-US" sz="2200" b="0" dirty="0">
                <a:latin typeface="Arial"/>
                <a:ea typeface="Arial"/>
                <a:cs typeface="Arial"/>
                <a:sym typeface="Arial"/>
              </a:rPr>
              <a:t>Those who dine out on Wednesday’s, spend on an average $45.2, SD = 20, n = 500, </a:t>
            </a:r>
            <a:r>
              <a:rPr lang="en-US" sz="2200" dirty="0"/>
              <a:t>95% confidence (t = 1.96)</a:t>
            </a:r>
            <a:endParaRPr lang="en-US" sz="2200" b="0" dirty="0">
              <a:latin typeface="Arial"/>
              <a:ea typeface="Arial"/>
              <a:cs typeface="Arial"/>
              <a:sym typeface="Arial"/>
            </a:endParaRPr>
          </a:p>
        </p:txBody>
      </p:sp>
    </p:spTree>
    <p:extLst>
      <p:ext uri="{BB962C8B-B14F-4D97-AF65-F5344CB8AC3E}">
        <p14:creationId xmlns:p14="http://schemas.microsoft.com/office/powerpoint/2010/main" val="42931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9F2824-9EDD-4C19-A0CD-530930C11E21}"/>
              </a:ext>
            </a:extLst>
          </p:cNvPr>
          <p:cNvSpPr>
            <a:spLocks noGrp="1"/>
          </p:cNvSpPr>
          <p:nvPr>
            <p:ph type="title"/>
          </p:nvPr>
        </p:nvSpPr>
        <p:spPr>
          <a:xfrm>
            <a:off x="838200" y="365125"/>
            <a:ext cx="10515600" cy="1325563"/>
          </a:xfrm>
        </p:spPr>
        <p:txBody>
          <a:bodyPr>
            <a:normAutofit/>
          </a:bodyPr>
          <a:lstStyle/>
          <a:p>
            <a:r>
              <a:rPr lang="en-US" sz="5400"/>
              <a:t>Answers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26D58A7-8EF1-4965-9010-0061E3C7FE11}"/>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dirty="0">
                <a:latin typeface="Arial"/>
                <a:ea typeface="Arial"/>
                <a:cs typeface="Arial"/>
                <a:sym typeface="Arial"/>
              </a:rPr>
              <a:t>Compute Confidence Intervals</a:t>
            </a:r>
            <a:endParaRPr lang="en-US" sz="2200" dirty="0"/>
          </a:p>
          <a:p>
            <a:pPr marL="0" marR="0" lvl="0" indent="0" rtl="0">
              <a:spcBef>
                <a:spcPts val="0"/>
              </a:spcBef>
              <a:spcAft>
                <a:spcPts val="600"/>
              </a:spcAft>
              <a:buNone/>
            </a:pPr>
            <a:endParaRPr lang="en-US" sz="2200" dirty="0"/>
          </a:p>
          <a:p>
            <a:pPr marL="0" marR="0" lvl="0" indent="0" rtl="0">
              <a:spcBef>
                <a:spcPts val="0"/>
              </a:spcBef>
              <a:spcAft>
                <a:spcPts val="600"/>
              </a:spcAft>
              <a:buNone/>
            </a:pPr>
            <a:r>
              <a:rPr lang="en-US" sz="2200" b="0" dirty="0">
                <a:latin typeface="Arial"/>
                <a:ea typeface="Arial"/>
                <a:cs typeface="Arial"/>
                <a:sym typeface="Arial"/>
              </a:rPr>
              <a:t>Mean = 45.2, SD = 20, n = 500  </a:t>
            </a:r>
            <a:endParaRPr lang="en-US" sz="2200" dirty="0"/>
          </a:p>
          <a:p>
            <a:pPr marL="0" marR="0" lvl="0" indent="0" rtl="0">
              <a:spcBef>
                <a:spcPts val="0"/>
              </a:spcBef>
              <a:spcAft>
                <a:spcPts val="600"/>
              </a:spcAft>
              <a:buNone/>
            </a:pPr>
            <a:r>
              <a:rPr lang="en-US" sz="2200" b="0" dirty="0">
                <a:latin typeface="Arial"/>
                <a:ea typeface="Arial"/>
                <a:cs typeface="Arial"/>
                <a:sym typeface="Arial"/>
              </a:rPr>
              <a:t>[45.2 +/- 1.96*20/SQRT(500)]</a:t>
            </a:r>
          </a:p>
          <a:p>
            <a:pPr marL="0" lvl="0" indent="0" rtl="0">
              <a:spcBef>
                <a:spcPts val="0"/>
              </a:spcBef>
              <a:spcAft>
                <a:spcPts val="600"/>
              </a:spcAft>
              <a:buNone/>
            </a:pPr>
            <a:r>
              <a:rPr lang="en-US" sz="2200" dirty="0"/>
              <a:t>$43.45 - $46.95</a:t>
            </a:r>
          </a:p>
          <a:p>
            <a:pPr marL="0" lvl="0" indent="0" rtl="0">
              <a:spcBef>
                <a:spcPts val="0"/>
              </a:spcBef>
              <a:spcAft>
                <a:spcPts val="600"/>
              </a:spcAft>
              <a:buClr>
                <a:schemeClr val="dk1"/>
              </a:buClr>
              <a:buFont typeface="Arial"/>
              <a:buNone/>
            </a:pPr>
            <a:endParaRPr lang="en-US" sz="2200" dirty="0"/>
          </a:p>
          <a:p>
            <a:pPr marL="0" lvl="0" indent="0" rtl="0">
              <a:spcBef>
                <a:spcPts val="0"/>
              </a:spcBef>
              <a:spcAft>
                <a:spcPts val="600"/>
              </a:spcAft>
              <a:buClr>
                <a:schemeClr val="dk1"/>
              </a:buClr>
              <a:buFont typeface="Arial"/>
              <a:buNone/>
            </a:pPr>
            <a:r>
              <a:rPr lang="en-US" sz="2200" dirty="0"/>
              <a:t>Conclusion:</a:t>
            </a:r>
          </a:p>
          <a:p>
            <a:pPr marL="0" marR="0" lvl="0" indent="0" rtl="0">
              <a:spcBef>
                <a:spcPts val="0"/>
              </a:spcBef>
              <a:spcAft>
                <a:spcPts val="600"/>
              </a:spcAft>
              <a:buNone/>
            </a:pPr>
            <a:r>
              <a:rPr lang="en-US" sz="2200" dirty="0"/>
              <a:t>We are 95% confident that in population the people who dine out on Wednesday spend between $43.45 to $46.95</a:t>
            </a:r>
          </a:p>
        </p:txBody>
      </p:sp>
    </p:spTree>
    <p:extLst>
      <p:ext uri="{BB962C8B-B14F-4D97-AF65-F5344CB8AC3E}">
        <p14:creationId xmlns:p14="http://schemas.microsoft.com/office/powerpoint/2010/main" val="296765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1002</TotalTime>
  <Words>1842</Words>
  <Application>Microsoft Office PowerPoint</Application>
  <PresentationFormat>Widescreen</PresentationFormat>
  <Paragraphs>231</Paragraphs>
  <Slides>25</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Calibri Light</vt:lpstr>
      <vt:lpstr>Cambria Math</vt:lpstr>
      <vt:lpstr>Franklin Gothic Book</vt:lpstr>
      <vt:lpstr>Office Theme</vt:lpstr>
      <vt:lpstr>1_Office Theme</vt:lpstr>
      <vt:lpstr>Review for Second Exam</vt:lpstr>
      <vt:lpstr>Second Exam</vt:lpstr>
      <vt:lpstr>Poll</vt:lpstr>
      <vt:lpstr>Measures of Central Tendency</vt:lpstr>
      <vt:lpstr>Level of Measurement</vt:lpstr>
      <vt:lpstr>Statistical Inference</vt:lpstr>
      <vt:lpstr>Parameter Estimation</vt:lpstr>
      <vt:lpstr>Practice Question 1</vt:lpstr>
      <vt:lpstr>Answers</vt:lpstr>
      <vt:lpstr>Practice Quesiton 2</vt:lpstr>
      <vt:lpstr>Answer</vt:lpstr>
      <vt:lpstr>Independent t-test</vt:lpstr>
      <vt:lpstr>iClicker</vt:lpstr>
      <vt:lpstr>F-test for 2 Variances</vt:lpstr>
      <vt:lpstr>iClicker</vt:lpstr>
      <vt:lpstr>Two-sample independent t-test</vt:lpstr>
      <vt:lpstr>Correlation visualization</vt:lpstr>
      <vt:lpstr>Correlation</vt:lpstr>
      <vt:lpstr>iClicker</vt:lpstr>
      <vt:lpstr>Simple Regression</vt:lpstr>
      <vt:lpstr>iClicker</vt:lpstr>
      <vt:lpstr>Multiple Regression</vt:lpstr>
      <vt:lpstr>PowerPoint Presentation</vt:lpstr>
      <vt:lpstr>iClicker</vt:lpstr>
      <vt:lpstr>What you get out of this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15</cp:revision>
  <dcterms:created xsi:type="dcterms:W3CDTF">2021-08-27T17:42:26Z</dcterms:created>
  <dcterms:modified xsi:type="dcterms:W3CDTF">2021-11-29T01:22:57Z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