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302" r:id="rId5"/>
    <p:sldId id="256" r:id="rId6"/>
    <p:sldId id="266" r:id="rId7"/>
    <p:sldId id="258" r:id="rId8"/>
    <p:sldId id="262" r:id="rId9"/>
    <p:sldId id="263" r:id="rId10"/>
    <p:sldId id="260" r:id="rId11"/>
    <p:sldId id="261" r:id="rId12"/>
    <p:sldId id="294" r:id="rId13"/>
    <p:sldId id="307" r:id="rId14"/>
    <p:sldId id="295" r:id="rId15"/>
    <p:sldId id="296" r:id="rId16"/>
    <p:sldId id="297" r:id="rId17"/>
    <p:sldId id="298" r:id="rId18"/>
    <p:sldId id="306" r:id="rId19"/>
    <p:sldId id="299" r:id="rId20"/>
    <p:sldId id="300" r:id="rId21"/>
    <p:sldId id="301" r:id="rId22"/>
    <p:sldId id="303" r:id="rId23"/>
    <p:sldId id="304" r:id="rId24"/>
    <p:sldId id="305" r:id="rId25"/>
    <p:sldId id="265" r:id="rId26"/>
    <p:sldId id="308" r:id="rId27"/>
    <p:sldId id="309" r:id="rId28"/>
    <p:sldId id="26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Nguyen" initials="MN" lastIdx="1" clrIdx="0">
    <p:extLst>
      <p:ext uri="{19B8F6BF-5375-455C-9EA6-DF929625EA0E}">
        <p15:presenceInfo xmlns:p15="http://schemas.microsoft.com/office/powerpoint/2012/main" userId="S::tn9k4@umsystem.edu::721ad6a0-91ab-4550-8696-1243c6e5db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75410" autoAdjust="0"/>
  </p:normalViewPr>
  <p:slideViewPr>
    <p:cSldViewPr snapToGrid="0">
      <p:cViewPr varScale="1">
        <p:scale>
          <a:sx n="64" d="100"/>
          <a:sy n="64" d="100"/>
        </p:scale>
        <p:origin x="8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309315-38D0-48F2-9869-FB74A27E52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9A3EF30-08D9-4DD8-B007-EE9C4896F828}">
      <dgm:prSet/>
      <dgm:spPr/>
      <dgm:t>
        <a:bodyPr/>
        <a:lstStyle/>
        <a:p>
          <a:r>
            <a:rPr lang="en-US" b="1"/>
            <a:t>Problems</a:t>
          </a:r>
          <a:r>
            <a:rPr lang="en-US"/>
            <a:t>: Are situations calling for managers to make choices among alternatives </a:t>
          </a:r>
        </a:p>
      </dgm:t>
    </dgm:pt>
    <dgm:pt modelId="{0E835D15-F6CD-45E1-B3BE-C7B0E5076B0C}" type="parTrans" cxnId="{2D4851E8-AAA6-4698-A8B6-49B3C0BDB194}">
      <dgm:prSet/>
      <dgm:spPr/>
      <dgm:t>
        <a:bodyPr/>
        <a:lstStyle/>
        <a:p>
          <a:endParaRPr lang="en-US"/>
        </a:p>
      </dgm:t>
    </dgm:pt>
    <dgm:pt modelId="{DC5E2FBB-C932-4F66-9F8C-BFE361FFBC4B}" type="sibTrans" cxnId="{2D4851E8-AAA6-4698-A8B6-49B3C0BDB194}">
      <dgm:prSet/>
      <dgm:spPr/>
      <dgm:t>
        <a:bodyPr/>
        <a:lstStyle/>
        <a:p>
          <a:endParaRPr lang="en-US"/>
        </a:p>
      </dgm:t>
    </dgm:pt>
    <dgm:pt modelId="{958C312E-E77E-4243-A291-73F7F0DC7A61}">
      <dgm:prSet/>
      <dgm:spPr/>
      <dgm:t>
        <a:bodyPr/>
        <a:lstStyle/>
        <a:p>
          <a:r>
            <a:rPr lang="en-US" b="1"/>
            <a:t>Managerial objective</a:t>
          </a:r>
          <a:r>
            <a:rPr lang="en-US"/>
            <a:t>: What the client hopes will result from the project to help them make decisions</a:t>
          </a:r>
        </a:p>
      </dgm:t>
    </dgm:pt>
    <dgm:pt modelId="{E812D581-8047-4413-83C8-C55A8B6BE96D}" type="parTrans" cxnId="{AD6D2F37-FB8E-404B-A557-D116D3CCDC6F}">
      <dgm:prSet/>
      <dgm:spPr/>
      <dgm:t>
        <a:bodyPr/>
        <a:lstStyle/>
        <a:p>
          <a:endParaRPr lang="en-US"/>
        </a:p>
      </dgm:t>
    </dgm:pt>
    <dgm:pt modelId="{9465D2E0-9D96-4447-BF91-C65FB22781AA}" type="sibTrans" cxnId="{AD6D2F37-FB8E-404B-A557-D116D3CCDC6F}">
      <dgm:prSet/>
      <dgm:spPr/>
      <dgm:t>
        <a:bodyPr/>
        <a:lstStyle/>
        <a:p>
          <a:endParaRPr lang="en-US"/>
        </a:p>
      </dgm:t>
    </dgm:pt>
    <dgm:pt modelId="{771ECD55-A668-4258-9467-2583F723B2C3}">
      <dgm:prSet/>
      <dgm:spPr/>
      <dgm:t>
        <a:bodyPr/>
        <a:lstStyle/>
        <a:p>
          <a:r>
            <a:rPr lang="en-US" b="1"/>
            <a:t>Research objective</a:t>
          </a:r>
          <a:r>
            <a:rPr lang="en-US"/>
            <a:t>: What information will help the client to achieve managerial objectives </a:t>
          </a:r>
        </a:p>
      </dgm:t>
    </dgm:pt>
    <dgm:pt modelId="{82F8C1B1-E9C6-4E27-95D6-13E00F34E487}" type="parTrans" cxnId="{F0FFDA9A-9DFB-4C5A-AE5A-CE808BAF9CD4}">
      <dgm:prSet/>
      <dgm:spPr/>
      <dgm:t>
        <a:bodyPr/>
        <a:lstStyle/>
        <a:p>
          <a:endParaRPr lang="en-US"/>
        </a:p>
      </dgm:t>
    </dgm:pt>
    <dgm:pt modelId="{7FB6413E-D186-4242-9106-6F148F03F979}" type="sibTrans" cxnId="{F0FFDA9A-9DFB-4C5A-AE5A-CE808BAF9CD4}">
      <dgm:prSet/>
      <dgm:spPr/>
      <dgm:t>
        <a:bodyPr/>
        <a:lstStyle/>
        <a:p>
          <a:endParaRPr lang="en-US"/>
        </a:p>
      </dgm:t>
    </dgm:pt>
    <dgm:pt modelId="{82F0EFE0-E3A4-47BF-BFC1-BE88ACB8CED8}">
      <dgm:prSet/>
      <dgm:spPr/>
      <dgm:t>
        <a:bodyPr/>
        <a:lstStyle/>
        <a:p>
          <a:r>
            <a:rPr lang="en-US" b="1" dirty="0"/>
            <a:t>Research questions</a:t>
          </a:r>
          <a:r>
            <a:rPr lang="en-US" dirty="0"/>
            <a:t>: Questions that managers want to have answers</a:t>
          </a:r>
        </a:p>
      </dgm:t>
    </dgm:pt>
    <dgm:pt modelId="{9447B577-C102-4B4E-B3EE-1DA8BFAACCB9}" type="parTrans" cxnId="{9489BEE5-5165-447F-A70D-B9A3BBEAA1DA}">
      <dgm:prSet/>
      <dgm:spPr/>
      <dgm:t>
        <a:bodyPr/>
        <a:lstStyle/>
        <a:p>
          <a:endParaRPr lang="en-US"/>
        </a:p>
      </dgm:t>
    </dgm:pt>
    <dgm:pt modelId="{E119CEEC-2706-461B-BC44-D9F6FEBD7948}" type="sibTrans" cxnId="{9489BEE5-5165-447F-A70D-B9A3BBEAA1DA}">
      <dgm:prSet/>
      <dgm:spPr/>
      <dgm:t>
        <a:bodyPr/>
        <a:lstStyle/>
        <a:p>
          <a:endParaRPr lang="en-US"/>
        </a:p>
      </dgm:t>
    </dgm:pt>
    <dgm:pt modelId="{E4167F1F-7117-43D1-9072-C8D79F000CAF}" type="pres">
      <dgm:prSet presAssocID="{60309315-38D0-48F2-9869-FB74A27E5261}" presName="root" presStyleCnt="0">
        <dgm:presLayoutVars>
          <dgm:dir/>
          <dgm:resizeHandles val="exact"/>
        </dgm:presLayoutVars>
      </dgm:prSet>
      <dgm:spPr/>
    </dgm:pt>
    <dgm:pt modelId="{1A18BBF7-8BB5-4A16-B219-6522327138EC}" type="pres">
      <dgm:prSet presAssocID="{99A3EF30-08D9-4DD8-B007-EE9C4896F828}" presName="compNode" presStyleCnt="0"/>
      <dgm:spPr/>
    </dgm:pt>
    <dgm:pt modelId="{E4612100-D774-4D00-9495-2CAC9DE539C7}" type="pres">
      <dgm:prSet presAssocID="{99A3EF30-08D9-4DD8-B007-EE9C4896F828}" presName="bgRect" presStyleLbl="bgShp" presStyleIdx="0" presStyleCnt="4"/>
      <dgm:spPr/>
    </dgm:pt>
    <dgm:pt modelId="{637DBCF5-0FC9-4BD5-8CF1-008D07CD947F}" type="pres">
      <dgm:prSet presAssocID="{99A3EF30-08D9-4DD8-B007-EE9C4896F82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8EE9B3B5-5942-4E5D-8532-C8F3DA39E5AD}" type="pres">
      <dgm:prSet presAssocID="{99A3EF30-08D9-4DD8-B007-EE9C4896F828}" presName="spaceRect" presStyleCnt="0"/>
      <dgm:spPr/>
    </dgm:pt>
    <dgm:pt modelId="{5D1F2993-5704-4B0E-A3B4-52F85AAAB2F3}" type="pres">
      <dgm:prSet presAssocID="{99A3EF30-08D9-4DD8-B007-EE9C4896F828}" presName="parTx" presStyleLbl="revTx" presStyleIdx="0" presStyleCnt="4">
        <dgm:presLayoutVars>
          <dgm:chMax val="0"/>
          <dgm:chPref val="0"/>
        </dgm:presLayoutVars>
      </dgm:prSet>
      <dgm:spPr/>
    </dgm:pt>
    <dgm:pt modelId="{CF52E728-7364-414C-B24F-8B98ED230959}" type="pres">
      <dgm:prSet presAssocID="{DC5E2FBB-C932-4F66-9F8C-BFE361FFBC4B}" presName="sibTrans" presStyleCnt="0"/>
      <dgm:spPr/>
    </dgm:pt>
    <dgm:pt modelId="{F50006AB-C830-4042-9D52-046C2C0B3CE1}" type="pres">
      <dgm:prSet presAssocID="{958C312E-E77E-4243-A291-73F7F0DC7A61}" presName="compNode" presStyleCnt="0"/>
      <dgm:spPr/>
    </dgm:pt>
    <dgm:pt modelId="{42E8F474-FE08-4257-ADC9-0F79EC669814}" type="pres">
      <dgm:prSet presAssocID="{958C312E-E77E-4243-A291-73F7F0DC7A61}" presName="bgRect" presStyleLbl="bgShp" presStyleIdx="1" presStyleCnt="4"/>
      <dgm:spPr/>
    </dgm:pt>
    <dgm:pt modelId="{CA1ED8FD-4DEB-47C3-8143-87C6BAEE6189}" type="pres">
      <dgm:prSet presAssocID="{958C312E-E77E-4243-A291-73F7F0DC7A6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52A6E07-C3C4-4E63-8DC7-76C9B500AD0A}" type="pres">
      <dgm:prSet presAssocID="{958C312E-E77E-4243-A291-73F7F0DC7A61}" presName="spaceRect" presStyleCnt="0"/>
      <dgm:spPr/>
    </dgm:pt>
    <dgm:pt modelId="{0B18B5C7-AF45-4B18-B2C0-43C2E0B5D8FA}" type="pres">
      <dgm:prSet presAssocID="{958C312E-E77E-4243-A291-73F7F0DC7A61}" presName="parTx" presStyleLbl="revTx" presStyleIdx="1" presStyleCnt="4">
        <dgm:presLayoutVars>
          <dgm:chMax val="0"/>
          <dgm:chPref val="0"/>
        </dgm:presLayoutVars>
      </dgm:prSet>
      <dgm:spPr/>
    </dgm:pt>
    <dgm:pt modelId="{36823A42-2CD9-41CB-A8DB-A7C187238AA7}" type="pres">
      <dgm:prSet presAssocID="{9465D2E0-9D96-4447-BF91-C65FB22781AA}" presName="sibTrans" presStyleCnt="0"/>
      <dgm:spPr/>
    </dgm:pt>
    <dgm:pt modelId="{579825F7-4D26-41A9-A95F-5BE582B1B955}" type="pres">
      <dgm:prSet presAssocID="{771ECD55-A668-4258-9467-2583F723B2C3}" presName="compNode" presStyleCnt="0"/>
      <dgm:spPr/>
    </dgm:pt>
    <dgm:pt modelId="{FA2CC2D5-80D1-4A69-AFA2-44D16AEC4D14}" type="pres">
      <dgm:prSet presAssocID="{771ECD55-A668-4258-9467-2583F723B2C3}" presName="bgRect" presStyleLbl="bgShp" presStyleIdx="2" presStyleCnt="4"/>
      <dgm:spPr/>
    </dgm:pt>
    <dgm:pt modelId="{5C28E751-DD64-4163-9B79-C086F4FA03FE}" type="pres">
      <dgm:prSet presAssocID="{771ECD55-A668-4258-9467-2583F723B2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57ACCBD-D61A-40B0-9E26-9ABB8B70CAEF}" type="pres">
      <dgm:prSet presAssocID="{771ECD55-A668-4258-9467-2583F723B2C3}" presName="spaceRect" presStyleCnt="0"/>
      <dgm:spPr/>
    </dgm:pt>
    <dgm:pt modelId="{00E75371-18A2-4C92-A500-0257FEA4CD9F}" type="pres">
      <dgm:prSet presAssocID="{771ECD55-A668-4258-9467-2583F723B2C3}" presName="parTx" presStyleLbl="revTx" presStyleIdx="2" presStyleCnt="4">
        <dgm:presLayoutVars>
          <dgm:chMax val="0"/>
          <dgm:chPref val="0"/>
        </dgm:presLayoutVars>
      </dgm:prSet>
      <dgm:spPr/>
    </dgm:pt>
    <dgm:pt modelId="{E3939A9C-D4D4-4908-8A5C-0FF5DABFDAD4}" type="pres">
      <dgm:prSet presAssocID="{7FB6413E-D186-4242-9106-6F148F03F979}" presName="sibTrans" presStyleCnt="0"/>
      <dgm:spPr/>
    </dgm:pt>
    <dgm:pt modelId="{E634E70D-FD0A-497B-8CFB-7C3C60C15AFD}" type="pres">
      <dgm:prSet presAssocID="{82F0EFE0-E3A4-47BF-BFC1-BE88ACB8CED8}" presName="compNode" presStyleCnt="0"/>
      <dgm:spPr/>
    </dgm:pt>
    <dgm:pt modelId="{39A88E7C-D816-4D4F-A065-7398D474D928}" type="pres">
      <dgm:prSet presAssocID="{82F0EFE0-E3A4-47BF-BFC1-BE88ACB8CED8}" presName="bgRect" presStyleLbl="bgShp" presStyleIdx="3" presStyleCnt="4"/>
      <dgm:spPr/>
    </dgm:pt>
    <dgm:pt modelId="{A6B43A02-BFC0-46E6-B2A2-79B604E2365D}" type="pres">
      <dgm:prSet presAssocID="{82F0EFE0-E3A4-47BF-BFC1-BE88ACB8CE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F6DFFFD5-D67E-4493-9B6E-0F0B2C2F754D}" type="pres">
      <dgm:prSet presAssocID="{82F0EFE0-E3A4-47BF-BFC1-BE88ACB8CED8}" presName="spaceRect" presStyleCnt="0"/>
      <dgm:spPr/>
    </dgm:pt>
    <dgm:pt modelId="{8AC69A5C-255D-4B9C-83F1-988A32F2525F}" type="pres">
      <dgm:prSet presAssocID="{82F0EFE0-E3A4-47BF-BFC1-BE88ACB8CED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D6D2F37-FB8E-404B-A557-D116D3CCDC6F}" srcId="{60309315-38D0-48F2-9869-FB74A27E5261}" destId="{958C312E-E77E-4243-A291-73F7F0DC7A61}" srcOrd="1" destOrd="0" parTransId="{E812D581-8047-4413-83C8-C55A8B6BE96D}" sibTransId="{9465D2E0-9D96-4447-BF91-C65FB22781AA}"/>
    <dgm:cxn modelId="{FD648A5D-00B0-45B5-A37F-AFBE1CF6C364}" type="presOf" srcId="{60309315-38D0-48F2-9869-FB74A27E5261}" destId="{E4167F1F-7117-43D1-9072-C8D79F000CAF}" srcOrd="0" destOrd="0" presId="urn:microsoft.com/office/officeart/2018/2/layout/IconVerticalSolidList"/>
    <dgm:cxn modelId="{82E10696-7403-47E5-A81C-5002133E586D}" type="presOf" srcId="{958C312E-E77E-4243-A291-73F7F0DC7A61}" destId="{0B18B5C7-AF45-4B18-B2C0-43C2E0B5D8FA}" srcOrd="0" destOrd="0" presId="urn:microsoft.com/office/officeart/2018/2/layout/IconVerticalSolidList"/>
    <dgm:cxn modelId="{F0FFDA9A-9DFB-4C5A-AE5A-CE808BAF9CD4}" srcId="{60309315-38D0-48F2-9869-FB74A27E5261}" destId="{771ECD55-A668-4258-9467-2583F723B2C3}" srcOrd="2" destOrd="0" parTransId="{82F8C1B1-E9C6-4E27-95D6-13E00F34E487}" sibTransId="{7FB6413E-D186-4242-9106-6F148F03F979}"/>
    <dgm:cxn modelId="{60DBCDAD-296A-43E2-A802-D1EDAF7C7CC0}" type="presOf" srcId="{771ECD55-A668-4258-9467-2583F723B2C3}" destId="{00E75371-18A2-4C92-A500-0257FEA4CD9F}" srcOrd="0" destOrd="0" presId="urn:microsoft.com/office/officeart/2018/2/layout/IconVerticalSolidList"/>
    <dgm:cxn modelId="{A530FCCD-C2D0-492B-8371-9CCD9642FA2C}" type="presOf" srcId="{82F0EFE0-E3A4-47BF-BFC1-BE88ACB8CED8}" destId="{8AC69A5C-255D-4B9C-83F1-988A32F2525F}" srcOrd="0" destOrd="0" presId="urn:microsoft.com/office/officeart/2018/2/layout/IconVerticalSolidList"/>
    <dgm:cxn modelId="{D1FDDCDD-717D-4195-A6D3-FFC828A513DC}" type="presOf" srcId="{99A3EF30-08D9-4DD8-B007-EE9C4896F828}" destId="{5D1F2993-5704-4B0E-A3B4-52F85AAAB2F3}" srcOrd="0" destOrd="0" presId="urn:microsoft.com/office/officeart/2018/2/layout/IconVerticalSolidList"/>
    <dgm:cxn modelId="{9489BEE5-5165-447F-A70D-B9A3BBEAA1DA}" srcId="{60309315-38D0-48F2-9869-FB74A27E5261}" destId="{82F0EFE0-E3A4-47BF-BFC1-BE88ACB8CED8}" srcOrd="3" destOrd="0" parTransId="{9447B577-C102-4B4E-B3EE-1DA8BFAACCB9}" sibTransId="{E119CEEC-2706-461B-BC44-D9F6FEBD7948}"/>
    <dgm:cxn modelId="{2D4851E8-AAA6-4698-A8B6-49B3C0BDB194}" srcId="{60309315-38D0-48F2-9869-FB74A27E5261}" destId="{99A3EF30-08D9-4DD8-B007-EE9C4896F828}" srcOrd="0" destOrd="0" parTransId="{0E835D15-F6CD-45E1-B3BE-C7B0E5076B0C}" sibTransId="{DC5E2FBB-C932-4F66-9F8C-BFE361FFBC4B}"/>
    <dgm:cxn modelId="{30F42369-B69C-433D-97C7-DEFB98757A19}" type="presParOf" srcId="{E4167F1F-7117-43D1-9072-C8D79F000CAF}" destId="{1A18BBF7-8BB5-4A16-B219-6522327138EC}" srcOrd="0" destOrd="0" presId="urn:microsoft.com/office/officeart/2018/2/layout/IconVerticalSolidList"/>
    <dgm:cxn modelId="{B5C0B7B4-A9E8-46EF-916F-C904FDF03B5B}" type="presParOf" srcId="{1A18BBF7-8BB5-4A16-B219-6522327138EC}" destId="{E4612100-D774-4D00-9495-2CAC9DE539C7}" srcOrd="0" destOrd="0" presId="urn:microsoft.com/office/officeart/2018/2/layout/IconVerticalSolidList"/>
    <dgm:cxn modelId="{7B62C390-F824-42DB-8486-299186C32707}" type="presParOf" srcId="{1A18BBF7-8BB5-4A16-B219-6522327138EC}" destId="{637DBCF5-0FC9-4BD5-8CF1-008D07CD947F}" srcOrd="1" destOrd="0" presId="urn:microsoft.com/office/officeart/2018/2/layout/IconVerticalSolidList"/>
    <dgm:cxn modelId="{FB1BD080-C7D3-4FD8-BA87-E81E4015DBA1}" type="presParOf" srcId="{1A18BBF7-8BB5-4A16-B219-6522327138EC}" destId="{8EE9B3B5-5942-4E5D-8532-C8F3DA39E5AD}" srcOrd="2" destOrd="0" presId="urn:microsoft.com/office/officeart/2018/2/layout/IconVerticalSolidList"/>
    <dgm:cxn modelId="{89D5D146-886B-4F09-A9C8-57DF17D8DA6C}" type="presParOf" srcId="{1A18BBF7-8BB5-4A16-B219-6522327138EC}" destId="{5D1F2993-5704-4B0E-A3B4-52F85AAAB2F3}" srcOrd="3" destOrd="0" presId="urn:microsoft.com/office/officeart/2018/2/layout/IconVerticalSolidList"/>
    <dgm:cxn modelId="{8C987306-B8BF-4C6B-8699-B285E7630323}" type="presParOf" srcId="{E4167F1F-7117-43D1-9072-C8D79F000CAF}" destId="{CF52E728-7364-414C-B24F-8B98ED230959}" srcOrd="1" destOrd="0" presId="urn:microsoft.com/office/officeart/2018/2/layout/IconVerticalSolidList"/>
    <dgm:cxn modelId="{37D382D3-3640-4744-868F-C5E49BFFC5F0}" type="presParOf" srcId="{E4167F1F-7117-43D1-9072-C8D79F000CAF}" destId="{F50006AB-C830-4042-9D52-046C2C0B3CE1}" srcOrd="2" destOrd="0" presId="urn:microsoft.com/office/officeart/2018/2/layout/IconVerticalSolidList"/>
    <dgm:cxn modelId="{66E4484F-4C78-452E-A1A8-AEC07D0C5E8E}" type="presParOf" srcId="{F50006AB-C830-4042-9D52-046C2C0B3CE1}" destId="{42E8F474-FE08-4257-ADC9-0F79EC669814}" srcOrd="0" destOrd="0" presId="urn:microsoft.com/office/officeart/2018/2/layout/IconVerticalSolidList"/>
    <dgm:cxn modelId="{0E5FA06B-5957-44E1-A188-79194F5A79C4}" type="presParOf" srcId="{F50006AB-C830-4042-9D52-046C2C0B3CE1}" destId="{CA1ED8FD-4DEB-47C3-8143-87C6BAEE6189}" srcOrd="1" destOrd="0" presId="urn:microsoft.com/office/officeart/2018/2/layout/IconVerticalSolidList"/>
    <dgm:cxn modelId="{B971D62B-C481-49FC-89D0-BA400AC00ED1}" type="presParOf" srcId="{F50006AB-C830-4042-9D52-046C2C0B3CE1}" destId="{A52A6E07-C3C4-4E63-8DC7-76C9B500AD0A}" srcOrd="2" destOrd="0" presId="urn:microsoft.com/office/officeart/2018/2/layout/IconVerticalSolidList"/>
    <dgm:cxn modelId="{243163E8-79DC-430F-9BDE-B4D15F95045C}" type="presParOf" srcId="{F50006AB-C830-4042-9D52-046C2C0B3CE1}" destId="{0B18B5C7-AF45-4B18-B2C0-43C2E0B5D8FA}" srcOrd="3" destOrd="0" presId="urn:microsoft.com/office/officeart/2018/2/layout/IconVerticalSolidList"/>
    <dgm:cxn modelId="{DAFB7F00-A8CA-45BB-9BF0-1F26F270DD73}" type="presParOf" srcId="{E4167F1F-7117-43D1-9072-C8D79F000CAF}" destId="{36823A42-2CD9-41CB-A8DB-A7C187238AA7}" srcOrd="3" destOrd="0" presId="urn:microsoft.com/office/officeart/2018/2/layout/IconVerticalSolidList"/>
    <dgm:cxn modelId="{DA374C8F-0F1C-4A24-9654-D3708FC3DBD2}" type="presParOf" srcId="{E4167F1F-7117-43D1-9072-C8D79F000CAF}" destId="{579825F7-4D26-41A9-A95F-5BE582B1B955}" srcOrd="4" destOrd="0" presId="urn:microsoft.com/office/officeart/2018/2/layout/IconVerticalSolidList"/>
    <dgm:cxn modelId="{9FABDF07-CE60-4955-8408-E777D268031D}" type="presParOf" srcId="{579825F7-4D26-41A9-A95F-5BE582B1B955}" destId="{FA2CC2D5-80D1-4A69-AFA2-44D16AEC4D14}" srcOrd="0" destOrd="0" presId="urn:microsoft.com/office/officeart/2018/2/layout/IconVerticalSolidList"/>
    <dgm:cxn modelId="{4B86EDA4-55D8-4D66-9690-BBEE02C88771}" type="presParOf" srcId="{579825F7-4D26-41A9-A95F-5BE582B1B955}" destId="{5C28E751-DD64-4163-9B79-C086F4FA03FE}" srcOrd="1" destOrd="0" presId="urn:microsoft.com/office/officeart/2018/2/layout/IconVerticalSolidList"/>
    <dgm:cxn modelId="{DBBD9B6A-456F-4BB6-A39B-753EBA8DF749}" type="presParOf" srcId="{579825F7-4D26-41A9-A95F-5BE582B1B955}" destId="{357ACCBD-D61A-40B0-9E26-9ABB8B70CAEF}" srcOrd="2" destOrd="0" presId="urn:microsoft.com/office/officeart/2018/2/layout/IconVerticalSolidList"/>
    <dgm:cxn modelId="{C8AC65E2-A310-4F93-BE37-8AF74F231884}" type="presParOf" srcId="{579825F7-4D26-41A9-A95F-5BE582B1B955}" destId="{00E75371-18A2-4C92-A500-0257FEA4CD9F}" srcOrd="3" destOrd="0" presId="urn:microsoft.com/office/officeart/2018/2/layout/IconVerticalSolidList"/>
    <dgm:cxn modelId="{04DD3318-DA20-4C5D-8ACC-B50EDAB4D2FD}" type="presParOf" srcId="{E4167F1F-7117-43D1-9072-C8D79F000CAF}" destId="{E3939A9C-D4D4-4908-8A5C-0FF5DABFDAD4}" srcOrd="5" destOrd="0" presId="urn:microsoft.com/office/officeart/2018/2/layout/IconVerticalSolidList"/>
    <dgm:cxn modelId="{F61CC4CC-240C-4EA0-8742-93950376BBB4}" type="presParOf" srcId="{E4167F1F-7117-43D1-9072-C8D79F000CAF}" destId="{E634E70D-FD0A-497B-8CFB-7C3C60C15AFD}" srcOrd="6" destOrd="0" presId="urn:microsoft.com/office/officeart/2018/2/layout/IconVerticalSolidList"/>
    <dgm:cxn modelId="{D81A3F5C-C3E0-41BD-A83B-84DAE4F9D54E}" type="presParOf" srcId="{E634E70D-FD0A-497B-8CFB-7C3C60C15AFD}" destId="{39A88E7C-D816-4D4F-A065-7398D474D928}" srcOrd="0" destOrd="0" presId="urn:microsoft.com/office/officeart/2018/2/layout/IconVerticalSolidList"/>
    <dgm:cxn modelId="{72F87630-6CAC-4AD3-85E2-46A24B63FB96}" type="presParOf" srcId="{E634E70D-FD0A-497B-8CFB-7C3C60C15AFD}" destId="{A6B43A02-BFC0-46E6-B2A2-79B604E2365D}" srcOrd="1" destOrd="0" presId="urn:microsoft.com/office/officeart/2018/2/layout/IconVerticalSolidList"/>
    <dgm:cxn modelId="{2D3BACAD-E89D-4FEC-90EF-09BF23A5AC58}" type="presParOf" srcId="{E634E70D-FD0A-497B-8CFB-7C3C60C15AFD}" destId="{F6DFFFD5-D67E-4493-9B6E-0F0B2C2F754D}" srcOrd="2" destOrd="0" presId="urn:microsoft.com/office/officeart/2018/2/layout/IconVerticalSolidList"/>
    <dgm:cxn modelId="{4C2BCC62-28C3-4667-A401-56AD85CD4C95}" type="presParOf" srcId="{E634E70D-FD0A-497B-8CFB-7C3C60C15AFD}" destId="{8AC69A5C-255D-4B9C-83F1-988A32F252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175752-8F29-4257-93FD-58DFEA63BC0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6651F04-C57C-4968-B424-C0F8EFA1D51D}">
      <dgm:prSet/>
      <dgm:spPr/>
      <dgm:t>
        <a:bodyPr/>
        <a:lstStyle/>
        <a:p>
          <a:r>
            <a:rPr lang="en-US"/>
            <a:t>A statement that specifies how two or more measurable variables are related </a:t>
          </a:r>
        </a:p>
      </dgm:t>
    </dgm:pt>
    <dgm:pt modelId="{EC903612-D024-45CF-B51E-DC72F70E42E4}" type="parTrans" cxnId="{A0015604-8C32-4125-A95E-A5CA77C833AE}">
      <dgm:prSet/>
      <dgm:spPr/>
      <dgm:t>
        <a:bodyPr/>
        <a:lstStyle/>
        <a:p>
          <a:endParaRPr lang="en-US"/>
        </a:p>
      </dgm:t>
    </dgm:pt>
    <dgm:pt modelId="{BDBAFDCD-CACB-4CEA-A4E6-FAA3BA53CA42}" type="sibTrans" cxnId="{A0015604-8C32-4125-A95E-A5CA77C833AE}">
      <dgm:prSet/>
      <dgm:spPr/>
      <dgm:t>
        <a:bodyPr/>
        <a:lstStyle/>
        <a:p>
          <a:endParaRPr lang="en-US"/>
        </a:p>
      </dgm:t>
    </dgm:pt>
    <dgm:pt modelId="{15A54AA8-22E4-4DF4-A82C-825032B11F51}">
      <dgm:prSet/>
      <dgm:spPr/>
      <dgm:t>
        <a:bodyPr/>
        <a:lstStyle/>
        <a:p>
          <a:r>
            <a:rPr lang="en-US"/>
            <a:t>Examples: </a:t>
          </a:r>
        </a:p>
      </dgm:t>
    </dgm:pt>
    <dgm:pt modelId="{10D26DA4-6EB7-4D71-8C1A-E196E6316F2F}" type="parTrans" cxnId="{59C7E088-903D-4271-ACCD-663BC37225C5}">
      <dgm:prSet/>
      <dgm:spPr/>
      <dgm:t>
        <a:bodyPr/>
        <a:lstStyle/>
        <a:p>
          <a:endParaRPr lang="en-US"/>
        </a:p>
      </dgm:t>
    </dgm:pt>
    <dgm:pt modelId="{FF189FF6-7301-437B-9609-E3DB79C6D440}" type="sibTrans" cxnId="{59C7E088-903D-4271-ACCD-663BC37225C5}">
      <dgm:prSet/>
      <dgm:spPr/>
      <dgm:t>
        <a:bodyPr/>
        <a:lstStyle/>
        <a:p>
          <a:endParaRPr lang="en-US"/>
        </a:p>
      </dgm:t>
    </dgm:pt>
    <dgm:pt modelId="{0CD1A709-6BE0-428E-A678-C3A3E9BA8369}">
      <dgm:prSet/>
      <dgm:spPr/>
      <dgm:t>
        <a:bodyPr/>
        <a:lstStyle/>
        <a:p>
          <a:r>
            <a:rPr lang="en-US"/>
            <a:t>H1: Women are more likely than men to make impulse purchases of our brand </a:t>
          </a:r>
        </a:p>
      </dgm:t>
    </dgm:pt>
    <dgm:pt modelId="{9C9FE3E4-150E-4ABE-97F1-B53CB704861C}" type="parTrans" cxnId="{E8A89720-37C3-47F6-8801-CDAF49EFC2B5}">
      <dgm:prSet/>
      <dgm:spPr/>
      <dgm:t>
        <a:bodyPr/>
        <a:lstStyle/>
        <a:p>
          <a:endParaRPr lang="en-US"/>
        </a:p>
      </dgm:t>
    </dgm:pt>
    <dgm:pt modelId="{D4390FA8-9BBA-40BD-AF98-29A119A2F0C6}" type="sibTrans" cxnId="{E8A89720-37C3-47F6-8801-CDAF49EFC2B5}">
      <dgm:prSet/>
      <dgm:spPr/>
      <dgm:t>
        <a:bodyPr/>
        <a:lstStyle/>
        <a:p>
          <a:endParaRPr lang="en-US"/>
        </a:p>
      </dgm:t>
    </dgm:pt>
    <dgm:pt modelId="{A4D060B0-FA6C-4F87-AE2F-F6A45AC7B74E}">
      <dgm:prSet/>
      <dgm:spPr/>
      <dgm:t>
        <a:bodyPr/>
        <a:lstStyle/>
        <a:p>
          <a:r>
            <a:rPr lang="en-US"/>
            <a:t>H2: Decreasing price by 10% will increase unit sales by 30% </a:t>
          </a:r>
        </a:p>
      </dgm:t>
    </dgm:pt>
    <dgm:pt modelId="{86DCED99-07B9-4F9E-A447-1AA5CC8846DB}" type="parTrans" cxnId="{E30D5AD9-E5A4-48D5-B431-86280565586D}">
      <dgm:prSet/>
      <dgm:spPr/>
      <dgm:t>
        <a:bodyPr/>
        <a:lstStyle/>
        <a:p>
          <a:endParaRPr lang="en-US"/>
        </a:p>
      </dgm:t>
    </dgm:pt>
    <dgm:pt modelId="{6D35384A-8B0E-4251-AE30-8D2B9E3E99D1}" type="sibTrans" cxnId="{E30D5AD9-E5A4-48D5-B431-86280565586D}">
      <dgm:prSet/>
      <dgm:spPr/>
      <dgm:t>
        <a:bodyPr/>
        <a:lstStyle/>
        <a:p>
          <a:endParaRPr lang="en-US"/>
        </a:p>
      </dgm:t>
    </dgm:pt>
    <dgm:pt modelId="{2EF7500F-66CF-473F-9E20-9E4BBE89C1FA}">
      <dgm:prSet/>
      <dgm:spPr/>
      <dgm:t>
        <a:bodyPr/>
        <a:lstStyle/>
        <a:p>
          <a:r>
            <a:rPr lang="en-US"/>
            <a:t>H3: Adoption of our new product will be greater in Northern states than in Southern States</a:t>
          </a:r>
        </a:p>
      </dgm:t>
    </dgm:pt>
    <dgm:pt modelId="{BF88B731-6D2A-46C8-895A-23398DA2154D}" type="parTrans" cxnId="{AB532957-BEE6-4E66-8646-8E02B3DEBAFB}">
      <dgm:prSet/>
      <dgm:spPr/>
      <dgm:t>
        <a:bodyPr/>
        <a:lstStyle/>
        <a:p>
          <a:endParaRPr lang="en-US"/>
        </a:p>
      </dgm:t>
    </dgm:pt>
    <dgm:pt modelId="{ABDBBFF4-B39C-4AD8-ABDB-423E7E4DA81F}" type="sibTrans" cxnId="{AB532957-BEE6-4E66-8646-8E02B3DEBAFB}">
      <dgm:prSet/>
      <dgm:spPr/>
      <dgm:t>
        <a:bodyPr/>
        <a:lstStyle/>
        <a:p>
          <a:endParaRPr lang="en-US"/>
        </a:p>
      </dgm:t>
    </dgm:pt>
    <dgm:pt modelId="{6FD6E86E-2279-460D-A352-84D301D1FDE8}" type="pres">
      <dgm:prSet presAssocID="{8A175752-8F29-4257-93FD-58DFEA63BC0C}" presName="linear" presStyleCnt="0">
        <dgm:presLayoutVars>
          <dgm:animLvl val="lvl"/>
          <dgm:resizeHandles val="exact"/>
        </dgm:presLayoutVars>
      </dgm:prSet>
      <dgm:spPr/>
    </dgm:pt>
    <dgm:pt modelId="{C68F5008-DA0A-4AA0-9BAD-4C0CEA352623}" type="pres">
      <dgm:prSet presAssocID="{B6651F04-C57C-4968-B424-C0F8EFA1D51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D4D7BBA-D8FC-441B-8EC9-15DB1477AA57}" type="pres">
      <dgm:prSet presAssocID="{BDBAFDCD-CACB-4CEA-A4E6-FAA3BA53CA42}" presName="spacer" presStyleCnt="0"/>
      <dgm:spPr/>
    </dgm:pt>
    <dgm:pt modelId="{AD55A98C-FB70-479A-A471-C16219E87BD8}" type="pres">
      <dgm:prSet presAssocID="{15A54AA8-22E4-4DF4-A82C-825032B11F5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9CBEF86-20D6-4955-8EC5-3C3F9E48BC73}" type="pres">
      <dgm:prSet presAssocID="{15A54AA8-22E4-4DF4-A82C-825032B11F5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0015604-8C32-4125-A95E-A5CA77C833AE}" srcId="{8A175752-8F29-4257-93FD-58DFEA63BC0C}" destId="{B6651F04-C57C-4968-B424-C0F8EFA1D51D}" srcOrd="0" destOrd="0" parTransId="{EC903612-D024-45CF-B51E-DC72F70E42E4}" sibTransId="{BDBAFDCD-CACB-4CEA-A4E6-FAA3BA53CA42}"/>
    <dgm:cxn modelId="{CE53C513-FE7B-4F18-B783-0A3A974B8EC4}" type="presOf" srcId="{8A175752-8F29-4257-93FD-58DFEA63BC0C}" destId="{6FD6E86E-2279-460D-A352-84D301D1FDE8}" srcOrd="0" destOrd="0" presId="urn:microsoft.com/office/officeart/2005/8/layout/vList2"/>
    <dgm:cxn modelId="{50E74E1B-406D-4DAB-A022-956E7492F461}" type="presOf" srcId="{0CD1A709-6BE0-428E-A678-C3A3E9BA8369}" destId="{59CBEF86-20D6-4955-8EC5-3C3F9E48BC73}" srcOrd="0" destOrd="0" presId="urn:microsoft.com/office/officeart/2005/8/layout/vList2"/>
    <dgm:cxn modelId="{E8A89720-37C3-47F6-8801-CDAF49EFC2B5}" srcId="{15A54AA8-22E4-4DF4-A82C-825032B11F51}" destId="{0CD1A709-6BE0-428E-A678-C3A3E9BA8369}" srcOrd="0" destOrd="0" parTransId="{9C9FE3E4-150E-4ABE-97F1-B53CB704861C}" sibTransId="{D4390FA8-9BBA-40BD-AF98-29A119A2F0C6}"/>
    <dgm:cxn modelId="{AB532957-BEE6-4E66-8646-8E02B3DEBAFB}" srcId="{15A54AA8-22E4-4DF4-A82C-825032B11F51}" destId="{2EF7500F-66CF-473F-9E20-9E4BBE89C1FA}" srcOrd="2" destOrd="0" parTransId="{BF88B731-6D2A-46C8-895A-23398DA2154D}" sibTransId="{ABDBBFF4-B39C-4AD8-ABDB-423E7E4DA81F}"/>
    <dgm:cxn modelId="{59C7E088-903D-4271-ACCD-663BC37225C5}" srcId="{8A175752-8F29-4257-93FD-58DFEA63BC0C}" destId="{15A54AA8-22E4-4DF4-A82C-825032B11F51}" srcOrd="1" destOrd="0" parTransId="{10D26DA4-6EB7-4D71-8C1A-E196E6316F2F}" sibTransId="{FF189FF6-7301-437B-9609-E3DB79C6D440}"/>
    <dgm:cxn modelId="{1F0D2EA7-096C-4BA9-9ECB-30D00CBE1C18}" type="presOf" srcId="{B6651F04-C57C-4968-B424-C0F8EFA1D51D}" destId="{C68F5008-DA0A-4AA0-9BAD-4C0CEA352623}" srcOrd="0" destOrd="0" presId="urn:microsoft.com/office/officeart/2005/8/layout/vList2"/>
    <dgm:cxn modelId="{B2AD5CC0-7E3A-4FE1-8A91-0AF1E3BF31B9}" type="presOf" srcId="{15A54AA8-22E4-4DF4-A82C-825032B11F51}" destId="{AD55A98C-FB70-479A-A471-C16219E87BD8}" srcOrd="0" destOrd="0" presId="urn:microsoft.com/office/officeart/2005/8/layout/vList2"/>
    <dgm:cxn modelId="{A07F06D0-66ED-4A31-8840-1CEA61613513}" type="presOf" srcId="{2EF7500F-66CF-473F-9E20-9E4BBE89C1FA}" destId="{59CBEF86-20D6-4955-8EC5-3C3F9E48BC73}" srcOrd="0" destOrd="2" presId="urn:microsoft.com/office/officeart/2005/8/layout/vList2"/>
    <dgm:cxn modelId="{E30D5AD9-E5A4-48D5-B431-86280565586D}" srcId="{15A54AA8-22E4-4DF4-A82C-825032B11F51}" destId="{A4D060B0-FA6C-4F87-AE2F-F6A45AC7B74E}" srcOrd="1" destOrd="0" parTransId="{86DCED99-07B9-4F9E-A447-1AA5CC8846DB}" sibTransId="{6D35384A-8B0E-4251-AE30-8D2B9E3E99D1}"/>
    <dgm:cxn modelId="{DFB429EE-2857-4C1F-BDCD-6EF046558A3B}" type="presOf" srcId="{A4D060B0-FA6C-4F87-AE2F-F6A45AC7B74E}" destId="{59CBEF86-20D6-4955-8EC5-3C3F9E48BC73}" srcOrd="0" destOrd="1" presId="urn:microsoft.com/office/officeart/2005/8/layout/vList2"/>
    <dgm:cxn modelId="{AFB424E9-5AEF-403A-B3C5-5753668D00C4}" type="presParOf" srcId="{6FD6E86E-2279-460D-A352-84D301D1FDE8}" destId="{C68F5008-DA0A-4AA0-9BAD-4C0CEA352623}" srcOrd="0" destOrd="0" presId="urn:microsoft.com/office/officeart/2005/8/layout/vList2"/>
    <dgm:cxn modelId="{B816FCA2-5B18-4C04-AB33-4D3B89BC5E15}" type="presParOf" srcId="{6FD6E86E-2279-460D-A352-84D301D1FDE8}" destId="{6D4D7BBA-D8FC-441B-8EC9-15DB1477AA57}" srcOrd="1" destOrd="0" presId="urn:microsoft.com/office/officeart/2005/8/layout/vList2"/>
    <dgm:cxn modelId="{A2032428-9DF2-4078-B596-BB15D423142D}" type="presParOf" srcId="{6FD6E86E-2279-460D-A352-84D301D1FDE8}" destId="{AD55A98C-FB70-479A-A471-C16219E87BD8}" srcOrd="2" destOrd="0" presId="urn:microsoft.com/office/officeart/2005/8/layout/vList2"/>
    <dgm:cxn modelId="{45984927-2A89-43A4-BF18-E212B3D6DBA1}" type="presParOf" srcId="{6FD6E86E-2279-460D-A352-84D301D1FDE8}" destId="{59CBEF86-20D6-4955-8EC5-3C3F9E48BC7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606BE4-372F-43D7-8E91-C2AD80C3D3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82521DD-7C34-464A-B32D-963E2E082C5A}">
      <dgm:prSet/>
      <dgm:spPr/>
      <dgm:t>
        <a:bodyPr/>
        <a:lstStyle/>
        <a:p>
          <a:r>
            <a:rPr lang="en-US"/>
            <a:t>Develop hypotheses</a:t>
          </a:r>
        </a:p>
      </dgm:t>
    </dgm:pt>
    <dgm:pt modelId="{CE3965D2-B875-455A-B2B7-783F77667274}" type="parTrans" cxnId="{AA915D8C-F57B-48E4-8526-3864E130805A}">
      <dgm:prSet/>
      <dgm:spPr/>
      <dgm:t>
        <a:bodyPr/>
        <a:lstStyle/>
        <a:p>
          <a:endParaRPr lang="en-US"/>
        </a:p>
      </dgm:t>
    </dgm:pt>
    <dgm:pt modelId="{8F294590-3E2B-4DFE-9EB5-699066EE7954}" type="sibTrans" cxnId="{AA915D8C-F57B-48E4-8526-3864E130805A}">
      <dgm:prSet/>
      <dgm:spPr/>
      <dgm:t>
        <a:bodyPr/>
        <a:lstStyle/>
        <a:p>
          <a:endParaRPr lang="en-US"/>
        </a:p>
      </dgm:t>
    </dgm:pt>
    <dgm:pt modelId="{B067B612-6244-4530-B2B8-A57E6E2BA912}">
      <dgm:prSet/>
      <dgm:spPr/>
      <dgm:t>
        <a:bodyPr/>
        <a:lstStyle/>
        <a:p>
          <a:r>
            <a:rPr lang="en-US"/>
            <a:t>Better formulate the manager’s decision problem </a:t>
          </a:r>
        </a:p>
      </dgm:t>
    </dgm:pt>
    <dgm:pt modelId="{380107D1-5A38-4937-A6C9-6E77D73E9B40}" type="parTrans" cxnId="{850FEE1D-54ED-4BC4-9515-E3C6C01A57D3}">
      <dgm:prSet/>
      <dgm:spPr/>
      <dgm:t>
        <a:bodyPr/>
        <a:lstStyle/>
        <a:p>
          <a:endParaRPr lang="en-US"/>
        </a:p>
      </dgm:t>
    </dgm:pt>
    <dgm:pt modelId="{0AF0B2B6-EF79-409D-BD7A-A9D6D1F4A7DE}" type="sibTrans" cxnId="{850FEE1D-54ED-4BC4-9515-E3C6C01A57D3}">
      <dgm:prSet/>
      <dgm:spPr/>
      <dgm:t>
        <a:bodyPr/>
        <a:lstStyle/>
        <a:p>
          <a:endParaRPr lang="en-US"/>
        </a:p>
      </dgm:t>
    </dgm:pt>
    <dgm:pt modelId="{BFE69C65-F5E4-45BD-84D5-7A200282246E}">
      <dgm:prSet/>
      <dgm:spPr/>
      <dgm:t>
        <a:bodyPr/>
        <a:lstStyle/>
        <a:p>
          <a:r>
            <a:rPr lang="en-US" dirty="0"/>
            <a:t>Increase researcher’s familiarity with the problem </a:t>
          </a:r>
        </a:p>
      </dgm:t>
    </dgm:pt>
    <dgm:pt modelId="{E1C1F609-DB5E-48FD-B71A-A9CB2F36FDD7}" type="parTrans" cxnId="{BE756E68-ADF4-4768-953E-4AA11D25B32A}">
      <dgm:prSet/>
      <dgm:spPr/>
      <dgm:t>
        <a:bodyPr/>
        <a:lstStyle/>
        <a:p>
          <a:endParaRPr lang="en-US"/>
        </a:p>
      </dgm:t>
    </dgm:pt>
    <dgm:pt modelId="{40EE6FF4-56DB-4732-957D-B0D95AE8A8E1}" type="sibTrans" cxnId="{BE756E68-ADF4-4768-953E-4AA11D25B32A}">
      <dgm:prSet/>
      <dgm:spPr/>
      <dgm:t>
        <a:bodyPr/>
        <a:lstStyle/>
        <a:p>
          <a:endParaRPr lang="en-US"/>
        </a:p>
      </dgm:t>
    </dgm:pt>
    <dgm:pt modelId="{A2CDDBA2-C883-4CCC-BEBA-9E85D4548175}">
      <dgm:prSet/>
      <dgm:spPr/>
      <dgm:t>
        <a:bodyPr/>
        <a:lstStyle/>
        <a:p>
          <a:r>
            <a:rPr lang="en-US"/>
            <a:t>Clarify concepts</a:t>
          </a:r>
        </a:p>
      </dgm:t>
    </dgm:pt>
    <dgm:pt modelId="{824A11B2-EB8B-443A-94A2-3EF213CE1FB0}" type="parTrans" cxnId="{3E16FF37-AB62-4E4B-BE72-E70B20537B51}">
      <dgm:prSet/>
      <dgm:spPr/>
      <dgm:t>
        <a:bodyPr/>
        <a:lstStyle/>
        <a:p>
          <a:endParaRPr lang="en-US"/>
        </a:p>
      </dgm:t>
    </dgm:pt>
    <dgm:pt modelId="{3BEC0F11-C230-45C3-866D-683D19B12196}" type="sibTrans" cxnId="{3E16FF37-AB62-4E4B-BE72-E70B20537B51}">
      <dgm:prSet/>
      <dgm:spPr/>
      <dgm:t>
        <a:bodyPr/>
        <a:lstStyle/>
        <a:p>
          <a:endParaRPr lang="en-US"/>
        </a:p>
      </dgm:t>
    </dgm:pt>
    <dgm:pt modelId="{E53E0E84-CC81-4520-829C-065A18F94B9C}" type="pres">
      <dgm:prSet presAssocID="{A9606BE4-372F-43D7-8E91-C2AD80C3D39C}" presName="root" presStyleCnt="0">
        <dgm:presLayoutVars>
          <dgm:dir/>
          <dgm:resizeHandles val="exact"/>
        </dgm:presLayoutVars>
      </dgm:prSet>
      <dgm:spPr/>
    </dgm:pt>
    <dgm:pt modelId="{2AB5A16C-5FCF-4E2E-B466-26FBD60A3FD7}" type="pres">
      <dgm:prSet presAssocID="{182521DD-7C34-464A-B32D-963E2E082C5A}" presName="compNode" presStyleCnt="0"/>
      <dgm:spPr/>
    </dgm:pt>
    <dgm:pt modelId="{82309313-130F-43B8-86D3-182962E37324}" type="pres">
      <dgm:prSet presAssocID="{182521DD-7C34-464A-B32D-963E2E082C5A}" presName="bgRect" presStyleLbl="bgShp" presStyleIdx="0" presStyleCnt="4"/>
      <dgm:spPr/>
    </dgm:pt>
    <dgm:pt modelId="{9DD51E32-E4B3-40F0-9341-36EA65474A1F}" type="pres">
      <dgm:prSet presAssocID="{182521DD-7C34-464A-B32D-963E2E082C5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F86113E-D931-4C3E-8239-E5B8F4404985}" type="pres">
      <dgm:prSet presAssocID="{182521DD-7C34-464A-B32D-963E2E082C5A}" presName="spaceRect" presStyleCnt="0"/>
      <dgm:spPr/>
    </dgm:pt>
    <dgm:pt modelId="{09504284-26B3-46AB-81C7-3DFBF0E55075}" type="pres">
      <dgm:prSet presAssocID="{182521DD-7C34-464A-B32D-963E2E082C5A}" presName="parTx" presStyleLbl="revTx" presStyleIdx="0" presStyleCnt="4">
        <dgm:presLayoutVars>
          <dgm:chMax val="0"/>
          <dgm:chPref val="0"/>
        </dgm:presLayoutVars>
      </dgm:prSet>
      <dgm:spPr/>
    </dgm:pt>
    <dgm:pt modelId="{CB6AF224-7448-491F-9C65-B23EB0A2349B}" type="pres">
      <dgm:prSet presAssocID="{8F294590-3E2B-4DFE-9EB5-699066EE7954}" presName="sibTrans" presStyleCnt="0"/>
      <dgm:spPr/>
    </dgm:pt>
    <dgm:pt modelId="{FF4427AB-0771-4BC9-83B1-6C8D4DA91720}" type="pres">
      <dgm:prSet presAssocID="{B067B612-6244-4530-B2B8-A57E6E2BA912}" presName="compNode" presStyleCnt="0"/>
      <dgm:spPr/>
    </dgm:pt>
    <dgm:pt modelId="{B3BB002F-F7FA-489B-AD59-5B605A6874B2}" type="pres">
      <dgm:prSet presAssocID="{B067B612-6244-4530-B2B8-A57E6E2BA912}" presName="bgRect" presStyleLbl="bgShp" presStyleIdx="1" presStyleCnt="4"/>
      <dgm:spPr/>
    </dgm:pt>
    <dgm:pt modelId="{E2A42729-FE3F-4F61-91A2-61972E0EBF44}" type="pres">
      <dgm:prSet presAssocID="{B067B612-6244-4530-B2B8-A57E6E2BA91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0E4E17D-DE6F-40E6-AF1A-05B8A06C92BF}" type="pres">
      <dgm:prSet presAssocID="{B067B612-6244-4530-B2B8-A57E6E2BA912}" presName="spaceRect" presStyleCnt="0"/>
      <dgm:spPr/>
    </dgm:pt>
    <dgm:pt modelId="{2C8CB4B8-7307-4281-9B33-D7AFC851A8F3}" type="pres">
      <dgm:prSet presAssocID="{B067B612-6244-4530-B2B8-A57E6E2BA912}" presName="parTx" presStyleLbl="revTx" presStyleIdx="1" presStyleCnt="4">
        <dgm:presLayoutVars>
          <dgm:chMax val="0"/>
          <dgm:chPref val="0"/>
        </dgm:presLayoutVars>
      </dgm:prSet>
      <dgm:spPr/>
    </dgm:pt>
    <dgm:pt modelId="{10ED07E9-A42C-4AB0-B9B3-F1B1447CC9C4}" type="pres">
      <dgm:prSet presAssocID="{0AF0B2B6-EF79-409D-BD7A-A9D6D1F4A7DE}" presName="sibTrans" presStyleCnt="0"/>
      <dgm:spPr/>
    </dgm:pt>
    <dgm:pt modelId="{CCD86DE0-256D-4046-AD8A-76D8232C013D}" type="pres">
      <dgm:prSet presAssocID="{BFE69C65-F5E4-45BD-84D5-7A200282246E}" presName="compNode" presStyleCnt="0"/>
      <dgm:spPr/>
    </dgm:pt>
    <dgm:pt modelId="{2DC2825D-2AB9-4359-A30C-ED76F84B549B}" type="pres">
      <dgm:prSet presAssocID="{BFE69C65-F5E4-45BD-84D5-7A200282246E}" presName="bgRect" presStyleLbl="bgShp" presStyleIdx="2" presStyleCnt="4"/>
      <dgm:spPr/>
    </dgm:pt>
    <dgm:pt modelId="{5B51506C-9708-4983-9922-90A117799345}" type="pres">
      <dgm:prSet presAssocID="{BFE69C65-F5E4-45BD-84D5-7A200282246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F66408E-B411-4451-8A2E-99CB7C5BB7F4}" type="pres">
      <dgm:prSet presAssocID="{BFE69C65-F5E4-45BD-84D5-7A200282246E}" presName="spaceRect" presStyleCnt="0"/>
      <dgm:spPr/>
    </dgm:pt>
    <dgm:pt modelId="{09B66075-EADE-4605-868C-36A76DEEC5ED}" type="pres">
      <dgm:prSet presAssocID="{BFE69C65-F5E4-45BD-84D5-7A200282246E}" presName="parTx" presStyleLbl="revTx" presStyleIdx="2" presStyleCnt="4">
        <dgm:presLayoutVars>
          <dgm:chMax val="0"/>
          <dgm:chPref val="0"/>
        </dgm:presLayoutVars>
      </dgm:prSet>
      <dgm:spPr/>
    </dgm:pt>
    <dgm:pt modelId="{D78F2885-9B8D-4EC6-AFFB-9B1F3081ED88}" type="pres">
      <dgm:prSet presAssocID="{40EE6FF4-56DB-4732-957D-B0D95AE8A8E1}" presName="sibTrans" presStyleCnt="0"/>
      <dgm:spPr/>
    </dgm:pt>
    <dgm:pt modelId="{688135E0-E482-4EEE-95D9-7CE32819AC70}" type="pres">
      <dgm:prSet presAssocID="{A2CDDBA2-C883-4CCC-BEBA-9E85D4548175}" presName="compNode" presStyleCnt="0"/>
      <dgm:spPr/>
    </dgm:pt>
    <dgm:pt modelId="{9CC5A2A8-D550-4A8E-BA36-FAC7BEBEE8C4}" type="pres">
      <dgm:prSet presAssocID="{A2CDDBA2-C883-4CCC-BEBA-9E85D4548175}" presName="bgRect" presStyleLbl="bgShp" presStyleIdx="3" presStyleCnt="4"/>
      <dgm:spPr/>
    </dgm:pt>
    <dgm:pt modelId="{E6BD3711-A422-432A-9FC2-FD7B1376B175}" type="pres">
      <dgm:prSet presAssocID="{A2CDDBA2-C883-4CCC-BEBA-9E85D454817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D42B6FD-DD77-4373-92A8-EA4E63FAB390}" type="pres">
      <dgm:prSet presAssocID="{A2CDDBA2-C883-4CCC-BEBA-9E85D4548175}" presName="spaceRect" presStyleCnt="0"/>
      <dgm:spPr/>
    </dgm:pt>
    <dgm:pt modelId="{11651365-74E1-4B7E-8876-1B91DBF2CC7E}" type="pres">
      <dgm:prSet presAssocID="{A2CDDBA2-C883-4CCC-BEBA-9E85D454817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50FEE1D-54ED-4BC4-9515-E3C6C01A57D3}" srcId="{A9606BE4-372F-43D7-8E91-C2AD80C3D39C}" destId="{B067B612-6244-4530-B2B8-A57E6E2BA912}" srcOrd="1" destOrd="0" parTransId="{380107D1-5A38-4937-A6C9-6E77D73E9B40}" sibTransId="{0AF0B2B6-EF79-409D-BD7A-A9D6D1F4A7DE}"/>
    <dgm:cxn modelId="{4DBAF024-EED9-4806-BE8A-DE29707AB7D1}" type="presOf" srcId="{A2CDDBA2-C883-4CCC-BEBA-9E85D4548175}" destId="{11651365-74E1-4B7E-8876-1B91DBF2CC7E}" srcOrd="0" destOrd="0" presId="urn:microsoft.com/office/officeart/2018/2/layout/IconVerticalSolidList"/>
    <dgm:cxn modelId="{FDAE9425-CF57-43D8-AADD-62C27D7BED22}" type="presOf" srcId="{A9606BE4-372F-43D7-8E91-C2AD80C3D39C}" destId="{E53E0E84-CC81-4520-829C-065A18F94B9C}" srcOrd="0" destOrd="0" presId="urn:microsoft.com/office/officeart/2018/2/layout/IconVerticalSolidList"/>
    <dgm:cxn modelId="{3E16FF37-AB62-4E4B-BE72-E70B20537B51}" srcId="{A9606BE4-372F-43D7-8E91-C2AD80C3D39C}" destId="{A2CDDBA2-C883-4CCC-BEBA-9E85D4548175}" srcOrd="3" destOrd="0" parTransId="{824A11B2-EB8B-443A-94A2-3EF213CE1FB0}" sibTransId="{3BEC0F11-C230-45C3-866D-683D19B12196}"/>
    <dgm:cxn modelId="{BE756E68-ADF4-4768-953E-4AA11D25B32A}" srcId="{A9606BE4-372F-43D7-8E91-C2AD80C3D39C}" destId="{BFE69C65-F5E4-45BD-84D5-7A200282246E}" srcOrd="2" destOrd="0" parTransId="{E1C1F609-DB5E-48FD-B71A-A9CB2F36FDD7}" sibTransId="{40EE6FF4-56DB-4732-957D-B0D95AE8A8E1}"/>
    <dgm:cxn modelId="{AA915D8C-F57B-48E4-8526-3864E130805A}" srcId="{A9606BE4-372F-43D7-8E91-C2AD80C3D39C}" destId="{182521DD-7C34-464A-B32D-963E2E082C5A}" srcOrd="0" destOrd="0" parTransId="{CE3965D2-B875-455A-B2B7-783F77667274}" sibTransId="{8F294590-3E2B-4DFE-9EB5-699066EE7954}"/>
    <dgm:cxn modelId="{7D061796-3458-4A84-AC54-B9870DF5BB02}" type="presOf" srcId="{B067B612-6244-4530-B2B8-A57E6E2BA912}" destId="{2C8CB4B8-7307-4281-9B33-D7AFC851A8F3}" srcOrd="0" destOrd="0" presId="urn:microsoft.com/office/officeart/2018/2/layout/IconVerticalSolidList"/>
    <dgm:cxn modelId="{25DCDCFD-01AE-45D2-9DF5-28933986E11B}" type="presOf" srcId="{182521DD-7C34-464A-B32D-963E2E082C5A}" destId="{09504284-26B3-46AB-81C7-3DFBF0E55075}" srcOrd="0" destOrd="0" presId="urn:microsoft.com/office/officeart/2018/2/layout/IconVerticalSolidList"/>
    <dgm:cxn modelId="{191CFAFF-9713-49E4-972D-B1CECC069E14}" type="presOf" srcId="{BFE69C65-F5E4-45BD-84D5-7A200282246E}" destId="{09B66075-EADE-4605-868C-36A76DEEC5ED}" srcOrd="0" destOrd="0" presId="urn:microsoft.com/office/officeart/2018/2/layout/IconVerticalSolidList"/>
    <dgm:cxn modelId="{81A3CBF4-DE8C-4AA1-9C25-EC48ADFE8E19}" type="presParOf" srcId="{E53E0E84-CC81-4520-829C-065A18F94B9C}" destId="{2AB5A16C-5FCF-4E2E-B466-26FBD60A3FD7}" srcOrd="0" destOrd="0" presId="urn:microsoft.com/office/officeart/2018/2/layout/IconVerticalSolidList"/>
    <dgm:cxn modelId="{7FF4F33C-6E53-44D9-9D9D-E48FDFEF36C7}" type="presParOf" srcId="{2AB5A16C-5FCF-4E2E-B466-26FBD60A3FD7}" destId="{82309313-130F-43B8-86D3-182962E37324}" srcOrd="0" destOrd="0" presId="urn:microsoft.com/office/officeart/2018/2/layout/IconVerticalSolidList"/>
    <dgm:cxn modelId="{D25ECA96-C899-442C-97EA-8B82B344D9B9}" type="presParOf" srcId="{2AB5A16C-5FCF-4E2E-B466-26FBD60A3FD7}" destId="{9DD51E32-E4B3-40F0-9341-36EA65474A1F}" srcOrd="1" destOrd="0" presId="urn:microsoft.com/office/officeart/2018/2/layout/IconVerticalSolidList"/>
    <dgm:cxn modelId="{7E4D3F54-EB48-4072-8BB2-DFDFBE4F0E71}" type="presParOf" srcId="{2AB5A16C-5FCF-4E2E-B466-26FBD60A3FD7}" destId="{1F86113E-D931-4C3E-8239-E5B8F4404985}" srcOrd="2" destOrd="0" presId="urn:microsoft.com/office/officeart/2018/2/layout/IconVerticalSolidList"/>
    <dgm:cxn modelId="{E0B58C9E-B843-4038-B0A6-4A4E01FFC57C}" type="presParOf" srcId="{2AB5A16C-5FCF-4E2E-B466-26FBD60A3FD7}" destId="{09504284-26B3-46AB-81C7-3DFBF0E55075}" srcOrd="3" destOrd="0" presId="urn:microsoft.com/office/officeart/2018/2/layout/IconVerticalSolidList"/>
    <dgm:cxn modelId="{A914A9F4-CA5B-4577-9DEA-D7FC9A80BB70}" type="presParOf" srcId="{E53E0E84-CC81-4520-829C-065A18F94B9C}" destId="{CB6AF224-7448-491F-9C65-B23EB0A2349B}" srcOrd="1" destOrd="0" presId="urn:microsoft.com/office/officeart/2018/2/layout/IconVerticalSolidList"/>
    <dgm:cxn modelId="{3C6845FD-C45E-4481-93DE-8C0EC54A9C28}" type="presParOf" srcId="{E53E0E84-CC81-4520-829C-065A18F94B9C}" destId="{FF4427AB-0771-4BC9-83B1-6C8D4DA91720}" srcOrd="2" destOrd="0" presId="urn:microsoft.com/office/officeart/2018/2/layout/IconVerticalSolidList"/>
    <dgm:cxn modelId="{D4426AA9-6516-4DF9-A0A7-622C6C28AA70}" type="presParOf" srcId="{FF4427AB-0771-4BC9-83B1-6C8D4DA91720}" destId="{B3BB002F-F7FA-489B-AD59-5B605A6874B2}" srcOrd="0" destOrd="0" presId="urn:microsoft.com/office/officeart/2018/2/layout/IconVerticalSolidList"/>
    <dgm:cxn modelId="{AF72CDBD-F576-4000-9248-DDE4E69481AF}" type="presParOf" srcId="{FF4427AB-0771-4BC9-83B1-6C8D4DA91720}" destId="{E2A42729-FE3F-4F61-91A2-61972E0EBF44}" srcOrd="1" destOrd="0" presId="urn:microsoft.com/office/officeart/2018/2/layout/IconVerticalSolidList"/>
    <dgm:cxn modelId="{4823E845-2665-4F77-8CBE-D887656CACD1}" type="presParOf" srcId="{FF4427AB-0771-4BC9-83B1-6C8D4DA91720}" destId="{00E4E17D-DE6F-40E6-AF1A-05B8A06C92BF}" srcOrd="2" destOrd="0" presId="urn:microsoft.com/office/officeart/2018/2/layout/IconVerticalSolidList"/>
    <dgm:cxn modelId="{EAEBF765-9ADE-4906-B888-62FF89427F24}" type="presParOf" srcId="{FF4427AB-0771-4BC9-83B1-6C8D4DA91720}" destId="{2C8CB4B8-7307-4281-9B33-D7AFC851A8F3}" srcOrd="3" destOrd="0" presId="urn:microsoft.com/office/officeart/2018/2/layout/IconVerticalSolidList"/>
    <dgm:cxn modelId="{71274928-0FCF-4BDD-8E4F-1DFAEBB14660}" type="presParOf" srcId="{E53E0E84-CC81-4520-829C-065A18F94B9C}" destId="{10ED07E9-A42C-4AB0-B9B3-F1B1447CC9C4}" srcOrd="3" destOrd="0" presId="urn:microsoft.com/office/officeart/2018/2/layout/IconVerticalSolidList"/>
    <dgm:cxn modelId="{3AD1737F-60AE-4F54-9C8A-BFDB2AB04B89}" type="presParOf" srcId="{E53E0E84-CC81-4520-829C-065A18F94B9C}" destId="{CCD86DE0-256D-4046-AD8A-76D8232C013D}" srcOrd="4" destOrd="0" presId="urn:microsoft.com/office/officeart/2018/2/layout/IconVerticalSolidList"/>
    <dgm:cxn modelId="{EC351638-50C0-4E8D-BFA4-E9AF80BB0009}" type="presParOf" srcId="{CCD86DE0-256D-4046-AD8A-76D8232C013D}" destId="{2DC2825D-2AB9-4359-A30C-ED76F84B549B}" srcOrd="0" destOrd="0" presId="urn:microsoft.com/office/officeart/2018/2/layout/IconVerticalSolidList"/>
    <dgm:cxn modelId="{68790837-1F0E-4376-B6D7-C0C2A42AF9B9}" type="presParOf" srcId="{CCD86DE0-256D-4046-AD8A-76D8232C013D}" destId="{5B51506C-9708-4983-9922-90A117799345}" srcOrd="1" destOrd="0" presId="urn:microsoft.com/office/officeart/2018/2/layout/IconVerticalSolidList"/>
    <dgm:cxn modelId="{4FB6A314-80D0-4B38-8402-02B553E461FA}" type="presParOf" srcId="{CCD86DE0-256D-4046-AD8A-76D8232C013D}" destId="{3F66408E-B411-4451-8A2E-99CB7C5BB7F4}" srcOrd="2" destOrd="0" presId="urn:microsoft.com/office/officeart/2018/2/layout/IconVerticalSolidList"/>
    <dgm:cxn modelId="{0B6043CF-B1B3-4038-B956-5F2137D4B290}" type="presParOf" srcId="{CCD86DE0-256D-4046-AD8A-76D8232C013D}" destId="{09B66075-EADE-4605-868C-36A76DEEC5ED}" srcOrd="3" destOrd="0" presId="urn:microsoft.com/office/officeart/2018/2/layout/IconVerticalSolidList"/>
    <dgm:cxn modelId="{A362026F-A600-4C03-801E-439BBBBCD842}" type="presParOf" srcId="{E53E0E84-CC81-4520-829C-065A18F94B9C}" destId="{D78F2885-9B8D-4EC6-AFFB-9B1F3081ED88}" srcOrd="5" destOrd="0" presId="urn:microsoft.com/office/officeart/2018/2/layout/IconVerticalSolidList"/>
    <dgm:cxn modelId="{2CD6921F-244D-4A11-B17A-3D22F552090D}" type="presParOf" srcId="{E53E0E84-CC81-4520-829C-065A18F94B9C}" destId="{688135E0-E482-4EEE-95D9-7CE32819AC70}" srcOrd="6" destOrd="0" presId="urn:microsoft.com/office/officeart/2018/2/layout/IconVerticalSolidList"/>
    <dgm:cxn modelId="{125A2723-BBA8-46BE-8A2D-069A174625E2}" type="presParOf" srcId="{688135E0-E482-4EEE-95D9-7CE32819AC70}" destId="{9CC5A2A8-D550-4A8E-BA36-FAC7BEBEE8C4}" srcOrd="0" destOrd="0" presId="urn:microsoft.com/office/officeart/2018/2/layout/IconVerticalSolidList"/>
    <dgm:cxn modelId="{A34600B2-6F64-4936-81A0-AC72E107128D}" type="presParOf" srcId="{688135E0-E482-4EEE-95D9-7CE32819AC70}" destId="{E6BD3711-A422-432A-9FC2-FD7B1376B175}" srcOrd="1" destOrd="0" presId="urn:microsoft.com/office/officeart/2018/2/layout/IconVerticalSolidList"/>
    <dgm:cxn modelId="{E140398C-2DA9-4DDF-9B44-4E65F302443B}" type="presParOf" srcId="{688135E0-E482-4EEE-95D9-7CE32819AC70}" destId="{ED42B6FD-DD77-4373-92A8-EA4E63FAB390}" srcOrd="2" destOrd="0" presId="urn:microsoft.com/office/officeart/2018/2/layout/IconVerticalSolidList"/>
    <dgm:cxn modelId="{B4427613-F50C-4397-8C89-90B530973573}" type="presParOf" srcId="{688135E0-E482-4EEE-95D9-7CE32819AC70}" destId="{11651365-74E1-4B7E-8876-1B91DBF2CC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5B9E7E-E287-43F7-9196-A3275D87EC2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0891444-E658-479E-B0D9-175C67F52B44}">
      <dgm:prSet/>
      <dgm:spPr/>
      <dgm:t>
        <a:bodyPr/>
        <a:lstStyle/>
        <a:p>
          <a:r>
            <a:rPr lang="en-US"/>
            <a:t>Literature Search </a:t>
          </a:r>
        </a:p>
      </dgm:t>
    </dgm:pt>
    <dgm:pt modelId="{E5D2E693-2642-43E2-A1D8-55539458CF54}" type="parTrans" cxnId="{B5B28E32-789C-4365-8362-157D5D9EAF92}">
      <dgm:prSet/>
      <dgm:spPr/>
      <dgm:t>
        <a:bodyPr/>
        <a:lstStyle/>
        <a:p>
          <a:endParaRPr lang="en-US"/>
        </a:p>
      </dgm:t>
    </dgm:pt>
    <dgm:pt modelId="{4A83BBB0-0DD4-486E-987B-F7EE59686B30}" type="sibTrans" cxnId="{B5B28E32-789C-4365-8362-157D5D9EAF92}">
      <dgm:prSet/>
      <dgm:spPr/>
      <dgm:t>
        <a:bodyPr/>
        <a:lstStyle/>
        <a:p>
          <a:endParaRPr lang="en-US"/>
        </a:p>
      </dgm:t>
    </dgm:pt>
    <dgm:pt modelId="{9B4ECD02-F8C7-4CAA-89F3-E6BFF72D1E6E}">
      <dgm:prSet/>
      <dgm:spPr/>
      <dgm:t>
        <a:bodyPr/>
        <a:lstStyle/>
        <a:p>
          <a:r>
            <a:rPr lang="en-US"/>
            <a:t>Depth Interviews</a:t>
          </a:r>
        </a:p>
      </dgm:t>
    </dgm:pt>
    <dgm:pt modelId="{86E61CD8-A7DB-412A-BED2-EA578D7F9799}" type="parTrans" cxnId="{E840888C-76F1-4D83-BD5B-084B570B068E}">
      <dgm:prSet/>
      <dgm:spPr/>
      <dgm:t>
        <a:bodyPr/>
        <a:lstStyle/>
        <a:p>
          <a:endParaRPr lang="en-US"/>
        </a:p>
      </dgm:t>
    </dgm:pt>
    <dgm:pt modelId="{0830784F-7F6D-4D10-9BF8-0F493FE2CB64}" type="sibTrans" cxnId="{E840888C-76F1-4D83-BD5B-084B570B068E}">
      <dgm:prSet/>
      <dgm:spPr/>
      <dgm:t>
        <a:bodyPr/>
        <a:lstStyle/>
        <a:p>
          <a:endParaRPr lang="en-US"/>
        </a:p>
      </dgm:t>
    </dgm:pt>
    <dgm:pt modelId="{A5D31707-BC95-441A-BC1E-467440F3AF52}">
      <dgm:prSet/>
      <dgm:spPr/>
      <dgm:t>
        <a:bodyPr/>
        <a:lstStyle/>
        <a:p>
          <a:r>
            <a:rPr lang="en-US"/>
            <a:t>Focus Groups </a:t>
          </a:r>
        </a:p>
      </dgm:t>
    </dgm:pt>
    <dgm:pt modelId="{C7262EBC-5837-4CE3-B342-286794ECB474}" type="parTrans" cxnId="{45BD8D21-8060-4348-87E5-5C1C12DB33E2}">
      <dgm:prSet/>
      <dgm:spPr/>
      <dgm:t>
        <a:bodyPr/>
        <a:lstStyle/>
        <a:p>
          <a:endParaRPr lang="en-US"/>
        </a:p>
      </dgm:t>
    </dgm:pt>
    <dgm:pt modelId="{8A7943B1-B5FF-4049-9A2A-A808FB415873}" type="sibTrans" cxnId="{45BD8D21-8060-4348-87E5-5C1C12DB33E2}">
      <dgm:prSet/>
      <dgm:spPr/>
      <dgm:t>
        <a:bodyPr/>
        <a:lstStyle/>
        <a:p>
          <a:endParaRPr lang="en-US"/>
        </a:p>
      </dgm:t>
    </dgm:pt>
    <dgm:pt modelId="{61B6350F-6CA7-4ACD-A8D4-A860B1CA79DA}">
      <dgm:prSet/>
      <dgm:spPr/>
      <dgm:t>
        <a:bodyPr/>
        <a:lstStyle/>
        <a:p>
          <a:r>
            <a:rPr lang="en-US"/>
            <a:t>Data Mining </a:t>
          </a:r>
        </a:p>
      </dgm:t>
    </dgm:pt>
    <dgm:pt modelId="{87087A00-889D-44C2-9BEA-181DA39869A9}" type="parTrans" cxnId="{03CD563F-999F-48B1-9803-64A1EAB2E64D}">
      <dgm:prSet/>
      <dgm:spPr/>
      <dgm:t>
        <a:bodyPr/>
        <a:lstStyle/>
        <a:p>
          <a:endParaRPr lang="en-US"/>
        </a:p>
      </dgm:t>
    </dgm:pt>
    <dgm:pt modelId="{B6EC8825-5528-4D64-A890-FBBCC95A5E53}" type="sibTrans" cxnId="{03CD563F-999F-48B1-9803-64A1EAB2E64D}">
      <dgm:prSet/>
      <dgm:spPr/>
      <dgm:t>
        <a:bodyPr/>
        <a:lstStyle/>
        <a:p>
          <a:endParaRPr lang="en-US"/>
        </a:p>
      </dgm:t>
    </dgm:pt>
    <dgm:pt modelId="{0F895C55-552F-4044-A1FD-C0BACDEFBF46}">
      <dgm:prSet/>
      <dgm:spPr/>
      <dgm:t>
        <a:bodyPr/>
        <a:lstStyle/>
        <a:p>
          <a:r>
            <a:rPr lang="en-US"/>
            <a:t>Case Analyses </a:t>
          </a:r>
        </a:p>
      </dgm:t>
    </dgm:pt>
    <dgm:pt modelId="{AEDBCA73-C43F-4C7C-90FE-D7C1021CAAA6}" type="parTrans" cxnId="{C9A6F11D-C4C1-49D8-8C2A-36F49E330F9B}">
      <dgm:prSet/>
      <dgm:spPr/>
      <dgm:t>
        <a:bodyPr/>
        <a:lstStyle/>
        <a:p>
          <a:endParaRPr lang="en-US"/>
        </a:p>
      </dgm:t>
    </dgm:pt>
    <dgm:pt modelId="{EF54A430-AD2A-49A8-8DCE-F8BFD26A7E77}" type="sibTrans" cxnId="{C9A6F11D-C4C1-49D8-8C2A-36F49E330F9B}">
      <dgm:prSet/>
      <dgm:spPr/>
      <dgm:t>
        <a:bodyPr/>
        <a:lstStyle/>
        <a:p>
          <a:endParaRPr lang="en-US"/>
        </a:p>
      </dgm:t>
    </dgm:pt>
    <dgm:pt modelId="{F96A10A6-337C-4FFF-80E1-0EBDFFCF6693}">
      <dgm:prSet/>
      <dgm:spPr/>
      <dgm:t>
        <a:bodyPr/>
        <a:lstStyle/>
        <a:p>
          <a:r>
            <a:rPr lang="en-US"/>
            <a:t>Projective Methods</a:t>
          </a:r>
        </a:p>
      </dgm:t>
    </dgm:pt>
    <dgm:pt modelId="{4607AF17-93A9-4054-A37D-4EDDC4A1EAD9}" type="parTrans" cxnId="{7EA96A5A-0EEE-42A1-ACA5-24FDF6E476F0}">
      <dgm:prSet/>
      <dgm:spPr/>
      <dgm:t>
        <a:bodyPr/>
        <a:lstStyle/>
        <a:p>
          <a:endParaRPr lang="en-US"/>
        </a:p>
      </dgm:t>
    </dgm:pt>
    <dgm:pt modelId="{93C9981C-023C-4759-8D35-AB5F025CA2E6}" type="sibTrans" cxnId="{7EA96A5A-0EEE-42A1-ACA5-24FDF6E476F0}">
      <dgm:prSet/>
      <dgm:spPr/>
      <dgm:t>
        <a:bodyPr/>
        <a:lstStyle/>
        <a:p>
          <a:endParaRPr lang="en-US"/>
        </a:p>
      </dgm:t>
    </dgm:pt>
    <dgm:pt modelId="{B0CDDACE-9C94-49B6-81C2-78C4FCEF6539}" type="pres">
      <dgm:prSet presAssocID="{645B9E7E-E287-43F7-9196-A3275D87EC24}" presName="diagram" presStyleCnt="0">
        <dgm:presLayoutVars>
          <dgm:dir/>
          <dgm:resizeHandles val="exact"/>
        </dgm:presLayoutVars>
      </dgm:prSet>
      <dgm:spPr/>
    </dgm:pt>
    <dgm:pt modelId="{2C3AAC96-E873-432A-B202-4373C074BD1A}" type="pres">
      <dgm:prSet presAssocID="{60891444-E658-479E-B0D9-175C67F52B44}" presName="node" presStyleLbl="node1" presStyleIdx="0" presStyleCnt="6">
        <dgm:presLayoutVars>
          <dgm:bulletEnabled val="1"/>
        </dgm:presLayoutVars>
      </dgm:prSet>
      <dgm:spPr/>
    </dgm:pt>
    <dgm:pt modelId="{9B28E087-3CF2-44F6-9453-0248FB6B0C08}" type="pres">
      <dgm:prSet presAssocID="{4A83BBB0-0DD4-486E-987B-F7EE59686B30}" presName="sibTrans" presStyleCnt="0"/>
      <dgm:spPr/>
    </dgm:pt>
    <dgm:pt modelId="{F273FFC9-1978-4E7C-8E94-5402C290234D}" type="pres">
      <dgm:prSet presAssocID="{9B4ECD02-F8C7-4CAA-89F3-E6BFF72D1E6E}" presName="node" presStyleLbl="node1" presStyleIdx="1" presStyleCnt="6">
        <dgm:presLayoutVars>
          <dgm:bulletEnabled val="1"/>
        </dgm:presLayoutVars>
      </dgm:prSet>
      <dgm:spPr/>
    </dgm:pt>
    <dgm:pt modelId="{90203A08-FC52-441F-B79E-B16435A7AD14}" type="pres">
      <dgm:prSet presAssocID="{0830784F-7F6D-4D10-9BF8-0F493FE2CB64}" presName="sibTrans" presStyleCnt="0"/>
      <dgm:spPr/>
    </dgm:pt>
    <dgm:pt modelId="{A42234DC-7688-483A-9258-E2A5906E2771}" type="pres">
      <dgm:prSet presAssocID="{A5D31707-BC95-441A-BC1E-467440F3AF52}" presName="node" presStyleLbl="node1" presStyleIdx="2" presStyleCnt="6">
        <dgm:presLayoutVars>
          <dgm:bulletEnabled val="1"/>
        </dgm:presLayoutVars>
      </dgm:prSet>
      <dgm:spPr/>
    </dgm:pt>
    <dgm:pt modelId="{C5704B5D-0063-42A6-9C06-4711081E77DD}" type="pres">
      <dgm:prSet presAssocID="{8A7943B1-B5FF-4049-9A2A-A808FB415873}" presName="sibTrans" presStyleCnt="0"/>
      <dgm:spPr/>
    </dgm:pt>
    <dgm:pt modelId="{F7810F10-48FA-4AE1-9644-6BA4083C4484}" type="pres">
      <dgm:prSet presAssocID="{61B6350F-6CA7-4ACD-A8D4-A860B1CA79DA}" presName="node" presStyleLbl="node1" presStyleIdx="3" presStyleCnt="6">
        <dgm:presLayoutVars>
          <dgm:bulletEnabled val="1"/>
        </dgm:presLayoutVars>
      </dgm:prSet>
      <dgm:spPr/>
    </dgm:pt>
    <dgm:pt modelId="{8A9B74D8-7299-4A76-9A8B-15DCE90F06A1}" type="pres">
      <dgm:prSet presAssocID="{B6EC8825-5528-4D64-A890-FBBCC95A5E53}" presName="sibTrans" presStyleCnt="0"/>
      <dgm:spPr/>
    </dgm:pt>
    <dgm:pt modelId="{77030D16-B1A2-4D05-9383-D0C6660EBEA3}" type="pres">
      <dgm:prSet presAssocID="{0F895C55-552F-4044-A1FD-C0BACDEFBF46}" presName="node" presStyleLbl="node1" presStyleIdx="4" presStyleCnt="6">
        <dgm:presLayoutVars>
          <dgm:bulletEnabled val="1"/>
        </dgm:presLayoutVars>
      </dgm:prSet>
      <dgm:spPr/>
    </dgm:pt>
    <dgm:pt modelId="{9A104FAC-3670-4D6C-8503-A9D9AE218EF8}" type="pres">
      <dgm:prSet presAssocID="{EF54A430-AD2A-49A8-8DCE-F8BFD26A7E77}" presName="sibTrans" presStyleCnt="0"/>
      <dgm:spPr/>
    </dgm:pt>
    <dgm:pt modelId="{B45F0BC1-EA35-4A76-8FD6-B6A11EEEEA14}" type="pres">
      <dgm:prSet presAssocID="{F96A10A6-337C-4FFF-80E1-0EBDFFCF6693}" presName="node" presStyleLbl="node1" presStyleIdx="5" presStyleCnt="6">
        <dgm:presLayoutVars>
          <dgm:bulletEnabled val="1"/>
        </dgm:presLayoutVars>
      </dgm:prSet>
      <dgm:spPr/>
    </dgm:pt>
  </dgm:ptLst>
  <dgm:cxnLst>
    <dgm:cxn modelId="{4CE2C802-D029-46BB-B132-DAFF08B5F852}" type="presOf" srcId="{645B9E7E-E287-43F7-9196-A3275D87EC24}" destId="{B0CDDACE-9C94-49B6-81C2-78C4FCEF6539}" srcOrd="0" destOrd="0" presId="urn:microsoft.com/office/officeart/2005/8/layout/default"/>
    <dgm:cxn modelId="{C9A6F11D-C4C1-49D8-8C2A-36F49E330F9B}" srcId="{645B9E7E-E287-43F7-9196-A3275D87EC24}" destId="{0F895C55-552F-4044-A1FD-C0BACDEFBF46}" srcOrd="4" destOrd="0" parTransId="{AEDBCA73-C43F-4C7C-90FE-D7C1021CAAA6}" sibTransId="{EF54A430-AD2A-49A8-8DCE-F8BFD26A7E77}"/>
    <dgm:cxn modelId="{45BD8D21-8060-4348-87E5-5C1C12DB33E2}" srcId="{645B9E7E-E287-43F7-9196-A3275D87EC24}" destId="{A5D31707-BC95-441A-BC1E-467440F3AF52}" srcOrd="2" destOrd="0" parTransId="{C7262EBC-5837-4CE3-B342-286794ECB474}" sibTransId="{8A7943B1-B5FF-4049-9A2A-A808FB415873}"/>
    <dgm:cxn modelId="{B5B28E32-789C-4365-8362-157D5D9EAF92}" srcId="{645B9E7E-E287-43F7-9196-A3275D87EC24}" destId="{60891444-E658-479E-B0D9-175C67F52B44}" srcOrd="0" destOrd="0" parTransId="{E5D2E693-2642-43E2-A1D8-55539458CF54}" sibTransId="{4A83BBB0-0DD4-486E-987B-F7EE59686B30}"/>
    <dgm:cxn modelId="{8250C035-21D5-45EE-B1BE-870C33072D57}" type="presOf" srcId="{60891444-E658-479E-B0D9-175C67F52B44}" destId="{2C3AAC96-E873-432A-B202-4373C074BD1A}" srcOrd="0" destOrd="0" presId="urn:microsoft.com/office/officeart/2005/8/layout/default"/>
    <dgm:cxn modelId="{03CD563F-999F-48B1-9803-64A1EAB2E64D}" srcId="{645B9E7E-E287-43F7-9196-A3275D87EC24}" destId="{61B6350F-6CA7-4ACD-A8D4-A860B1CA79DA}" srcOrd="3" destOrd="0" parTransId="{87087A00-889D-44C2-9BEA-181DA39869A9}" sibTransId="{B6EC8825-5528-4D64-A890-FBBCC95A5E53}"/>
    <dgm:cxn modelId="{141F7876-67E2-4C6D-B92D-AB1D6A3F3158}" type="presOf" srcId="{9B4ECD02-F8C7-4CAA-89F3-E6BFF72D1E6E}" destId="{F273FFC9-1978-4E7C-8E94-5402C290234D}" srcOrd="0" destOrd="0" presId="urn:microsoft.com/office/officeart/2005/8/layout/default"/>
    <dgm:cxn modelId="{7EA96A5A-0EEE-42A1-ACA5-24FDF6E476F0}" srcId="{645B9E7E-E287-43F7-9196-A3275D87EC24}" destId="{F96A10A6-337C-4FFF-80E1-0EBDFFCF6693}" srcOrd="5" destOrd="0" parTransId="{4607AF17-93A9-4054-A37D-4EDDC4A1EAD9}" sibTransId="{93C9981C-023C-4759-8D35-AB5F025CA2E6}"/>
    <dgm:cxn modelId="{93DF7786-AA4F-4021-B58D-B293158487A9}" type="presOf" srcId="{A5D31707-BC95-441A-BC1E-467440F3AF52}" destId="{A42234DC-7688-483A-9258-E2A5906E2771}" srcOrd="0" destOrd="0" presId="urn:microsoft.com/office/officeart/2005/8/layout/default"/>
    <dgm:cxn modelId="{E840888C-76F1-4D83-BD5B-084B570B068E}" srcId="{645B9E7E-E287-43F7-9196-A3275D87EC24}" destId="{9B4ECD02-F8C7-4CAA-89F3-E6BFF72D1E6E}" srcOrd="1" destOrd="0" parTransId="{86E61CD8-A7DB-412A-BED2-EA578D7F9799}" sibTransId="{0830784F-7F6D-4D10-9BF8-0F493FE2CB64}"/>
    <dgm:cxn modelId="{78B9CEB2-D634-4C56-BAA7-DD75A4D590B5}" type="presOf" srcId="{0F895C55-552F-4044-A1FD-C0BACDEFBF46}" destId="{77030D16-B1A2-4D05-9383-D0C6660EBEA3}" srcOrd="0" destOrd="0" presId="urn:microsoft.com/office/officeart/2005/8/layout/default"/>
    <dgm:cxn modelId="{18E5C0B5-58AF-4993-A51E-219FBAF95C4B}" type="presOf" srcId="{61B6350F-6CA7-4ACD-A8D4-A860B1CA79DA}" destId="{F7810F10-48FA-4AE1-9644-6BA4083C4484}" srcOrd="0" destOrd="0" presId="urn:microsoft.com/office/officeart/2005/8/layout/default"/>
    <dgm:cxn modelId="{3B75F4FD-A649-483D-9FD7-5BE978B58296}" type="presOf" srcId="{F96A10A6-337C-4FFF-80E1-0EBDFFCF6693}" destId="{B45F0BC1-EA35-4A76-8FD6-B6A11EEEEA14}" srcOrd="0" destOrd="0" presId="urn:microsoft.com/office/officeart/2005/8/layout/default"/>
    <dgm:cxn modelId="{A0A24C49-17F3-482B-A299-034D16293ABE}" type="presParOf" srcId="{B0CDDACE-9C94-49B6-81C2-78C4FCEF6539}" destId="{2C3AAC96-E873-432A-B202-4373C074BD1A}" srcOrd="0" destOrd="0" presId="urn:microsoft.com/office/officeart/2005/8/layout/default"/>
    <dgm:cxn modelId="{B565C0C7-C73D-4AD1-A2D3-2393F0331E2F}" type="presParOf" srcId="{B0CDDACE-9C94-49B6-81C2-78C4FCEF6539}" destId="{9B28E087-3CF2-44F6-9453-0248FB6B0C08}" srcOrd="1" destOrd="0" presId="urn:microsoft.com/office/officeart/2005/8/layout/default"/>
    <dgm:cxn modelId="{40704AAA-CFC1-4F38-9A25-31C48E3E4761}" type="presParOf" srcId="{B0CDDACE-9C94-49B6-81C2-78C4FCEF6539}" destId="{F273FFC9-1978-4E7C-8E94-5402C290234D}" srcOrd="2" destOrd="0" presId="urn:microsoft.com/office/officeart/2005/8/layout/default"/>
    <dgm:cxn modelId="{8E212D83-1328-4C2C-9040-711BCB47B734}" type="presParOf" srcId="{B0CDDACE-9C94-49B6-81C2-78C4FCEF6539}" destId="{90203A08-FC52-441F-B79E-B16435A7AD14}" srcOrd="3" destOrd="0" presId="urn:microsoft.com/office/officeart/2005/8/layout/default"/>
    <dgm:cxn modelId="{B7CCA9EE-5DA5-4424-9822-65E9C4DDAAF2}" type="presParOf" srcId="{B0CDDACE-9C94-49B6-81C2-78C4FCEF6539}" destId="{A42234DC-7688-483A-9258-E2A5906E2771}" srcOrd="4" destOrd="0" presId="urn:microsoft.com/office/officeart/2005/8/layout/default"/>
    <dgm:cxn modelId="{CB839DB6-F63C-4029-ADD7-0E739E1BC333}" type="presParOf" srcId="{B0CDDACE-9C94-49B6-81C2-78C4FCEF6539}" destId="{C5704B5D-0063-42A6-9C06-4711081E77DD}" srcOrd="5" destOrd="0" presId="urn:microsoft.com/office/officeart/2005/8/layout/default"/>
    <dgm:cxn modelId="{8E5C79E5-6520-4628-9376-5A631CC33CD3}" type="presParOf" srcId="{B0CDDACE-9C94-49B6-81C2-78C4FCEF6539}" destId="{F7810F10-48FA-4AE1-9644-6BA4083C4484}" srcOrd="6" destOrd="0" presId="urn:microsoft.com/office/officeart/2005/8/layout/default"/>
    <dgm:cxn modelId="{C8443FE1-1399-4A42-8E13-4A075ACA8945}" type="presParOf" srcId="{B0CDDACE-9C94-49B6-81C2-78C4FCEF6539}" destId="{8A9B74D8-7299-4A76-9A8B-15DCE90F06A1}" srcOrd="7" destOrd="0" presId="urn:microsoft.com/office/officeart/2005/8/layout/default"/>
    <dgm:cxn modelId="{F082C9E6-E6AE-491C-BCBE-C8CFE7A8DC90}" type="presParOf" srcId="{B0CDDACE-9C94-49B6-81C2-78C4FCEF6539}" destId="{77030D16-B1A2-4D05-9383-D0C6660EBEA3}" srcOrd="8" destOrd="0" presId="urn:microsoft.com/office/officeart/2005/8/layout/default"/>
    <dgm:cxn modelId="{1CE60A4F-F774-4BFA-BC1B-C45F72D7B15E}" type="presParOf" srcId="{B0CDDACE-9C94-49B6-81C2-78C4FCEF6539}" destId="{9A104FAC-3670-4D6C-8503-A9D9AE218EF8}" srcOrd="9" destOrd="0" presId="urn:microsoft.com/office/officeart/2005/8/layout/default"/>
    <dgm:cxn modelId="{0E561B34-5F3F-458E-9762-4B004FAD6884}" type="presParOf" srcId="{B0CDDACE-9C94-49B6-81C2-78C4FCEF6539}" destId="{B45F0BC1-EA35-4A76-8FD6-B6A11EEEEA1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465128-DB53-4DFA-9C95-0BABC8BDE6D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589D102-5BAE-48CA-A077-C5F265FD092C}">
      <dgm:prSet/>
      <dgm:spPr/>
      <dgm:t>
        <a:bodyPr/>
        <a:lstStyle/>
        <a:p>
          <a:r>
            <a:rPr lang="en-US"/>
            <a:t>Review the topics in PA #2 (due today)</a:t>
          </a:r>
        </a:p>
      </dgm:t>
    </dgm:pt>
    <dgm:pt modelId="{8571AB2F-7D58-4B67-87EE-584A35BB54B7}" type="parTrans" cxnId="{7AEA3081-3AB3-4930-94AE-58F37978D1D9}">
      <dgm:prSet/>
      <dgm:spPr/>
      <dgm:t>
        <a:bodyPr/>
        <a:lstStyle/>
        <a:p>
          <a:endParaRPr lang="en-US"/>
        </a:p>
      </dgm:t>
    </dgm:pt>
    <dgm:pt modelId="{6B6AF644-6EFB-4226-A342-E209E1ADEC07}" type="sibTrans" cxnId="{7AEA3081-3AB3-4930-94AE-58F37978D1D9}">
      <dgm:prSet/>
      <dgm:spPr/>
      <dgm:t>
        <a:bodyPr/>
        <a:lstStyle/>
        <a:p>
          <a:endParaRPr lang="en-US"/>
        </a:p>
      </dgm:t>
    </dgm:pt>
    <dgm:pt modelId="{83C9F442-CE90-4E0E-BC4D-13C5A348EEDD}">
      <dgm:prSet/>
      <dgm:spPr/>
      <dgm:t>
        <a:bodyPr/>
        <a:lstStyle/>
        <a:p>
          <a:r>
            <a:rPr lang="en-US" dirty="0"/>
            <a:t>Go over PA #3 (similar to CD #1)</a:t>
          </a:r>
        </a:p>
      </dgm:t>
    </dgm:pt>
    <dgm:pt modelId="{3F14C548-B79B-46DF-88AB-9B822979CC61}" type="parTrans" cxnId="{B49E35F1-0BA8-4851-9B52-403B11EE433E}">
      <dgm:prSet/>
      <dgm:spPr/>
      <dgm:t>
        <a:bodyPr/>
        <a:lstStyle/>
        <a:p>
          <a:endParaRPr lang="en-US"/>
        </a:p>
      </dgm:t>
    </dgm:pt>
    <dgm:pt modelId="{EF6C3823-AE7D-4143-94C5-419375C7DCE7}" type="sibTrans" cxnId="{B49E35F1-0BA8-4851-9B52-403B11EE433E}">
      <dgm:prSet/>
      <dgm:spPr/>
      <dgm:t>
        <a:bodyPr/>
        <a:lstStyle/>
        <a:p>
          <a:endParaRPr lang="en-US"/>
        </a:p>
      </dgm:t>
    </dgm:pt>
    <dgm:pt modelId="{894F12EC-E231-4C00-850E-069617EA9F2D}" type="pres">
      <dgm:prSet presAssocID="{61465128-DB53-4DFA-9C95-0BABC8BDE6D7}" presName="linear" presStyleCnt="0">
        <dgm:presLayoutVars>
          <dgm:animLvl val="lvl"/>
          <dgm:resizeHandles val="exact"/>
        </dgm:presLayoutVars>
      </dgm:prSet>
      <dgm:spPr/>
    </dgm:pt>
    <dgm:pt modelId="{9053A22B-4B61-4185-9DD0-899C6220874F}" type="pres">
      <dgm:prSet presAssocID="{B589D102-5BAE-48CA-A077-C5F265FD092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22DA913-5FB5-4CF8-8565-F0C6CCFCC470}" type="pres">
      <dgm:prSet presAssocID="{6B6AF644-6EFB-4226-A342-E209E1ADEC07}" presName="spacer" presStyleCnt="0"/>
      <dgm:spPr/>
    </dgm:pt>
    <dgm:pt modelId="{A4875DD9-3D7C-4287-B3F9-68AB8F6A2AB1}" type="pres">
      <dgm:prSet presAssocID="{83C9F442-CE90-4E0E-BC4D-13C5A348EED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E881565-B6E3-4DD9-9E9C-F71BCC04D128}" type="presOf" srcId="{B589D102-5BAE-48CA-A077-C5F265FD092C}" destId="{9053A22B-4B61-4185-9DD0-899C6220874F}" srcOrd="0" destOrd="0" presId="urn:microsoft.com/office/officeart/2005/8/layout/vList2"/>
    <dgm:cxn modelId="{0274F371-AB56-44C4-8F5D-3881934AAD1F}" type="presOf" srcId="{83C9F442-CE90-4E0E-BC4D-13C5A348EEDD}" destId="{A4875DD9-3D7C-4287-B3F9-68AB8F6A2AB1}" srcOrd="0" destOrd="0" presId="urn:microsoft.com/office/officeart/2005/8/layout/vList2"/>
    <dgm:cxn modelId="{7AEA3081-3AB3-4930-94AE-58F37978D1D9}" srcId="{61465128-DB53-4DFA-9C95-0BABC8BDE6D7}" destId="{B589D102-5BAE-48CA-A077-C5F265FD092C}" srcOrd="0" destOrd="0" parTransId="{8571AB2F-7D58-4B67-87EE-584A35BB54B7}" sibTransId="{6B6AF644-6EFB-4226-A342-E209E1ADEC07}"/>
    <dgm:cxn modelId="{FE0B9499-F938-44D4-91AC-A5351488C671}" type="presOf" srcId="{61465128-DB53-4DFA-9C95-0BABC8BDE6D7}" destId="{894F12EC-E231-4C00-850E-069617EA9F2D}" srcOrd="0" destOrd="0" presId="urn:microsoft.com/office/officeart/2005/8/layout/vList2"/>
    <dgm:cxn modelId="{B49E35F1-0BA8-4851-9B52-403B11EE433E}" srcId="{61465128-DB53-4DFA-9C95-0BABC8BDE6D7}" destId="{83C9F442-CE90-4E0E-BC4D-13C5A348EEDD}" srcOrd="1" destOrd="0" parTransId="{3F14C548-B79B-46DF-88AB-9B822979CC61}" sibTransId="{EF6C3823-AE7D-4143-94C5-419375C7DCE7}"/>
    <dgm:cxn modelId="{F471E2DB-6A08-4063-B21E-789C1E69B3C6}" type="presParOf" srcId="{894F12EC-E231-4C00-850E-069617EA9F2D}" destId="{9053A22B-4B61-4185-9DD0-899C6220874F}" srcOrd="0" destOrd="0" presId="urn:microsoft.com/office/officeart/2005/8/layout/vList2"/>
    <dgm:cxn modelId="{605079BD-63FF-4E20-9C53-EDEF36C917E6}" type="presParOf" srcId="{894F12EC-E231-4C00-850E-069617EA9F2D}" destId="{422DA913-5FB5-4CF8-8565-F0C6CCFCC470}" srcOrd="1" destOrd="0" presId="urn:microsoft.com/office/officeart/2005/8/layout/vList2"/>
    <dgm:cxn modelId="{782BEE5E-2B31-4155-B977-71BD14855041}" type="presParOf" srcId="{894F12EC-E231-4C00-850E-069617EA9F2D}" destId="{A4875DD9-3D7C-4287-B3F9-68AB8F6A2AB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12100-D774-4D00-9495-2CAC9DE539C7}">
      <dsp:nvSpPr>
        <dsp:cNvPr id="0" name=""/>
        <dsp:cNvSpPr/>
      </dsp:nvSpPr>
      <dsp:spPr>
        <a:xfrm>
          <a:off x="0" y="2312"/>
          <a:ext cx="6269038" cy="11721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7DBCF5-0FC9-4BD5-8CF1-008D07CD947F}">
      <dsp:nvSpPr>
        <dsp:cNvPr id="0" name=""/>
        <dsp:cNvSpPr/>
      </dsp:nvSpPr>
      <dsp:spPr>
        <a:xfrm>
          <a:off x="354561" y="266036"/>
          <a:ext cx="644657" cy="64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F2993-5704-4B0E-A3B4-52F85AAAB2F3}">
      <dsp:nvSpPr>
        <dsp:cNvPr id="0" name=""/>
        <dsp:cNvSpPr/>
      </dsp:nvSpPr>
      <dsp:spPr>
        <a:xfrm>
          <a:off x="1353781" y="2312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Problems</a:t>
          </a:r>
          <a:r>
            <a:rPr lang="en-US" sz="2200" kern="1200"/>
            <a:t>: Are situations calling for managers to make choices among alternatives </a:t>
          </a:r>
        </a:p>
      </dsp:txBody>
      <dsp:txXfrm>
        <a:off x="1353781" y="2312"/>
        <a:ext cx="4915256" cy="1172105"/>
      </dsp:txXfrm>
    </dsp:sp>
    <dsp:sp modelId="{42E8F474-FE08-4257-ADC9-0F79EC669814}">
      <dsp:nvSpPr>
        <dsp:cNvPr id="0" name=""/>
        <dsp:cNvSpPr/>
      </dsp:nvSpPr>
      <dsp:spPr>
        <a:xfrm>
          <a:off x="0" y="1467444"/>
          <a:ext cx="6269038" cy="11721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ED8FD-4DEB-47C3-8143-87C6BAEE6189}">
      <dsp:nvSpPr>
        <dsp:cNvPr id="0" name=""/>
        <dsp:cNvSpPr/>
      </dsp:nvSpPr>
      <dsp:spPr>
        <a:xfrm>
          <a:off x="354561" y="1731167"/>
          <a:ext cx="644657" cy="64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8B5C7-AF45-4B18-B2C0-43C2E0B5D8FA}">
      <dsp:nvSpPr>
        <dsp:cNvPr id="0" name=""/>
        <dsp:cNvSpPr/>
      </dsp:nvSpPr>
      <dsp:spPr>
        <a:xfrm>
          <a:off x="1353781" y="1467444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Managerial objective</a:t>
          </a:r>
          <a:r>
            <a:rPr lang="en-US" sz="2200" kern="1200"/>
            <a:t>: What the client hopes will result from the project to help them make decisions</a:t>
          </a:r>
        </a:p>
      </dsp:txBody>
      <dsp:txXfrm>
        <a:off x="1353781" y="1467444"/>
        <a:ext cx="4915256" cy="1172105"/>
      </dsp:txXfrm>
    </dsp:sp>
    <dsp:sp modelId="{FA2CC2D5-80D1-4A69-AFA2-44D16AEC4D14}">
      <dsp:nvSpPr>
        <dsp:cNvPr id="0" name=""/>
        <dsp:cNvSpPr/>
      </dsp:nvSpPr>
      <dsp:spPr>
        <a:xfrm>
          <a:off x="0" y="2932575"/>
          <a:ext cx="6269038" cy="11721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28E751-DD64-4163-9B79-C086F4FA03FE}">
      <dsp:nvSpPr>
        <dsp:cNvPr id="0" name=""/>
        <dsp:cNvSpPr/>
      </dsp:nvSpPr>
      <dsp:spPr>
        <a:xfrm>
          <a:off x="354561" y="3196299"/>
          <a:ext cx="644657" cy="64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75371-18A2-4C92-A500-0257FEA4CD9F}">
      <dsp:nvSpPr>
        <dsp:cNvPr id="0" name=""/>
        <dsp:cNvSpPr/>
      </dsp:nvSpPr>
      <dsp:spPr>
        <a:xfrm>
          <a:off x="1353781" y="2932575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Research objective</a:t>
          </a:r>
          <a:r>
            <a:rPr lang="en-US" sz="2200" kern="1200"/>
            <a:t>: What information will help the client to achieve managerial objectives </a:t>
          </a:r>
        </a:p>
      </dsp:txBody>
      <dsp:txXfrm>
        <a:off x="1353781" y="2932575"/>
        <a:ext cx="4915256" cy="1172105"/>
      </dsp:txXfrm>
    </dsp:sp>
    <dsp:sp modelId="{39A88E7C-D816-4D4F-A065-7398D474D928}">
      <dsp:nvSpPr>
        <dsp:cNvPr id="0" name=""/>
        <dsp:cNvSpPr/>
      </dsp:nvSpPr>
      <dsp:spPr>
        <a:xfrm>
          <a:off x="0" y="4397707"/>
          <a:ext cx="6269038" cy="11721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43A02-BFC0-46E6-B2A2-79B604E2365D}">
      <dsp:nvSpPr>
        <dsp:cNvPr id="0" name=""/>
        <dsp:cNvSpPr/>
      </dsp:nvSpPr>
      <dsp:spPr>
        <a:xfrm>
          <a:off x="354561" y="4661430"/>
          <a:ext cx="644657" cy="644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69A5C-255D-4B9C-83F1-988A32F2525F}">
      <dsp:nvSpPr>
        <dsp:cNvPr id="0" name=""/>
        <dsp:cNvSpPr/>
      </dsp:nvSpPr>
      <dsp:spPr>
        <a:xfrm>
          <a:off x="1353781" y="4397707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Research questions</a:t>
          </a:r>
          <a:r>
            <a:rPr lang="en-US" sz="2200" kern="1200" dirty="0"/>
            <a:t>: Questions that managers want to have answers</a:t>
          </a:r>
        </a:p>
      </dsp:txBody>
      <dsp:txXfrm>
        <a:off x="1353781" y="4397707"/>
        <a:ext cx="4915256" cy="11721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F5008-DA0A-4AA0-9BAD-4C0CEA352623}">
      <dsp:nvSpPr>
        <dsp:cNvPr id="0" name=""/>
        <dsp:cNvSpPr/>
      </dsp:nvSpPr>
      <dsp:spPr>
        <a:xfrm>
          <a:off x="0" y="296333"/>
          <a:ext cx="6263640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 statement that specifies how two or more measurable variables are related </a:t>
          </a:r>
        </a:p>
      </dsp:txBody>
      <dsp:txXfrm>
        <a:off x="56315" y="352648"/>
        <a:ext cx="6151010" cy="1040990"/>
      </dsp:txXfrm>
    </dsp:sp>
    <dsp:sp modelId="{AD55A98C-FB70-479A-A471-C16219E87BD8}">
      <dsp:nvSpPr>
        <dsp:cNvPr id="0" name=""/>
        <dsp:cNvSpPr/>
      </dsp:nvSpPr>
      <dsp:spPr>
        <a:xfrm>
          <a:off x="0" y="1533474"/>
          <a:ext cx="6263640" cy="11536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Examples: </a:t>
          </a:r>
        </a:p>
      </dsp:txBody>
      <dsp:txXfrm>
        <a:off x="56315" y="1589789"/>
        <a:ext cx="6151010" cy="1040990"/>
      </dsp:txXfrm>
    </dsp:sp>
    <dsp:sp modelId="{59CBEF86-20D6-4955-8EC5-3C3F9E48BC73}">
      <dsp:nvSpPr>
        <dsp:cNvPr id="0" name=""/>
        <dsp:cNvSpPr/>
      </dsp:nvSpPr>
      <dsp:spPr>
        <a:xfrm>
          <a:off x="0" y="2687093"/>
          <a:ext cx="6263640" cy="2521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H1: Women are more likely than men to make impulse purchases of our brand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H2: Decreasing price by 10% will increase unit sales by 30%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H3: Adoption of our new product will be greater in Northern states than in Southern States</a:t>
          </a:r>
        </a:p>
      </dsp:txBody>
      <dsp:txXfrm>
        <a:off x="0" y="2687093"/>
        <a:ext cx="6263640" cy="25212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09313-130F-43B8-86D3-182962E37324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D51E32-E4B3-40F0-9341-36EA65474A1F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04284-26B3-46AB-81C7-3DFBF0E55075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Develop hypotheses</a:t>
          </a:r>
        </a:p>
      </dsp:txBody>
      <dsp:txXfrm>
        <a:off x="1337397" y="2284"/>
        <a:ext cx="4926242" cy="1157919"/>
      </dsp:txXfrm>
    </dsp:sp>
    <dsp:sp modelId="{B3BB002F-F7FA-489B-AD59-5B605A6874B2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A42729-FE3F-4F61-91A2-61972E0EBF44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CB4B8-7307-4281-9B33-D7AFC851A8F3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Better formulate the manager’s decision problem </a:t>
          </a:r>
        </a:p>
      </dsp:txBody>
      <dsp:txXfrm>
        <a:off x="1337397" y="1449684"/>
        <a:ext cx="4926242" cy="1157919"/>
      </dsp:txXfrm>
    </dsp:sp>
    <dsp:sp modelId="{2DC2825D-2AB9-4359-A30C-ED76F84B549B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51506C-9708-4983-9922-90A117799345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66075-EADE-4605-868C-36A76DEEC5ED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Increase researcher’s familiarity with the problem </a:t>
          </a:r>
        </a:p>
      </dsp:txBody>
      <dsp:txXfrm>
        <a:off x="1337397" y="2897083"/>
        <a:ext cx="4926242" cy="1157919"/>
      </dsp:txXfrm>
    </dsp:sp>
    <dsp:sp modelId="{9CC5A2A8-D550-4A8E-BA36-FAC7BEBEE8C4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BD3711-A422-432A-9FC2-FD7B1376B175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51365-74E1-4B7E-8876-1B91DBF2CC7E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Clarify concepts</a:t>
          </a:r>
        </a:p>
      </dsp:txBody>
      <dsp:txXfrm>
        <a:off x="1337397" y="4344483"/>
        <a:ext cx="4926242" cy="11579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AAC96-E873-432A-B202-4373C074BD1A}">
      <dsp:nvSpPr>
        <dsp:cNvPr id="0" name=""/>
        <dsp:cNvSpPr/>
      </dsp:nvSpPr>
      <dsp:spPr>
        <a:xfrm>
          <a:off x="209682" y="503"/>
          <a:ext cx="2785558" cy="16713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Literature Search </a:t>
          </a:r>
        </a:p>
      </dsp:txBody>
      <dsp:txXfrm>
        <a:off x="209682" y="503"/>
        <a:ext cx="2785558" cy="1671335"/>
      </dsp:txXfrm>
    </dsp:sp>
    <dsp:sp modelId="{F273FFC9-1978-4E7C-8E94-5402C290234D}">
      <dsp:nvSpPr>
        <dsp:cNvPr id="0" name=""/>
        <dsp:cNvSpPr/>
      </dsp:nvSpPr>
      <dsp:spPr>
        <a:xfrm>
          <a:off x="3273796" y="503"/>
          <a:ext cx="2785558" cy="16713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Depth Interviews</a:t>
          </a:r>
        </a:p>
      </dsp:txBody>
      <dsp:txXfrm>
        <a:off x="3273796" y="503"/>
        <a:ext cx="2785558" cy="1671335"/>
      </dsp:txXfrm>
    </dsp:sp>
    <dsp:sp modelId="{A42234DC-7688-483A-9258-E2A5906E2771}">
      <dsp:nvSpPr>
        <dsp:cNvPr id="0" name=""/>
        <dsp:cNvSpPr/>
      </dsp:nvSpPr>
      <dsp:spPr>
        <a:xfrm>
          <a:off x="209682" y="1950394"/>
          <a:ext cx="2785558" cy="16713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Focus Groups </a:t>
          </a:r>
        </a:p>
      </dsp:txBody>
      <dsp:txXfrm>
        <a:off x="209682" y="1950394"/>
        <a:ext cx="2785558" cy="1671335"/>
      </dsp:txXfrm>
    </dsp:sp>
    <dsp:sp modelId="{F7810F10-48FA-4AE1-9644-6BA4083C4484}">
      <dsp:nvSpPr>
        <dsp:cNvPr id="0" name=""/>
        <dsp:cNvSpPr/>
      </dsp:nvSpPr>
      <dsp:spPr>
        <a:xfrm>
          <a:off x="3273796" y="1950394"/>
          <a:ext cx="2785558" cy="16713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Data Mining </a:t>
          </a:r>
        </a:p>
      </dsp:txBody>
      <dsp:txXfrm>
        <a:off x="3273796" y="1950394"/>
        <a:ext cx="2785558" cy="1671335"/>
      </dsp:txXfrm>
    </dsp:sp>
    <dsp:sp modelId="{77030D16-B1A2-4D05-9383-D0C6660EBEA3}">
      <dsp:nvSpPr>
        <dsp:cNvPr id="0" name=""/>
        <dsp:cNvSpPr/>
      </dsp:nvSpPr>
      <dsp:spPr>
        <a:xfrm>
          <a:off x="209682" y="3900286"/>
          <a:ext cx="2785558" cy="16713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Case Analyses </a:t>
          </a:r>
        </a:p>
      </dsp:txBody>
      <dsp:txXfrm>
        <a:off x="209682" y="3900286"/>
        <a:ext cx="2785558" cy="1671335"/>
      </dsp:txXfrm>
    </dsp:sp>
    <dsp:sp modelId="{B45F0BC1-EA35-4A76-8FD6-B6A11EEEEA14}">
      <dsp:nvSpPr>
        <dsp:cNvPr id="0" name=""/>
        <dsp:cNvSpPr/>
      </dsp:nvSpPr>
      <dsp:spPr>
        <a:xfrm>
          <a:off x="3273796" y="3900286"/>
          <a:ext cx="2785558" cy="16713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Projective Methods</a:t>
          </a:r>
        </a:p>
      </dsp:txBody>
      <dsp:txXfrm>
        <a:off x="3273796" y="3900286"/>
        <a:ext cx="2785558" cy="16713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3A22B-4B61-4185-9DD0-899C6220874F}">
      <dsp:nvSpPr>
        <dsp:cNvPr id="0" name=""/>
        <dsp:cNvSpPr/>
      </dsp:nvSpPr>
      <dsp:spPr>
        <a:xfrm>
          <a:off x="0" y="129691"/>
          <a:ext cx="6578523" cy="22674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Review the topics in PA #2 (due today)</a:t>
          </a:r>
        </a:p>
      </dsp:txBody>
      <dsp:txXfrm>
        <a:off x="110688" y="240379"/>
        <a:ext cx="6357147" cy="2046084"/>
      </dsp:txXfrm>
    </dsp:sp>
    <dsp:sp modelId="{A4875DD9-3D7C-4287-B3F9-68AB8F6A2AB1}">
      <dsp:nvSpPr>
        <dsp:cNvPr id="0" name=""/>
        <dsp:cNvSpPr/>
      </dsp:nvSpPr>
      <dsp:spPr>
        <a:xfrm>
          <a:off x="0" y="2561311"/>
          <a:ext cx="6578523" cy="22674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Go over PA #3 (similar to CD #1)</a:t>
          </a:r>
        </a:p>
      </dsp:txBody>
      <dsp:txXfrm>
        <a:off x="110688" y="2671999"/>
        <a:ext cx="6357147" cy="2046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nected_component_%28graph_theory%29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anyone have any trouble with the quiz? </a:t>
            </a:r>
          </a:p>
          <a:p>
            <a:r>
              <a:rPr lang="en-US" dirty="0"/>
              <a:t>How do you feel about the first quiz? Hard, easy? Time wise?</a:t>
            </a:r>
          </a:p>
          <a:p>
            <a:endParaRPr lang="en-US" dirty="0"/>
          </a:p>
          <a:p>
            <a:r>
              <a:rPr lang="en-US" dirty="0"/>
              <a:t>I saw that a lot of you only took the test once, hence I just want to remind that you can take the quiz twice and only the higher will be taken as your final score.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51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Literature Search: A search of statistics, trade journal articles, other articles, magazines, newspapers, books, and or online sources for data or insight into the problem at hand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67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In-depth interviews are typically with experts in the fields, or who are knowledgeable or familiar with the matter at hand.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592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anybody heard of focus group before? </a:t>
            </a:r>
          </a:p>
          <a:p>
            <a:r>
              <a:rPr lang="en-US" dirty="0"/>
              <a:t>Can you define it?</a:t>
            </a:r>
          </a:p>
          <a:p>
            <a:r>
              <a:rPr lang="en-US" dirty="0"/>
              <a:t>If we have time in class, I will show it later. But you can always come back and watch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05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group is a special type of interview conducted among a small group of people that is typically directed by a moderator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74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good focus group will have about 8 to 12 people that lasts about 2 hours. </a:t>
            </a:r>
          </a:p>
          <a:p>
            <a:r>
              <a:rPr lang="en-US" dirty="0"/>
              <a:t>You want to find homogeneity within group, and heterogeneity across groups</a:t>
            </a:r>
          </a:p>
          <a:p>
            <a:r>
              <a:rPr lang="en-US" dirty="0"/>
              <a:t>Homogeneity means that people in the same groups are alike or similar</a:t>
            </a:r>
          </a:p>
          <a:p>
            <a:r>
              <a:rPr lang="en-US" dirty="0"/>
              <a:t>Heterogeneity means you want to find differences between groups. </a:t>
            </a:r>
          </a:p>
          <a:p>
            <a:r>
              <a:rPr lang="en-US" dirty="0"/>
              <a:t>Participants should be screened to be similar to your target market. </a:t>
            </a:r>
          </a:p>
          <a:p>
            <a:r>
              <a:rPr lang="en-US" dirty="0"/>
              <a:t>Now we have online as well as off-line focus group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Traditional vs. online focus groups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3D4DD-F6EB-4CF2-A49D-7AA0E35D9D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519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mentioned above, focus groups typically have moderators who will guide the session. </a:t>
            </a:r>
          </a:p>
          <a:p>
            <a:r>
              <a:rPr lang="en-US" dirty="0"/>
              <a:t>And the moderator's guidebook are checklist of issues that need to be discussed in the session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95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characteristics of a good moderator for your reference. </a:t>
            </a:r>
          </a:p>
          <a:p>
            <a:r>
              <a:rPr lang="en-US" dirty="0"/>
              <a:t>Even though some might think that you are either a good moderator or you aren’t, but I think you can learn these skills.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92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Easy for managers to see what they want to see in a focus group, which is the result of confirmation bias. </a:t>
            </a:r>
          </a:p>
          <a:p>
            <a:r>
              <a:rPr lang="en-US" dirty="0"/>
              <a:t>Focus group should not be expected to deliver final results or answers, but some managers do not seem to get point.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14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Nominal groups: A group interview technique that initially limits respondent interaction while attempting to maximize input from individual group members.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703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 to </a:t>
            </a:r>
            <a:r>
              <a:rPr lang="en-US" dirty="0" err="1"/>
              <a:t>CD1</a:t>
            </a:r>
            <a:r>
              <a:rPr lang="en-US" dirty="0"/>
              <a:t> </a:t>
            </a:r>
            <a:r>
              <a:rPr lang="en-US" dirty="0" err="1"/>
              <a:t>Dicussion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What do you think the symptoms here?</a:t>
            </a:r>
          </a:p>
          <a:p>
            <a:r>
              <a:rPr lang="en-US" dirty="0"/>
              <a:t>What do you think the cause of this symptoms?</a:t>
            </a:r>
          </a:p>
          <a:p>
            <a:endParaRPr lang="en-US" dirty="0"/>
          </a:p>
          <a:p>
            <a:r>
              <a:rPr lang="en-US" dirty="0"/>
              <a:t>What are the major decision this book dealer needs to make?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Expand to the second floor or not?</a:t>
            </a:r>
          </a:p>
          <a:p>
            <a:pPr marL="1600200" marR="0" lvl="3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to add</a:t>
            </a:r>
          </a:p>
          <a:p>
            <a:pPr marL="2057400" marR="0" lvl="4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Coffee bar: internet, Free </a:t>
            </a:r>
            <a:r>
              <a:rPr lang="en-US" sz="11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wifi</a:t>
            </a:r>
            <a:r>
              <a:rPr lang="en-US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atmosphere. 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100" u="none" strike="noStrike" dirty="0">
                <a:effectLst/>
                <a:latin typeface="Arial Unicode MS" panose="020B0604020202020204" pitchFamily="34" charset="-128"/>
                <a:ea typeface="Arial" panose="020B0604020202020204" pitchFamily="34" charset="0"/>
              </a:rPr>
              <a:t>Profitable, cost? Source of money to invest.  （not related to marketing research).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Clarify marketing goals:</a:t>
            </a:r>
            <a:endParaRPr lang="en-US" sz="11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what‘s the target market: </a:t>
            </a:r>
            <a:r>
              <a:rPr lang="en-US" sz="11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existing customers</a:t>
            </a:r>
            <a:r>
              <a:rPr lang="en-US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vs. new customers.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What’s </a:t>
            </a:r>
            <a:r>
              <a:rPr lang="en-US" sz="11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KPI</a:t>
            </a:r>
            <a:r>
              <a:rPr lang="en-US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increase sales, or satisfaction</a:t>
            </a:r>
          </a:p>
          <a:p>
            <a:pPr marL="914400" marR="0" lvl="2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n-US" sz="11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dirty="0"/>
              <a:t>What info does the book dealer need to make these decisions?</a:t>
            </a:r>
            <a:endParaRPr lang="en-US" dirty="0">
              <a:effectLst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 measure current customer satisfaction with the store size.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 measure current customer satisfaction with the assortment.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lines to be added to the second floor: coffee shop, internet cafe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Satisfaction with current decoration, atmosphere.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Cost of remodeling (not related to marketing research, X), terms of financing. </a:t>
            </a:r>
          </a:p>
          <a:p>
            <a:endParaRPr lang="en-US" dirty="0"/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RQ</a:t>
            </a: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What percent of current customers would like a larger selection at the bookstore?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QQ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The selection of books at this store is....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__ too small  __about right  __larger than I need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RQ</a:t>
            </a: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How likely are customers to use a coffee bar if it was added to the bookstore?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QQ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If an upstairs coffee bar was added to the bookstore, how often would you use it?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__most times I visit the store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__sometimes when I visit the store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__rarely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__never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27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want to emphasize that there is a difference between managerial objective and research objective. </a:t>
            </a:r>
          </a:p>
          <a:p>
            <a:r>
              <a:rPr lang="en-US" dirty="0"/>
              <a:t>One managerial objective can translate into multiple research objective and then research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08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Circle Visualization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model explores the spread of disease in a number of different conditions and environments. In particular, it explores how making assumptions about the interactions of agents can drastically affect the results of the model. </a:t>
            </a:r>
          </a:p>
          <a:p>
            <a:endParaRPr lang="en-US" dirty="0"/>
          </a:p>
          <a:p>
            <a:r>
              <a:rPr lang="en-US" dirty="0"/>
              <a:t>Other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HIV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Disease Solo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Disease </a:t>
            </a:r>
            <a:r>
              <a:rPr lang="en-US" dirty="0" err="1"/>
              <a:t>HubNet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Disease Doctors </a:t>
            </a:r>
            <a:r>
              <a:rPr lang="en-US" dirty="0" err="1"/>
              <a:t>HubNet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epiDEM</a:t>
            </a:r>
            <a:r>
              <a:rPr lang="en-US" dirty="0"/>
              <a:t> Basic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epiDEM</a:t>
            </a:r>
            <a:r>
              <a:rPr lang="en-US" dirty="0"/>
              <a:t> Travel and Control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Virus on a Network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Communication models: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Communication T-T Example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Communication-T-T Network Example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Language</a:t>
            </a:r>
            <a:r>
              <a:rPr lang="fr-FR" dirty="0"/>
              <a:t> Change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en-US" dirty="0"/>
              <a:t>In particular, look at how the different parameters of the model influence the speed at which the disease spreads through the population. </a:t>
            </a:r>
          </a:p>
          <a:p>
            <a:endParaRPr lang="en-US" dirty="0"/>
          </a:p>
          <a:p>
            <a:r>
              <a:rPr lang="en-US" dirty="0"/>
              <a:t>For example, in the “mobile” variant, the population (NUM-PEOPLE) clearly seem to be the main driving force for the speed of infection.</a:t>
            </a:r>
          </a:p>
          <a:p>
            <a:r>
              <a:rPr lang="en-US" dirty="0"/>
              <a:t>Try 50, 200, 400</a:t>
            </a:r>
          </a:p>
          <a:p>
            <a:endParaRPr lang="en-US" dirty="0"/>
          </a:p>
          <a:p>
            <a:r>
              <a:rPr lang="en-US" dirty="0"/>
              <a:t> Is that the case for the other two variants as well? Some suggestions of parameters to vary are given below under THINGS TO TRY. </a:t>
            </a:r>
          </a:p>
          <a:p>
            <a:endParaRPr lang="en-US" dirty="0"/>
          </a:p>
          <a:p>
            <a:r>
              <a:rPr lang="en-US" dirty="0"/>
              <a:t>Another thing that you may have noticed is that, in the “network” variant, there are cases where the disease will not spread to all people. , here we can see it plateaus .</a:t>
            </a:r>
          </a:p>
          <a:p>
            <a:r>
              <a:rPr lang="en-US" dirty="0"/>
              <a:t>This happens when the network has more than one </a:t>
            </a:r>
            <a:r>
              <a:rPr lang="en-US" dirty="0">
                <a:hlinkClick r:id="rId3"/>
              </a:rPr>
              <a:t>components</a:t>
            </a:r>
            <a:r>
              <a:rPr lang="en-US" dirty="0"/>
              <a:t> (isolated nodes, or groups of nodes that are not connected with the rest of the network) </a:t>
            </a:r>
          </a:p>
          <a:p>
            <a:endParaRPr lang="en-US" dirty="0"/>
          </a:p>
          <a:p>
            <a:r>
              <a:rPr lang="en-US" dirty="0"/>
              <a:t>and that not all components get infected with the disease right from the start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Similarly, set different values for the CONNECTIONS-PER-NODE slider and run the NETWORK variant. How does the CONNECTIONS-PER-NODE slider affect the results? </a:t>
            </a:r>
          </a:p>
          <a:p>
            <a:r>
              <a:rPr lang="en-US" dirty="0"/>
              <a:t>Set 1,2, 3 connections. </a:t>
            </a:r>
          </a:p>
          <a:p>
            <a:endParaRPr lang="fr-FR" dirty="0"/>
          </a:p>
          <a:p>
            <a:r>
              <a:rPr lang="fr-FR" dirty="0" err="1"/>
              <a:t>Now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try</a:t>
            </a:r>
            <a:r>
              <a:rPr lang="fr-FR" dirty="0"/>
              <a:t> environnemental variant. </a:t>
            </a:r>
          </a:p>
          <a:p>
            <a:endParaRPr lang="fr-FR" dirty="0"/>
          </a:p>
          <a:p>
            <a:r>
              <a:rPr lang="en-US" dirty="0"/>
              <a:t>Set different values for the DISEASE-DECAY slider and run the ENVIRONMENTAL variant. How does the DISEASE-DECAY slider affect the results? </a:t>
            </a:r>
          </a:p>
          <a:p>
            <a:r>
              <a:rPr lang="en-US" dirty="0"/>
              <a:t>Set 3, 5, 8</a:t>
            </a:r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18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bonus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19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Today’s agenda will be to describe exploratory research and its various types.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16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Please keep the exploratory research definition in mind. We will come back to it later.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74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Hypothesis: A statement that specifies how two or more measurable variables are related </a:t>
            </a:r>
          </a:p>
          <a:p>
            <a:r>
              <a:rPr lang="en-US" dirty="0" err="1"/>
              <a:t>H1</a:t>
            </a:r>
            <a:r>
              <a:rPr lang="en-US" dirty="0"/>
              <a:t>: women are more likely than men to make impulse purchases of our brand </a:t>
            </a:r>
          </a:p>
          <a:p>
            <a:r>
              <a:rPr lang="en-US" dirty="0" err="1"/>
              <a:t>H2</a:t>
            </a:r>
            <a:r>
              <a:rPr lang="en-US" dirty="0"/>
              <a:t>: Decreasing price by 10% will increase unit sales by 30%</a:t>
            </a:r>
          </a:p>
          <a:p>
            <a:r>
              <a:rPr lang="en-US" dirty="0" err="1"/>
              <a:t>H3</a:t>
            </a:r>
            <a:r>
              <a:rPr lang="en-US" dirty="0"/>
              <a:t>: Adoption of our new product will be greater than Northern states than in Southern states </a:t>
            </a:r>
          </a:p>
          <a:p>
            <a:endParaRPr lang="en-US" dirty="0"/>
          </a:p>
          <a:p>
            <a:r>
              <a:rPr lang="en-US" dirty="0"/>
              <a:t>Identify variables: </a:t>
            </a:r>
          </a:p>
          <a:p>
            <a:r>
              <a:rPr lang="en-US" dirty="0" err="1"/>
              <a:t>H1</a:t>
            </a:r>
            <a:r>
              <a:rPr lang="en-US" dirty="0"/>
              <a:t>: Gender and impulse purchases </a:t>
            </a:r>
          </a:p>
          <a:p>
            <a:r>
              <a:rPr lang="en-US" dirty="0" err="1"/>
              <a:t>H2</a:t>
            </a:r>
            <a:r>
              <a:rPr lang="en-US" dirty="0"/>
              <a:t>: Price and sales </a:t>
            </a:r>
          </a:p>
          <a:p>
            <a:r>
              <a:rPr lang="en-US" dirty="0" err="1"/>
              <a:t>H3</a:t>
            </a:r>
            <a:r>
              <a:rPr lang="en-US" dirty="0"/>
              <a:t>: Location and adoption of the new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28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Identify the variables: </a:t>
            </a:r>
          </a:p>
          <a:p>
            <a:r>
              <a:rPr lang="en-US" dirty="0"/>
              <a:t>Demographic or students’ characteristics relates to graduation rate.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24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Again, why do we conduct exploratory research?</a:t>
            </a:r>
          </a:p>
          <a:p>
            <a:r>
              <a:rPr lang="en-US" dirty="0"/>
              <a:t>Can you tell me from the definition. </a:t>
            </a:r>
          </a:p>
          <a:p>
            <a:r>
              <a:rPr lang="en-US" dirty="0"/>
              <a:t>Why conduct exploratory research?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 hypotheses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Better formulate the manager’s decision problem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Increase researcher’s familiarity with the problem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Clarify concepts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482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types of exploratory research we typically in marketing. I bet that you have heard some of them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9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80A7-BF87-4E24-9D9F-4AE18F6CEECE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DE87-DC9E-4898-8F68-9C316F1777EB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AD7B-CB30-4EF2-9CE7-4A04A2DC68F4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D79F-730D-4BB9-BF85-4522B85CF306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1629-F8B4-40AA-9BC3-0B338C1B9625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BCF5-F565-4977-B692-7BF53372792D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6821-B997-43E7-BA7B-770BEF830D06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C9E8-6E77-47AD-96C3-822678961811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B319-6559-408D-9D93-B1AC6279280D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4A21-E605-4D50-8A8A-45A656F1C70A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0B05-2FD2-44DF-B02A-AC31A0B7257E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2D5F5-5A4E-4FA6-A091-A83A15D5E43B}" type="datetime1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wkySqQU8tw?feature=oembed" TargetMode="Externa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DBE53-F503-4EDE-B0E3-A59681974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Happy Monday!!!</a:t>
            </a:r>
          </a:p>
        </p:txBody>
      </p:sp>
      <p:cxnSp>
        <p:nvCxnSpPr>
          <p:cNvPr id="1029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563126-03D4-46EF-A52D-4F58B2F9B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598563"/>
            <a:ext cx="6553545" cy="566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3CD7F-FFFA-40AB-9DB6-6C89D2A8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356350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EBA6C-463F-4CFD-A14C-6CC1A2D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509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D27CEC-A695-41B9-8AC7-2E3E60A7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iClicker Question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E63AB-06FE-4184-8986-D30D45E3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Mike Nguyen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7B9B-0BDD-4AC8-965F-2C3132778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Which ones are hypotheses?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/>
              <a:t>Mizzou campus is beautiful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/>
              <a:t>Mizzou students are more likely to graduate than any other college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/>
              <a:t>Mizzou staffs are friendly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/>
              <a:t>All of the above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22D1F-C358-4962-8FFF-B2A901F3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10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20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A9E28-1159-4A44-8627-0DED392A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Why conduct exploratory research?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516FB-2C04-45EE-A3F6-896F4C01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65683-754C-4A45-A92F-5CA10A65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54A5C93-6DD6-4571-BFEE-5BDBA10FDF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44777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643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2309313-130F-43B8-86D3-182962E373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graphicEl>
                                              <a:dgm id="{82309313-130F-43B8-86D3-182962E373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graphicEl>
                                              <a:dgm id="{82309313-130F-43B8-86D3-182962E373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graphicEl>
                                              <a:dgm id="{82309313-130F-43B8-86D3-182962E373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DD51E32-E4B3-40F0-9341-36EA65474A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graphicEl>
                                              <a:dgm id="{9DD51E32-E4B3-40F0-9341-36EA65474A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graphicEl>
                                              <a:dgm id="{9DD51E32-E4B3-40F0-9341-36EA65474A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graphicEl>
                                              <a:dgm id="{9DD51E32-E4B3-40F0-9341-36EA65474A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9504284-26B3-46AB-81C7-3DFBF0E550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graphicEl>
                                              <a:dgm id="{09504284-26B3-46AB-81C7-3DFBF0E550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graphicEl>
                                              <a:dgm id="{09504284-26B3-46AB-81C7-3DFBF0E550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graphicEl>
                                              <a:dgm id="{09504284-26B3-46AB-81C7-3DFBF0E550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2A42729-FE3F-4F61-91A2-61972E0EBF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graphicEl>
                                              <a:dgm id="{E2A42729-FE3F-4F61-91A2-61972E0EBF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graphicEl>
                                              <a:dgm id="{E2A42729-FE3F-4F61-91A2-61972E0EBF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graphicEl>
                                              <a:dgm id="{E2A42729-FE3F-4F61-91A2-61972E0EBF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3BB002F-F7FA-489B-AD59-5B605A6874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graphicEl>
                                              <a:dgm id="{B3BB002F-F7FA-489B-AD59-5B605A6874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graphicEl>
                                              <a:dgm id="{B3BB002F-F7FA-489B-AD59-5B605A6874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graphicEl>
                                              <a:dgm id="{B3BB002F-F7FA-489B-AD59-5B605A6874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C8CB4B8-7307-4281-9B33-D7AFC851A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graphicEl>
                                              <a:dgm id="{2C8CB4B8-7307-4281-9B33-D7AFC851A8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graphicEl>
                                              <a:dgm id="{2C8CB4B8-7307-4281-9B33-D7AFC851A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graphicEl>
                                              <a:dgm id="{2C8CB4B8-7307-4281-9B33-D7AFC851A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B51506C-9708-4983-9922-90A1177993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graphicEl>
                                              <a:dgm id="{5B51506C-9708-4983-9922-90A1177993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graphicEl>
                                              <a:dgm id="{5B51506C-9708-4983-9922-90A1177993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graphicEl>
                                              <a:dgm id="{5B51506C-9708-4983-9922-90A1177993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DC2825D-2AB9-4359-A30C-ED76F84B54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>
                                            <p:graphicEl>
                                              <a:dgm id="{2DC2825D-2AB9-4359-A30C-ED76F84B54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graphicEl>
                                              <a:dgm id="{2DC2825D-2AB9-4359-A30C-ED76F84B54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graphicEl>
                                              <a:dgm id="{2DC2825D-2AB9-4359-A30C-ED76F84B54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9B66075-EADE-4605-868C-36A76DEEC5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>
                                            <p:graphicEl>
                                              <a:dgm id="{09B66075-EADE-4605-868C-36A76DEEC5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graphicEl>
                                              <a:dgm id="{09B66075-EADE-4605-868C-36A76DEEC5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graphicEl>
                                              <a:dgm id="{09B66075-EADE-4605-868C-36A76DEEC5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CC5A2A8-D550-4A8E-BA36-FAC7BEBEE8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>
                                            <p:graphicEl>
                                              <a:dgm id="{9CC5A2A8-D550-4A8E-BA36-FAC7BEBEE8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>
                                            <p:graphicEl>
                                              <a:dgm id="{9CC5A2A8-D550-4A8E-BA36-FAC7BEBEE8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>
                                            <p:graphicEl>
                                              <a:dgm id="{9CC5A2A8-D550-4A8E-BA36-FAC7BEBEE8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6BD3711-A422-432A-9FC2-FD7B1376B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graphicEl>
                                              <a:dgm id="{E6BD3711-A422-432A-9FC2-FD7B1376B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graphicEl>
                                              <a:dgm id="{E6BD3711-A422-432A-9FC2-FD7B1376B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graphicEl>
                                              <a:dgm id="{E6BD3711-A422-432A-9FC2-FD7B1376B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1651365-74E1-4B7E-8876-1B91DBF2CC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>
                                            <p:graphicEl>
                                              <a:dgm id="{11651365-74E1-4B7E-8876-1B91DBF2CC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>
                                            <p:graphicEl>
                                              <a:dgm id="{11651365-74E1-4B7E-8876-1B91DBF2CC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graphicEl>
                                              <a:dgm id="{11651365-74E1-4B7E-8876-1B91DBF2CC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B46EC-84C0-41A9-A8AA-BA1EACF7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Exploratory Research Types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232F0-645F-408F-B989-0EEE9CDD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0024" y="6356350"/>
            <a:ext cx="287337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D533B-F8B4-4CBB-8527-9F7077DF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lumMod val="75000"/>
                  <a:lumOff val="25000"/>
                  <a:alpha val="70000"/>
                </a:schemeClr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E12EDB7-A8B6-4911-9DF1-0C144FECC2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563853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1095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9036-4DB4-4BD1-86BF-B0C30E12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Literature 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055D2-C9FF-49FF-B8E4-EB667C25A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A search of statistics, trade journal articles, other articles, magazines, newspapers, books, and/or online sources for data or insight into the problem at hand.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Lit Search - quickmeme">
            <a:extLst>
              <a:ext uri="{FF2B5EF4-FFF2-40B4-BE49-F238E27FC236}">
                <a16:creationId xmlns:a16="http://schemas.microsoft.com/office/drawing/2014/main" id="{2DE36F2F-35FA-4D1D-8492-2A6816B42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215273"/>
            <a:ext cx="6019331" cy="442420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B4FB3-4534-4515-B5DB-4850ACE4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23688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303030"/>
                </a:solidFill>
              </a:rPr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E9CED-3FC2-4370-B7CE-122B6512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147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253C-64E3-4505-8AA6-AEF2FD1F0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Depth Interviews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BF957-1B27-47A1-94B9-CED8E962B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Interviews with people knowledgeable about the general subject being investigated </a:t>
            </a:r>
          </a:p>
          <a:p>
            <a:r>
              <a:rPr lang="en-US" sz="2000"/>
              <a:t>Some possibilities: </a:t>
            </a:r>
          </a:p>
          <a:p>
            <a:pPr lvl="1"/>
            <a:r>
              <a:rPr lang="en-US" sz="2000"/>
              <a:t>Those who work with it (e.g., employees, consultants) </a:t>
            </a:r>
          </a:p>
          <a:p>
            <a:pPr lvl="1"/>
            <a:r>
              <a:rPr lang="en-US" sz="2000"/>
              <a:t>Those who study (e.g., researchers, analysts)</a:t>
            </a:r>
          </a:p>
          <a:p>
            <a:pPr lvl="1"/>
            <a:r>
              <a:rPr lang="en-US" sz="2000"/>
              <a:t>Those who live it (e.g., consumers)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Meme Creator - Funny EXPERT Meme Generator at MemeCreator.org!">
            <a:extLst>
              <a:ext uri="{FF2B5EF4-FFF2-40B4-BE49-F238E27FC236}">
                <a16:creationId xmlns:a16="http://schemas.microsoft.com/office/drawing/2014/main" id="{29D64EAB-B7D6-4298-BF07-D4EA44017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196212"/>
            <a:ext cx="6019331" cy="446233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C268C-3198-40F0-BDC3-D7001321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23688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303030"/>
                </a:solidFill>
              </a:rPr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A1BF7-3FFA-46A1-9D94-6A60703F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584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3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0A4B3-F7AD-4007-9ECE-3F8D642B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74819"/>
            <a:ext cx="4826795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Focus Group -SNL</a:t>
            </a:r>
          </a:p>
        </p:txBody>
      </p:sp>
      <p:grpSp>
        <p:nvGrpSpPr>
          <p:cNvPr id="30" name="Group 15">
            <a:extLst>
              <a:ext uri="{FF2B5EF4-FFF2-40B4-BE49-F238E27FC236}">
                <a16:creationId xmlns:a16="http://schemas.microsoft.com/office/drawing/2014/main" id="{9523617D-D84A-4054-95AA-9F89131D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43C5D0-A5EA-4427-B537-1D236BB7AF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0FA4045-2CBD-47E7-B0D7-2F5619C9A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1DFCB8A-0C16-4BF4-89D1-2A93FDA13D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EC88587-B5AF-448E-9735-D9A2946AE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86A5CBB-E03B-4019-8BCD-78975D39E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4993204-9792-4E61-A83C-73D4379E2B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4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BEDEE-9E70-44B1-A03C-A1B2A46F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466933"/>
            <a:ext cx="2635250" cy="7078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6AF1B4E-90EC-4A51-B6E5-B702C054ECB0}" type="slidenum">
              <a:rPr lang="en-US" sz="4400">
                <a:solidFill>
                  <a:schemeClr val="bg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sz="4400">
              <a:solidFill>
                <a:schemeClr val="bg1"/>
              </a:solidFill>
            </a:endParaRPr>
          </a:p>
        </p:txBody>
      </p:sp>
      <p:pic>
        <p:nvPicPr>
          <p:cNvPr id="9" name="Online Media 8" title="Charmin - SNL">
            <a:hlinkClick r:id="" action="ppaction://media"/>
            <a:extLst>
              <a:ext uri="{FF2B5EF4-FFF2-40B4-BE49-F238E27FC236}">
                <a16:creationId xmlns:a16="http://schemas.microsoft.com/office/drawing/2014/main" id="{8814076E-3D36-4AC9-9F12-E22F1379A5F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6541932" y="1648232"/>
            <a:ext cx="4369112" cy="24685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99B1A-4ABC-4351-A949-80D831D9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59713" y="6025942"/>
            <a:ext cx="34972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00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Mike Nguyen</a:t>
            </a:r>
          </a:p>
        </p:txBody>
      </p:sp>
    </p:spTree>
    <p:extLst>
      <p:ext uri="{BB962C8B-B14F-4D97-AF65-F5344CB8AC3E}">
        <p14:creationId xmlns:p14="http://schemas.microsoft.com/office/powerpoint/2010/main" val="322177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D46BD-0D98-43ED-BAB5-5A46B1F40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en-US" sz="4000"/>
              <a:t>Focus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16014-C63E-4A9C-8BF9-9AAAF5ED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08519" y="1945335"/>
            <a:ext cx="4114800" cy="365125"/>
          </a:xfrm>
          <a:effectLst/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Mike Nguyen</a:t>
            </a:r>
          </a:p>
        </p:txBody>
      </p:sp>
      <p:pic>
        <p:nvPicPr>
          <p:cNvPr id="2050" name="Picture 2" descr="Paid Focus Groups – Broke-ass Socialite™">
            <a:extLst>
              <a:ext uri="{FF2B5EF4-FFF2-40B4-BE49-F238E27FC236}">
                <a16:creationId xmlns:a16="http://schemas.microsoft.com/office/drawing/2014/main" id="{D68D4AC4-04EA-4E21-82B2-DA1C1F6C90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71"/>
          <a:stretch/>
        </p:blipFill>
        <p:spPr bwMode="auto">
          <a:xfrm>
            <a:off x="20" y="431"/>
            <a:ext cx="8115280" cy="64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447E7-0348-4B19-A6F2-60A42A412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r>
              <a:rPr lang="en-US" sz="2000"/>
              <a:t>An interview conduct among a small number of individuals small number of individuals simultaneously; the interview relies more on group discussion than on directed questions to generate data</a:t>
            </a:r>
          </a:p>
          <a:p>
            <a:endParaRPr lang="en-US" sz="20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A9120-0044-42DB-BE1D-B7F8C0AC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9376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287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One in a crowd">
            <a:extLst>
              <a:ext uri="{FF2B5EF4-FFF2-40B4-BE49-F238E27FC236}">
                <a16:creationId xmlns:a16="http://schemas.microsoft.com/office/drawing/2014/main" id="{D031B0FE-0FB9-4E78-907C-2FCA09D2ED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3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BBD02-0A04-4B71-B663-3F3888F1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Characteristics of Focus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9B250-97FF-4E78-88DB-725D1517C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/>
              <a:t>Typically 8 to 12 people </a:t>
            </a:r>
          </a:p>
          <a:p>
            <a:r>
              <a:rPr lang="en-US" sz="2000"/>
              <a:t>1.5 to 2 hours in length </a:t>
            </a:r>
          </a:p>
          <a:p>
            <a:r>
              <a:rPr lang="en-US" sz="2000"/>
              <a:t>Homogenous within group; heterogeneity introduced across groups </a:t>
            </a:r>
          </a:p>
          <a:p>
            <a:r>
              <a:rPr lang="en-US" sz="2000"/>
              <a:t>Participants carefully screened </a:t>
            </a:r>
          </a:p>
          <a:p>
            <a:r>
              <a:rPr lang="en-US" sz="2000"/>
              <a:t>Session recorded and transcribed </a:t>
            </a:r>
          </a:p>
          <a:p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DF758-301E-44E4-B229-28E043C0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D953F-E437-4F55-A09E-758748EE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3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77DD-AC02-4C61-BB6C-F3DEDA4B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Focus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DDA72-CABD-437A-93BE-5BB63F46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672" y="603504"/>
            <a:ext cx="548640" cy="548640"/>
          </a:xfrm>
          <a:prstGeom prst="ellipse">
            <a:avLst/>
          </a:prstGeom>
          <a:solidFill>
            <a:srgbClr val="808080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18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F9CEA-CB1B-4C44-AB7A-E84C493B6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Moderator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Individual that meets with focus group participants and guides the session </a:t>
            </a:r>
          </a:p>
          <a:p>
            <a:r>
              <a:rPr lang="en-US" sz="2200">
                <a:solidFill>
                  <a:schemeClr val="bg1"/>
                </a:solidFill>
              </a:rPr>
              <a:t>Moderator’s Guidebook 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An ordered list of the general ( and specific) issues to be addressed during a focus group; the issues normally should move from general to specific.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C4A89-95A7-4811-8851-E5302293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0" y="6199632"/>
            <a:ext cx="5010912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Mike Nguyen</a:t>
            </a:r>
          </a:p>
        </p:txBody>
      </p:sp>
    </p:spTree>
    <p:extLst>
      <p:ext uri="{BB962C8B-B14F-4D97-AF65-F5344CB8AC3E}">
        <p14:creationId xmlns:p14="http://schemas.microsoft.com/office/powerpoint/2010/main" val="2530633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5EC99-63BD-4909-BA36-E5C5E2E7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dirty="0"/>
              <a:t>Characteristics of Good Focus Group Moderators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42F36-6652-4371-BD04-120BC32B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672" y="603504"/>
            <a:ext cx="548640" cy="548640"/>
          </a:xfrm>
          <a:prstGeom prst="ellipse">
            <a:avLst/>
          </a:prstGeom>
          <a:solidFill>
            <a:srgbClr val="808080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19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FFDB7-6C91-4F99-A47F-F021CEBBD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Superior listening ability </a:t>
            </a:r>
          </a:p>
          <a:p>
            <a:r>
              <a:rPr lang="en-US" sz="2200">
                <a:solidFill>
                  <a:schemeClr val="bg1"/>
                </a:solidFill>
              </a:rPr>
              <a:t>Excellent short-term auditory memory </a:t>
            </a:r>
          </a:p>
          <a:p>
            <a:r>
              <a:rPr lang="en-US" sz="2200">
                <a:solidFill>
                  <a:schemeClr val="bg1"/>
                </a:solidFill>
              </a:rPr>
              <a:t>Well organized </a:t>
            </a:r>
          </a:p>
          <a:p>
            <a:r>
              <a:rPr lang="en-US" sz="2200">
                <a:solidFill>
                  <a:schemeClr val="bg1"/>
                </a:solidFill>
              </a:rPr>
              <a:t>A quick learner</a:t>
            </a:r>
          </a:p>
          <a:p>
            <a:r>
              <a:rPr lang="en-US" sz="2200">
                <a:solidFill>
                  <a:schemeClr val="bg1"/>
                </a:solidFill>
              </a:rPr>
              <a:t>High energy level </a:t>
            </a:r>
          </a:p>
          <a:p>
            <a:r>
              <a:rPr lang="en-US" sz="2200">
                <a:solidFill>
                  <a:schemeClr val="bg1"/>
                </a:solidFill>
              </a:rPr>
              <a:t>Personable </a:t>
            </a:r>
          </a:p>
          <a:p>
            <a:r>
              <a:rPr lang="en-US" sz="2200">
                <a:solidFill>
                  <a:schemeClr val="bg1"/>
                </a:solidFill>
              </a:rPr>
              <a:t>Well-above-average intelligence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E4D3C-0824-49FB-8E32-0F9A4DAB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0" y="6199632"/>
            <a:ext cx="5010912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Mike Nguyen</a:t>
            </a:r>
          </a:p>
        </p:txBody>
      </p:sp>
    </p:spTree>
    <p:extLst>
      <p:ext uri="{BB962C8B-B14F-4D97-AF65-F5344CB8AC3E}">
        <p14:creationId xmlns:p14="http://schemas.microsoft.com/office/powerpoint/2010/main" val="1075283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440" y="1049670"/>
            <a:ext cx="1128382" cy="847206"/>
            <a:chOff x="7393391" y="1075612"/>
            <a:chExt cx="1128382" cy="847206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91AFB7FD-C0D0-4D48-B008-DEA973A72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0946" y="426510"/>
            <a:ext cx="1366757" cy="1232062"/>
          </a:xfrm>
          <a:custGeom>
            <a:avLst/>
            <a:gdLst>
              <a:gd name="connsiteX0" fmla="*/ 389939 w 1366757"/>
              <a:gd name="connsiteY0" fmla="*/ 0 h 1232062"/>
              <a:gd name="connsiteX1" fmla="*/ 978131 w 1366757"/>
              <a:gd name="connsiteY1" fmla="*/ 0 h 1232062"/>
              <a:gd name="connsiteX2" fmla="*/ 1062158 w 1366757"/>
              <a:gd name="connsiteY2" fmla="*/ 48072 h 1232062"/>
              <a:gd name="connsiteX3" fmla="*/ 1356254 w 1366757"/>
              <a:gd name="connsiteY3" fmla="*/ 566179 h 1232062"/>
              <a:gd name="connsiteX4" fmla="*/ 1356254 w 1366757"/>
              <a:gd name="connsiteY4" fmla="*/ 665884 h 1232062"/>
              <a:gd name="connsiteX5" fmla="*/ 1062158 w 1366757"/>
              <a:gd name="connsiteY5" fmla="*/ 1183990 h 1232062"/>
              <a:gd name="connsiteX6" fmla="*/ 978131 w 1366757"/>
              <a:gd name="connsiteY6" fmla="*/ 1232062 h 1232062"/>
              <a:gd name="connsiteX7" fmla="*/ 389939 w 1366757"/>
              <a:gd name="connsiteY7" fmla="*/ 1232062 h 1232062"/>
              <a:gd name="connsiteX8" fmla="*/ 305913 w 1366757"/>
              <a:gd name="connsiteY8" fmla="*/ 1183990 h 1232062"/>
              <a:gd name="connsiteX9" fmla="*/ 11817 w 1366757"/>
              <a:gd name="connsiteY9" fmla="*/ 665884 h 1232062"/>
              <a:gd name="connsiteX10" fmla="*/ 11817 w 1366757"/>
              <a:gd name="connsiteY10" fmla="*/ 566179 h 1232062"/>
              <a:gd name="connsiteX11" fmla="*/ 305913 w 1366757"/>
              <a:gd name="connsiteY11" fmla="*/ 48072 h 1232062"/>
              <a:gd name="connsiteX12" fmla="*/ 389939 w 1366757"/>
              <a:gd name="connsiteY12" fmla="*/ 0 h 123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6757" h="1232062">
                <a:moveTo>
                  <a:pt x="389939" y="0"/>
                </a:moveTo>
                <a:cubicBezTo>
                  <a:pt x="978131" y="0"/>
                  <a:pt x="978131" y="0"/>
                  <a:pt x="978131" y="0"/>
                </a:cubicBezTo>
                <a:cubicBezTo>
                  <a:pt x="1007891" y="0"/>
                  <a:pt x="1046404" y="21366"/>
                  <a:pt x="1062158" y="48072"/>
                </a:cubicBezTo>
                <a:cubicBezTo>
                  <a:pt x="1356254" y="566179"/>
                  <a:pt x="1356254" y="566179"/>
                  <a:pt x="1356254" y="566179"/>
                </a:cubicBezTo>
                <a:cubicBezTo>
                  <a:pt x="1370259" y="594666"/>
                  <a:pt x="1370259" y="637396"/>
                  <a:pt x="1356254" y="665884"/>
                </a:cubicBezTo>
                <a:cubicBezTo>
                  <a:pt x="1062158" y="1183990"/>
                  <a:pt x="1062158" y="1183990"/>
                  <a:pt x="1062158" y="1183990"/>
                </a:cubicBezTo>
                <a:cubicBezTo>
                  <a:pt x="1046404" y="1210698"/>
                  <a:pt x="1007891" y="1232062"/>
                  <a:pt x="978131" y="1232062"/>
                </a:cubicBezTo>
                <a:lnTo>
                  <a:pt x="389939" y="1232062"/>
                </a:lnTo>
                <a:cubicBezTo>
                  <a:pt x="358429" y="1232062"/>
                  <a:pt x="319917" y="1210698"/>
                  <a:pt x="305913" y="1183990"/>
                </a:cubicBezTo>
                <a:cubicBezTo>
                  <a:pt x="11817" y="665884"/>
                  <a:pt x="11817" y="665884"/>
                  <a:pt x="11817" y="665884"/>
                </a:cubicBezTo>
                <a:cubicBezTo>
                  <a:pt x="-3939" y="637396"/>
                  <a:pt x="-3939" y="594666"/>
                  <a:pt x="11817" y="566179"/>
                </a:cubicBezTo>
                <a:cubicBezTo>
                  <a:pt x="305913" y="48072"/>
                  <a:pt x="305913" y="48072"/>
                  <a:pt x="305913" y="48072"/>
                </a:cubicBezTo>
                <a:cubicBezTo>
                  <a:pt x="319917" y="21366"/>
                  <a:pt x="358429" y="0"/>
                  <a:pt x="389939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7010" y="622356"/>
            <a:ext cx="854627" cy="854627"/>
          </a:xfrm>
          <a:prstGeom prst="rect">
            <a:avLst/>
          </a:prstGeom>
        </p:spPr>
      </p:pic>
      <p:sp useBgFill="1">
        <p:nvSpPr>
          <p:cNvPr id="56" name="Freeform: Shape 55">
            <a:extLst>
              <a:ext uri="{FF2B5EF4-FFF2-40B4-BE49-F238E27FC236}">
                <a16:creationId xmlns:a16="http://schemas.microsoft.com/office/drawing/2014/main" id="{C06D11DA-88D8-46C1-A244-41C5A8A9E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0791" y="1799112"/>
            <a:ext cx="4808198" cy="426190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3478" y="2708512"/>
            <a:ext cx="2442825" cy="2442825"/>
          </a:xfrm>
          <a:prstGeom prst="rect">
            <a:avLst/>
          </a:pr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ED24E9E-3415-42C3-B58A-42D618995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2560" y="1208098"/>
            <a:ext cx="2426310" cy="2187196"/>
          </a:xfrm>
          <a:custGeom>
            <a:avLst/>
            <a:gdLst>
              <a:gd name="connsiteX0" fmla="*/ 638327 w 2237370"/>
              <a:gd name="connsiteY0" fmla="*/ 0 h 2016876"/>
              <a:gd name="connsiteX1" fmla="*/ 1601193 w 2237370"/>
              <a:gd name="connsiteY1" fmla="*/ 0 h 2016876"/>
              <a:gd name="connsiteX2" fmla="*/ 1738744 w 2237370"/>
              <a:gd name="connsiteY2" fmla="*/ 78694 h 2016876"/>
              <a:gd name="connsiteX3" fmla="*/ 2220176 w 2237370"/>
              <a:gd name="connsiteY3" fmla="*/ 926830 h 2016876"/>
              <a:gd name="connsiteX4" fmla="*/ 2220176 w 2237370"/>
              <a:gd name="connsiteY4" fmla="*/ 1090047 h 2016876"/>
              <a:gd name="connsiteX5" fmla="*/ 1738744 w 2237370"/>
              <a:gd name="connsiteY5" fmla="*/ 1938183 h 2016876"/>
              <a:gd name="connsiteX6" fmla="*/ 1601193 w 2237370"/>
              <a:gd name="connsiteY6" fmla="*/ 2016876 h 2016876"/>
              <a:gd name="connsiteX7" fmla="*/ 638327 w 2237370"/>
              <a:gd name="connsiteY7" fmla="*/ 2016876 h 2016876"/>
              <a:gd name="connsiteX8" fmla="*/ 500776 w 2237370"/>
              <a:gd name="connsiteY8" fmla="*/ 1938183 h 2016876"/>
              <a:gd name="connsiteX9" fmla="*/ 19344 w 2237370"/>
              <a:gd name="connsiteY9" fmla="*/ 1090047 h 2016876"/>
              <a:gd name="connsiteX10" fmla="*/ 19344 w 2237370"/>
              <a:gd name="connsiteY10" fmla="*/ 926830 h 2016876"/>
              <a:gd name="connsiteX11" fmla="*/ 500776 w 2237370"/>
              <a:gd name="connsiteY11" fmla="*/ 78694 h 2016876"/>
              <a:gd name="connsiteX12" fmla="*/ 638327 w 2237370"/>
              <a:gd name="connsiteY12" fmla="*/ 0 h 201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7370" h="2016876">
                <a:moveTo>
                  <a:pt x="638327" y="0"/>
                </a:moveTo>
                <a:cubicBezTo>
                  <a:pt x="1601193" y="0"/>
                  <a:pt x="1601193" y="0"/>
                  <a:pt x="1601193" y="0"/>
                </a:cubicBezTo>
                <a:cubicBezTo>
                  <a:pt x="1649909" y="0"/>
                  <a:pt x="1712954" y="34975"/>
                  <a:pt x="1738744" y="78694"/>
                </a:cubicBezTo>
                <a:cubicBezTo>
                  <a:pt x="2220176" y="926830"/>
                  <a:pt x="2220176" y="926830"/>
                  <a:pt x="2220176" y="926830"/>
                </a:cubicBezTo>
                <a:cubicBezTo>
                  <a:pt x="2243102" y="973464"/>
                  <a:pt x="2243102" y="1043413"/>
                  <a:pt x="2220176" y="1090047"/>
                </a:cubicBezTo>
                <a:cubicBezTo>
                  <a:pt x="1738744" y="1938183"/>
                  <a:pt x="1738744" y="1938183"/>
                  <a:pt x="1738744" y="1938183"/>
                </a:cubicBezTo>
                <a:cubicBezTo>
                  <a:pt x="1712954" y="1981902"/>
                  <a:pt x="1649909" y="2016876"/>
                  <a:pt x="1601193" y="2016876"/>
                </a:cubicBezTo>
                <a:lnTo>
                  <a:pt x="638327" y="2016876"/>
                </a:lnTo>
                <a:cubicBezTo>
                  <a:pt x="586746" y="2016876"/>
                  <a:pt x="523702" y="1981902"/>
                  <a:pt x="500776" y="1938183"/>
                </a:cubicBezTo>
                <a:cubicBezTo>
                  <a:pt x="19344" y="1090047"/>
                  <a:pt x="19344" y="1090047"/>
                  <a:pt x="19344" y="1090047"/>
                </a:cubicBezTo>
                <a:cubicBezTo>
                  <a:pt x="-6448" y="1043413"/>
                  <a:pt x="-6448" y="973464"/>
                  <a:pt x="19344" y="926830"/>
                </a:cubicBezTo>
                <a:cubicBezTo>
                  <a:pt x="500776" y="78694"/>
                  <a:pt x="500776" y="78694"/>
                  <a:pt x="500776" y="78694"/>
                </a:cubicBezTo>
                <a:cubicBezTo>
                  <a:pt x="523702" y="34975"/>
                  <a:pt x="586746" y="0"/>
                  <a:pt x="638327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81161" y="1637142"/>
            <a:ext cx="1329108" cy="1329108"/>
          </a:xfrm>
          <a:prstGeom prst="rect">
            <a:avLst/>
          </a:prstGeom>
        </p:spPr>
      </p:pic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5882B67-4A02-4BCD-AD70-1D2B5F5E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2185" y="4925651"/>
            <a:ext cx="1839293" cy="1658029"/>
          </a:xfrm>
          <a:custGeom>
            <a:avLst/>
            <a:gdLst>
              <a:gd name="connsiteX0" fmla="*/ 485386 w 1701304"/>
              <a:gd name="connsiteY0" fmla="*/ 0 h 1533639"/>
              <a:gd name="connsiteX1" fmla="*/ 1217552 w 1701304"/>
              <a:gd name="connsiteY1" fmla="*/ 0 h 1533639"/>
              <a:gd name="connsiteX2" fmla="*/ 1322147 w 1701304"/>
              <a:gd name="connsiteY2" fmla="*/ 59839 h 1533639"/>
              <a:gd name="connsiteX3" fmla="*/ 1688230 w 1701304"/>
              <a:gd name="connsiteY3" fmla="*/ 704765 h 1533639"/>
              <a:gd name="connsiteX4" fmla="*/ 1688230 w 1701304"/>
              <a:gd name="connsiteY4" fmla="*/ 828876 h 1533639"/>
              <a:gd name="connsiteX5" fmla="*/ 1322147 w 1701304"/>
              <a:gd name="connsiteY5" fmla="*/ 1473800 h 1533639"/>
              <a:gd name="connsiteX6" fmla="*/ 1217552 w 1701304"/>
              <a:gd name="connsiteY6" fmla="*/ 1533639 h 1533639"/>
              <a:gd name="connsiteX7" fmla="*/ 485386 w 1701304"/>
              <a:gd name="connsiteY7" fmla="*/ 1533639 h 1533639"/>
              <a:gd name="connsiteX8" fmla="*/ 380793 w 1701304"/>
              <a:gd name="connsiteY8" fmla="*/ 1473800 h 1533639"/>
              <a:gd name="connsiteX9" fmla="*/ 14709 w 1701304"/>
              <a:gd name="connsiteY9" fmla="*/ 828876 h 1533639"/>
              <a:gd name="connsiteX10" fmla="*/ 14709 w 1701304"/>
              <a:gd name="connsiteY10" fmla="*/ 704765 h 1533639"/>
              <a:gd name="connsiteX11" fmla="*/ 380793 w 1701304"/>
              <a:gd name="connsiteY11" fmla="*/ 59839 h 1533639"/>
              <a:gd name="connsiteX12" fmla="*/ 485386 w 1701304"/>
              <a:gd name="connsiteY12" fmla="*/ 0 h 1533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01304" h="1533639">
                <a:moveTo>
                  <a:pt x="485386" y="0"/>
                </a:moveTo>
                <a:cubicBezTo>
                  <a:pt x="1217552" y="0"/>
                  <a:pt x="1217552" y="0"/>
                  <a:pt x="1217552" y="0"/>
                </a:cubicBezTo>
                <a:cubicBezTo>
                  <a:pt x="1254597" y="0"/>
                  <a:pt x="1302536" y="26596"/>
                  <a:pt x="1322147" y="59839"/>
                </a:cubicBezTo>
                <a:cubicBezTo>
                  <a:pt x="1688230" y="704765"/>
                  <a:pt x="1688230" y="704765"/>
                  <a:pt x="1688230" y="704765"/>
                </a:cubicBezTo>
                <a:cubicBezTo>
                  <a:pt x="1705663" y="740225"/>
                  <a:pt x="1705663" y="793415"/>
                  <a:pt x="1688230" y="828876"/>
                </a:cubicBezTo>
                <a:cubicBezTo>
                  <a:pt x="1322147" y="1473800"/>
                  <a:pt x="1322147" y="1473800"/>
                  <a:pt x="1322147" y="1473800"/>
                </a:cubicBezTo>
                <a:cubicBezTo>
                  <a:pt x="1302536" y="1507046"/>
                  <a:pt x="1254597" y="1533639"/>
                  <a:pt x="1217552" y="1533639"/>
                </a:cubicBezTo>
                <a:lnTo>
                  <a:pt x="485386" y="1533639"/>
                </a:lnTo>
                <a:cubicBezTo>
                  <a:pt x="446164" y="1533639"/>
                  <a:pt x="398225" y="1507046"/>
                  <a:pt x="380793" y="1473800"/>
                </a:cubicBezTo>
                <a:cubicBezTo>
                  <a:pt x="14709" y="828876"/>
                  <a:pt x="14709" y="828876"/>
                  <a:pt x="14709" y="828876"/>
                </a:cubicBezTo>
                <a:cubicBezTo>
                  <a:pt x="-4903" y="793415"/>
                  <a:pt x="-4903" y="740225"/>
                  <a:pt x="14709" y="704765"/>
                </a:cubicBezTo>
                <a:cubicBezTo>
                  <a:pt x="380793" y="59839"/>
                  <a:pt x="380793" y="59839"/>
                  <a:pt x="380793" y="59839"/>
                </a:cubicBezTo>
                <a:cubicBezTo>
                  <a:pt x="398225" y="26596"/>
                  <a:pt x="446164" y="0"/>
                  <a:pt x="485386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440" y="2945523"/>
            <a:ext cx="4905560" cy="3066471"/>
          </a:xfrm>
        </p:spPr>
        <p:txBody>
          <a:bodyPr anchor="t">
            <a:normAutofit/>
          </a:bodyPr>
          <a:lstStyle/>
          <a:p>
            <a:pPr algn="l"/>
            <a:r>
              <a:rPr lang="en-US" sz="7200">
                <a:latin typeface="Franklin Gothic Book" panose="020B0503020102020204" pitchFamily="34" charset="0"/>
                <a:cs typeface="Segoe UI" panose="020B0502040204020203" pitchFamily="34" charset="0"/>
              </a:rPr>
              <a:t>Problem &amp; Intro to Project</a:t>
            </a: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01554" y="5254388"/>
            <a:ext cx="1000554" cy="100055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F9DF0-4F63-4863-BD5C-24A42132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D2DB4-7BFA-401E-847B-4DEAC094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8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B322-EC89-4993-981B-BF3B0ABC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The Dark Side of Focus Groups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7C353-2810-4E11-958D-73F1F840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672" y="603504"/>
            <a:ext cx="548640" cy="548640"/>
          </a:xfrm>
          <a:prstGeom prst="ellipse">
            <a:avLst/>
          </a:prstGeom>
          <a:solidFill>
            <a:srgbClr val="808080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20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55162-0054-4313-B827-128B4EA3C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Easy for managers to see what they expect to see in focus group results </a:t>
            </a:r>
          </a:p>
          <a:p>
            <a:r>
              <a:rPr lang="en-US" sz="2200" dirty="0">
                <a:solidFill>
                  <a:schemeClr val="bg1"/>
                </a:solidFill>
              </a:rPr>
              <a:t>Focus groups are on one form of exploratory research – They should not be expected to deliver final results or answers to decision problems – yet many managers seem to use them for that purpose.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3C979-E576-4EFD-8AE0-267741B4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0" y="6199632"/>
            <a:ext cx="5010912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Mike Nguyen</a:t>
            </a:r>
          </a:p>
        </p:txBody>
      </p:sp>
    </p:spTree>
    <p:extLst>
      <p:ext uri="{BB962C8B-B14F-4D97-AF65-F5344CB8AC3E}">
        <p14:creationId xmlns:p14="http://schemas.microsoft.com/office/powerpoint/2010/main" val="3154967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8D8F-E271-419E-86B5-62721ECE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Normal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FC776-4B77-4E4C-9250-844CA9F54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/>
              <a:t>Nominal groups</a:t>
            </a:r>
          </a:p>
          <a:p>
            <a:pPr lvl="1"/>
            <a:r>
              <a:rPr lang="en-US" sz="1800"/>
              <a:t>A group interview technique that initially limits respondent interaction while attempting to maximize input from individuals group members.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phic 9" descr="Teamwork">
            <a:extLst>
              <a:ext uri="{FF2B5EF4-FFF2-40B4-BE49-F238E27FC236}">
                <a16:creationId xmlns:a16="http://schemas.microsoft.com/office/drawing/2014/main" id="{9DAD6BF1-8054-4E92-B3E7-47B79C8F9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67C6B-0588-48DD-9AA2-918145EE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53666" y="6199632"/>
            <a:ext cx="4802755" cy="310896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98A55-6FA2-4F33-8FA1-5E467537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21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572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1A705-D183-4863-8F6A-8D0B83815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3196856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15-min group discussion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BE7DC-DB27-44DF-90BD-F314C100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EBC94-F1CD-4B9D-9985-CF48B27A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22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46999EB-A404-4DC1-A2F1-88213AB339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345351"/>
              </p:ext>
            </p:extLst>
          </p:nvPr>
        </p:nvGraphicFramePr>
        <p:xfrm>
          <a:off x="5116653" y="933454"/>
          <a:ext cx="6578523" cy="4958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3859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C430-D0B1-4753-8528-724B80AFE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Case Discussion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DC32-50A1-4C74-A9D2-223B1259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Bigger Bookshop? A used book dealer with a small store in downtown Columbia is considering expanding. The shop occupies a small and crowded storefront space at the street level. The book dealer wonders whether he should expand to the second floor by adding a staircase and additional selling space upstairs. </a:t>
            </a:r>
          </a:p>
          <a:p>
            <a:pPr marL="571500" indent="-571500">
              <a:buAutoNum type="romanUcPeriod"/>
            </a:pPr>
            <a:r>
              <a:rPr lang="en-US" sz="1700" dirty="0"/>
              <a:t>What is the overall management problem? </a:t>
            </a:r>
          </a:p>
          <a:p>
            <a:pPr marL="571500" indent="-571500">
              <a:buAutoNum type="romanUcPeriod"/>
            </a:pPr>
            <a:r>
              <a:rPr lang="en-US" sz="1700" dirty="0"/>
              <a:t>What are the major decisions this book dealer needs to make? </a:t>
            </a:r>
          </a:p>
          <a:p>
            <a:pPr marL="571500" indent="-571500">
              <a:buAutoNum type="romanUcPeriod"/>
            </a:pPr>
            <a:r>
              <a:rPr lang="en-US" sz="1700" dirty="0"/>
              <a:t>What information does the book dealer need to make these decisions? </a:t>
            </a:r>
          </a:p>
          <a:p>
            <a:pPr marL="571500" indent="-571500">
              <a:buAutoNum type="romanUcPeriod"/>
            </a:pPr>
            <a:r>
              <a:rPr lang="en-US" sz="1700" dirty="0"/>
              <a:t>If you were conducting a survey to help this book dealer make these decisions, what research objectives should you have for the survey?</a:t>
            </a:r>
          </a:p>
        </p:txBody>
      </p:sp>
      <p:pic>
        <p:nvPicPr>
          <p:cNvPr id="33" name="Picture 6" descr="Outdoor warehouse">
            <a:extLst>
              <a:ext uri="{FF2B5EF4-FFF2-40B4-BE49-F238E27FC236}">
                <a16:creationId xmlns:a16="http://schemas.microsoft.com/office/drawing/2014/main" id="{10F22B22-9416-4646-8EFD-922F410C0C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53" r="3309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4B301-C6AA-4C5D-869B-F5693174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6E7FA-5605-4C22-B343-A032AADA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32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66C29-476C-4315-BBDE-7C004010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Research Questions vs. Questionnaire Questions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A61AB-FC04-45EE-ABAA-19CA8068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2984" y="384048"/>
            <a:ext cx="3877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Mike Nguyen</a:t>
            </a:r>
          </a:p>
        </p:txBody>
      </p:sp>
      <p:pic>
        <p:nvPicPr>
          <p:cNvPr id="7" name="Picture 6" descr="Graphical user interface, text, application, letter, email&#10;&#10;Description automatically generated">
            <a:extLst>
              <a:ext uri="{FF2B5EF4-FFF2-40B4-BE49-F238E27FC236}">
                <a16:creationId xmlns:a16="http://schemas.microsoft.com/office/drawing/2014/main" id="{4D668B5E-5B59-4102-AA39-938CA160B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104" y="1534164"/>
            <a:ext cx="6472362" cy="320381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4A262-B9A6-4237-862E-79B3BAFA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24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63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F943F-AB80-496A-B6ED-BC0084D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5-min snippet – Spread of Disease</a:t>
            </a:r>
          </a:p>
        </p:txBody>
      </p:sp>
      <p:grpSp>
        <p:nvGrpSpPr>
          <p:cNvPr id="18" name="Group 14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4E4C2-4B25-4717-A611-823AEBF8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2984" y="384048"/>
            <a:ext cx="3877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Mike Nguyen</a:t>
            </a:r>
          </a:p>
        </p:txBody>
      </p:sp>
      <p:pic>
        <p:nvPicPr>
          <p:cNvPr id="6" name="Picture 2" descr="Modeling behaviors that spread disease | Stanford News">
            <a:extLst>
              <a:ext uri="{FF2B5EF4-FFF2-40B4-BE49-F238E27FC236}">
                <a16:creationId xmlns:a16="http://schemas.microsoft.com/office/drawing/2014/main" id="{86E05768-B306-4A50-A53D-F322FE429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8104" y="975923"/>
            <a:ext cx="6472362" cy="432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5B742-495A-49B6-B066-BC8A524B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25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7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176A-8256-4FA1-84E6-B75EC1C8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iClicker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6C7D0-4203-42AE-827D-B8DB2ED8C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How was the first test?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/>
              <a:t>Extremely hard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/>
              <a:t>Hard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/>
              <a:t>I can handle it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/>
              <a:t>Easy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/>
              <a:t>Extremely easy</a:t>
            </a:r>
          </a:p>
        </p:txBody>
      </p:sp>
      <p:pic>
        <p:nvPicPr>
          <p:cNvPr id="7" name="Picture 6" descr="Question mark on green pastel background">
            <a:extLst>
              <a:ext uri="{FF2B5EF4-FFF2-40B4-BE49-F238E27FC236}">
                <a16:creationId xmlns:a16="http://schemas.microsoft.com/office/drawing/2014/main" id="{BE780C69-59A2-4ACF-A4DF-2EB34471C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48" r="465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8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B839B-62B4-4041-B661-7C40644FA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BF9F1-5866-42D8-808F-19BCAA18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F06DC-B7C9-4E74-B6F7-84CD7BB39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Recap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5BC49-C192-4E2D-BB6E-6C4FAD04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0024" y="6356350"/>
            <a:ext cx="287337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A86C0-E8A4-4150-9B36-C3965E13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lumMod val="75000"/>
                  <a:lumOff val="25000"/>
                  <a:alpha val="70000"/>
                </a:scheme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9500B39-BAFC-4EB6-B40E-3C3B815A1F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30077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0472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A48A-CAF7-4B81-A82D-4E7D86338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iClicker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D0909-01B0-461D-8FBF-50D8BE933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Methods of Ethical Reasoning are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Utility Approach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Justice Approach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Rights Approach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A and C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A, B and C</a:t>
            </a:r>
          </a:p>
        </p:txBody>
      </p:sp>
      <p:pic>
        <p:nvPicPr>
          <p:cNvPr id="7" name="Picture 6" descr="Question mark on green pastel background">
            <a:extLst>
              <a:ext uri="{FF2B5EF4-FFF2-40B4-BE49-F238E27FC236}">
                <a16:creationId xmlns:a16="http://schemas.microsoft.com/office/drawing/2014/main" id="{C8F3AB25-3A6D-4CD2-AC88-D13B7C6F3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48" r="465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8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6039B-2A6C-469E-AE01-5F7AF33B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AE9BD-DF50-4637-AD7D-FF023DB3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4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100D-621C-4D1F-80D5-E6F742F4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iClicker Question 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EFD0754-E727-4D9E-9E27-97BB05821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We saw the Spread of Disease model last time. </a:t>
            </a:r>
          </a:p>
          <a:p>
            <a:r>
              <a:rPr lang="en-US" sz="2000" dirty="0"/>
              <a:t>What is the conclusion we can draw from the model?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The fewer people there are in a population, the </a:t>
            </a:r>
            <a:r>
              <a:rPr lang="en-US" sz="2000" dirty="0">
                <a:solidFill>
                  <a:srgbClr val="FF0000"/>
                </a:solidFill>
              </a:rPr>
              <a:t>faster</a:t>
            </a:r>
            <a:r>
              <a:rPr lang="en-US" sz="2000" dirty="0"/>
              <a:t> it is for a disease to reach everyone.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The fewer people there are in a population, the </a:t>
            </a:r>
            <a:r>
              <a:rPr lang="en-US" sz="2000" dirty="0">
                <a:solidFill>
                  <a:srgbClr val="FF0000"/>
                </a:solidFill>
              </a:rPr>
              <a:t>slower</a:t>
            </a:r>
            <a:r>
              <a:rPr lang="en-US" sz="2000" dirty="0"/>
              <a:t> it is for a disease to reach everyone. </a:t>
            </a:r>
          </a:p>
        </p:txBody>
      </p:sp>
      <p:pic>
        <p:nvPicPr>
          <p:cNvPr id="15" name="Picture 6" descr="Models if molecules in science classroom">
            <a:extLst>
              <a:ext uri="{FF2B5EF4-FFF2-40B4-BE49-F238E27FC236}">
                <a16:creationId xmlns:a16="http://schemas.microsoft.com/office/drawing/2014/main" id="{ADDAD850-C2CB-4567-8617-B8AD710821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44" r="2413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0E5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4DD4C-A44A-4BC1-87AA-E413AC27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2E53E-8757-430C-B760-8A49EF22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9E8960-1A29-4D38-8155-71E7358D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EE613-B0F5-4D7A-8FF3-32EB18A8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Mike Nguyen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2875-9BAC-480F-B517-1684332DD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200" dirty="0"/>
              <a:t>Describe the basic uses of exploratory research </a:t>
            </a:r>
          </a:p>
          <a:p>
            <a:r>
              <a:rPr lang="en-US" sz="2200" dirty="0"/>
              <a:t>Specify the key characteristics of exploratory research. Small scale and very flexible studies are used to generate ideas and insights </a:t>
            </a:r>
          </a:p>
          <a:p>
            <a:r>
              <a:rPr lang="en-US" sz="2200" dirty="0"/>
              <a:t>Discuss the various types of exploratory research and describe each </a:t>
            </a:r>
          </a:p>
          <a:p>
            <a:r>
              <a:rPr lang="en-US" sz="2200" dirty="0"/>
              <a:t>Identify the key person in a focus group </a:t>
            </a:r>
          </a:p>
          <a:p>
            <a:r>
              <a:rPr lang="en-US" sz="2200" dirty="0"/>
              <a:t>Discuss two major pitfalls to avoid with focus groups (or any other form of exploratory research)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D718D-1CCB-47EA-9C05-340A75C4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7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DDF1D-3C0E-4EB1-A5B1-38885987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Exploratory Research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C324E-1BF8-482C-BCE0-D2093ED1D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1" dirty="0"/>
              <a:t>Research conducted to gain ideas and insights to better define the problem or opportunity confronting a manager</a:t>
            </a:r>
          </a:p>
          <a:p>
            <a:r>
              <a:rPr lang="en-US" dirty="0"/>
              <a:t>When conducted correctly, exploratory research should provide a better understanding of the situation and possibly yield hypotheses – but this kind of research is not designed to come up with final answers and decisions </a:t>
            </a:r>
          </a:p>
          <a:p>
            <a:r>
              <a:rPr lang="en-US" dirty="0"/>
              <a:t>Small scale </a:t>
            </a:r>
          </a:p>
          <a:p>
            <a:r>
              <a:rPr lang="en-US" dirty="0"/>
              <a:t>Flexible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6B058-88CC-4E3E-AFDA-4CEFB72E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787F5-6F07-4139-9420-B53FC4D7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04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6B8E9-910E-44B8-A5BA-D1A2BBB7C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Hypothesis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312BF-C563-4C41-8C14-FE00907D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7509B-ED18-4D12-9B66-563CBCD6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BB7A8B5-EEB2-411F-94C4-B455F351D4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728229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6891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2306</TotalTime>
  <Words>2140</Words>
  <Application>Microsoft Office PowerPoint</Application>
  <PresentationFormat>Widescreen</PresentationFormat>
  <Paragraphs>300</Paragraphs>
  <Slides>25</Slides>
  <Notes>20</Notes>
  <HiddenSlides>1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 Unicode MS</vt:lpstr>
      <vt:lpstr>Arial</vt:lpstr>
      <vt:lpstr>Calibri</vt:lpstr>
      <vt:lpstr>Calibri Light</vt:lpstr>
      <vt:lpstr>Franklin Gothic Book</vt:lpstr>
      <vt:lpstr>Office Theme</vt:lpstr>
      <vt:lpstr>Happy Monday!!!</vt:lpstr>
      <vt:lpstr>Problem &amp; Intro to Project</vt:lpstr>
      <vt:lpstr>iClicker Question</vt:lpstr>
      <vt:lpstr>Recap</vt:lpstr>
      <vt:lpstr>iClicker Question</vt:lpstr>
      <vt:lpstr>iClicker Question </vt:lpstr>
      <vt:lpstr>Agenda</vt:lpstr>
      <vt:lpstr>Exploratory Research</vt:lpstr>
      <vt:lpstr>Hypothesis</vt:lpstr>
      <vt:lpstr>iClicker Question</vt:lpstr>
      <vt:lpstr>Why conduct exploratory research?</vt:lpstr>
      <vt:lpstr>Exploratory Research Types</vt:lpstr>
      <vt:lpstr>Literature search</vt:lpstr>
      <vt:lpstr>Depth Interviews</vt:lpstr>
      <vt:lpstr>Focus Group -SNL</vt:lpstr>
      <vt:lpstr>Focus Group</vt:lpstr>
      <vt:lpstr>Characteristics of Focus Groups</vt:lpstr>
      <vt:lpstr>Focus Group</vt:lpstr>
      <vt:lpstr>Characteristics of Good Focus Group Moderators</vt:lpstr>
      <vt:lpstr>The Dark Side of Focus Groups</vt:lpstr>
      <vt:lpstr>Normal Groups</vt:lpstr>
      <vt:lpstr>15-min group discussion</vt:lpstr>
      <vt:lpstr>Case Discussion #1</vt:lpstr>
      <vt:lpstr>Research Questions vs. Questionnaire Questions</vt:lpstr>
      <vt:lpstr>5-min snippet – Spread of Disease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&amp; Intro to Project</dc:title>
  <dc:creator>Nguyen, Mike (MU-Student)</dc:creator>
  <cp:lastModifiedBy>Nguyen, Mike (MU-Student)</cp:lastModifiedBy>
  <cp:revision>12</cp:revision>
  <dcterms:created xsi:type="dcterms:W3CDTF">2021-06-01T03:06:47Z</dcterms:created>
  <dcterms:modified xsi:type="dcterms:W3CDTF">2021-08-30T03:52:37Z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