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2"/>
  </p:notesMasterIdLst>
  <p:handoutMasterIdLst>
    <p:handoutMasterId r:id="rId23"/>
  </p:handoutMasterIdLst>
  <p:sldIdLst>
    <p:sldId id="271" r:id="rId5"/>
    <p:sldId id="275" r:id="rId6"/>
    <p:sldId id="272" r:id="rId7"/>
    <p:sldId id="273" r:id="rId8"/>
    <p:sldId id="261" r:id="rId9"/>
    <p:sldId id="260" r:id="rId10"/>
    <p:sldId id="256" r:id="rId11"/>
    <p:sldId id="263" r:id="rId12"/>
    <p:sldId id="264" r:id="rId13"/>
    <p:sldId id="265" r:id="rId14"/>
    <p:sldId id="266" r:id="rId15"/>
    <p:sldId id="267" r:id="rId16"/>
    <p:sldId id="268" r:id="rId17"/>
    <p:sldId id="269" r:id="rId18"/>
    <p:sldId id="276" r:id="rId19"/>
    <p:sldId id="277" r:id="rId20"/>
    <p:sldId id="262"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20" autoAdjust="0"/>
    <p:restoredTop sz="74501" autoAdjust="0"/>
  </p:normalViewPr>
  <p:slideViewPr>
    <p:cSldViewPr snapToGrid="0">
      <p:cViewPr varScale="1">
        <p:scale>
          <a:sx n="63" d="100"/>
          <a:sy n="63" d="100"/>
        </p:scale>
        <p:origin x="996" y="72"/>
      </p:cViewPr>
      <p:guideLst/>
    </p:cSldViewPr>
  </p:slideViewPr>
  <p:notesTextViewPr>
    <p:cViewPr>
      <p:scale>
        <a:sx n="1" d="1"/>
        <a:sy n="1" d="1"/>
      </p:scale>
      <p:origin x="0" y="0"/>
    </p:cViewPr>
  </p:notesTextViewPr>
  <p:notesViewPr>
    <p:cSldViewPr snapToGrid="0">
      <p:cViewPr varScale="1">
        <p:scale>
          <a:sx n="60" d="100"/>
          <a:sy n="60" d="100"/>
        </p:scale>
        <p:origin x="1670"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A2E547D-1406-4A6F-8F93-E441204CE6E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76667F8A-B889-49B3-AC77-5DDF11A08AF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3B2889B-A0AC-4482-8592-5C96F2309420}" type="datetimeFigureOut">
              <a:rPr lang="en-US" smtClean="0"/>
              <a:t>10/17/2021</a:t>
            </a:fld>
            <a:endParaRPr lang="en-US"/>
          </a:p>
        </p:txBody>
      </p:sp>
      <p:sp>
        <p:nvSpPr>
          <p:cNvPr id="4" name="Footer Placeholder 3">
            <a:extLst>
              <a:ext uri="{FF2B5EF4-FFF2-40B4-BE49-F238E27FC236}">
                <a16:creationId xmlns:a16="http://schemas.microsoft.com/office/drawing/2014/main" id="{567AFD4F-C0E7-421C-AF77-6F9CC963C9C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1074AB9F-6726-4FB1-8769-82E23336CEB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D529299-61FF-4B93-ADA6-2FD5975D62F6}" type="slidenum">
              <a:rPr lang="en-US" smtClean="0"/>
              <a:t>‹#›</a:t>
            </a:fld>
            <a:endParaRPr lang="en-US"/>
          </a:p>
        </p:txBody>
      </p:sp>
    </p:spTree>
    <p:extLst>
      <p:ext uri="{BB962C8B-B14F-4D97-AF65-F5344CB8AC3E}">
        <p14:creationId xmlns:p14="http://schemas.microsoft.com/office/powerpoint/2010/main" val="1416270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0EB223-FFC0-462A-A3B8-EAA7CE0F8CBD}" type="datetimeFigureOut">
              <a:rPr lang="en-US" smtClean="0"/>
              <a:t>10/17/2021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849E9A-41F7-4779-A581-48A7C374A227}" type="slidenum">
              <a:rPr lang="en-US" smtClean="0"/>
              <a:t>‹#›</a:t>
            </a:fld>
            <a:endParaRPr lang="en-US" dirty="0"/>
          </a:p>
        </p:txBody>
      </p:sp>
    </p:spTree>
    <p:extLst>
      <p:ext uri="{BB962C8B-B14F-4D97-AF65-F5344CB8AC3E}">
        <p14:creationId xmlns:p14="http://schemas.microsoft.com/office/powerpoint/2010/main" val="11555188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certificate program is ideal for students who enjoy working with numbers and love learning new software skills for business. Students who finish the 13-credit hour curriculum earn the certificate upon completion of their bachelor’s degree, providing employers with strong evidence that they have cutting-edge skills to excel in an analytics career. </a:t>
            </a:r>
          </a:p>
          <a:p>
            <a:r>
              <a:rPr lang="en-US" dirty="0"/>
              <a:t>So here you can see all the courses that you have to take, and its requirements. For more information, you can google search for this certificate online or go to our class Canvas page, I also posted a link of it under the first module. </a:t>
            </a:r>
          </a:p>
          <a:p>
            <a:endParaRPr lang="en-US" dirty="0"/>
          </a:p>
          <a:p>
            <a:r>
              <a:rPr lang="en-US" dirty="0"/>
              <a:t>(Show students how to access)</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5</a:t>
            </a:fld>
            <a:endParaRPr lang="en-US" dirty="0"/>
          </a:p>
        </p:txBody>
      </p:sp>
    </p:spTree>
    <p:extLst>
      <p:ext uri="{BB962C8B-B14F-4D97-AF65-F5344CB8AC3E}">
        <p14:creationId xmlns:p14="http://schemas.microsoft.com/office/powerpoint/2010/main" val="28097406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 over descriptive word doc first </a:t>
            </a:r>
          </a:p>
          <a:p>
            <a:r>
              <a:rPr lang="en-US" dirty="0"/>
              <a:t>Then R script</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Variables are ”elements of a construct that can be measured or quantified”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Construct is “an abstract idea or concept composed of a set of attitudes or behaviors that are thought be related.”</a:t>
            </a:r>
          </a:p>
          <a:p>
            <a:endParaRPr lang="en-US"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measurement is amount of information within a variable. </a:t>
            </a:r>
          </a:p>
          <a:p>
            <a:r>
              <a:rPr lang="en-US" dirty="0"/>
              <a:t>Levels of measurement consists of nominal, ordinal, interval, and ratio</a:t>
            </a:r>
          </a:p>
          <a:p>
            <a:endParaRPr lang="en-US" dirty="0"/>
          </a:p>
          <a:p>
            <a:r>
              <a:rPr lang="en-US" dirty="0"/>
              <a:t>Type of research question:</a:t>
            </a:r>
          </a:p>
          <a:p>
            <a:r>
              <a:rPr lang="en-US" dirty="0"/>
              <a:t>Exploratory</a:t>
            </a:r>
          </a:p>
          <a:p>
            <a:r>
              <a:rPr lang="en-US" dirty="0"/>
              <a:t>Descriptive </a:t>
            </a:r>
          </a:p>
          <a:p>
            <a:r>
              <a:rPr lang="en-US" dirty="0"/>
              <a:t>Causal</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16</a:t>
            </a:fld>
            <a:endParaRPr lang="en-US" dirty="0"/>
          </a:p>
        </p:txBody>
      </p:sp>
    </p:spTree>
    <p:extLst>
      <p:ext uri="{BB962C8B-B14F-4D97-AF65-F5344CB8AC3E}">
        <p14:creationId xmlns:p14="http://schemas.microsoft.com/office/powerpoint/2010/main" val="36589076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http://www.netlogoweb.org/launch#http://www.netlogoweb.org/assets/modelslib/Sample%20Models/Social%20Science/Rumor%20Mill.nlogo</a:t>
            </a:r>
          </a:p>
          <a:p>
            <a:endParaRPr lang="en-US" dirty="0"/>
          </a:p>
          <a:p>
            <a:endParaRPr lang="en-US" dirty="0"/>
          </a:p>
          <a:p>
            <a:pPr algn="l"/>
            <a:r>
              <a:rPr lang="en-US" b="0" i="0" dirty="0">
                <a:solidFill>
                  <a:srgbClr val="000000"/>
                </a:solidFill>
                <a:effectLst/>
                <a:latin typeface="Lucida Grande"/>
              </a:rPr>
              <a:t>This program models the spread of a rumor. The rumor spreads when a person who knows the rumor tells one of their neighbors. In other words, spatial proximity is a determining factor as to how soon (and perhaps how often) a given individual will hear the rumor.</a:t>
            </a:r>
          </a:p>
          <a:p>
            <a:pPr algn="l"/>
            <a:r>
              <a:rPr lang="en-US" b="0" i="0" dirty="0">
                <a:solidFill>
                  <a:srgbClr val="000000"/>
                </a:solidFill>
                <a:effectLst/>
                <a:latin typeface="Lucida Grande"/>
              </a:rPr>
              <a:t>The neighbors can be defined as either the four adjacent people or the eight adjacent people. At each time step, every person who knows the rumor randomly chooses a neighbor to tell the rumor to. The simulation keeps track of who knows the rumor, how many people know the rumor, and how many "repeated </a:t>
            </a:r>
            <a:r>
              <a:rPr lang="en-US" b="0" i="0" dirty="0" err="1">
                <a:solidFill>
                  <a:srgbClr val="000000"/>
                </a:solidFill>
                <a:effectLst/>
                <a:latin typeface="Lucida Grande"/>
              </a:rPr>
              <a:t>tellings</a:t>
            </a:r>
            <a:r>
              <a:rPr lang="en-US" b="0" i="0" dirty="0">
                <a:solidFill>
                  <a:srgbClr val="000000"/>
                </a:solidFill>
                <a:effectLst/>
                <a:latin typeface="Lucida Grande"/>
              </a:rPr>
              <a:t>" of the rumor occur.</a:t>
            </a:r>
          </a:p>
          <a:p>
            <a:endParaRPr lang="en-US" dirty="0"/>
          </a:p>
          <a:p>
            <a:r>
              <a:rPr lang="en-US" b="0" i="0" dirty="0">
                <a:solidFill>
                  <a:srgbClr val="000000"/>
                </a:solidFill>
                <a:effectLst/>
                <a:latin typeface="Lucida Grande"/>
              </a:rPr>
              <a:t>EIGHT-MODE? is a switch that determines whether at each time step the rumor spreads to one of four randomly chosen neighbors, or one of eight such neighbors.</a:t>
            </a:r>
          </a:p>
          <a:p>
            <a:endParaRPr lang="en-US" b="0" i="0" dirty="0">
              <a:solidFill>
                <a:srgbClr val="000000"/>
              </a:solidFill>
              <a:effectLst/>
              <a:latin typeface="Lucida Grande"/>
            </a:endParaRPr>
          </a:p>
          <a:p>
            <a:r>
              <a:rPr lang="en-US" b="0" i="0" dirty="0">
                <a:solidFill>
                  <a:srgbClr val="000000"/>
                </a:solidFill>
                <a:effectLst/>
                <a:latin typeface="Lucida Grande"/>
              </a:rPr>
              <a:t>Also check the network analysis</a:t>
            </a:r>
          </a:p>
          <a:p>
            <a:endParaRPr lang="en-US" b="0" i="0" dirty="0">
              <a:solidFill>
                <a:srgbClr val="000000"/>
              </a:solidFill>
              <a:effectLst/>
              <a:latin typeface="Lucida Grande"/>
            </a:endParaRPr>
          </a:p>
          <a:p>
            <a:endParaRPr lang="en-US" b="0" i="0" dirty="0">
              <a:solidFill>
                <a:srgbClr val="000000"/>
              </a:solidFill>
              <a:effectLst/>
              <a:latin typeface="Lucida Grande"/>
            </a:endParaRP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17</a:t>
            </a:fld>
            <a:endParaRPr lang="en-US" dirty="0"/>
          </a:p>
        </p:txBody>
      </p:sp>
    </p:spTree>
    <p:extLst>
      <p:ext uri="{BB962C8B-B14F-4D97-AF65-F5344CB8AC3E}">
        <p14:creationId xmlns:p14="http://schemas.microsoft.com/office/powerpoint/2010/main" val="16513888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for the next semester, there will be three courses for you already. </a:t>
            </a:r>
          </a:p>
          <a:p>
            <a:r>
              <a:rPr lang="en-US" dirty="0"/>
              <a:t>Idk about other courses, but for the second one. It uses Tableau, which is increasingly more famous and popular in the industry. Hence, I think it could be a valuable tool for you. </a:t>
            </a:r>
          </a:p>
          <a:p>
            <a:r>
              <a:rPr lang="en-US" dirty="0"/>
              <a:t>For more information, you can contact … </a:t>
            </a:r>
          </a:p>
        </p:txBody>
      </p:sp>
      <p:sp>
        <p:nvSpPr>
          <p:cNvPr id="4" name="Slide Number Placeholder 3"/>
          <p:cNvSpPr>
            <a:spLocks noGrp="1"/>
          </p:cNvSpPr>
          <p:nvPr>
            <p:ph type="sldNum" sz="quarter" idx="5"/>
          </p:nvPr>
        </p:nvSpPr>
        <p:spPr/>
        <p:txBody>
          <a:bodyPr/>
          <a:lstStyle/>
          <a:p>
            <a:fld id="{BC849E9A-41F7-4779-A581-48A7C374A227}" type="slidenum">
              <a:rPr lang="en-US" smtClean="0"/>
              <a:t>6</a:t>
            </a:fld>
            <a:endParaRPr lang="en-US" dirty="0"/>
          </a:p>
        </p:txBody>
      </p:sp>
    </p:spTree>
    <p:extLst>
      <p:ext uri="{BB962C8B-B14F-4D97-AF65-F5344CB8AC3E}">
        <p14:creationId xmlns:p14="http://schemas.microsoft.com/office/powerpoint/2010/main" val="34851804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Chapter 12 revisit  </a:t>
            </a:r>
          </a:p>
          <a:p>
            <a:r>
              <a:rPr lang="en-US" dirty="0"/>
              <a:t>So today we will cover descriptive statistics and revisit chapter 12 a little bit. </a:t>
            </a:r>
          </a:p>
        </p:txBody>
      </p:sp>
      <p:sp>
        <p:nvSpPr>
          <p:cNvPr id="4" name="Slide Number Placeholder 3"/>
          <p:cNvSpPr>
            <a:spLocks noGrp="1"/>
          </p:cNvSpPr>
          <p:nvPr>
            <p:ph type="sldNum" sz="quarter" idx="5"/>
          </p:nvPr>
        </p:nvSpPr>
        <p:spPr/>
        <p:txBody>
          <a:bodyPr/>
          <a:lstStyle/>
          <a:p>
            <a:fld id="{BC849E9A-41F7-4779-A581-48A7C374A227}" type="slidenum">
              <a:rPr lang="en-US" smtClean="0"/>
              <a:t>7</a:t>
            </a:fld>
            <a:endParaRPr lang="en-US" dirty="0"/>
          </a:p>
        </p:txBody>
      </p:sp>
    </p:spTree>
    <p:extLst>
      <p:ext uri="{BB962C8B-B14F-4D97-AF65-F5344CB8AC3E}">
        <p14:creationId xmlns:p14="http://schemas.microsoft.com/office/powerpoint/2010/main" val="9198903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we talk about descriptive statistics, usually we mean we want to learn some basic information about a variable. </a:t>
            </a:r>
          </a:p>
          <a:p>
            <a:r>
              <a:rPr lang="en-US" dirty="0"/>
              <a:t>Such as its mean or variation. </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8</a:t>
            </a:fld>
            <a:endParaRPr lang="en-US" dirty="0"/>
          </a:p>
        </p:txBody>
      </p:sp>
    </p:spTree>
    <p:extLst>
      <p:ext uri="{BB962C8B-B14F-4D97-AF65-F5344CB8AC3E}">
        <p14:creationId xmlns:p14="http://schemas.microsoft.com/office/powerpoint/2010/main" val="40845543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of the most two frequently used descriptive statistics are raw frequency or percent. It measures the central tendency. Like in the picture, you can see that the percentage of books you buy dominate the percentage of books that you open </a:t>
            </a:r>
          </a:p>
          <a:p>
            <a:r>
              <a:rPr lang="en-US" dirty="0"/>
              <a:t>The second one is variability associated with a variable; it is used to reveal the typical difference between the values in a set of values. </a:t>
            </a:r>
          </a:p>
          <a:p>
            <a:r>
              <a:rPr lang="en-US" dirty="0"/>
              <a:t>As in the picture, you recall your stat class where you learn about the distribution of a random variable. </a:t>
            </a:r>
          </a:p>
          <a:p>
            <a:r>
              <a:rPr lang="en-US" dirty="0"/>
              <a:t>The more information you have, the less uncertainty you have about the variable, hence, lower variability. </a:t>
            </a:r>
          </a:p>
        </p:txBody>
      </p:sp>
      <p:sp>
        <p:nvSpPr>
          <p:cNvPr id="4" name="Slide Number Placeholder 3"/>
          <p:cNvSpPr>
            <a:spLocks noGrp="1"/>
          </p:cNvSpPr>
          <p:nvPr>
            <p:ph type="sldNum" sz="quarter" idx="5"/>
          </p:nvPr>
        </p:nvSpPr>
        <p:spPr/>
        <p:txBody>
          <a:bodyPr/>
          <a:lstStyle/>
          <a:p>
            <a:fld id="{BC849E9A-41F7-4779-A581-48A7C374A227}" type="slidenum">
              <a:rPr lang="en-US" smtClean="0"/>
              <a:t>9</a:t>
            </a:fld>
            <a:endParaRPr lang="en-US" dirty="0"/>
          </a:p>
        </p:txBody>
      </p:sp>
    </p:spTree>
    <p:extLst>
      <p:ext uri="{BB962C8B-B14F-4D97-AF65-F5344CB8AC3E}">
        <p14:creationId xmlns:p14="http://schemas.microsoft.com/office/powerpoint/2010/main" val="19555219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 can recall sampling methods that we’ve learned so far. </a:t>
            </a:r>
          </a:p>
          <a:p>
            <a:r>
              <a:rPr lang="en-US" dirty="0"/>
              <a:t>We cover both probability sampling and non-probability sampling </a:t>
            </a:r>
          </a:p>
          <a:p>
            <a:r>
              <a:rPr lang="en-US" dirty="0"/>
              <a:t>Only probability sampling allows us to calculate the measurement error. And visualize the underlying distribution of a variable. </a:t>
            </a:r>
          </a:p>
          <a:p>
            <a:br>
              <a:rPr lang="en-US" dirty="0"/>
            </a:br>
            <a:r>
              <a:rPr lang="en-US" dirty="0"/>
              <a:t>For example, assuming that we know the overall population parameter of the extent o which you value a college degree is left skewed. You would want to have a random sample of the population </a:t>
            </a:r>
          </a:p>
          <a:p>
            <a:r>
              <a:rPr lang="en-US" dirty="0"/>
              <a:t>But say that you only collect freshman’s opinion, then your sample is not reflective of the population. Hence, that’s why you always want to get the most representative sample as possible. </a:t>
            </a:r>
          </a:p>
          <a:p>
            <a:endParaRPr lang="en-US" dirty="0"/>
          </a:p>
          <a:p>
            <a:r>
              <a:rPr lang="en-US" dirty="0"/>
              <a:t>Is there any questions?</a:t>
            </a:r>
          </a:p>
        </p:txBody>
      </p:sp>
      <p:sp>
        <p:nvSpPr>
          <p:cNvPr id="4" name="Slide Number Placeholder 3"/>
          <p:cNvSpPr>
            <a:spLocks noGrp="1"/>
          </p:cNvSpPr>
          <p:nvPr>
            <p:ph type="sldNum" sz="quarter" idx="5"/>
          </p:nvPr>
        </p:nvSpPr>
        <p:spPr/>
        <p:txBody>
          <a:bodyPr/>
          <a:lstStyle/>
          <a:p>
            <a:fld id="{BC849E9A-41F7-4779-A581-48A7C374A227}" type="slidenum">
              <a:rPr lang="en-US" smtClean="0"/>
              <a:t>10</a:t>
            </a:fld>
            <a:endParaRPr lang="en-US" dirty="0"/>
          </a:p>
        </p:txBody>
      </p:sp>
    </p:spTree>
    <p:extLst>
      <p:ext uri="{BB962C8B-B14F-4D97-AF65-F5344CB8AC3E}">
        <p14:creationId xmlns:p14="http://schemas.microsoft.com/office/powerpoint/2010/main" val="4228861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measure of central tendency, which we covered already but I just want to remind you the definition. </a:t>
            </a:r>
          </a:p>
          <a:p>
            <a:endParaRPr lang="en-US" dirty="0"/>
          </a:p>
          <a:p>
            <a:r>
              <a:rPr lang="en-US" dirty="0"/>
              <a:t>I just want to caution you the difference between geometric and arithmetic means again since we have quite a few got it incorrectly in our previous </a:t>
            </a:r>
            <a:r>
              <a:rPr lang="en-US" dirty="0" err="1"/>
              <a:t>iclicker</a:t>
            </a:r>
            <a:r>
              <a:rPr lang="en-US" dirty="0"/>
              <a:t> question. </a:t>
            </a:r>
          </a:p>
          <a:p>
            <a:r>
              <a:rPr lang="en-US" dirty="0"/>
              <a:t>Geometric mean is the n-</a:t>
            </a:r>
            <a:r>
              <a:rPr lang="en-US" dirty="0" err="1"/>
              <a:t>th</a:t>
            </a:r>
            <a:r>
              <a:rPr lang="en-US" dirty="0"/>
              <a:t> root of a product of n numbers, while arithmetic mean is the sum of n numbers divided n. </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11</a:t>
            </a:fld>
            <a:endParaRPr lang="en-US" dirty="0"/>
          </a:p>
        </p:txBody>
      </p:sp>
    </p:spTree>
    <p:extLst>
      <p:ext uri="{BB962C8B-B14F-4D97-AF65-F5344CB8AC3E}">
        <p14:creationId xmlns:p14="http://schemas.microsoft.com/office/powerpoint/2010/main" val="37410225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Measures of variability can be variance or standard deviation. </a:t>
            </a:r>
          </a:p>
          <a:p>
            <a:r>
              <a:rPr lang="en-US" dirty="0"/>
              <a:t>Standard deviation indicates the dispersion of the values </a:t>
            </a:r>
          </a:p>
          <a:p>
            <a:r>
              <a:rPr lang="en-US" dirty="0"/>
              <a:t>If you recall from your stat course, if you have a normal variable such as height, 1 standardization contain 68% of observations, meaning that 68% of your sample should be plus or minus from your mean. </a:t>
            </a:r>
          </a:p>
          <a:p>
            <a:endParaRPr lang="en-US" dirty="0"/>
          </a:p>
          <a:p>
            <a:r>
              <a:rPr lang="en-US" dirty="0"/>
              <a:t>Another visualization of a distribution of a variable is frequency distribution or histogram. Unlike variable distribution can only be used for continuous variables measured by ratio, histogram can also be used for continuous variables measured by interval such as Likert scale or salary in bucket. </a:t>
            </a:r>
          </a:p>
          <a:p>
            <a:r>
              <a:rPr lang="en-US" dirty="0"/>
              <a:t>For example, in the histogram, you can see that the number of people is put into a bucket. And we stack them side by side. </a:t>
            </a:r>
          </a:p>
        </p:txBody>
      </p:sp>
      <p:sp>
        <p:nvSpPr>
          <p:cNvPr id="4" name="Slide Number Placeholder 3"/>
          <p:cNvSpPr>
            <a:spLocks noGrp="1"/>
          </p:cNvSpPr>
          <p:nvPr>
            <p:ph type="sldNum" sz="quarter" idx="5"/>
          </p:nvPr>
        </p:nvSpPr>
        <p:spPr/>
        <p:txBody>
          <a:bodyPr/>
          <a:lstStyle/>
          <a:p>
            <a:fld id="{BC849E9A-41F7-4779-A581-48A7C374A227}" type="slidenum">
              <a:rPr lang="en-US" smtClean="0"/>
              <a:t>12</a:t>
            </a:fld>
            <a:endParaRPr lang="en-US" dirty="0"/>
          </a:p>
        </p:txBody>
      </p:sp>
    </p:spTree>
    <p:extLst>
      <p:ext uri="{BB962C8B-B14F-4D97-AF65-F5344CB8AC3E}">
        <p14:creationId xmlns:p14="http://schemas.microsoft.com/office/powerpoint/2010/main" val="24142575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As you can see, to get to the next level of measurement, we have to impose more conditions such as from nominal to ordinal, we have to add the order of variables.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From ordinal to interval, we have to add the restriction that proportion between variables are equal. (a jump from 1 to 2 equals a jump form 2 to 3)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And from interval to ratio, we have to add the condition of absolute zero or real zero.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And higher levels of measurement have all the statistical property of lower levels of measurements as represented in the table.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 can somebody tell me why mode can be used for both </a:t>
            </a:r>
            <a:r>
              <a:rPr lang="en-US" dirty="0" err="1"/>
              <a:t>catogeial</a:t>
            </a:r>
            <a:r>
              <a:rPr lang="en-US" dirty="0"/>
              <a:t> continuous variables, while mean only applies to continuous variables.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Or give me examples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Rights reserved: www.questionpro.com</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13</a:t>
            </a:fld>
            <a:endParaRPr lang="en-US" dirty="0"/>
          </a:p>
        </p:txBody>
      </p:sp>
    </p:spTree>
    <p:extLst>
      <p:ext uri="{BB962C8B-B14F-4D97-AF65-F5344CB8AC3E}">
        <p14:creationId xmlns:p14="http://schemas.microsoft.com/office/powerpoint/2010/main" val="40686452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718B7-7F68-4CC9-8291-332587FA31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81D6BB-0446-49E8-8677-EADF274E952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35AEE24-534A-40F1-99E4-00B7D5FD9124}"/>
              </a:ext>
            </a:extLst>
          </p:cNvPr>
          <p:cNvSpPr>
            <a:spLocks noGrp="1"/>
          </p:cNvSpPr>
          <p:nvPr>
            <p:ph type="dt" sz="half" idx="10"/>
          </p:nvPr>
        </p:nvSpPr>
        <p:spPr/>
        <p:txBody>
          <a:bodyPr/>
          <a:lstStyle/>
          <a:p>
            <a:fld id="{0E2FF94F-CD9E-49B3-97DF-CC86F792D1FA}" type="datetime1">
              <a:rPr lang="en-US" smtClean="0"/>
              <a:t>10/17/2021</a:t>
            </a:fld>
            <a:endParaRPr lang="en-US" dirty="0"/>
          </a:p>
        </p:txBody>
      </p:sp>
      <p:sp>
        <p:nvSpPr>
          <p:cNvPr id="5" name="Footer Placeholder 4">
            <a:extLst>
              <a:ext uri="{FF2B5EF4-FFF2-40B4-BE49-F238E27FC236}">
                <a16:creationId xmlns:a16="http://schemas.microsoft.com/office/drawing/2014/main" id="{CD594011-48FF-493D-8286-F62D34552531}"/>
              </a:ext>
            </a:extLst>
          </p:cNvPr>
          <p:cNvSpPr>
            <a:spLocks noGrp="1"/>
          </p:cNvSpPr>
          <p:nvPr>
            <p:ph type="ftr" sz="quarter" idx="11"/>
          </p:nvPr>
        </p:nvSpPr>
        <p:spPr/>
        <p:txBody>
          <a:bodyPr/>
          <a:lstStyle/>
          <a:p>
            <a:r>
              <a:rPr lang="en-US"/>
              <a:t>Mike Nguyen</a:t>
            </a:r>
            <a:endParaRPr lang="en-US" dirty="0"/>
          </a:p>
        </p:txBody>
      </p:sp>
      <p:sp>
        <p:nvSpPr>
          <p:cNvPr id="6" name="Slide Number Placeholder 5">
            <a:extLst>
              <a:ext uri="{FF2B5EF4-FFF2-40B4-BE49-F238E27FC236}">
                <a16:creationId xmlns:a16="http://schemas.microsoft.com/office/drawing/2014/main" id="{4880EFCD-7E72-4882-86DC-2F371D7D9516}"/>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1528132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47D73-EDDA-49A6-BA12-1CA980DA9BC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189B82E-4CA1-47A5-B133-FBD4D8A8398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8A267F-D142-4D04-9F03-6CB099E6FA32}"/>
              </a:ext>
            </a:extLst>
          </p:cNvPr>
          <p:cNvSpPr>
            <a:spLocks noGrp="1"/>
          </p:cNvSpPr>
          <p:nvPr>
            <p:ph type="dt" sz="half" idx="10"/>
          </p:nvPr>
        </p:nvSpPr>
        <p:spPr/>
        <p:txBody>
          <a:bodyPr/>
          <a:lstStyle/>
          <a:p>
            <a:fld id="{208FA4A2-251C-4EF0-A971-740CC58FCE9C}" type="datetime1">
              <a:rPr lang="en-US" smtClean="0"/>
              <a:t>10/17/2021</a:t>
            </a:fld>
            <a:endParaRPr lang="en-US" dirty="0"/>
          </a:p>
        </p:txBody>
      </p:sp>
      <p:sp>
        <p:nvSpPr>
          <p:cNvPr id="5" name="Footer Placeholder 4">
            <a:extLst>
              <a:ext uri="{FF2B5EF4-FFF2-40B4-BE49-F238E27FC236}">
                <a16:creationId xmlns:a16="http://schemas.microsoft.com/office/drawing/2014/main" id="{705127CA-154D-4E90-B776-A2EE71F78D2E}"/>
              </a:ext>
            </a:extLst>
          </p:cNvPr>
          <p:cNvSpPr>
            <a:spLocks noGrp="1"/>
          </p:cNvSpPr>
          <p:nvPr>
            <p:ph type="ftr" sz="quarter" idx="11"/>
          </p:nvPr>
        </p:nvSpPr>
        <p:spPr/>
        <p:txBody>
          <a:bodyPr/>
          <a:lstStyle/>
          <a:p>
            <a:r>
              <a:rPr lang="en-US"/>
              <a:t>Mike Nguyen</a:t>
            </a:r>
            <a:endParaRPr lang="en-US" dirty="0"/>
          </a:p>
        </p:txBody>
      </p:sp>
      <p:sp>
        <p:nvSpPr>
          <p:cNvPr id="6" name="Slide Number Placeholder 5">
            <a:extLst>
              <a:ext uri="{FF2B5EF4-FFF2-40B4-BE49-F238E27FC236}">
                <a16:creationId xmlns:a16="http://schemas.microsoft.com/office/drawing/2014/main" id="{ED5F0BA5-F4EE-4282-B111-76B869BE267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0674087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256E92A-52E0-4710-BDEF-0A153468540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7A240E1-5EB0-47FD-AA37-BF945D136CC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A14243-F1E4-487A-ABEC-30516A01DF2B}"/>
              </a:ext>
            </a:extLst>
          </p:cNvPr>
          <p:cNvSpPr>
            <a:spLocks noGrp="1"/>
          </p:cNvSpPr>
          <p:nvPr>
            <p:ph type="dt" sz="half" idx="10"/>
          </p:nvPr>
        </p:nvSpPr>
        <p:spPr/>
        <p:txBody>
          <a:bodyPr/>
          <a:lstStyle/>
          <a:p>
            <a:fld id="{C678EE1E-8FD8-4E71-AB3E-D45737540CD6}" type="datetime1">
              <a:rPr lang="en-US" smtClean="0"/>
              <a:t>10/17/2021</a:t>
            </a:fld>
            <a:endParaRPr lang="en-US" dirty="0"/>
          </a:p>
        </p:txBody>
      </p:sp>
      <p:sp>
        <p:nvSpPr>
          <p:cNvPr id="5" name="Footer Placeholder 4">
            <a:extLst>
              <a:ext uri="{FF2B5EF4-FFF2-40B4-BE49-F238E27FC236}">
                <a16:creationId xmlns:a16="http://schemas.microsoft.com/office/drawing/2014/main" id="{AC358244-98FD-472D-AB8C-075F71C10BF7}"/>
              </a:ext>
            </a:extLst>
          </p:cNvPr>
          <p:cNvSpPr>
            <a:spLocks noGrp="1"/>
          </p:cNvSpPr>
          <p:nvPr>
            <p:ph type="ftr" sz="quarter" idx="11"/>
          </p:nvPr>
        </p:nvSpPr>
        <p:spPr/>
        <p:txBody>
          <a:bodyPr/>
          <a:lstStyle/>
          <a:p>
            <a:r>
              <a:rPr lang="en-US"/>
              <a:t>Mike Nguyen</a:t>
            </a:r>
            <a:endParaRPr lang="en-US" dirty="0"/>
          </a:p>
        </p:txBody>
      </p:sp>
      <p:sp>
        <p:nvSpPr>
          <p:cNvPr id="6" name="Slide Number Placeholder 5">
            <a:extLst>
              <a:ext uri="{FF2B5EF4-FFF2-40B4-BE49-F238E27FC236}">
                <a16:creationId xmlns:a16="http://schemas.microsoft.com/office/drawing/2014/main" id="{74998D5A-820D-4519-967F-33320971CBAB}"/>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4024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334F3-0709-471B-A734-C4B404F55B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795016-AF78-4708-9C5F-21110C197B0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AEA2D1-B124-4454-AFDC-EA60A14BA121}"/>
              </a:ext>
            </a:extLst>
          </p:cNvPr>
          <p:cNvSpPr>
            <a:spLocks noGrp="1"/>
          </p:cNvSpPr>
          <p:nvPr>
            <p:ph type="dt" sz="half" idx="10"/>
          </p:nvPr>
        </p:nvSpPr>
        <p:spPr/>
        <p:txBody>
          <a:bodyPr/>
          <a:lstStyle/>
          <a:p>
            <a:fld id="{16F7FEB1-C0EE-4522-8939-30B06393F211}" type="datetime1">
              <a:rPr lang="en-US" smtClean="0"/>
              <a:t>10/17/2021</a:t>
            </a:fld>
            <a:endParaRPr lang="en-US" dirty="0"/>
          </a:p>
        </p:txBody>
      </p:sp>
      <p:sp>
        <p:nvSpPr>
          <p:cNvPr id="5" name="Footer Placeholder 4">
            <a:extLst>
              <a:ext uri="{FF2B5EF4-FFF2-40B4-BE49-F238E27FC236}">
                <a16:creationId xmlns:a16="http://schemas.microsoft.com/office/drawing/2014/main" id="{B4F58000-F9D7-4A53-A6C5-E5E8154226B4}"/>
              </a:ext>
            </a:extLst>
          </p:cNvPr>
          <p:cNvSpPr>
            <a:spLocks noGrp="1"/>
          </p:cNvSpPr>
          <p:nvPr>
            <p:ph type="ftr" sz="quarter" idx="11"/>
          </p:nvPr>
        </p:nvSpPr>
        <p:spPr/>
        <p:txBody>
          <a:bodyPr/>
          <a:lstStyle/>
          <a:p>
            <a:r>
              <a:rPr lang="en-US"/>
              <a:t>Mike Nguyen</a:t>
            </a:r>
            <a:endParaRPr lang="en-US" dirty="0"/>
          </a:p>
        </p:txBody>
      </p:sp>
      <p:sp>
        <p:nvSpPr>
          <p:cNvPr id="6" name="Slide Number Placeholder 5">
            <a:extLst>
              <a:ext uri="{FF2B5EF4-FFF2-40B4-BE49-F238E27FC236}">
                <a16:creationId xmlns:a16="http://schemas.microsoft.com/office/drawing/2014/main" id="{70D22AAD-0D08-4F47-8D5A-EFE29017E8D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2130462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36159-1280-4EE9-96D3-A56BD582661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BA27A78-1874-488A-B215-7D763D33818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84BB3D1-3138-4B69-BF5D-4B1A213451CA}"/>
              </a:ext>
            </a:extLst>
          </p:cNvPr>
          <p:cNvSpPr>
            <a:spLocks noGrp="1"/>
          </p:cNvSpPr>
          <p:nvPr>
            <p:ph type="dt" sz="half" idx="10"/>
          </p:nvPr>
        </p:nvSpPr>
        <p:spPr/>
        <p:txBody>
          <a:bodyPr/>
          <a:lstStyle/>
          <a:p>
            <a:fld id="{B6B6C8D6-ABEC-44A2-9900-FBE34CC20117}" type="datetime1">
              <a:rPr lang="en-US" smtClean="0"/>
              <a:t>10/17/2021</a:t>
            </a:fld>
            <a:endParaRPr lang="en-US" dirty="0"/>
          </a:p>
        </p:txBody>
      </p:sp>
      <p:sp>
        <p:nvSpPr>
          <p:cNvPr id="5" name="Footer Placeholder 4">
            <a:extLst>
              <a:ext uri="{FF2B5EF4-FFF2-40B4-BE49-F238E27FC236}">
                <a16:creationId xmlns:a16="http://schemas.microsoft.com/office/drawing/2014/main" id="{0EFF90C5-31F4-4A22-AC00-3FB5ED291B28}"/>
              </a:ext>
            </a:extLst>
          </p:cNvPr>
          <p:cNvSpPr>
            <a:spLocks noGrp="1"/>
          </p:cNvSpPr>
          <p:nvPr>
            <p:ph type="ftr" sz="quarter" idx="11"/>
          </p:nvPr>
        </p:nvSpPr>
        <p:spPr/>
        <p:txBody>
          <a:bodyPr/>
          <a:lstStyle/>
          <a:p>
            <a:r>
              <a:rPr lang="en-US"/>
              <a:t>Mike Nguyen</a:t>
            </a:r>
            <a:endParaRPr lang="en-US" dirty="0"/>
          </a:p>
        </p:txBody>
      </p:sp>
      <p:sp>
        <p:nvSpPr>
          <p:cNvPr id="6" name="Slide Number Placeholder 5">
            <a:extLst>
              <a:ext uri="{FF2B5EF4-FFF2-40B4-BE49-F238E27FC236}">
                <a16:creationId xmlns:a16="http://schemas.microsoft.com/office/drawing/2014/main" id="{951F787E-B946-4091-ABC6-F9DB06BBEE3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0892729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CAA11-CC97-44E5-AE4D-808FD741A06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83AB6CB-9460-4BCA-86C5-5F26357AB80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9FAB0F6-401D-4BAF-A300-65AD684DF96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4561BBA-B185-4B45-B152-3D320E15F550}"/>
              </a:ext>
            </a:extLst>
          </p:cNvPr>
          <p:cNvSpPr>
            <a:spLocks noGrp="1"/>
          </p:cNvSpPr>
          <p:nvPr>
            <p:ph type="dt" sz="half" idx="10"/>
          </p:nvPr>
        </p:nvSpPr>
        <p:spPr/>
        <p:txBody>
          <a:bodyPr/>
          <a:lstStyle/>
          <a:p>
            <a:fld id="{A22B62C1-A375-4CE1-8027-A44B089026E7}" type="datetime1">
              <a:rPr lang="en-US" smtClean="0"/>
              <a:t>10/17/2021</a:t>
            </a:fld>
            <a:endParaRPr lang="en-US" dirty="0"/>
          </a:p>
        </p:txBody>
      </p:sp>
      <p:sp>
        <p:nvSpPr>
          <p:cNvPr id="6" name="Footer Placeholder 5">
            <a:extLst>
              <a:ext uri="{FF2B5EF4-FFF2-40B4-BE49-F238E27FC236}">
                <a16:creationId xmlns:a16="http://schemas.microsoft.com/office/drawing/2014/main" id="{D61CD760-96AC-4821-A56B-0B805F2FAD44}"/>
              </a:ext>
            </a:extLst>
          </p:cNvPr>
          <p:cNvSpPr>
            <a:spLocks noGrp="1"/>
          </p:cNvSpPr>
          <p:nvPr>
            <p:ph type="ftr" sz="quarter" idx="11"/>
          </p:nvPr>
        </p:nvSpPr>
        <p:spPr/>
        <p:txBody>
          <a:bodyPr/>
          <a:lstStyle/>
          <a:p>
            <a:r>
              <a:rPr lang="en-US"/>
              <a:t>Mike Nguyen</a:t>
            </a:r>
            <a:endParaRPr lang="en-US" dirty="0"/>
          </a:p>
        </p:txBody>
      </p:sp>
      <p:sp>
        <p:nvSpPr>
          <p:cNvPr id="7" name="Slide Number Placeholder 6">
            <a:extLst>
              <a:ext uri="{FF2B5EF4-FFF2-40B4-BE49-F238E27FC236}">
                <a16:creationId xmlns:a16="http://schemas.microsoft.com/office/drawing/2014/main" id="{2F750665-D5B5-4D0B-B2F0-CB6B027CDEC7}"/>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1380615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A47C3-C498-415A-A057-E19BCEB5F28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BF6677F-2712-4810-A3AA-56FA75386D2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871B54A-6775-4978-8E19-32694C9B5E3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DBA1303-B245-476D-BD02-A4E4A359F6E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E8E898F-5B79-46F1-89C1-F827997CC48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B417A4D-2EC9-4294-BFF4-EAE22EE1099A}"/>
              </a:ext>
            </a:extLst>
          </p:cNvPr>
          <p:cNvSpPr>
            <a:spLocks noGrp="1"/>
          </p:cNvSpPr>
          <p:nvPr>
            <p:ph type="dt" sz="half" idx="10"/>
          </p:nvPr>
        </p:nvSpPr>
        <p:spPr/>
        <p:txBody>
          <a:bodyPr/>
          <a:lstStyle/>
          <a:p>
            <a:fld id="{2F5126A5-4E55-4EE3-935B-4AA72D21C744}" type="datetime1">
              <a:rPr lang="en-US" smtClean="0"/>
              <a:t>10/17/2021</a:t>
            </a:fld>
            <a:endParaRPr lang="en-US" dirty="0"/>
          </a:p>
        </p:txBody>
      </p:sp>
      <p:sp>
        <p:nvSpPr>
          <p:cNvPr id="8" name="Footer Placeholder 7">
            <a:extLst>
              <a:ext uri="{FF2B5EF4-FFF2-40B4-BE49-F238E27FC236}">
                <a16:creationId xmlns:a16="http://schemas.microsoft.com/office/drawing/2014/main" id="{6150E317-3602-42A1-BB7F-0184072E8D5F}"/>
              </a:ext>
            </a:extLst>
          </p:cNvPr>
          <p:cNvSpPr>
            <a:spLocks noGrp="1"/>
          </p:cNvSpPr>
          <p:nvPr>
            <p:ph type="ftr" sz="quarter" idx="11"/>
          </p:nvPr>
        </p:nvSpPr>
        <p:spPr/>
        <p:txBody>
          <a:bodyPr/>
          <a:lstStyle/>
          <a:p>
            <a:r>
              <a:rPr lang="en-US"/>
              <a:t>Mike Nguyen</a:t>
            </a:r>
            <a:endParaRPr lang="en-US" dirty="0"/>
          </a:p>
        </p:txBody>
      </p:sp>
      <p:sp>
        <p:nvSpPr>
          <p:cNvPr id="9" name="Slide Number Placeholder 8">
            <a:extLst>
              <a:ext uri="{FF2B5EF4-FFF2-40B4-BE49-F238E27FC236}">
                <a16:creationId xmlns:a16="http://schemas.microsoft.com/office/drawing/2014/main" id="{50CE2C97-E26C-4A8B-93A0-B01E2C7F4522}"/>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2258698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F68FC-5755-447A-8D7F-9ADED3E994A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AB50287-81AA-46CA-8CB3-53A7F8313741}"/>
              </a:ext>
            </a:extLst>
          </p:cNvPr>
          <p:cNvSpPr>
            <a:spLocks noGrp="1"/>
          </p:cNvSpPr>
          <p:nvPr>
            <p:ph type="dt" sz="half" idx="10"/>
          </p:nvPr>
        </p:nvSpPr>
        <p:spPr/>
        <p:txBody>
          <a:bodyPr/>
          <a:lstStyle/>
          <a:p>
            <a:fld id="{D661DE8B-87BE-43B7-BE33-0CE077750BDC}" type="datetime1">
              <a:rPr lang="en-US" smtClean="0"/>
              <a:t>10/17/2021</a:t>
            </a:fld>
            <a:endParaRPr lang="en-US" dirty="0"/>
          </a:p>
        </p:txBody>
      </p:sp>
      <p:sp>
        <p:nvSpPr>
          <p:cNvPr id="4" name="Footer Placeholder 3">
            <a:extLst>
              <a:ext uri="{FF2B5EF4-FFF2-40B4-BE49-F238E27FC236}">
                <a16:creationId xmlns:a16="http://schemas.microsoft.com/office/drawing/2014/main" id="{2F1BA4AA-02C9-459E-9362-3DA60E3B5972}"/>
              </a:ext>
            </a:extLst>
          </p:cNvPr>
          <p:cNvSpPr>
            <a:spLocks noGrp="1"/>
          </p:cNvSpPr>
          <p:nvPr>
            <p:ph type="ftr" sz="quarter" idx="11"/>
          </p:nvPr>
        </p:nvSpPr>
        <p:spPr/>
        <p:txBody>
          <a:bodyPr/>
          <a:lstStyle/>
          <a:p>
            <a:r>
              <a:rPr lang="en-US"/>
              <a:t>Mike Nguyen</a:t>
            </a:r>
            <a:endParaRPr lang="en-US" dirty="0"/>
          </a:p>
        </p:txBody>
      </p:sp>
      <p:sp>
        <p:nvSpPr>
          <p:cNvPr id="5" name="Slide Number Placeholder 4">
            <a:extLst>
              <a:ext uri="{FF2B5EF4-FFF2-40B4-BE49-F238E27FC236}">
                <a16:creationId xmlns:a16="http://schemas.microsoft.com/office/drawing/2014/main" id="{AB2A2C8F-DBB4-4235-A67E-FB4039D9AA2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0683954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46ACAA5-F8E7-46E9-8BA7-A510948B62CC}"/>
              </a:ext>
            </a:extLst>
          </p:cNvPr>
          <p:cNvSpPr>
            <a:spLocks noGrp="1"/>
          </p:cNvSpPr>
          <p:nvPr>
            <p:ph type="dt" sz="half" idx="10"/>
          </p:nvPr>
        </p:nvSpPr>
        <p:spPr/>
        <p:txBody>
          <a:bodyPr/>
          <a:lstStyle/>
          <a:p>
            <a:fld id="{B7A65B15-563B-4B3A-A86E-6FF46C24C326}" type="datetime1">
              <a:rPr lang="en-US" smtClean="0"/>
              <a:t>10/17/2021</a:t>
            </a:fld>
            <a:endParaRPr lang="en-US" dirty="0"/>
          </a:p>
        </p:txBody>
      </p:sp>
      <p:sp>
        <p:nvSpPr>
          <p:cNvPr id="3" name="Footer Placeholder 2">
            <a:extLst>
              <a:ext uri="{FF2B5EF4-FFF2-40B4-BE49-F238E27FC236}">
                <a16:creationId xmlns:a16="http://schemas.microsoft.com/office/drawing/2014/main" id="{D1F2DEE8-5654-4DCA-A8D0-D883E52B6FBC}"/>
              </a:ext>
            </a:extLst>
          </p:cNvPr>
          <p:cNvSpPr>
            <a:spLocks noGrp="1"/>
          </p:cNvSpPr>
          <p:nvPr>
            <p:ph type="ftr" sz="quarter" idx="11"/>
          </p:nvPr>
        </p:nvSpPr>
        <p:spPr/>
        <p:txBody>
          <a:bodyPr/>
          <a:lstStyle/>
          <a:p>
            <a:r>
              <a:rPr lang="en-US"/>
              <a:t>Mike Nguyen</a:t>
            </a:r>
            <a:endParaRPr lang="en-US" dirty="0"/>
          </a:p>
        </p:txBody>
      </p:sp>
      <p:sp>
        <p:nvSpPr>
          <p:cNvPr id="4" name="Slide Number Placeholder 3">
            <a:extLst>
              <a:ext uri="{FF2B5EF4-FFF2-40B4-BE49-F238E27FC236}">
                <a16:creationId xmlns:a16="http://schemas.microsoft.com/office/drawing/2014/main" id="{B0B179A5-4329-4057-9DEB-5B6E3AD1183F}"/>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621790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1DA80-336B-4DBB-91A1-6E3E4B3C20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840D456-F0A3-4789-A310-A23F01B2EC0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B8A8B05-7071-44D4-80F7-3E8191C9A4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D8562E-E6F1-449B-909C-98426BA86B36}"/>
              </a:ext>
            </a:extLst>
          </p:cNvPr>
          <p:cNvSpPr>
            <a:spLocks noGrp="1"/>
          </p:cNvSpPr>
          <p:nvPr>
            <p:ph type="dt" sz="half" idx="10"/>
          </p:nvPr>
        </p:nvSpPr>
        <p:spPr/>
        <p:txBody>
          <a:bodyPr/>
          <a:lstStyle/>
          <a:p>
            <a:fld id="{E4E48E9E-4E9D-47B4-80E9-DC851FFB3ED2}" type="datetime1">
              <a:rPr lang="en-US" smtClean="0"/>
              <a:t>10/17/2021</a:t>
            </a:fld>
            <a:endParaRPr lang="en-US" dirty="0"/>
          </a:p>
        </p:txBody>
      </p:sp>
      <p:sp>
        <p:nvSpPr>
          <p:cNvPr id="6" name="Footer Placeholder 5">
            <a:extLst>
              <a:ext uri="{FF2B5EF4-FFF2-40B4-BE49-F238E27FC236}">
                <a16:creationId xmlns:a16="http://schemas.microsoft.com/office/drawing/2014/main" id="{7EB47A9A-FB08-407B-A73A-0AC513F0FD5A}"/>
              </a:ext>
            </a:extLst>
          </p:cNvPr>
          <p:cNvSpPr>
            <a:spLocks noGrp="1"/>
          </p:cNvSpPr>
          <p:nvPr>
            <p:ph type="ftr" sz="quarter" idx="11"/>
          </p:nvPr>
        </p:nvSpPr>
        <p:spPr/>
        <p:txBody>
          <a:bodyPr/>
          <a:lstStyle/>
          <a:p>
            <a:r>
              <a:rPr lang="en-US"/>
              <a:t>Mike Nguyen</a:t>
            </a:r>
            <a:endParaRPr lang="en-US" dirty="0"/>
          </a:p>
        </p:txBody>
      </p:sp>
      <p:sp>
        <p:nvSpPr>
          <p:cNvPr id="7" name="Slide Number Placeholder 6">
            <a:extLst>
              <a:ext uri="{FF2B5EF4-FFF2-40B4-BE49-F238E27FC236}">
                <a16:creationId xmlns:a16="http://schemas.microsoft.com/office/drawing/2014/main" id="{4BFF841F-796A-4FE6-B5E0-C8A4986793EE}"/>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08984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474D-6779-4C23-BD3C-82F5DC3E3E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A21096C-E430-49C7-A801-21C0BD95DC4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0024828F-334F-4A50-850D-10684F2452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3293F4-2B70-4BB5-A982-219E4133E251}"/>
              </a:ext>
            </a:extLst>
          </p:cNvPr>
          <p:cNvSpPr>
            <a:spLocks noGrp="1"/>
          </p:cNvSpPr>
          <p:nvPr>
            <p:ph type="dt" sz="half" idx="10"/>
          </p:nvPr>
        </p:nvSpPr>
        <p:spPr/>
        <p:txBody>
          <a:bodyPr/>
          <a:lstStyle/>
          <a:p>
            <a:fld id="{62A96D92-520A-477A-BCC3-9BF5CE968574}" type="datetime1">
              <a:rPr lang="en-US" smtClean="0"/>
              <a:t>10/17/2021</a:t>
            </a:fld>
            <a:endParaRPr lang="en-US" dirty="0"/>
          </a:p>
        </p:txBody>
      </p:sp>
      <p:sp>
        <p:nvSpPr>
          <p:cNvPr id="6" name="Footer Placeholder 5">
            <a:extLst>
              <a:ext uri="{FF2B5EF4-FFF2-40B4-BE49-F238E27FC236}">
                <a16:creationId xmlns:a16="http://schemas.microsoft.com/office/drawing/2014/main" id="{C4F9A86F-B378-4759-B50E-2E0BFAE62463}"/>
              </a:ext>
            </a:extLst>
          </p:cNvPr>
          <p:cNvSpPr>
            <a:spLocks noGrp="1"/>
          </p:cNvSpPr>
          <p:nvPr>
            <p:ph type="ftr" sz="quarter" idx="11"/>
          </p:nvPr>
        </p:nvSpPr>
        <p:spPr/>
        <p:txBody>
          <a:bodyPr/>
          <a:lstStyle/>
          <a:p>
            <a:r>
              <a:rPr lang="en-US"/>
              <a:t>Mike Nguyen</a:t>
            </a:r>
            <a:endParaRPr lang="en-US" dirty="0"/>
          </a:p>
        </p:txBody>
      </p:sp>
      <p:sp>
        <p:nvSpPr>
          <p:cNvPr id="7" name="Slide Number Placeholder 6">
            <a:extLst>
              <a:ext uri="{FF2B5EF4-FFF2-40B4-BE49-F238E27FC236}">
                <a16:creationId xmlns:a16="http://schemas.microsoft.com/office/drawing/2014/main" id="{B0A95BDC-FC58-4638-AA59-A3DA9931FD3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7908331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80BC3B-525F-4038-9330-0729879F918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9629186-93D7-46FA-AE02-36D9426043A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BF1CEB-0530-4996-BAEF-2E6A04DAD6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08B6A8F-6872-4742-B301-1B6EC57DBF39}" type="datetime1">
              <a:rPr lang="en-US" smtClean="0"/>
              <a:t>10/17/2021</a:t>
            </a:fld>
            <a:endParaRPr lang="en-US" dirty="0"/>
          </a:p>
        </p:txBody>
      </p:sp>
      <p:sp>
        <p:nvSpPr>
          <p:cNvPr id="5" name="Footer Placeholder 4">
            <a:extLst>
              <a:ext uri="{FF2B5EF4-FFF2-40B4-BE49-F238E27FC236}">
                <a16:creationId xmlns:a16="http://schemas.microsoft.com/office/drawing/2014/main" id="{C8DCFF3D-7353-4B4D-9E75-FA835E06E74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Mike Nguyen</a:t>
            </a:r>
            <a:endParaRPr lang="en-US" dirty="0"/>
          </a:p>
        </p:txBody>
      </p:sp>
      <p:sp>
        <p:nvSpPr>
          <p:cNvPr id="6" name="Slide Number Placeholder 5">
            <a:extLst>
              <a:ext uri="{FF2B5EF4-FFF2-40B4-BE49-F238E27FC236}">
                <a16:creationId xmlns:a16="http://schemas.microsoft.com/office/drawing/2014/main" id="{F382C8D6-8B0B-4982-9EE4-AA823C69C32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AF1B4E-90EC-4A51-B6E5-B702C054ECB0}" type="slidenum">
              <a:rPr lang="en-US" smtClean="0"/>
              <a:t>‹#›</a:t>
            </a:fld>
            <a:endParaRPr lang="en-US" dirty="0"/>
          </a:p>
        </p:txBody>
      </p:sp>
    </p:spTree>
    <p:extLst>
      <p:ext uri="{BB962C8B-B14F-4D97-AF65-F5344CB8AC3E}">
        <p14:creationId xmlns:p14="http://schemas.microsoft.com/office/powerpoint/2010/main" val="40106040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20.jpeg"/><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5.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9.svg"/><Relationship Id="rId5" Type="http://schemas.openxmlformats.org/officeDocument/2006/relationships/image" Target="../media/image8.png"/><Relationship Id="rId10" Type="http://schemas.openxmlformats.org/officeDocument/2006/relationships/image" Target="../media/image13.svg"/><Relationship Id="rId4" Type="http://schemas.openxmlformats.org/officeDocument/2006/relationships/image" Target="../media/image7.svg"/><Relationship Id="rId9" Type="http://schemas.openxmlformats.org/officeDocument/2006/relationships/image" Target="../media/image12.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hyperlink" Target="https://cyntegrity.com/clinical-data-quality-article/variability-graph/" TargetMode="Externa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28" name="Rectangle 70">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7E3FAB2-C8FC-465E-861E-143356863710}"/>
              </a:ext>
            </a:extLst>
          </p:cNvPr>
          <p:cNvSpPr>
            <a:spLocks noGrp="1"/>
          </p:cNvSpPr>
          <p:nvPr>
            <p:ph type="ctrTitle"/>
          </p:nvPr>
        </p:nvSpPr>
        <p:spPr>
          <a:xfrm>
            <a:off x="638882" y="639193"/>
            <a:ext cx="3571810" cy="3573516"/>
          </a:xfrm>
        </p:spPr>
        <p:txBody>
          <a:bodyPr>
            <a:normAutofit/>
          </a:bodyPr>
          <a:lstStyle/>
          <a:p>
            <a:pPr algn="l"/>
            <a:r>
              <a:rPr lang="en-US" sz="6600"/>
              <a:t>Morning !!!</a:t>
            </a:r>
          </a:p>
        </p:txBody>
      </p:sp>
      <p:sp>
        <p:nvSpPr>
          <p:cNvPr id="3" name="Subtitle 2">
            <a:extLst>
              <a:ext uri="{FF2B5EF4-FFF2-40B4-BE49-F238E27FC236}">
                <a16:creationId xmlns:a16="http://schemas.microsoft.com/office/drawing/2014/main" id="{CD773D34-E392-432F-AD6A-F675F577FD48}"/>
              </a:ext>
            </a:extLst>
          </p:cNvPr>
          <p:cNvSpPr>
            <a:spLocks noGrp="1"/>
          </p:cNvSpPr>
          <p:nvPr>
            <p:ph type="subTitle" idx="1"/>
          </p:nvPr>
        </p:nvSpPr>
        <p:spPr>
          <a:xfrm>
            <a:off x="638882" y="4631161"/>
            <a:ext cx="3571810" cy="1559327"/>
          </a:xfrm>
        </p:spPr>
        <p:txBody>
          <a:bodyPr>
            <a:normAutofit/>
          </a:bodyPr>
          <a:lstStyle/>
          <a:p>
            <a:pPr algn="l"/>
            <a:r>
              <a:rPr lang="en-US"/>
              <a:t>Get your name tag</a:t>
            </a:r>
          </a:p>
          <a:p>
            <a:pPr algn="l"/>
            <a:r>
              <a:rPr lang="en-US"/>
              <a:t>Check-in </a:t>
            </a:r>
          </a:p>
        </p:txBody>
      </p:sp>
      <p:sp>
        <p:nvSpPr>
          <p:cNvPr id="1029"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Its Monday Again GIFs - Get the best GIF on GIPHY">
            <a:extLst>
              <a:ext uri="{FF2B5EF4-FFF2-40B4-BE49-F238E27FC236}">
                <a16:creationId xmlns:a16="http://schemas.microsoft.com/office/drawing/2014/main" id="{BD4DE75F-B67A-4BB0-90A9-25A3A86B92AA}"/>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tretch>
            <a:fillRect/>
          </a:stretch>
        </p:blipFill>
        <p:spPr bwMode="auto">
          <a:xfrm>
            <a:off x="4654296" y="1394383"/>
            <a:ext cx="7214616" cy="4041801"/>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a:extLst>
              <a:ext uri="{FF2B5EF4-FFF2-40B4-BE49-F238E27FC236}">
                <a16:creationId xmlns:a16="http://schemas.microsoft.com/office/drawing/2014/main" id="{A5ADEB10-D9D6-43BB-8BB3-371FC9DD81F3}"/>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71F9BDF7-C94B-49FE-BEDF-117AF333B72E}"/>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1</a:t>
            </a:fld>
            <a:endParaRPr lang="en-US"/>
          </a:p>
        </p:txBody>
      </p:sp>
    </p:spTree>
    <p:extLst>
      <p:ext uri="{BB962C8B-B14F-4D97-AF65-F5344CB8AC3E}">
        <p14:creationId xmlns:p14="http://schemas.microsoft.com/office/powerpoint/2010/main" val="10441959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131BAD53-4E89-4F62-BBB7-26359763ED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Shape 32">
            <a:extLst>
              <a:ext uri="{FF2B5EF4-FFF2-40B4-BE49-F238E27FC236}">
                <a16:creationId xmlns:a16="http://schemas.microsoft.com/office/drawing/2014/main" id="{62756DA2-40EB-4C6F-B962-5822FFB54F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653438" cy="6858000"/>
          </a:xfrm>
          <a:custGeom>
            <a:avLst/>
            <a:gdLst>
              <a:gd name="connsiteX0" fmla="*/ 0 w 6096000"/>
              <a:gd name="connsiteY0" fmla="*/ 0 h 6858000"/>
              <a:gd name="connsiteX1" fmla="*/ 5567517 w 6096000"/>
              <a:gd name="connsiteY1" fmla="*/ 0 h 6858000"/>
              <a:gd name="connsiteX2" fmla="*/ 5566938 w 6096000"/>
              <a:gd name="connsiteY2" fmla="*/ 1705 h 6858000"/>
              <a:gd name="connsiteX3" fmla="*/ 5551594 w 6096000"/>
              <a:gd name="connsiteY3" fmla="*/ 17287 h 6858000"/>
              <a:gd name="connsiteX4" fmla="*/ 5545641 w 6096000"/>
              <a:gd name="connsiteY4" fmla="*/ 130336 h 6858000"/>
              <a:gd name="connsiteX5" fmla="*/ 5538289 w 6096000"/>
              <a:gd name="connsiteY5" fmla="*/ 187093 h 6858000"/>
              <a:gd name="connsiteX6" fmla="*/ 5545790 w 6096000"/>
              <a:gd name="connsiteY6" fmla="*/ 265704 h 6858000"/>
              <a:gd name="connsiteX7" fmla="*/ 5542313 w 6096000"/>
              <a:gd name="connsiteY7" fmla="*/ 354566 h 6858000"/>
              <a:gd name="connsiteX8" fmla="*/ 5524126 w 6096000"/>
              <a:gd name="connsiteY8" fmla="*/ 472000 h 6858000"/>
              <a:gd name="connsiteX9" fmla="*/ 5522170 w 6096000"/>
              <a:gd name="connsiteY9" fmla="*/ 473782 h 6858000"/>
              <a:gd name="connsiteX10" fmla="*/ 5521798 w 6096000"/>
              <a:gd name="connsiteY10" fmla="*/ 491380 h 6858000"/>
              <a:gd name="connsiteX11" fmla="*/ 5536419 w 6096000"/>
              <a:gd name="connsiteY11" fmla="*/ 531675 h 6858000"/>
              <a:gd name="connsiteX12" fmla="*/ 5533435 w 6096000"/>
              <a:gd name="connsiteY12" fmla="*/ 536015 h 6858000"/>
              <a:gd name="connsiteX13" fmla="*/ 5538088 w 6096000"/>
              <a:gd name="connsiteY13" fmla="*/ 572092 h 6858000"/>
              <a:gd name="connsiteX14" fmla="*/ 5536061 w 6096000"/>
              <a:gd name="connsiteY14" fmla="*/ 572511 h 6858000"/>
              <a:gd name="connsiteX15" fmla="*/ 5528218 w 6096000"/>
              <a:gd name="connsiteY15" fmla="*/ 582332 h 6858000"/>
              <a:gd name="connsiteX16" fmla="*/ 5518011 w 6096000"/>
              <a:gd name="connsiteY16" fmla="*/ 601285 h 6858000"/>
              <a:gd name="connsiteX17" fmla="*/ 5473174 w 6096000"/>
              <a:gd name="connsiteY17" fmla="*/ 681608 h 6858000"/>
              <a:gd name="connsiteX18" fmla="*/ 5472963 w 6096000"/>
              <a:gd name="connsiteY18" fmla="*/ 689151 h 6858000"/>
              <a:gd name="connsiteX19" fmla="*/ 5472485 w 6096000"/>
              <a:gd name="connsiteY19" fmla="*/ 689289 h 6858000"/>
              <a:gd name="connsiteX20" fmla="*/ 5471326 w 6096000"/>
              <a:gd name="connsiteY20" fmla="*/ 697222 h 6858000"/>
              <a:gd name="connsiteX21" fmla="*/ 5472164 w 6096000"/>
              <a:gd name="connsiteY21" fmla="*/ 717531 h 6858000"/>
              <a:gd name="connsiteX22" fmla="*/ 5468891 w 6096000"/>
              <a:gd name="connsiteY22" fmla="*/ 722494 h 6858000"/>
              <a:gd name="connsiteX23" fmla="*/ 5463081 w 6096000"/>
              <a:gd name="connsiteY23" fmla="*/ 724368 h 6858000"/>
              <a:gd name="connsiteX24" fmla="*/ 5446981 w 6096000"/>
              <a:gd name="connsiteY24" fmla="*/ 752692 h 6858000"/>
              <a:gd name="connsiteX25" fmla="*/ 5417190 w 6096000"/>
              <a:gd name="connsiteY25" fmla="*/ 816346 h 6858000"/>
              <a:gd name="connsiteX26" fmla="*/ 5388958 w 6096000"/>
              <a:gd name="connsiteY26" fmla="*/ 889417 h 6858000"/>
              <a:gd name="connsiteX27" fmla="*/ 5307044 w 6096000"/>
              <a:gd name="connsiteY27" fmla="*/ 1063288 h 6858000"/>
              <a:gd name="connsiteX28" fmla="*/ 5303837 w 6096000"/>
              <a:gd name="connsiteY28" fmla="*/ 1157176 h 6858000"/>
              <a:gd name="connsiteX29" fmla="*/ 5286494 w 6096000"/>
              <a:gd name="connsiteY29" fmla="*/ 1210776 h 6858000"/>
              <a:gd name="connsiteX30" fmla="*/ 5282463 w 6096000"/>
              <a:gd name="connsiteY30" fmla="*/ 1301993 h 6858000"/>
              <a:gd name="connsiteX31" fmla="*/ 5252235 w 6096000"/>
              <a:gd name="connsiteY31" fmla="*/ 1360879 h 6858000"/>
              <a:gd name="connsiteX32" fmla="*/ 5244497 w 6096000"/>
              <a:gd name="connsiteY32" fmla="*/ 1404045 h 6858000"/>
              <a:gd name="connsiteX33" fmla="*/ 5223823 w 6096000"/>
              <a:gd name="connsiteY33" fmla="*/ 1429568 h 6858000"/>
              <a:gd name="connsiteX34" fmla="*/ 5224851 w 6096000"/>
              <a:gd name="connsiteY34" fmla="*/ 1430305 h 6858000"/>
              <a:gd name="connsiteX35" fmla="*/ 5212394 w 6096000"/>
              <a:gd name="connsiteY35" fmla="*/ 1463304 h 6858000"/>
              <a:gd name="connsiteX36" fmla="*/ 5209958 w 6096000"/>
              <a:gd name="connsiteY36" fmla="*/ 1514846 h 6858000"/>
              <a:gd name="connsiteX37" fmla="*/ 5206417 w 6096000"/>
              <a:gd name="connsiteY37" fmla="*/ 1519731 h 6858000"/>
              <a:gd name="connsiteX38" fmla="*/ 5206640 w 6096000"/>
              <a:gd name="connsiteY38" fmla="*/ 1519929 h 6858000"/>
              <a:gd name="connsiteX39" fmla="*/ 5207632 w 6096000"/>
              <a:gd name="connsiteY39" fmla="*/ 1546022 h 6858000"/>
              <a:gd name="connsiteX40" fmla="*/ 5212030 w 6096000"/>
              <a:gd name="connsiteY40" fmla="*/ 1578752 h 6858000"/>
              <a:gd name="connsiteX41" fmla="*/ 5203533 w 6096000"/>
              <a:gd name="connsiteY41" fmla="*/ 1647555 h 6858000"/>
              <a:gd name="connsiteX42" fmla="*/ 5190877 w 6096000"/>
              <a:gd name="connsiteY42" fmla="*/ 1715685 h 6858000"/>
              <a:gd name="connsiteX43" fmla="*/ 5184235 w 6096000"/>
              <a:gd name="connsiteY43" fmla="*/ 1740358 h 6858000"/>
              <a:gd name="connsiteX44" fmla="*/ 5181475 w 6096000"/>
              <a:gd name="connsiteY44" fmla="*/ 1784314 h 6858000"/>
              <a:gd name="connsiteX45" fmla="*/ 5185845 w 6096000"/>
              <a:gd name="connsiteY45" fmla="*/ 1804434 h 6858000"/>
              <a:gd name="connsiteX46" fmla="*/ 5185068 w 6096000"/>
              <a:gd name="connsiteY46" fmla="*/ 1805316 h 6858000"/>
              <a:gd name="connsiteX47" fmla="*/ 5188593 w 6096000"/>
              <a:gd name="connsiteY47" fmla="*/ 1807109 h 6858000"/>
              <a:gd name="connsiteX48" fmla="*/ 5185920 w 6096000"/>
              <a:gd name="connsiteY48" fmla="*/ 1821003 h 6858000"/>
              <a:gd name="connsiteX49" fmla="*/ 5183543 w 6096000"/>
              <a:gd name="connsiteY49" fmla="*/ 1824832 h 6858000"/>
              <a:gd name="connsiteX50" fmla="*/ 5182235 w 6096000"/>
              <a:gd name="connsiteY50" fmla="*/ 1830429 h 6858000"/>
              <a:gd name="connsiteX51" fmla="*/ 5182525 w 6096000"/>
              <a:gd name="connsiteY51" fmla="*/ 1830569 h 6858000"/>
              <a:gd name="connsiteX52" fmla="*/ 5180663 w 6096000"/>
              <a:gd name="connsiteY52" fmla="*/ 1835810 h 6858000"/>
              <a:gd name="connsiteX53" fmla="*/ 5167452 w 6096000"/>
              <a:gd name="connsiteY53" fmla="*/ 1861483 h 6858000"/>
              <a:gd name="connsiteX54" fmla="*/ 5174266 w 6096000"/>
              <a:gd name="connsiteY54" fmla="*/ 1892417 h 6858000"/>
              <a:gd name="connsiteX55" fmla="*/ 5189262 w 6096000"/>
              <a:gd name="connsiteY55" fmla="*/ 1895114 h 6858000"/>
              <a:gd name="connsiteX56" fmla="*/ 5187100 w 6096000"/>
              <a:gd name="connsiteY56" fmla="*/ 1899379 h 6858000"/>
              <a:gd name="connsiteX57" fmla="*/ 5180471 w 6096000"/>
              <a:gd name="connsiteY57" fmla="*/ 1907867 h 6858000"/>
              <a:gd name="connsiteX58" fmla="*/ 5181361 w 6096000"/>
              <a:gd name="connsiteY58" fmla="*/ 1910265 h 6858000"/>
              <a:gd name="connsiteX59" fmla="*/ 5178268 w 6096000"/>
              <a:gd name="connsiteY59" fmla="*/ 1935584 h 6858000"/>
              <a:gd name="connsiteX60" fmla="*/ 5183619 w 6096000"/>
              <a:gd name="connsiteY60" fmla="*/ 1942021 h 6858000"/>
              <a:gd name="connsiteX61" fmla="*/ 5184480 w 6096000"/>
              <a:gd name="connsiteY61" fmla="*/ 1945112 h 6858000"/>
              <a:gd name="connsiteX62" fmla="*/ 5172776 w 6096000"/>
              <a:gd name="connsiteY62" fmla="*/ 1961162 h 6858000"/>
              <a:gd name="connsiteX63" fmla="*/ 5168513 w 6096000"/>
              <a:gd name="connsiteY63" fmla="*/ 1969445 h 6858000"/>
              <a:gd name="connsiteX64" fmla="*/ 5126597 w 6096000"/>
              <a:gd name="connsiteY64" fmla="*/ 2024270 h 6858000"/>
              <a:gd name="connsiteX65" fmla="*/ 5119528 w 6096000"/>
              <a:gd name="connsiteY65" fmla="*/ 2107942 h 6858000"/>
              <a:gd name="connsiteX66" fmla="*/ 5110356 w 6096000"/>
              <a:gd name="connsiteY66" fmla="*/ 2193455 h 6858000"/>
              <a:gd name="connsiteX67" fmla="*/ 5104992 w 6096000"/>
              <a:gd name="connsiteY67" fmla="*/ 2260088 h 6858000"/>
              <a:gd name="connsiteX68" fmla="*/ 5059439 w 6096000"/>
              <a:gd name="connsiteY68" fmla="*/ 2335735 h 6858000"/>
              <a:gd name="connsiteX69" fmla="*/ 5022061 w 6096000"/>
              <a:gd name="connsiteY69" fmla="*/ 2408995 h 6858000"/>
              <a:gd name="connsiteX70" fmla="*/ 5022253 w 6096000"/>
              <a:gd name="connsiteY70" fmla="*/ 2445869 h 6858000"/>
              <a:gd name="connsiteX71" fmla="*/ 5011426 w 6096000"/>
              <a:gd name="connsiteY71" fmla="*/ 2496499 h 6858000"/>
              <a:gd name="connsiteX72" fmla="*/ 4994224 w 6096000"/>
              <a:gd name="connsiteY72" fmla="*/ 2549900 h 6858000"/>
              <a:gd name="connsiteX73" fmla="*/ 4995245 w 6096000"/>
              <a:gd name="connsiteY73" fmla="*/ 2596456 h 6858000"/>
              <a:gd name="connsiteX74" fmla="*/ 4988570 w 6096000"/>
              <a:gd name="connsiteY74" fmla="*/ 2606088 h 6858000"/>
              <a:gd name="connsiteX75" fmla="*/ 4988371 w 6096000"/>
              <a:gd name="connsiteY75" fmla="*/ 2635351 h 6858000"/>
              <a:gd name="connsiteX76" fmla="*/ 4983212 w 6096000"/>
              <a:gd name="connsiteY76" fmla="*/ 2665666 h 6858000"/>
              <a:gd name="connsiteX77" fmla="*/ 4968234 w 6096000"/>
              <a:gd name="connsiteY77" fmla="*/ 2715895 h 6858000"/>
              <a:gd name="connsiteX78" fmla="*/ 4975888 w 6096000"/>
              <a:gd name="connsiteY78" fmla="*/ 2725052 h 6858000"/>
              <a:gd name="connsiteX79" fmla="*/ 4980195 w 6096000"/>
              <a:gd name="connsiteY79" fmla="*/ 2726489 h 6858000"/>
              <a:gd name="connsiteX80" fmla="*/ 4976218 w 6096000"/>
              <a:gd name="connsiteY80" fmla="*/ 2740278 h 6858000"/>
              <a:gd name="connsiteX81" fmla="*/ 4980571 w 6096000"/>
              <a:gd name="connsiteY81" fmla="*/ 2751112 h 6858000"/>
              <a:gd name="connsiteX82" fmla="*/ 4973893 w 6096000"/>
              <a:gd name="connsiteY82" fmla="*/ 2760208 h 6858000"/>
              <a:gd name="connsiteX83" fmla="*/ 4979005 w 6096000"/>
              <a:gd name="connsiteY83" fmla="*/ 2790136 h 6858000"/>
              <a:gd name="connsiteX84" fmla="*/ 4986137 w 6096000"/>
              <a:gd name="connsiteY84" fmla="*/ 2804183 h 6858000"/>
              <a:gd name="connsiteX85" fmla="*/ 4986175 w 6096000"/>
              <a:gd name="connsiteY85" fmla="*/ 2825860 h 6858000"/>
              <a:gd name="connsiteX86" fmla="*/ 4993936 w 6096000"/>
              <a:gd name="connsiteY86" fmla="*/ 2911749 h 6858000"/>
              <a:gd name="connsiteX87" fmla="*/ 4992563 w 6096000"/>
              <a:gd name="connsiteY87" fmla="*/ 2977278 h 6858000"/>
              <a:gd name="connsiteX88" fmla="*/ 4980516 w 6096000"/>
              <a:gd name="connsiteY88" fmla="*/ 2991092 h 6858000"/>
              <a:gd name="connsiteX89" fmla="*/ 4992801 w 6096000"/>
              <a:gd name="connsiteY89" fmla="*/ 3020247 h 6858000"/>
              <a:gd name="connsiteX90" fmla="*/ 5014805 w 6096000"/>
              <a:gd name="connsiteY90" fmla="*/ 3065434 h 6858000"/>
              <a:gd name="connsiteX91" fmla="*/ 5002733 w 6096000"/>
              <a:gd name="connsiteY91" fmla="*/ 3103777 h 6858000"/>
              <a:gd name="connsiteX92" fmla="*/ 5002941 w 6096000"/>
              <a:gd name="connsiteY92" fmla="*/ 3151828 h 6858000"/>
              <a:gd name="connsiteX93" fmla="*/ 5002883 w 6096000"/>
              <a:gd name="connsiteY93" fmla="*/ 3180546 h 6858000"/>
              <a:gd name="connsiteX94" fmla="*/ 5016711 w 6096000"/>
              <a:gd name="connsiteY94" fmla="*/ 3258677 h 6858000"/>
              <a:gd name="connsiteX95" fmla="*/ 5017918 w 6096000"/>
              <a:gd name="connsiteY95" fmla="*/ 3262610 h 6858000"/>
              <a:gd name="connsiteX96" fmla="*/ 5011672 w 6096000"/>
              <a:gd name="connsiteY96" fmla="*/ 3277179 h 6858000"/>
              <a:gd name="connsiteX97" fmla="*/ 5009344 w 6096000"/>
              <a:gd name="connsiteY97" fmla="*/ 3278130 h 6858000"/>
              <a:gd name="connsiteX98" fmla="*/ 5026770 w 6096000"/>
              <a:gd name="connsiteY98" fmla="*/ 3325671 h 6858000"/>
              <a:gd name="connsiteX99" fmla="*/ 5024571 w 6096000"/>
              <a:gd name="connsiteY99" fmla="*/ 3332072 h 6858000"/>
              <a:gd name="connsiteX100" fmla="*/ 5041705 w 6096000"/>
              <a:gd name="connsiteY100" fmla="*/ 3362948 h 6858000"/>
              <a:gd name="connsiteX101" fmla="*/ 5047477 w 6096000"/>
              <a:gd name="connsiteY101" fmla="*/ 3378959 h 6858000"/>
              <a:gd name="connsiteX102" fmla="*/ 5060758 w 6096000"/>
              <a:gd name="connsiteY102" fmla="*/ 3407057 h 6858000"/>
              <a:gd name="connsiteX103" fmla="*/ 5058968 w 6096000"/>
              <a:gd name="connsiteY103" fmla="*/ 3409825 h 6858000"/>
              <a:gd name="connsiteX104" fmla="*/ 5062667 w 6096000"/>
              <a:gd name="connsiteY104" fmla="*/ 3415218 h 6858000"/>
              <a:gd name="connsiteX105" fmla="*/ 5060928 w 6096000"/>
              <a:gd name="connsiteY105" fmla="*/ 3419880 h 6858000"/>
              <a:gd name="connsiteX106" fmla="*/ 5062923 w 6096000"/>
              <a:gd name="connsiteY106" fmla="*/ 3424545 h 6858000"/>
              <a:gd name="connsiteX107" fmla="*/ 5064623 w 6096000"/>
              <a:gd name="connsiteY107" fmla="*/ 3476412 h 6858000"/>
              <a:gd name="connsiteX108" fmla="*/ 5069684 w 6096000"/>
              <a:gd name="connsiteY108" fmla="*/ 3486850 h 6858000"/>
              <a:gd name="connsiteX109" fmla="*/ 5063339 w 6096000"/>
              <a:gd name="connsiteY109" fmla="*/ 3496391 h 6858000"/>
              <a:gd name="connsiteX110" fmla="*/ 5070139 w 6096000"/>
              <a:gd name="connsiteY110" fmla="*/ 3531201 h 6858000"/>
              <a:gd name="connsiteX111" fmla="*/ 5079896 w 6096000"/>
              <a:gd name="connsiteY111" fmla="*/ 3542019 h 6858000"/>
              <a:gd name="connsiteX112" fmla="*/ 5087540 w 6096000"/>
              <a:gd name="connsiteY112" fmla="*/ 3552249 h 6858000"/>
              <a:gd name="connsiteX113" fmla="*/ 5087902 w 6096000"/>
              <a:gd name="connsiteY113" fmla="*/ 3553678 h 6858000"/>
              <a:gd name="connsiteX114" fmla="*/ 5091509 w 6096000"/>
              <a:gd name="connsiteY114" fmla="*/ 3568021 h 6858000"/>
              <a:gd name="connsiteX115" fmla="*/ 5091934 w 6096000"/>
              <a:gd name="connsiteY115" fmla="*/ 3569719 h 6858000"/>
              <a:gd name="connsiteX116" fmla="*/ 5089362 w 6096000"/>
              <a:gd name="connsiteY116" fmla="*/ 3586412 h 6858000"/>
              <a:gd name="connsiteX117" fmla="*/ 5092358 w 6096000"/>
              <a:gd name="connsiteY117" fmla="*/ 3597336 h 6858000"/>
              <a:gd name="connsiteX118" fmla="*/ 5084254 w 6096000"/>
              <a:gd name="connsiteY118" fmla="*/ 3606007 h 6858000"/>
              <a:gd name="connsiteX119" fmla="*/ 5084281 w 6096000"/>
              <a:gd name="connsiteY119" fmla="*/ 3641228 h 6858000"/>
              <a:gd name="connsiteX120" fmla="*/ 5091848 w 6096000"/>
              <a:gd name="connsiteY120" fmla="*/ 3653088 h 6858000"/>
              <a:gd name="connsiteX121" fmla="*/ 5097436 w 6096000"/>
              <a:gd name="connsiteY121" fmla="*/ 3664114 h 6858000"/>
              <a:gd name="connsiteX122" fmla="*/ 5097518 w 6096000"/>
              <a:gd name="connsiteY122" fmla="*/ 3665569 h 6858000"/>
              <a:gd name="connsiteX123" fmla="*/ 5099829 w 6096000"/>
              <a:gd name="connsiteY123" fmla="*/ 3707357 h 6858000"/>
              <a:gd name="connsiteX124" fmla="*/ 5114696 w 6096000"/>
              <a:gd name="connsiteY124" fmla="*/ 3778166 h 6858000"/>
              <a:gd name="connsiteX125" fmla="*/ 5135379 w 6096000"/>
              <a:gd name="connsiteY125" fmla="*/ 3878222 h 6858000"/>
              <a:gd name="connsiteX126" fmla="*/ 5130138 w 6096000"/>
              <a:gd name="connsiteY126" fmla="*/ 4048117 h 6858000"/>
              <a:gd name="connsiteX127" fmla="*/ 5090040 w 6096000"/>
              <a:gd name="connsiteY127" fmla="*/ 4219510 h 6858000"/>
              <a:gd name="connsiteX128" fmla="*/ 5092812 w 6096000"/>
              <a:gd name="connsiteY128" fmla="*/ 4411258 h 6858000"/>
              <a:gd name="connsiteX129" fmla="*/ 5084599 w 6096000"/>
              <a:gd name="connsiteY129" fmla="*/ 4488531 h 6858000"/>
              <a:gd name="connsiteX130" fmla="*/ 5084072 w 6096000"/>
              <a:gd name="connsiteY130" fmla="*/ 4539168 h 6858000"/>
              <a:gd name="connsiteX131" fmla="*/ 5068936 w 6096000"/>
              <a:gd name="connsiteY131" fmla="*/ 4625153 h 6858000"/>
              <a:gd name="connsiteX132" fmla="*/ 5059114 w 6096000"/>
              <a:gd name="connsiteY132" fmla="*/ 4733115 h 6858000"/>
              <a:gd name="connsiteX133" fmla="*/ 5037209 w 6096000"/>
              <a:gd name="connsiteY133" fmla="*/ 4844323 h 6858000"/>
              <a:gd name="connsiteX134" fmla="*/ 5020638 w 6096000"/>
              <a:gd name="connsiteY134" fmla="*/ 4877992 h 6858000"/>
              <a:gd name="connsiteX135" fmla="*/ 5006413 w 6096000"/>
              <a:gd name="connsiteY135" fmla="*/ 4925805 h 6858000"/>
              <a:gd name="connsiteX136" fmla="*/ 4971037 w 6096000"/>
              <a:gd name="connsiteY136" fmla="*/ 5009272 h 6858000"/>
              <a:gd name="connsiteX137" fmla="*/ 4963105 w 6096000"/>
              <a:gd name="connsiteY137" fmla="*/ 5111369 h 6858000"/>
              <a:gd name="connsiteX138" fmla="*/ 4976341 w 6096000"/>
              <a:gd name="connsiteY138" fmla="*/ 5210876 h 6858000"/>
              <a:gd name="connsiteX139" fmla="*/ 4980617 w 6096000"/>
              <a:gd name="connsiteY139" fmla="*/ 5269726 h 6858000"/>
              <a:gd name="connsiteX140" fmla="*/ 4997733 w 6096000"/>
              <a:gd name="connsiteY140" fmla="*/ 5464225 h 6858000"/>
              <a:gd name="connsiteX141" fmla="*/ 5001400 w 6096000"/>
              <a:gd name="connsiteY141" fmla="*/ 5594585 h 6858000"/>
              <a:gd name="connsiteX142" fmla="*/ 4983700 w 6096000"/>
              <a:gd name="connsiteY142" fmla="*/ 5667896 h 6858000"/>
              <a:gd name="connsiteX143" fmla="*/ 4968506 w 6096000"/>
              <a:gd name="connsiteY143" fmla="*/ 5769225 h 6858000"/>
              <a:gd name="connsiteX144" fmla="*/ 4969765 w 6096000"/>
              <a:gd name="connsiteY144" fmla="*/ 5823324 h 6858000"/>
              <a:gd name="connsiteX145" fmla="*/ 4966129 w 6096000"/>
              <a:gd name="connsiteY145" fmla="*/ 5862699 h 6858000"/>
              <a:gd name="connsiteX146" fmla="*/ 4970695 w 6096000"/>
              <a:gd name="connsiteY146" fmla="*/ 5906467 h 6858000"/>
              <a:gd name="connsiteX147" fmla="*/ 4991568 w 6096000"/>
              <a:gd name="connsiteY147" fmla="*/ 5939847 h 6858000"/>
              <a:gd name="connsiteX148" fmla="*/ 4986815 w 6096000"/>
              <a:gd name="connsiteY148" fmla="*/ 5973994 h 6858000"/>
              <a:gd name="connsiteX149" fmla="*/ 4987776 w 6096000"/>
              <a:gd name="connsiteY149" fmla="*/ 6089693 h 6858000"/>
              <a:gd name="connsiteX150" fmla="*/ 4991621 w 6096000"/>
              <a:gd name="connsiteY150" fmla="*/ 6224938 h 6858000"/>
              <a:gd name="connsiteX151" fmla="*/ 5017157 w 6096000"/>
              <a:gd name="connsiteY151" fmla="*/ 6370251 h 6858000"/>
              <a:gd name="connsiteX152" fmla="*/ 5040797 w 6096000"/>
              <a:gd name="connsiteY152" fmla="*/ 6541313 h 6858000"/>
              <a:gd name="connsiteX153" fmla="*/ 5045375 w 6096000"/>
              <a:gd name="connsiteY153" fmla="*/ 6640957 h 6858000"/>
              <a:gd name="connsiteX154" fmla="*/ 5058442 w 6096000"/>
              <a:gd name="connsiteY154" fmla="*/ 6705297 h 6858000"/>
              <a:gd name="connsiteX155" fmla="*/ 5071125 w 6096000"/>
              <a:gd name="connsiteY155" fmla="*/ 6759582 h 6858000"/>
              <a:gd name="connsiteX156" fmla="*/ 5069172 w 6096000"/>
              <a:gd name="connsiteY156" fmla="*/ 6817746 h 6858000"/>
              <a:gd name="connsiteX157" fmla="*/ 5072322 w 6096000"/>
              <a:gd name="connsiteY157" fmla="*/ 6843646 h 6858000"/>
              <a:gd name="connsiteX158" fmla="*/ 5091388 w 6096000"/>
              <a:gd name="connsiteY158" fmla="*/ 6857998 h 6858000"/>
              <a:gd name="connsiteX159" fmla="*/ 6096000 w 6096000"/>
              <a:gd name="connsiteY159" fmla="*/ 6857998 h 6858000"/>
              <a:gd name="connsiteX160" fmla="*/ 6096000 w 6096000"/>
              <a:gd name="connsiteY160" fmla="*/ 6858000 h 6858000"/>
              <a:gd name="connsiteX161" fmla="*/ 0 w 6096000"/>
              <a:gd name="connsiteY16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Lst>
            <a:rect l="l" t="t" r="r" b="b"/>
            <a:pathLst>
              <a:path w="6096000" h="6858000">
                <a:moveTo>
                  <a:pt x="0" y="0"/>
                </a:moveTo>
                <a:lnTo>
                  <a:pt x="5567517" y="0"/>
                </a:lnTo>
                <a:lnTo>
                  <a:pt x="5566938" y="1705"/>
                </a:lnTo>
                <a:cubicBezTo>
                  <a:pt x="5563126" y="8440"/>
                  <a:pt x="5558112" y="13784"/>
                  <a:pt x="5551594" y="17287"/>
                </a:cubicBezTo>
                <a:cubicBezTo>
                  <a:pt x="5562364" y="82036"/>
                  <a:pt x="5510349" y="69804"/>
                  <a:pt x="5545641" y="130336"/>
                </a:cubicBezTo>
                <a:cubicBezTo>
                  <a:pt x="5526953" y="117589"/>
                  <a:pt x="5536978" y="162458"/>
                  <a:pt x="5538289" y="187093"/>
                </a:cubicBezTo>
                <a:cubicBezTo>
                  <a:pt x="5536205" y="226511"/>
                  <a:pt x="5545722" y="205530"/>
                  <a:pt x="5545790" y="265704"/>
                </a:cubicBezTo>
                <a:cubicBezTo>
                  <a:pt x="5542296" y="317533"/>
                  <a:pt x="5543813" y="325288"/>
                  <a:pt x="5542313" y="354566"/>
                </a:cubicBezTo>
                <a:lnTo>
                  <a:pt x="5524126" y="472000"/>
                </a:lnTo>
                <a:lnTo>
                  <a:pt x="5522170" y="473782"/>
                </a:lnTo>
                <a:cubicBezTo>
                  <a:pt x="5517847" y="482008"/>
                  <a:pt x="5518682" y="487340"/>
                  <a:pt x="5521798" y="491380"/>
                </a:cubicBezTo>
                <a:lnTo>
                  <a:pt x="5536419" y="531675"/>
                </a:lnTo>
                <a:lnTo>
                  <a:pt x="5533435" y="536015"/>
                </a:lnTo>
                <a:lnTo>
                  <a:pt x="5538088" y="572092"/>
                </a:lnTo>
                <a:lnTo>
                  <a:pt x="5536061" y="572511"/>
                </a:lnTo>
                <a:cubicBezTo>
                  <a:pt x="5531611" y="574271"/>
                  <a:pt x="5528529" y="577121"/>
                  <a:pt x="5528218" y="582332"/>
                </a:cubicBezTo>
                <a:cubicBezTo>
                  <a:pt x="5498002" y="573171"/>
                  <a:pt x="5516262" y="585107"/>
                  <a:pt x="5518011" y="601285"/>
                </a:cubicBezTo>
                <a:cubicBezTo>
                  <a:pt x="5508838" y="617831"/>
                  <a:pt x="5480684" y="666964"/>
                  <a:pt x="5473174" y="681608"/>
                </a:cubicBezTo>
                <a:cubicBezTo>
                  <a:pt x="5473102" y="684122"/>
                  <a:pt x="5473033" y="686637"/>
                  <a:pt x="5472963" y="689151"/>
                </a:cubicBezTo>
                <a:lnTo>
                  <a:pt x="5472485" y="689289"/>
                </a:lnTo>
                <a:cubicBezTo>
                  <a:pt x="5471434" y="690905"/>
                  <a:pt x="5470986" y="693376"/>
                  <a:pt x="5471326" y="697222"/>
                </a:cubicBezTo>
                <a:cubicBezTo>
                  <a:pt x="5471606" y="703992"/>
                  <a:pt x="5471884" y="710761"/>
                  <a:pt x="5472164" y="717531"/>
                </a:cubicBezTo>
                <a:lnTo>
                  <a:pt x="5468891" y="722494"/>
                </a:lnTo>
                <a:lnTo>
                  <a:pt x="5463081" y="724368"/>
                </a:lnTo>
                <a:lnTo>
                  <a:pt x="5446981" y="752692"/>
                </a:lnTo>
                <a:cubicBezTo>
                  <a:pt x="5454691" y="764380"/>
                  <a:pt x="5422719" y="808083"/>
                  <a:pt x="5417190" y="816346"/>
                </a:cubicBezTo>
                <a:lnTo>
                  <a:pt x="5388958" y="889417"/>
                </a:lnTo>
                <a:cubicBezTo>
                  <a:pt x="5320491" y="969963"/>
                  <a:pt x="5321907" y="1005331"/>
                  <a:pt x="5307044" y="1063288"/>
                </a:cubicBezTo>
                <a:cubicBezTo>
                  <a:pt x="5313332" y="1111028"/>
                  <a:pt x="5317096" y="1110140"/>
                  <a:pt x="5303837" y="1157176"/>
                </a:cubicBezTo>
                <a:cubicBezTo>
                  <a:pt x="5301103" y="1192124"/>
                  <a:pt x="5301884" y="1197232"/>
                  <a:pt x="5286494" y="1210776"/>
                </a:cubicBezTo>
                <a:lnTo>
                  <a:pt x="5282463" y="1301993"/>
                </a:lnTo>
                <a:lnTo>
                  <a:pt x="5252235" y="1360879"/>
                </a:lnTo>
                <a:lnTo>
                  <a:pt x="5244497" y="1404045"/>
                </a:lnTo>
                <a:lnTo>
                  <a:pt x="5223823" y="1429568"/>
                </a:lnTo>
                <a:lnTo>
                  <a:pt x="5224851" y="1430305"/>
                </a:lnTo>
                <a:cubicBezTo>
                  <a:pt x="5226697" y="1432466"/>
                  <a:pt x="5214738" y="1459891"/>
                  <a:pt x="5212394" y="1463304"/>
                </a:cubicBezTo>
                <a:cubicBezTo>
                  <a:pt x="5209912" y="1477394"/>
                  <a:pt x="5213027" y="1501295"/>
                  <a:pt x="5209958" y="1514846"/>
                </a:cubicBezTo>
                <a:lnTo>
                  <a:pt x="5206417" y="1519731"/>
                </a:lnTo>
                <a:lnTo>
                  <a:pt x="5206640" y="1519929"/>
                </a:lnTo>
                <a:cubicBezTo>
                  <a:pt x="5206490" y="1521210"/>
                  <a:pt x="5209710" y="1543635"/>
                  <a:pt x="5207632" y="1546022"/>
                </a:cubicBezTo>
                <a:lnTo>
                  <a:pt x="5212030" y="1578752"/>
                </a:lnTo>
                <a:cubicBezTo>
                  <a:pt x="5206147" y="1605585"/>
                  <a:pt x="5226381" y="1622803"/>
                  <a:pt x="5203533" y="1647555"/>
                </a:cubicBezTo>
                <a:cubicBezTo>
                  <a:pt x="5198128" y="1672675"/>
                  <a:pt x="5203213" y="1694404"/>
                  <a:pt x="5190877" y="1715685"/>
                </a:cubicBezTo>
                <a:cubicBezTo>
                  <a:pt x="5196815" y="1724301"/>
                  <a:pt x="5198098" y="1732435"/>
                  <a:pt x="5184235" y="1740358"/>
                </a:cubicBezTo>
                <a:cubicBezTo>
                  <a:pt x="5182625" y="1763793"/>
                  <a:pt x="5198368" y="1769422"/>
                  <a:pt x="5181475" y="1784314"/>
                </a:cubicBezTo>
                <a:cubicBezTo>
                  <a:pt x="5205987" y="1797417"/>
                  <a:pt x="5195246" y="1798221"/>
                  <a:pt x="5185845" y="1804434"/>
                </a:cubicBezTo>
                <a:lnTo>
                  <a:pt x="5185068" y="1805316"/>
                </a:lnTo>
                <a:lnTo>
                  <a:pt x="5188593" y="1807109"/>
                </a:lnTo>
                <a:lnTo>
                  <a:pt x="5185920" y="1821003"/>
                </a:lnTo>
                <a:lnTo>
                  <a:pt x="5183543" y="1824832"/>
                </a:lnTo>
                <a:cubicBezTo>
                  <a:pt x="5182284" y="1827468"/>
                  <a:pt x="5181937" y="1829219"/>
                  <a:pt x="5182235" y="1830429"/>
                </a:cubicBezTo>
                <a:lnTo>
                  <a:pt x="5182525" y="1830569"/>
                </a:lnTo>
                <a:lnTo>
                  <a:pt x="5180663" y="1835810"/>
                </a:lnTo>
                <a:cubicBezTo>
                  <a:pt x="5176779" y="1844665"/>
                  <a:pt x="5172297" y="1853278"/>
                  <a:pt x="5167452" y="1861483"/>
                </a:cubicBezTo>
                <a:cubicBezTo>
                  <a:pt x="5179827" y="1866643"/>
                  <a:pt x="5166788" y="1884999"/>
                  <a:pt x="5174266" y="1892417"/>
                </a:cubicBezTo>
                <a:lnTo>
                  <a:pt x="5189262" y="1895114"/>
                </a:lnTo>
                <a:lnTo>
                  <a:pt x="5187100" y="1899379"/>
                </a:lnTo>
                <a:lnTo>
                  <a:pt x="5180471" y="1907867"/>
                </a:lnTo>
                <a:cubicBezTo>
                  <a:pt x="5179609" y="1909162"/>
                  <a:pt x="5179647" y="1909994"/>
                  <a:pt x="5181361" y="1910265"/>
                </a:cubicBezTo>
                <a:cubicBezTo>
                  <a:pt x="5180995" y="1914884"/>
                  <a:pt x="5177893" y="1930292"/>
                  <a:pt x="5178268" y="1935584"/>
                </a:cubicBezTo>
                <a:lnTo>
                  <a:pt x="5183619" y="1942021"/>
                </a:lnTo>
                <a:lnTo>
                  <a:pt x="5184480" y="1945112"/>
                </a:lnTo>
                <a:lnTo>
                  <a:pt x="5172776" y="1961162"/>
                </a:lnTo>
                <a:lnTo>
                  <a:pt x="5168513" y="1969445"/>
                </a:lnTo>
                <a:lnTo>
                  <a:pt x="5126597" y="2024270"/>
                </a:lnTo>
                <a:lnTo>
                  <a:pt x="5119528" y="2107942"/>
                </a:lnTo>
                <a:cubicBezTo>
                  <a:pt x="5089290" y="2138038"/>
                  <a:pt x="5110415" y="2159228"/>
                  <a:pt x="5110356" y="2193455"/>
                </a:cubicBezTo>
                <a:cubicBezTo>
                  <a:pt x="5101302" y="2220953"/>
                  <a:pt x="5110381" y="2224200"/>
                  <a:pt x="5104992" y="2260088"/>
                </a:cubicBezTo>
                <a:cubicBezTo>
                  <a:pt x="5096504" y="2291744"/>
                  <a:pt x="5078225" y="2299003"/>
                  <a:pt x="5059439" y="2335735"/>
                </a:cubicBezTo>
                <a:cubicBezTo>
                  <a:pt x="5029465" y="2329020"/>
                  <a:pt x="5058046" y="2407546"/>
                  <a:pt x="5022061" y="2408995"/>
                </a:cubicBezTo>
                <a:cubicBezTo>
                  <a:pt x="5023289" y="2413465"/>
                  <a:pt x="5019654" y="2441580"/>
                  <a:pt x="5022253" y="2445869"/>
                </a:cubicBezTo>
                <a:cubicBezTo>
                  <a:pt x="5022440" y="2449625"/>
                  <a:pt x="5011241" y="2492743"/>
                  <a:pt x="5011426" y="2496499"/>
                </a:cubicBezTo>
                <a:lnTo>
                  <a:pt x="4994224" y="2549900"/>
                </a:lnTo>
                <a:cubicBezTo>
                  <a:pt x="4992353" y="2564757"/>
                  <a:pt x="4998952" y="2582253"/>
                  <a:pt x="4995245" y="2596456"/>
                </a:cubicBezTo>
                <a:lnTo>
                  <a:pt x="4988570" y="2606088"/>
                </a:lnTo>
                <a:cubicBezTo>
                  <a:pt x="4988504" y="2615842"/>
                  <a:pt x="4988436" y="2625597"/>
                  <a:pt x="4988371" y="2635351"/>
                </a:cubicBezTo>
                <a:lnTo>
                  <a:pt x="4983212" y="2665666"/>
                </a:lnTo>
                <a:lnTo>
                  <a:pt x="4968234" y="2715895"/>
                </a:lnTo>
                <a:lnTo>
                  <a:pt x="4975888" y="2725052"/>
                </a:lnTo>
                <a:lnTo>
                  <a:pt x="4980195" y="2726489"/>
                </a:lnTo>
                <a:lnTo>
                  <a:pt x="4976218" y="2740278"/>
                </a:lnTo>
                <a:lnTo>
                  <a:pt x="4980571" y="2751112"/>
                </a:lnTo>
                <a:lnTo>
                  <a:pt x="4973893" y="2760208"/>
                </a:lnTo>
                <a:lnTo>
                  <a:pt x="4979005" y="2790136"/>
                </a:lnTo>
                <a:lnTo>
                  <a:pt x="4986137" y="2804183"/>
                </a:lnTo>
                <a:cubicBezTo>
                  <a:pt x="4986150" y="2811409"/>
                  <a:pt x="4986162" y="2818634"/>
                  <a:pt x="4986175" y="2825860"/>
                </a:cubicBezTo>
                <a:cubicBezTo>
                  <a:pt x="4987474" y="2843788"/>
                  <a:pt x="4992871" y="2886513"/>
                  <a:pt x="4993936" y="2911749"/>
                </a:cubicBezTo>
                <a:cubicBezTo>
                  <a:pt x="4993313" y="2946689"/>
                  <a:pt x="4980300" y="2954448"/>
                  <a:pt x="4992563" y="2977278"/>
                </a:cubicBezTo>
                <a:cubicBezTo>
                  <a:pt x="4985688" y="2983455"/>
                  <a:pt x="4982051" y="2987749"/>
                  <a:pt x="4980516" y="2991092"/>
                </a:cubicBezTo>
                <a:cubicBezTo>
                  <a:pt x="4975910" y="3001119"/>
                  <a:pt x="4990216" y="3002537"/>
                  <a:pt x="4992801" y="3020247"/>
                </a:cubicBezTo>
                <a:cubicBezTo>
                  <a:pt x="4998517" y="3032637"/>
                  <a:pt x="5013148" y="3051512"/>
                  <a:pt x="5014805" y="3065434"/>
                </a:cubicBezTo>
                <a:cubicBezTo>
                  <a:pt x="4998836" y="3057428"/>
                  <a:pt x="5016840" y="3105196"/>
                  <a:pt x="5002733" y="3103777"/>
                </a:cubicBezTo>
                <a:cubicBezTo>
                  <a:pt x="5022381" y="3124610"/>
                  <a:pt x="4997365" y="3128169"/>
                  <a:pt x="5002941" y="3151828"/>
                </a:cubicBezTo>
                <a:cubicBezTo>
                  <a:pt x="5010264" y="3163902"/>
                  <a:pt x="5011356" y="3171780"/>
                  <a:pt x="5002883" y="3180546"/>
                </a:cubicBezTo>
                <a:cubicBezTo>
                  <a:pt x="5038586" y="3236545"/>
                  <a:pt x="5003723" y="3210316"/>
                  <a:pt x="5016711" y="3258677"/>
                </a:cubicBezTo>
                <a:lnTo>
                  <a:pt x="5017918" y="3262610"/>
                </a:lnTo>
                <a:lnTo>
                  <a:pt x="5011672" y="3277179"/>
                </a:lnTo>
                <a:lnTo>
                  <a:pt x="5009344" y="3278130"/>
                </a:lnTo>
                <a:lnTo>
                  <a:pt x="5026770" y="3325671"/>
                </a:lnTo>
                <a:lnTo>
                  <a:pt x="5024571" y="3332072"/>
                </a:lnTo>
                <a:lnTo>
                  <a:pt x="5041705" y="3362948"/>
                </a:lnTo>
                <a:lnTo>
                  <a:pt x="5047477" y="3378959"/>
                </a:lnTo>
                <a:lnTo>
                  <a:pt x="5060758" y="3407057"/>
                </a:lnTo>
                <a:lnTo>
                  <a:pt x="5058968" y="3409825"/>
                </a:lnTo>
                <a:lnTo>
                  <a:pt x="5062667" y="3415218"/>
                </a:lnTo>
                <a:lnTo>
                  <a:pt x="5060928" y="3419880"/>
                </a:lnTo>
                <a:lnTo>
                  <a:pt x="5062923" y="3424545"/>
                </a:lnTo>
                <a:cubicBezTo>
                  <a:pt x="5063537" y="3433967"/>
                  <a:pt x="5063494" y="3466028"/>
                  <a:pt x="5064623" y="3476412"/>
                </a:cubicBezTo>
                <a:lnTo>
                  <a:pt x="5069684" y="3486850"/>
                </a:lnTo>
                <a:lnTo>
                  <a:pt x="5063339" y="3496391"/>
                </a:lnTo>
                <a:lnTo>
                  <a:pt x="5070139" y="3531201"/>
                </a:lnTo>
                <a:lnTo>
                  <a:pt x="5079896" y="3542019"/>
                </a:lnTo>
                <a:lnTo>
                  <a:pt x="5087540" y="3552249"/>
                </a:lnTo>
                <a:lnTo>
                  <a:pt x="5087902" y="3553678"/>
                </a:lnTo>
                <a:lnTo>
                  <a:pt x="5091509" y="3568021"/>
                </a:lnTo>
                <a:lnTo>
                  <a:pt x="5091934" y="3569719"/>
                </a:lnTo>
                <a:lnTo>
                  <a:pt x="5089362" y="3586412"/>
                </a:lnTo>
                <a:lnTo>
                  <a:pt x="5092358" y="3597336"/>
                </a:lnTo>
                <a:lnTo>
                  <a:pt x="5084254" y="3606007"/>
                </a:lnTo>
                <a:cubicBezTo>
                  <a:pt x="5084262" y="3617747"/>
                  <a:pt x="5084273" y="3629488"/>
                  <a:pt x="5084281" y="3641228"/>
                </a:cubicBezTo>
                <a:lnTo>
                  <a:pt x="5091848" y="3653088"/>
                </a:lnTo>
                <a:lnTo>
                  <a:pt x="5097436" y="3664114"/>
                </a:lnTo>
                <a:cubicBezTo>
                  <a:pt x="5097463" y="3664599"/>
                  <a:pt x="5097491" y="3665084"/>
                  <a:pt x="5097518" y="3665569"/>
                </a:cubicBezTo>
                <a:cubicBezTo>
                  <a:pt x="5097915" y="3672776"/>
                  <a:pt x="5096966" y="3688591"/>
                  <a:pt x="5099829" y="3707357"/>
                </a:cubicBezTo>
                <a:cubicBezTo>
                  <a:pt x="5100505" y="3724716"/>
                  <a:pt x="5118078" y="3760234"/>
                  <a:pt x="5114696" y="3778166"/>
                </a:cubicBezTo>
                <a:cubicBezTo>
                  <a:pt x="5141627" y="3845122"/>
                  <a:pt x="5125427" y="3821305"/>
                  <a:pt x="5135379" y="3878222"/>
                </a:cubicBezTo>
                <a:cubicBezTo>
                  <a:pt x="5161519" y="3905047"/>
                  <a:pt x="5125417" y="4015047"/>
                  <a:pt x="5130138" y="4048117"/>
                </a:cubicBezTo>
                <a:cubicBezTo>
                  <a:pt x="5081804" y="4192084"/>
                  <a:pt x="5096262" y="4158987"/>
                  <a:pt x="5090040" y="4219510"/>
                </a:cubicBezTo>
                <a:cubicBezTo>
                  <a:pt x="5104553" y="4280033"/>
                  <a:pt x="5065380" y="4345686"/>
                  <a:pt x="5092812" y="4411258"/>
                </a:cubicBezTo>
                <a:cubicBezTo>
                  <a:pt x="5090630" y="4437329"/>
                  <a:pt x="5083878" y="4473140"/>
                  <a:pt x="5084599" y="4488531"/>
                </a:cubicBezTo>
                <a:cubicBezTo>
                  <a:pt x="5084423" y="4505410"/>
                  <a:pt x="5084248" y="4522289"/>
                  <a:pt x="5084072" y="4539168"/>
                </a:cubicBezTo>
                <a:cubicBezTo>
                  <a:pt x="5072114" y="4567830"/>
                  <a:pt x="5064305" y="4588197"/>
                  <a:pt x="5068936" y="4625153"/>
                </a:cubicBezTo>
                <a:cubicBezTo>
                  <a:pt x="5077433" y="4662889"/>
                  <a:pt x="5065899" y="4679357"/>
                  <a:pt x="5059114" y="4733115"/>
                </a:cubicBezTo>
                <a:cubicBezTo>
                  <a:pt x="5068687" y="4752352"/>
                  <a:pt x="5055370" y="4832308"/>
                  <a:pt x="5037209" y="4844323"/>
                </a:cubicBezTo>
                <a:cubicBezTo>
                  <a:pt x="5033444" y="4857054"/>
                  <a:pt x="5040194" y="4871554"/>
                  <a:pt x="5020638" y="4877992"/>
                </a:cubicBezTo>
                <a:cubicBezTo>
                  <a:pt x="4997151" y="4888353"/>
                  <a:pt x="5034418" y="4931200"/>
                  <a:pt x="5006413" y="4925805"/>
                </a:cubicBezTo>
                <a:cubicBezTo>
                  <a:pt x="5031964" y="4956261"/>
                  <a:pt x="4982840" y="4982633"/>
                  <a:pt x="4971037" y="5009272"/>
                </a:cubicBezTo>
                <a:cubicBezTo>
                  <a:pt x="4973259" y="5034036"/>
                  <a:pt x="4968375" y="5053859"/>
                  <a:pt x="4963105" y="5111369"/>
                </a:cubicBezTo>
                <a:cubicBezTo>
                  <a:pt x="4973224" y="5141336"/>
                  <a:pt x="4937413" y="5161742"/>
                  <a:pt x="4976341" y="5210876"/>
                </a:cubicBezTo>
                <a:cubicBezTo>
                  <a:pt x="4972455" y="5212581"/>
                  <a:pt x="4977054" y="5227501"/>
                  <a:pt x="4980617" y="5269726"/>
                </a:cubicBezTo>
                <a:cubicBezTo>
                  <a:pt x="4984182" y="5311951"/>
                  <a:pt x="4990390" y="5400671"/>
                  <a:pt x="4997733" y="5464225"/>
                </a:cubicBezTo>
                <a:cubicBezTo>
                  <a:pt x="5001765" y="5536542"/>
                  <a:pt x="4990225" y="5517959"/>
                  <a:pt x="5001400" y="5594585"/>
                </a:cubicBezTo>
                <a:cubicBezTo>
                  <a:pt x="4999908" y="5619318"/>
                  <a:pt x="4974042" y="5647975"/>
                  <a:pt x="4983700" y="5667896"/>
                </a:cubicBezTo>
                <a:cubicBezTo>
                  <a:pt x="4976834" y="5696311"/>
                  <a:pt x="4975579" y="5738356"/>
                  <a:pt x="4968506" y="5769225"/>
                </a:cubicBezTo>
                <a:cubicBezTo>
                  <a:pt x="4968926" y="5787258"/>
                  <a:pt x="4969344" y="5805291"/>
                  <a:pt x="4969765" y="5823324"/>
                </a:cubicBezTo>
                <a:cubicBezTo>
                  <a:pt x="4966122" y="5853058"/>
                  <a:pt x="4965608" y="5838948"/>
                  <a:pt x="4966129" y="5862699"/>
                </a:cubicBezTo>
                <a:lnTo>
                  <a:pt x="4970695" y="5906467"/>
                </a:lnTo>
                <a:lnTo>
                  <a:pt x="4991568" y="5939847"/>
                </a:lnTo>
                <a:cubicBezTo>
                  <a:pt x="4998848" y="5955713"/>
                  <a:pt x="4974731" y="5940131"/>
                  <a:pt x="4986815" y="5973994"/>
                </a:cubicBezTo>
                <a:cubicBezTo>
                  <a:pt x="4961187" y="5997051"/>
                  <a:pt x="4983444" y="6032039"/>
                  <a:pt x="4987776" y="6089693"/>
                </a:cubicBezTo>
                <a:lnTo>
                  <a:pt x="4991621" y="6224938"/>
                </a:lnTo>
                <a:cubicBezTo>
                  <a:pt x="4988442" y="6270972"/>
                  <a:pt x="5008962" y="6317522"/>
                  <a:pt x="5017157" y="6370251"/>
                </a:cubicBezTo>
                <a:cubicBezTo>
                  <a:pt x="5025353" y="6422980"/>
                  <a:pt x="5039938" y="6490855"/>
                  <a:pt x="5040797" y="6541313"/>
                </a:cubicBezTo>
                <a:cubicBezTo>
                  <a:pt x="5039898" y="6576319"/>
                  <a:pt x="5031912" y="6591883"/>
                  <a:pt x="5045375" y="6640957"/>
                </a:cubicBezTo>
                <a:cubicBezTo>
                  <a:pt x="5057505" y="6669536"/>
                  <a:pt x="5052276" y="6675394"/>
                  <a:pt x="5058442" y="6705297"/>
                </a:cubicBezTo>
                <a:cubicBezTo>
                  <a:pt x="5057367" y="6727133"/>
                  <a:pt x="5067901" y="6732087"/>
                  <a:pt x="5071125" y="6759582"/>
                </a:cubicBezTo>
                <a:cubicBezTo>
                  <a:pt x="5055614" y="6796071"/>
                  <a:pt x="5051656" y="6769544"/>
                  <a:pt x="5069172" y="6817746"/>
                </a:cubicBezTo>
                <a:cubicBezTo>
                  <a:pt x="5060956" y="6828354"/>
                  <a:pt x="5064525" y="6836369"/>
                  <a:pt x="5072322" y="6843646"/>
                </a:cubicBezTo>
                <a:lnTo>
                  <a:pt x="5091388" y="6857998"/>
                </a:lnTo>
                <a:lnTo>
                  <a:pt x="6096000" y="6857998"/>
                </a:lnTo>
                <a:lnTo>
                  <a:pt x="6096000"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2F9F7E15-4E42-4BD2-9500-D5F4FA6E4BE8}"/>
              </a:ext>
            </a:extLst>
          </p:cNvPr>
          <p:cNvSpPr>
            <a:spLocks noGrp="1"/>
          </p:cNvSpPr>
          <p:nvPr>
            <p:ph type="title"/>
          </p:nvPr>
        </p:nvSpPr>
        <p:spPr>
          <a:xfrm>
            <a:off x="838200" y="609600"/>
            <a:ext cx="3739341" cy="1330839"/>
          </a:xfrm>
        </p:spPr>
        <p:txBody>
          <a:bodyPr>
            <a:normAutofit/>
          </a:bodyPr>
          <a:lstStyle/>
          <a:p>
            <a:r>
              <a:rPr lang="en-US" sz="3700"/>
              <a:t>Probability Sampling Methods</a:t>
            </a:r>
          </a:p>
        </p:txBody>
      </p:sp>
      <p:sp>
        <p:nvSpPr>
          <p:cNvPr id="3" name="Content Placeholder 2">
            <a:extLst>
              <a:ext uri="{FF2B5EF4-FFF2-40B4-BE49-F238E27FC236}">
                <a16:creationId xmlns:a16="http://schemas.microsoft.com/office/drawing/2014/main" id="{E63D0D91-05E0-45C1-8105-16D86816BE4C}"/>
              </a:ext>
            </a:extLst>
          </p:cNvPr>
          <p:cNvSpPr>
            <a:spLocks noGrp="1"/>
          </p:cNvSpPr>
          <p:nvPr>
            <p:ph idx="1"/>
          </p:nvPr>
        </p:nvSpPr>
        <p:spPr>
          <a:xfrm>
            <a:off x="862366" y="2194102"/>
            <a:ext cx="3427001" cy="3908586"/>
          </a:xfrm>
        </p:spPr>
        <p:txBody>
          <a:bodyPr>
            <a:normAutofit/>
          </a:bodyPr>
          <a:lstStyle/>
          <a:p>
            <a:r>
              <a:rPr lang="en-US" sz="2000"/>
              <a:t>Central tendency = the center of the bell shape </a:t>
            </a:r>
          </a:p>
          <a:p>
            <a:r>
              <a:rPr lang="en-US" sz="2000"/>
              <a:t>Variance is the spread</a:t>
            </a:r>
          </a:p>
        </p:txBody>
      </p:sp>
      <p:pic>
        <p:nvPicPr>
          <p:cNvPr id="6" name="Google Shape;139;g9d0e967eb0_0_8" descr="Chart, diagram, histogram&#10;&#10;Description automatically generated">
            <a:extLst>
              <a:ext uri="{FF2B5EF4-FFF2-40B4-BE49-F238E27FC236}">
                <a16:creationId xmlns:a16="http://schemas.microsoft.com/office/drawing/2014/main" id="{41ED6C01-1EED-4849-854D-107F00A6B4CE}"/>
              </a:ext>
            </a:extLst>
          </p:cNvPr>
          <p:cNvPicPr preferRelativeResize="0"/>
          <p:nvPr/>
        </p:nvPicPr>
        <p:blipFill rotWithShape="1">
          <a:blip r:embed="rId3"/>
          <a:stretch/>
        </p:blipFill>
        <p:spPr>
          <a:xfrm>
            <a:off x="5445457" y="1397697"/>
            <a:ext cx="6155141" cy="4086347"/>
          </a:xfrm>
          <a:prstGeom prst="rect">
            <a:avLst/>
          </a:prstGeom>
          <a:noFill/>
        </p:spPr>
      </p:pic>
      <p:sp>
        <p:nvSpPr>
          <p:cNvPr id="4" name="Footer Placeholder 3">
            <a:extLst>
              <a:ext uri="{FF2B5EF4-FFF2-40B4-BE49-F238E27FC236}">
                <a16:creationId xmlns:a16="http://schemas.microsoft.com/office/drawing/2014/main" id="{E29C2275-B3C9-4523-A47A-F5D77422B47D}"/>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sz="1000">
                <a:solidFill>
                  <a:schemeClr val="tx1">
                    <a:lumMod val="50000"/>
                    <a:lumOff val="50000"/>
                  </a:schemeClr>
                </a:solidFill>
              </a:rPr>
              <a:t>Mike Nguyen</a:t>
            </a:r>
          </a:p>
        </p:txBody>
      </p:sp>
      <p:sp>
        <p:nvSpPr>
          <p:cNvPr id="5" name="Slide Number Placeholder 4">
            <a:extLst>
              <a:ext uri="{FF2B5EF4-FFF2-40B4-BE49-F238E27FC236}">
                <a16:creationId xmlns:a16="http://schemas.microsoft.com/office/drawing/2014/main" id="{86886A30-9042-43B3-900B-7D0DADA2AF2E}"/>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z="1000">
                <a:solidFill>
                  <a:schemeClr val="tx1">
                    <a:lumMod val="50000"/>
                    <a:lumOff val="50000"/>
                  </a:schemeClr>
                </a:solidFill>
              </a:rPr>
              <a:pPr>
                <a:spcAft>
                  <a:spcPts val="600"/>
                </a:spcAft>
              </a:pPr>
              <a:t>10</a:t>
            </a:fld>
            <a:endParaRPr lang="en-US" sz="1000">
              <a:solidFill>
                <a:schemeClr val="tx1">
                  <a:lumMod val="50000"/>
                  <a:lumOff val="50000"/>
                </a:schemeClr>
              </a:solidFill>
            </a:endParaRPr>
          </a:p>
        </p:txBody>
      </p:sp>
    </p:spTree>
    <p:extLst>
      <p:ext uri="{BB962C8B-B14F-4D97-AF65-F5344CB8AC3E}">
        <p14:creationId xmlns:p14="http://schemas.microsoft.com/office/powerpoint/2010/main" val="19801946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0" name="Rectangle 79">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F417171-07AC-40B0-8116-E9876AE5AE0B}"/>
              </a:ext>
            </a:extLst>
          </p:cNvPr>
          <p:cNvSpPr>
            <a:spLocks noGrp="1"/>
          </p:cNvSpPr>
          <p:nvPr>
            <p:ph type="title"/>
          </p:nvPr>
        </p:nvSpPr>
        <p:spPr>
          <a:xfrm>
            <a:off x="630936" y="640080"/>
            <a:ext cx="4818888" cy="1481328"/>
          </a:xfrm>
        </p:spPr>
        <p:txBody>
          <a:bodyPr anchor="b">
            <a:normAutofit/>
          </a:bodyPr>
          <a:lstStyle/>
          <a:p>
            <a:r>
              <a:rPr lang="en-US" sz="5000"/>
              <a:t>Measures of Central Tendency</a:t>
            </a:r>
          </a:p>
        </p:txBody>
      </p:sp>
      <p:sp>
        <p:nvSpPr>
          <p:cNvPr id="82" name="sketch line">
            <a:extLst>
              <a:ext uri="{FF2B5EF4-FFF2-40B4-BE49-F238E27FC236}">
                <a16:creationId xmlns:a16="http://schemas.microsoft.com/office/drawing/2014/main" id="{650D18FE-0824-4A46-B22C-A86B52E578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AF319C3-D8FF-463F-9422-CA2A75FBF72A}"/>
              </a:ext>
            </a:extLst>
          </p:cNvPr>
          <p:cNvSpPr>
            <a:spLocks noGrp="1"/>
          </p:cNvSpPr>
          <p:nvPr>
            <p:ph idx="1"/>
          </p:nvPr>
        </p:nvSpPr>
        <p:spPr>
          <a:xfrm>
            <a:off x="630936" y="2660904"/>
            <a:ext cx="4818888" cy="3547872"/>
          </a:xfrm>
        </p:spPr>
        <p:txBody>
          <a:bodyPr anchor="t">
            <a:normAutofit/>
          </a:bodyPr>
          <a:lstStyle/>
          <a:p>
            <a:r>
              <a:rPr lang="en-US" sz="2000" b="1" dirty="0"/>
              <a:t>Average</a:t>
            </a:r>
            <a:r>
              <a:rPr lang="en-US" sz="2000" dirty="0"/>
              <a:t> (Arithmetic mean): the average value characterizing a set of numbers </a:t>
            </a:r>
          </a:p>
          <a:p>
            <a:r>
              <a:rPr lang="en-US" sz="2000" b="1" dirty="0"/>
              <a:t>Mode</a:t>
            </a:r>
            <a:r>
              <a:rPr lang="en-US" sz="2000" dirty="0"/>
              <a:t>: The value in a string of numbers that occurs most often </a:t>
            </a:r>
          </a:p>
          <a:p>
            <a:r>
              <a:rPr lang="en-US" sz="2000" b="1" dirty="0"/>
              <a:t>Median</a:t>
            </a:r>
            <a:r>
              <a:rPr lang="en-US" sz="2000" dirty="0"/>
              <a:t>: the value whose occurrence lies in the middle of a set of order values </a:t>
            </a:r>
          </a:p>
          <a:p>
            <a:r>
              <a:rPr lang="en-US" sz="2000" b="1" dirty="0"/>
              <a:t>Geometric</a:t>
            </a:r>
            <a:r>
              <a:rPr lang="en-US" sz="2000" dirty="0"/>
              <a:t> </a:t>
            </a:r>
            <a:r>
              <a:rPr lang="en-US" sz="2000" b="1" dirty="0"/>
              <a:t>mean</a:t>
            </a:r>
            <a:r>
              <a:rPr lang="en-US" sz="2000" dirty="0"/>
              <a:t>: the central number in a geometric progression (n-</a:t>
            </a:r>
            <a:r>
              <a:rPr lang="en-US" sz="2000" dirty="0" err="1"/>
              <a:t>th</a:t>
            </a:r>
            <a:r>
              <a:rPr lang="en-US" sz="2000" dirty="0"/>
              <a:t> root of a product of n numbers) such as interest rate, human population. </a:t>
            </a:r>
          </a:p>
        </p:txBody>
      </p:sp>
      <p:pic>
        <p:nvPicPr>
          <p:cNvPr id="3074" name="Picture 2" descr="Anna J. Egalite on Twitter: &amp;quot;In my intro stats class today, I told students  the median is a ”resistant” measure of a distribution&amp;#39;s center &amp;amp; is often  preferred to the mean in">
            <a:extLst>
              <a:ext uri="{FF2B5EF4-FFF2-40B4-BE49-F238E27FC236}">
                <a16:creationId xmlns:a16="http://schemas.microsoft.com/office/drawing/2014/main" id="{3537DB49-C001-43B6-B454-2629A59A348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7999" b="1"/>
          <a:stretch/>
        </p:blipFill>
        <p:spPr bwMode="auto">
          <a:xfrm>
            <a:off x="6099048" y="1493184"/>
            <a:ext cx="5458968" cy="3871632"/>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a:extLst>
              <a:ext uri="{FF2B5EF4-FFF2-40B4-BE49-F238E27FC236}">
                <a16:creationId xmlns:a16="http://schemas.microsoft.com/office/drawing/2014/main" id="{CD3482B5-E3F4-438D-B9C8-2F974ECF7C30}"/>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38A2FB1A-47F8-48D8-B2FD-BA2D430B9A76}"/>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a:pPr>
                <a:spcAft>
                  <a:spcPts val="600"/>
                </a:spcAft>
              </a:pPr>
              <a:t>11</a:t>
            </a:fld>
            <a:endParaRPr lang="en-US"/>
          </a:p>
        </p:txBody>
      </p:sp>
    </p:spTree>
    <p:extLst>
      <p:ext uri="{BB962C8B-B14F-4D97-AF65-F5344CB8AC3E}">
        <p14:creationId xmlns:p14="http://schemas.microsoft.com/office/powerpoint/2010/main" val="39041198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9" name="Rectangle 78">
            <a:extLst>
              <a:ext uri="{FF2B5EF4-FFF2-40B4-BE49-F238E27FC236}">
                <a16:creationId xmlns:a16="http://schemas.microsoft.com/office/drawing/2014/main" id="{614141FC-8189-47F8-821A-FC9A4E91E0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1" name="Rectangle 80">
            <a:extLst>
              <a:ext uri="{FF2B5EF4-FFF2-40B4-BE49-F238E27FC236}">
                <a16:creationId xmlns:a16="http://schemas.microsoft.com/office/drawing/2014/main" id="{C062E60F-5CD4-4268-8359-8076634680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288350"/>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282C313-418B-4E49-A355-C9971186E971}"/>
              </a:ext>
            </a:extLst>
          </p:cNvPr>
          <p:cNvSpPr>
            <a:spLocks noGrp="1"/>
          </p:cNvSpPr>
          <p:nvPr>
            <p:ph type="title"/>
          </p:nvPr>
        </p:nvSpPr>
        <p:spPr>
          <a:xfrm>
            <a:off x="841248" y="510047"/>
            <a:ext cx="3300984" cy="1645920"/>
          </a:xfrm>
        </p:spPr>
        <p:txBody>
          <a:bodyPr>
            <a:normAutofit/>
          </a:bodyPr>
          <a:lstStyle/>
          <a:p>
            <a:r>
              <a:rPr lang="en-US" sz="2800" dirty="0"/>
              <a:t>Measures of Variability </a:t>
            </a:r>
          </a:p>
        </p:txBody>
      </p:sp>
      <p:sp>
        <p:nvSpPr>
          <p:cNvPr id="83" name="Rectangle 82">
            <a:extLst>
              <a:ext uri="{FF2B5EF4-FFF2-40B4-BE49-F238E27FC236}">
                <a16:creationId xmlns:a16="http://schemas.microsoft.com/office/drawing/2014/main" id="{BB341EC3-1810-4D33-BA3F-E2D0AA0ECF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980964"/>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5" name="Rectangle 84">
            <a:extLst>
              <a:ext uri="{FF2B5EF4-FFF2-40B4-BE49-F238E27FC236}">
                <a16:creationId xmlns:a16="http://schemas.microsoft.com/office/drawing/2014/main" id="{10127CDE-2B99-47A8-BB3C-7D17519105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98164" y="1323863"/>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B491D646-CD14-4C14-AC50-449EFDCDF4F4}"/>
              </a:ext>
            </a:extLst>
          </p:cNvPr>
          <p:cNvSpPr>
            <a:spLocks noGrp="1"/>
          </p:cNvSpPr>
          <p:nvPr>
            <p:ph idx="1"/>
          </p:nvPr>
        </p:nvSpPr>
        <p:spPr>
          <a:xfrm>
            <a:off x="4581144" y="510047"/>
            <a:ext cx="6858000" cy="1645920"/>
          </a:xfrm>
        </p:spPr>
        <p:txBody>
          <a:bodyPr anchor="ctr">
            <a:normAutofit/>
          </a:bodyPr>
          <a:lstStyle/>
          <a:p>
            <a:r>
              <a:rPr lang="en-US" sz="1800"/>
              <a:t>Frequency distribution reveals the number (percent) of occurrences of each number or set of numbers </a:t>
            </a:r>
          </a:p>
          <a:p>
            <a:r>
              <a:rPr lang="en-US" sz="1800"/>
              <a:t>Range identifies the maximum and minimum values in a set of numbers </a:t>
            </a:r>
          </a:p>
          <a:p>
            <a:r>
              <a:rPr lang="en-US" sz="1800"/>
              <a:t>Standard deviation indicates the dispersion of the values</a:t>
            </a:r>
          </a:p>
        </p:txBody>
      </p:sp>
      <p:pic>
        <p:nvPicPr>
          <p:cNvPr id="4102" name="Picture 6" descr="What Is Standard Deviation?">
            <a:extLst>
              <a:ext uri="{FF2B5EF4-FFF2-40B4-BE49-F238E27FC236}">
                <a16:creationId xmlns:a16="http://schemas.microsoft.com/office/drawing/2014/main" id="{9D1A7D25-3AF0-421E-94D1-2373E06401F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4821" r="13770" b="-3"/>
          <a:stretch/>
        </p:blipFill>
        <p:spPr bwMode="auto">
          <a:xfrm>
            <a:off x="557784" y="2606462"/>
            <a:ext cx="3584448" cy="3639312"/>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Frequency Distribution in SPSS - Quick Tutorial">
            <a:extLst>
              <a:ext uri="{FF2B5EF4-FFF2-40B4-BE49-F238E27FC236}">
                <a16:creationId xmlns:a16="http://schemas.microsoft.com/office/drawing/2014/main" id="{4CEF7026-D166-41A8-9106-431E5576A71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2186" r="8722"/>
          <a:stretch/>
        </p:blipFill>
        <p:spPr bwMode="auto">
          <a:xfrm>
            <a:off x="4347599" y="2606462"/>
            <a:ext cx="3584448" cy="3639312"/>
          </a:xfrm>
          <a:prstGeom prst="rect">
            <a:avLst/>
          </a:prstGeom>
          <a:noFill/>
          <a:extLst>
            <a:ext uri="{909E8E84-426E-40DD-AFC4-6F175D3DCCD1}">
              <a14:hiddenFill xmlns:a14="http://schemas.microsoft.com/office/drawing/2010/main">
                <a:solidFill>
                  <a:srgbClr val="FFFFFF"/>
                </a:solidFill>
              </a14:hiddenFill>
            </a:ext>
          </a:extLst>
        </p:spPr>
      </p:pic>
      <p:pic>
        <p:nvPicPr>
          <p:cNvPr id="4098" name="Picture 2" descr="What if your data is NOT Normal?. What rule to apply when the data does… |  by Tirthajyoti Sarkar | Towards Data Science">
            <a:extLst>
              <a:ext uri="{FF2B5EF4-FFF2-40B4-BE49-F238E27FC236}">
                <a16:creationId xmlns:a16="http://schemas.microsoft.com/office/drawing/2014/main" id="{FA6F6C5A-8CAA-4691-AD98-52B8A90FE61B}"/>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868" r="636" b="-3"/>
          <a:stretch/>
        </p:blipFill>
        <p:spPr bwMode="auto">
          <a:xfrm>
            <a:off x="8137415" y="2606462"/>
            <a:ext cx="3584448" cy="3639312"/>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a:extLst>
              <a:ext uri="{FF2B5EF4-FFF2-40B4-BE49-F238E27FC236}">
                <a16:creationId xmlns:a16="http://schemas.microsoft.com/office/drawing/2014/main" id="{41FCFD2E-6EBE-4AB1-B2CD-3C72F47D7DED}"/>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solidFill>
                  <a:schemeClr val="tx1">
                    <a:lumMod val="50000"/>
                    <a:lumOff val="50000"/>
                  </a:schemeClr>
                </a:solidFill>
              </a:rPr>
              <a:t>Mike Nguyen</a:t>
            </a:r>
          </a:p>
        </p:txBody>
      </p:sp>
      <p:sp>
        <p:nvSpPr>
          <p:cNvPr id="5" name="Slide Number Placeholder 4">
            <a:extLst>
              <a:ext uri="{FF2B5EF4-FFF2-40B4-BE49-F238E27FC236}">
                <a16:creationId xmlns:a16="http://schemas.microsoft.com/office/drawing/2014/main" id="{04603251-2351-45EA-B9CB-E7C0DD8D02A0}"/>
              </a:ext>
            </a:extLst>
          </p:cNvPr>
          <p:cNvSpPr>
            <a:spLocks noGrp="1"/>
          </p:cNvSpPr>
          <p:nvPr>
            <p:ph type="sldNum" sz="quarter" idx="12"/>
          </p:nvPr>
        </p:nvSpPr>
        <p:spPr>
          <a:xfrm>
            <a:off x="8610600" y="6356350"/>
            <a:ext cx="2828544" cy="365125"/>
          </a:xfrm>
        </p:spPr>
        <p:txBody>
          <a:bodyPr>
            <a:normAutofit/>
          </a:bodyPr>
          <a:lstStyle/>
          <a:p>
            <a:pPr>
              <a:spcAft>
                <a:spcPts val="600"/>
              </a:spcAft>
            </a:pPr>
            <a:fld id="{A6AF1B4E-90EC-4A51-B6E5-B702C054ECB0}" type="slidenum">
              <a:rPr lang="en-US">
                <a:solidFill>
                  <a:schemeClr val="tx1">
                    <a:lumMod val="50000"/>
                    <a:lumOff val="50000"/>
                  </a:schemeClr>
                </a:solidFill>
              </a:rPr>
              <a:pPr>
                <a:spcAft>
                  <a:spcPts val="600"/>
                </a:spcAft>
              </a:pPr>
              <a:t>12</a:t>
            </a:fld>
            <a:endParaRPr lang="en-US">
              <a:solidFill>
                <a:schemeClr val="tx1">
                  <a:lumMod val="50000"/>
                  <a:lumOff val="50000"/>
                </a:schemeClr>
              </a:solidFill>
            </a:endParaRPr>
          </a:p>
        </p:txBody>
      </p:sp>
    </p:spTree>
    <p:extLst>
      <p:ext uri="{BB962C8B-B14F-4D97-AF65-F5344CB8AC3E}">
        <p14:creationId xmlns:p14="http://schemas.microsoft.com/office/powerpoint/2010/main" val="35123318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7" name="Rectangle 96">
            <a:extLst>
              <a:ext uri="{FF2B5EF4-FFF2-40B4-BE49-F238E27FC236}">
                <a16:creationId xmlns:a16="http://schemas.microsoft.com/office/drawing/2014/main" id="{385E1BDC-A9B0-4A87-82E3-F3187F69A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9" name="Rectangle 98">
            <a:extLst>
              <a:ext uri="{FF2B5EF4-FFF2-40B4-BE49-F238E27FC236}">
                <a16:creationId xmlns:a16="http://schemas.microsoft.com/office/drawing/2014/main" id="{0990C621-3B8B-4820-8328-D47EF7CE8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C0FF1D7-8BBD-45E6-A84C-690387EB5977}"/>
              </a:ext>
            </a:extLst>
          </p:cNvPr>
          <p:cNvSpPr>
            <a:spLocks noGrp="1"/>
          </p:cNvSpPr>
          <p:nvPr>
            <p:ph type="title"/>
          </p:nvPr>
        </p:nvSpPr>
        <p:spPr>
          <a:xfrm>
            <a:off x="1051560" y="586822"/>
            <a:ext cx="3657600" cy="1645920"/>
          </a:xfrm>
        </p:spPr>
        <p:txBody>
          <a:bodyPr>
            <a:normAutofit/>
          </a:bodyPr>
          <a:lstStyle/>
          <a:p>
            <a:r>
              <a:rPr lang="en-US" sz="3200"/>
              <a:t>Statistical Procedure</a:t>
            </a:r>
          </a:p>
        </p:txBody>
      </p:sp>
      <p:sp>
        <p:nvSpPr>
          <p:cNvPr id="101" name="Rectangle 100">
            <a:extLst>
              <a:ext uri="{FF2B5EF4-FFF2-40B4-BE49-F238E27FC236}">
                <a16:creationId xmlns:a16="http://schemas.microsoft.com/office/drawing/2014/main" id="{C1A2385B-1D2A-4E17-84FA-6CB7F0AAE4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103" name="Rectangle 102">
            <a:extLst>
              <a:ext uri="{FF2B5EF4-FFF2-40B4-BE49-F238E27FC236}">
                <a16:creationId xmlns:a16="http://schemas.microsoft.com/office/drawing/2014/main" id="{5E791F2F-79DB-4CC0-9FA1-001E3E91E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B47FC678-21C8-4B0C-8E7D-D048877C3C24}"/>
              </a:ext>
            </a:extLst>
          </p:cNvPr>
          <p:cNvSpPr>
            <a:spLocks noGrp="1"/>
          </p:cNvSpPr>
          <p:nvPr>
            <p:ph idx="1"/>
          </p:nvPr>
        </p:nvSpPr>
        <p:spPr>
          <a:xfrm>
            <a:off x="5250106" y="586822"/>
            <a:ext cx="6106742" cy="1645920"/>
          </a:xfrm>
        </p:spPr>
        <p:txBody>
          <a:bodyPr anchor="ctr">
            <a:normAutofit/>
          </a:bodyPr>
          <a:lstStyle/>
          <a:p>
            <a:pPr marL="0" lvl="0" indent="0" rtl="0">
              <a:spcBef>
                <a:spcPts val="0"/>
              </a:spcBef>
              <a:spcAft>
                <a:spcPts val="0"/>
              </a:spcAft>
              <a:buNone/>
            </a:pPr>
            <a:r>
              <a:rPr lang="en-US" sz="1800" dirty="0">
                <a:latin typeface="Calibri"/>
                <a:ea typeface="Calibri"/>
                <a:cs typeface="Calibri"/>
                <a:sym typeface="Calibri"/>
              </a:rPr>
              <a:t>Mode: categorical and continuous </a:t>
            </a:r>
          </a:p>
          <a:p>
            <a:pPr marL="0" lvl="0" indent="0" rtl="0">
              <a:spcBef>
                <a:spcPts val="0"/>
              </a:spcBef>
              <a:spcAft>
                <a:spcPts val="0"/>
              </a:spcAft>
              <a:buNone/>
            </a:pPr>
            <a:endParaRPr lang="en-US" sz="1800" dirty="0">
              <a:latin typeface="Calibri"/>
              <a:ea typeface="Calibri"/>
              <a:cs typeface="Calibri"/>
              <a:sym typeface="Calibri"/>
            </a:endParaRPr>
          </a:p>
          <a:p>
            <a:pPr marL="0" lvl="0" indent="0" rtl="0">
              <a:spcBef>
                <a:spcPts val="0"/>
              </a:spcBef>
              <a:spcAft>
                <a:spcPts val="0"/>
              </a:spcAft>
              <a:buNone/>
            </a:pPr>
            <a:r>
              <a:rPr lang="en-US" sz="1800" dirty="0">
                <a:latin typeface="Calibri"/>
                <a:ea typeface="Calibri"/>
                <a:cs typeface="Calibri"/>
                <a:sym typeface="Calibri"/>
              </a:rPr>
              <a:t>Mean: only continuous. why? </a:t>
            </a:r>
          </a:p>
          <a:p>
            <a:pPr marL="0" lvl="0" indent="0" rtl="0">
              <a:spcBef>
                <a:spcPts val="0"/>
              </a:spcBef>
              <a:spcAft>
                <a:spcPts val="0"/>
              </a:spcAft>
              <a:buNone/>
            </a:pPr>
            <a:endParaRPr lang="en-US" sz="1800" dirty="0">
              <a:latin typeface="Calibri"/>
              <a:ea typeface="Calibri"/>
              <a:cs typeface="Calibri"/>
              <a:sym typeface="Calibri"/>
            </a:endParaRPr>
          </a:p>
          <a:p>
            <a:pPr marL="0" indent="0">
              <a:buNone/>
            </a:pPr>
            <a:endParaRPr lang="en-US" sz="1800" dirty="0"/>
          </a:p>
        </p:txBody>
      </p:sp>
      <p:pic>
        <p:nvPicPr>
          <p:cNvPr id="79" name="Google Shape;178;p11" descr="Diagram&#10;&#10;Description automatically generated">
            <a:extLst>
              <a:ext uri="{FF2B5EF4-FFF2-40B4-BE49-F238E27FC236}">
                <a16:creationId xmlns:a16="http://schemas.microsoft.com/office/drawing/2014/main" id="{2A7DF004-E559-4145-84F1-511D90A299A9}"/>
              </a:ext>
            </a:extLst>
          </p:cNvPr>
          <p:cNvPicPr preferRelativeResize="0"/>
          <p:nvPr/>
        </p:nvPicPr>
        <p:blipFill rotWithShape="1">
          <a:blip r:embed="rId3"/>
          <a:stretch/>
        </p:blipFill>
        <p:spPr>
          <a:xfrm>
            <a:off x="587360" y="2729397"/>
            <a:ext cx="5422355" cy="3483864"/>
          </a:xfrm>
          <a:prstGeom prst="rect">
            <a:avLst/>
          </a:prstGeom>
          <a:noFill/>
        </p:spPr>
      </p:pic>
      <p:pic>
        <p:nvPicPr>
          <p:cNvPr id="13" name="Picture 12" descr="Graphical user interface, application&#10;&#10;Description automatically generated">
            <a:extLst>
              <a:ext uri="{FF2B5EF4-FFF2-40B4-BE49-F238E27FC236}">
                <a16:creationId xmlns:a16="http://schemas.microsoft.com/office/drawing/2014/main" id="{0F2C9322-FB38-4559-A162-FA300CB94760}"/>
              </a:ext>
            </a:extLst>
          </p:cNvPr>
          <p:cNvPicPr>
            <a:picLocks noChangeAspect="1"/>
          </p:cNvPicPr>
          <p:nvPr/>
        </p:nvPicPr>
        <p:blipFill rotWithShape="1">
          <a:blip r:embed="rId4"/>
          <a:srcRect l="1393" r="-1" b="-1"/>
          <a:stretch/>
        </p:blipFill>
        <p:spPr>
          <a:xfrm>
            <a:off x="6198781" y="3407120"/>
            <a:ext cx="5523082" cy="2128418"/>
          </a:xfrm>
          <a:prstGeom prst="rect">
            <a:avLst/>
          </a:prstGeom>
        </p:spPr>
      </p:pic>
      <p:sp>
        <p:nvSpPr>
          <p:cNvPr id="4" name="Footer Placeholder 3">
            <a:extLst>
              <a:ext uri="{FF2B5EF4-FFF2-40B4-BE49-F238E27FC236}">
                <a16:creationId xmlns:a16="http://schemas.microsoft.com/office/drawing/2014/main" id="{24FC045A-A12F-403A-B77B-FF260D02668F}"/>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solidFill>
                  <a:schemeClr val="tx1">
                    <a:lumMod val="50000"/>
                    <a:lumOff val="50000"/>
                  </a:schemeClr>
                </a:solidFill>
              </a:rPr>
              <a:t>Mike Nguyen</a:t>
            </a:r>
          </a:p>
        </p:txBody>
      </p:sp>
      <p:sp>
        <p:nvSpPr>
          <p:cNvPr id="5" name="Slide Number Placeholder 4">
            <a:extLst>
              <a:ext uri="{FF2B5EF4-FFF2-40B4-BE49-F238E27FC236}">
                <a16:creationId xmlns:a16="http://schemas.microsoft.com/office/drawing/2014/main" id="{EA084420-A1FB-4873-B05D-990DD9DC47AF}"/>
              </a:ext>
            </a:extLst>
          </p:cNvPr>
          <p:cNvSpPr>
            <a:spLocks noGrp="1"/>
          </p:cNvSpPr>
          <p:nvPr>
            <p:ph type="sldNum" sz="quarter" idx="12"/>
          </p:nvPr>
        </p:nvSpPr>
        <p:spPr>
          <a:xfrm>
            <a:off x="8610600" y="6356350"/>
            <a:ext cx="2746248" cy="365125"/>
          </a:xfrm>
        </p:spPr>
        <p:txBody>
          <a:bodyPr>
            <a:normAutofit/>
          </a:bodyPr>
          <a:lstStyle/>
          <a:p>
            <a:pPr>
              <a:spcAft>
                <a:spcPts val="600"/>
              </a:spcAft>
            </a:pPr>
            <a:fld id="{A6AF1B4E-90EC-4A51-B6E5-B702C054ECB0}" type="slidenum">
              <a:rPr lang="en-US">
                <a:solidFill>
                  <a:schemeClr val="tx1">
                    <a:lumMod val="50000"/>
                    <a:lumOff val="50000"/>
                  </a:schemeClr>
                </a:solidFill>
              </a:rPr>
              <a:pPr>
                <a:spcAft>
                  <a:spcPts val="600"/>
                </a:spcAft>
              </a:pPr>
              <a:t>13</a:t>
            </a:fld>
            <a:endParaRPr lang="en-US">
              <a:solidFill>
                <a:schemeClr val="tx1">
                  <a:lumMod val="50000"/>
                  <a:lumOff val="50000"/>
                </a:schemeClr>
              </a:solidFill>
            </a:endParaRPr>
          </a:p>
        </p:txBody>
      </p:sp>
    </p:spTree>
    <p:extLst>
      <p:ext uri="{BB962C8B-B14F-4D97-AF65-F5344CB8AC3E}">
        <p14:creationId xmlns:p14="http://schemas.microsoft.com/office/powerpoint/2010/main" val="21305568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2AB352C-7138-4BCF-9966-4AC95C1958EC}"/>
              </a:ext>
            </a:extLst>
          </p:cNvPr>
          <p:cNvSpPr>
            <a:spLocks noGrp="1"/>
          </p:cNvSpPr>
          <p:nvPr>
            <p:ph type="title"/>
          </p:nvPr>
        </p:nvSpPr>
        <p:spPr>
          <a:xfrm>
            <a:off x="838200" y="365125"/>
            <a:ext cx="10515600" cy="1325563"/>
          </a:xfrm>
        </p:spPr>
        <p:txBody>
          <a:bodyPr>
            <a:normAutofit/>
          </a:bodyPr>
          <a:lstStyle/>
          <a:p>
            <a:r>
              <a:rPr lang="en-US" sz="5400"/>
              <a:t>iClicker Question</a:t>
            </a:r>
          </a:p>
        </p:txBody>
      </p:sp>
      <p:sp>
        <p:nvSpPr>
          <p:cNvPr id="12"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FA969E3-1ECE-4D09-90E1-8A54C076E0FA}"/>
              </a:ext>
            </a:extLst>
          </p:cNvPr>
          <p:cNvSpPr>
            <a:spLocks noGrp="1"/>
          </p:cNvSpPr>
          <p:nvPr>
            <p:ph idx="1"/>
          </p:nvPr>
        </p:nvSpPr>
        <p:spPr>
          <a:xfrm>
            <a:off x="838200" y="1929384"/>
            <a:ext cx="10515600" cy="4251960"/>
          </a:xfrm>
        </p:spPr>
        <p:txBody>
          <a:bodyPr>
            <a:normAutofit/>
          </a:bodyPr>
          <a:lstStyle/>
          <a:p>
            <a:pPr marL="0" indent="0">
              <a:buNone/>
            </a:pPr>
            <a:r>
              <a:rPr lang="en-US" sz="2200"/>
              <a:t>Which measure of central tendency (mode or mean) should you use?</a:t>
            </a:r>
          </a:p>
          <a:p>
            <a:pPr marL="0" indent="0">
              <a:buNone/>
            </a:pPr>
            <a:r>
              <a:rPr lang="en-US" sz="2200"/>
              <a:t>Gender of respondent (Male or Female) </a:t>
            </a:r>
          </a:p>
          <a:p>
            <a:pPr marL="0" indent="0">
              <a:buNone/>
            </a:pPr>
            <a:r>
              <a:rPr lang="en-US" sz="2200"/>
              <a:t>Hint: Can you do average gender? How do you calculate average? </a:t>
            </a:r>
          </a:p>
          <a:p>
            <a:pPr marL="514350" indent="-514350">
              <a:buFont typeface="+mj-lt"/>
              <a:buAutoNum type="alphaUcPeriod"/>
            </a:pPr>
            <a:r>
              <a:rPr lang="en-US" sz="2200"/>
              <a:t>Mode</a:t>
            </a:r>
          </a:p>
          <a:p>
            <a:pPr marL="514350" indent="-514350">
              <a:buFont typeface="+mj-lt"/>
              <a:buAutoNum type="alphaUcPeriod"/>
            </a:pPr>
            <a:r>
              <a:rPr lang="en-US" sz="2200"/>
              <a:t>Mean</a:t>
            </a:r>
          </a:p>
        </p:txBody>
      </p:sp>
      <p:sp>
        <p:nvSpPr>
          <p:cNvPr id="4" name="Footer Placeholder 3">
            <a:extLst>
              <a:ext uri="{FF2B5EF4-FFF2-40B4-BE49-F238E27FC236}">
                <a16:creationId xmlns:a16="http://schemas.microsoft.com/office/drawing/2014/main" id="{257DDFA8-3B11-4EBC-8763-7A42727F84B0}"/>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09DA40A0-5D4A-407F-B0FF-28FF9D729107}"/>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14</a:t>
            </a:fld>
            <a:endParaRPr lang="en-US"/>
          </a:p>
        </p:txBody>
      </p:sp>
    </p:spTree>
    <p:extLst>
      <p:ext uri="{BB962C8B-B14F-4D97-AF65-F5344CB8AC3E}">
        <p14:creationId xmlns:p14="http://schemas.microsoft.com/office/powerpoint/2010/main" val="5767487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2AB352C-7138-4BCF-9966-4AC95C1958EC}"/>
              </a:ext>
            </a:extLst>
          </p:cNvPr>
          <p:cNvSpPr>
            <a:spLocks noGrp="1"/>
          </p:cNvSpPr>
          <p:nvPr>
            <p:ph type="title"/>
          </p:nvPr>
        </p:nvSpPr>
        <p:spPr>
          <a:xfrm>
            <a:off x="838200" y="365125"/>
            <a:ext cx="10515600" cy="1325563"/>
          </a:xfrm>
        </p:spPr>
        <p:txBody>
          <a:bodyPr>
            <a:normAutofit/>
          </a:bodyPr>
          <a:lstStyle/>
          <a:p>
            <a:r>
              <a:rPr lang="en-US" sz="5400"/>
              <a:t>iClicker Question</a:t>
            </a:r>
          </a:p>
        </p:txBody>
      </p:sp>
      <p:sp>
        <p:nvSpPr>
          <p:cNvPr id="12"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FA969E3-1ECE-4D09-90E1-8A54C076E0FA}"/>
              </a:ext>
            </a:extLst>
          </p:cNvPr>
          <p:cNvSpPr>
            <a:spLocks noGrp="1"/>
          </p:cNvSpPr>
          <p:nvPr>
            <p:ph idx="1"/>
          </p:nvPr>
        </p:nvSpPr>
        <p:spPr>
          <a:xfrm>
            <a:off x="838200" y="1929384"/>
            <a:ext cx="10515600" cy="4251960"/>
          </a:xfrm>
        </p:spPr>
        <p:txBody>
          <a:bodyPr>
            <a:normAutofit/>
          </a:bodyPr>
          <a:lstStyle/>
          <a:p>
            <a:pPr marL="0" indent="0">
              <a:buNone/>
            </a:pPr>
            <a:r>
              <a:rPr lang="en-US" sz="2200"/>
              <a:t>Which measure of central tendency (mode or mean) should you use?</a:t>
            </a:r>
          </a:p>
          <a:p>
            <a:pPr marL="0" indent="0">
              <a:buNone/>
            </a:pPr>
            <a:r>
              <a:rPr lang="en-US" sz="2200"/>
              <a:t>Customer Satisfaction (How satisfied are you with the store’s customer service? – use 5-point scale where 1 means not satisfied and 5 means very satisfied). </a:t>
            </a:r>
          </a:p>
          <a:p>
            <a:pPr marL="514350" indent="-514350">
              <a:buFont typeface="+mj-lt"/>
              <a:buAutoNum type="alphaUcPeriod"/>
            </a:pPr>
            <a:r>
              <a:rPr lang="en-US" sz="2200"/>
              <a:t>Mode</a:t>
            </a:r>
          </a:p>
          <a:p>
            <a:pPr marL="514350" indent="-514350">
              <a:buFont typeface="+mj-lt"/>
              <a:buAutoNum type="alphaUcPeriod"/>
            </a:pPr>
            <a:r>
              <a:rPr lang="en-US" sz="2200"/>
              <a:t>Mean</a:t>
            </a:r>
          </a:p>
        </p:txBody>
      </p:sp>
      <p:sp>
        <p:nvSpPr>
          <p:cNvPr id="4" name="Footer Placeholder 3">
            <a:extLst>
              <a:ext uri="{FF2B5EF4-FFF2-40B4-BE49-F238E27FC236}">
                <a16:creationId xmlns:a16="http://schemas.microsoft.com/office/drawing/2014/main" id="{257DDFA8-3B11-4EBC-8763-7A42727F84B0}"/>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09DA40A0-5D4A-407F-B0FF-28FF9D729107}"/>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15</a:t>
            </a:fld>
            <a:endParaRPr lang="en-US"/>
          </a:p>
        </p:txBody>
      </p:sp>
    </p:spTree>
    <p:extLst>
      <p:ext uri="{BB962C8B-B14F-4D97-AF65-F5344CB8AC3E}">
        <p14:creationId xmlns:p14="http://schemas.microsoft.com/office/powerpoint/2010/main" val="39651238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79BB35BC-D5C2-4C8B-A22A-A71E619191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48C06EA-B84A-4960-AE6F-7C612784EB2F}"/>
              </a:ext>
            </a:extLst>
          </p:cNvPr>
          <p:cNvSpPr>
            <a:spLocks noGrp="1"/>
          </p:cNvSpPr>
          <p:nvPr>
            <p:ph type="title"/>
          </p:nvPr>
        </p:nvSpPr>
        <p:spPr>
          <a:xfrm>
            <a:off x="6513788" y="365125"/>
            <a:ext cx="4840010" cy="1807305"/>
          </a:xfrm>
        </p:spPr>
        <p:txBody>
          <a:bodyPr>
            <a:normAutofit/>
          </a:bodyPr>
          <a:lstStyle/>
          <a:p>
            <a:r>
              <a:rPr lang="en-US" dirty="0"/>
              <a:t>Lab Session </a:t>
            </a:r>
          </a:p>
        </p:txBody>
      </p:sp>
      <p:pic>
        <p:nvPicPr>
          <p:cNvPr id="7" name="Picture 6" descr="Computer script on a screen">
            <a:extLst>
              <a:ext uri="{FF2B5EF4-FFF2-40B4-BE49-F238E27FC236}">
                <a16:creationId xmlns:a16="http://schemas.microsoft.com/office/drawing/2014/main" id="{42792FCC-F7FB-4640-9475-1B9687518722}"/>
              </a:ext>
            </a:extLst>
          </p:cNvPr>
          <p:cNvPicPr>
            <a:picLocks noChangeAspect="1"/>
          </p:cNvPicPr>
          <p:nvPr/>
        </p:nvPicPr>
        <p:blipFill rotWithShape="1">
          <a:blip r:embed="rId3"/>
          <a:srcRect l="347" r="40119" b="-1"/>
          <a:stretch/>
        </p:blipFill>
        <p:spPr>
          <a:xfrm>
            <a:off x="20" y="10"/>
            <a:ext cx="6116549" cy="6857990"/>
          </a:xfrm>
          <a:custGeom>
            <a:avLst/>
            <a:gdLst/>
            <a:ahLst/>
            <a:cxnLst/>
            <a:rect l="l" t="t" r="r" b="b"/>
            <a:pathLst>
              <a:path w="6116569" h="6879321">
                <a:moveTo>
                  <a:pt x="0" y="0"/>
                </a:moveTo>
                <a:lnTo>
                  <a:pt x="2935851" y="0"/>
                </a:lnTo>
                <a:cubicBezTo>
                  <a:pt x="3035710" y="10660"/>
                  <a:pt x="3138421" y="17767"/>
                  <a:pt x="3238280" y="31980"/>
                </a:cubicBezTo>
                <a:cubicBezTo>
                  <a:pt x="3817462" y="106602"/>
                  <a:pt x="3127009" y="277163"/>
                  <a:pt x="3660541" y="550772"/>
                </a:cubicBezTo>
                <a:cubicBezTo>
                  <a:pt x="3706191" y="575645"/>
                  <a:pt x="3757546" y="579199"/>
                  <a:pt x="3808902" y="589860"/>
                </a:cubicBezTo>
                <a:cubicBezTo>
                  <a:pt x="4008620" y="625393"/>
                  <a:pt x="4211192" y="618286"/>
                  <a:pt x="4413762" y="625393"/>
                </a:cubicBezTo>
                <a:cubicBezTo>
                  <a:pt x="4465118" y="628946"/>
                  <a:pt x="4525033" y="625393"/>
                  <a:pt x="4567830" y="721333"/>
                </a:cubicBezTo>
                <a:cubicBezTo>
                  <a:pt x="4425175" y="724888"/>
                  <a:pt x="4305344" y="731994"/>
                  <a:pt x="4171247" y="792401"/>
                </a:cubicBezTo>
                <a:cubicBezTo>
                  <a:pt x="4239722" y="859916"/>
                  <a:pt x="4322462" y="795955"/>
                  <a:pt x="4376671" y="842148"/>
                </a:cubicBezTo>
                <a:cubicBezTo>
                  <a:pt x="4428027" y="888342"/>
                  <a:pt x="4470824" y="891896"/>
                  <a:pt x="4527887" y="813722"/>
                </a:cubicBezTo>
                <a:cubicBezTo>
                  <a:pt x="4556417" y="774634"/>
                  <a:pt x="4604920" y="778187"/>
                  <a:pt x="4633452" y="799508"/>
                </a:cubicBezTo>
                <a:cubicBezTo>
                  <a:pt x="4781813" y="913216"/>
                  <a:pt x="4778960" y="909662"/>
                  <a:pt x="4947293" y="870576"/>
                </a:cubicBezTo>
                <a:cubicBezTo>
                  <a:pt x="5055712" y="845701"/>
                  <a:pt x="5166983" y="806615"/>
                  <a:pt x="5263988" y="820828"/>
                </a:cubicBezTo>
                <a:cubicBezTo>
                  <a:pt x="5275401" y="867022"/>
                  <a:pt x="5263988" y="888342"/>
                  <a:pt x="5249723" y="895449"/>
                </a:cubicBezTo>
                <a:cubicBezTo>
                  <a:pt x="5021475" y="1005604"/>
                  <a:pt x="4975825" y="1122864"/>
                  <a:pt x="4744723" y="1197485"/>
                </a:cubicBezTo>
                <a:cubicBezTo>
                  <a:pt x="4724751" y="1268552"/>
                  <a:pt x="4807491" y="1275660"/>
                  <a:pt x="4767548" y="1346727"/>
                </a:cubicBezTo>
                <a:cubicBezTo>
                  <a:pt x="4693367" y="1407134"/>
                  <a:pt x="4610627" y="1346727"/>
                  <a:pt x="4539299" y="1421348"/>
                </a:cubicBezTo>
                <a:cubicBezTo>
                  <a:pt x="4550712" y="1471094"/>
                  <a:pt x="4610627" y="1432008"/>
                  <a:pt x="4607773" y="1485309"/>
                </a:cubicBezTo>
                <a:cubicBezTo>
                  <a:pt x="4604920" y="1517288"/>
                  <a:pt x="4593508" y="1527948"/>
                  <a:pt x="4579242" y="1535055"/>
                </a:cubicBezTo>
                <a:cubicBezTo>
                  <a:pt x="4776107" y="1538608"/>
                  <a:pt x="5383820" y="1574142"/>
                  <a:pt x="5278255" y="1609676"/>
                </a:cubicBezTo>
                <a:cubicBezTo>
                  <a:pt x="5418057" y="1698511"/>
                  <a:pt x="5623481" y="1609676"/>
                  <a:pt x="5771843" y="1630997"/>
                </a:cubicBezTo>
                <a:cubicBezTo>
                  <a:pt x="5925911" y="1652316"/>
                  <a:pt x="6171278" y="1719830"/>
                  <a:pt x="6105656" y="1748257"/>
                </a:cubicBezTo>
                <a:cubicBezTo>
                  <a:pt x="6031475" y="1780238"/>
                  <a:pt x="5766136" y="2146235"/>
                  <a:pt x="5691955" y="2167555"/>
                </a:cubicBezTo>
                <a:cubicBezTo>
                  <a:pt x="5606362" y="2188875"/>
                  <a:pt x="5589243" y="2217302"/>
                  <a:pt x="5475118" y="2348776"/>
                </a:cubicBezTo>
                <a:cubicBezTo>
                  <a:pt x="5398085" y="2437610"/>
                  <a:pt x="5709074" y="2238623"/>
                  <a:pt x="5826051" y="2291922"/>
                </a:cubicBezTo>
                <a:cubicBezTo>
                  <a:pt x="5868848" y="2309690"/>
                  <a:pt x="5552153" y="2554872"/>
                  <a:pt x="5552153" y="2597513"/>
                </a:cubicBezTo>
                <a:cubicBezTo>
                  <a:pt x="5549300" y="2640153"/>
                  <a:pt x="5577831" y="2647260"/>
                  <a:pt x="5603508" y="2647260"/>
                </a:cubicBezTo>
                <a:cubicBezTo>
                  <a:pt x="5660571" y="2647260"/>
                  <a:pt x="5640599" y="2686346"/>
                  <a:pt x="5700515" y="2679240"/>
                </a:cubicBezTo>
                <a:cubicBezTo>
                  <a:pt x="5523622" y="2800055"/>
                  <a:pt x="5418057" y="2778734"/>
                  <a:pt x="5246870" y="2888889"/>
                </a:cubicBezTo>
                <a:cubicBezTo>
                  <a:pt x="5164130" y="2942189"/>
                  <a:pt x="4921615" y="3119857"/>
                  <a:pt x="4836022" y="3169605"/>
                </a:cubicBezTo>
                <a:cubicBezTo>
                  <a:pt x="4801785" y="3187371"/>
                  <a:pt x="4758988" y="3173158"/>
                  <a:pt x="4736163" y="3233565"/>
                </a:cubicBezTo>
                <a:cubicBezTo>
                  <a:pt x="4770400" y="3279759"/>
                  <a:pt x="4816050" y="3254885"/>
                  <a:pt x="4853141" y="3233565"/>
                </a:cubicBezTo>
                <a:cubicBezTo>
                  <a:pt x="4944440" y="3176711"/>
                  <a:pt x="4935881" y="3190925"/>
                  <a:pt x="4944440" y="3226459"/>
                </a:cubicBezTo>
                <a:cubicBezTo>
                  <a:pt x="4972972" y="3350827"/>
                  <a:pt x="5044300" y="3308186"/>
                  <a:pt x="5109921" y="3283313"/>
                </a:cubicBezTo>
                <a:cubicBezTo>
                  <a:pt x="5303932" y="3208692"/>
                  <a:pt x="5500797" y="3215799"/>
                  <a:pt x="5694809" y="3141178"/>
                </a:cubicBezTo>
                <a:cubicBezTo>
                  <a:pt x="5714781" y="3134070"/>
                  <a:pt x="5612068" y="3283313"/>
                  <a:pt x="5566419" y="3301079"/>
                </a:cubicBezTo>
                <a:cubicBezTo>
                  <a:pt x="5515063" y="3322399"/>
                  <a:pt x="5452294" y="3311739"/>
                  <a:pt x="5415203" y="3397020"/>
                </a:cubicBezTo>
                <a:cubicBezTo>
                  <a:pt x="5477972" y="3414787"/>
                  <a:pt x="5552153" y="3372147"/>
                  <a:pt x="5612068" y="3432554"/>
                </a:cubicBezTo>
                <a:cubicBezTo>
                  <a:pt x="5469413" y="3528494"/>
                  <a:pt x="5329610" y="3535601"/>
                  <a:pt x="5206927" y="3599562"/>
                </a:cubicBezTo>
                <a:cubicBezTo>
                  <a:pt x="5192661" y="3706163"/>
                  <a:pt x="5272548" y="3663523"/>
                  <a:pt x="5301079" y="3723930"/>
                </a:cubicBezTo>
                <a:cubicBezTo>
                  <a:pt x="5072830" y="3844745"/>
                  <a:pt x="4564977" y="4232062"/>
                  <a:pt x="4507915" y="4306683"/>
                </a:cubicBezTo>
                <a:cubicBezTo>
                  <a:pt x="4390937" y="4463031"/>
                  <a:pt x="3900202" y="4562525"/>
                  <a:pt x="3982942" y="4587399"/>
                </a:cubicBezTo>
                <a:cubicBezTo>
                  <a:pt x="4051417" y="4608719"/>
                  <a:pt x="4119891" y="4587399"/>
                  <a:pt x="4185513" y="4541205"/>
                </a:cubicBezTo>
                <a:cubicBezTo>
                  <a:pt x="4291078" y="4466584"/>
                  <a:pt x="5010062" y="4523438"/>
                  <a:pt x="5212633" y="4455924"/>
                </a:cubicBezTo>
                <a:cubicBezTo>
                  <a:pt x="5241164" y="4445264"/>
                  <a:pt x="5283960" y="4409730"/>
                  <a:pt x="5312492" y="4473691"/>
                </a:cubicBezTo>
                <a:cubicBezTo>
                  <a:pt x="5098508" y="4704659"/>
                  <a:pt x="4833169" y="4654913"/>
                  <a:pt x="4596361" y="4818368"/>
                </a:cubicBezTo>
                <a:cubicBezTo>
                  <a:pt x="4684807" y="4917861"/>
                  <a:pt x="4776107" y="4907202"/>
                  <a:pt x="4873113" y="4885882"/>
                </a:cubicBezTo>
                <a:cubicBezTo>
                  <a:pt x="4895938" y="4878775"/>
                  <a:pt x="4930175" y="4871668"/>
                  <a:pt x="4935881" y="4914309"/>
                </a:cubicBezTo>
                <a:cubicBezTo>
                  <a:pt x="4941587" y="4967609"/>
                  <a:pt x="4898790" y="4978270"/>
                  <a:pt x="4873113" y="5003143"/>
                </a:cubicBezTo>
                <a:cubicBezTo>
                  <a:pt x="4833169" y="5038676"/>
                  <a:pt x="4773254" y="4999590"/>
                  <a:pt x="4721898" y="5095530"/>
                </a:cubicBezTo>
                <a:cubicBezTo>
                  <a:pt x="4873113" y="5067104"/>
                  <a:pt x="4998650" y="5020910"/>
                  <a:pt x="5132745" y="4949842"/>
                </a:cubicBezTo>
                <a:cubicBezTo>
                  <a:pt x="5121333" y="5006696"/>
                  <a:pt x="5081390" y="5035123"/>
                  <a:pt x="5101362" y="5081317"/>
                </a:cubicBezTo>
                <a:cubicBezTo>
                  <a:pt x="5118480" y="5116850"/>
                  <a:pt x="5164130" y="5131063"/>
                  <a:pt x="5138452" y="5198578"/>
                </a:cubicBezTo>
                <a:cubicBezTo>
                  <a:pt x="5067125" y="5273199"/>
                  <a:pt x="4967265" y="5258986"/>
                  <a:pt x="4904497" y="5362033"/>
                </a:cubicBezTo>
                <a:cubicBezTo>
                  <a:pt x="4818903" y="5507721"/>
                  <a:pt x="4684807" y="5564575"/>
                  <a:pt x="4579242" y="5674729"/>
                </a:cubicBezTo>
                <a:cubicBezTo>
                  <a:pt x="4545005" y="5713816"/>
                  <a:pt x="4313903" y="5841738"/>
                  <a:pt x="4253988" y="5884379"/>
                </a:cubicBezTo>
                <a:cubicBezTo>
                  <a:pt x="4168395" y="5944786"/>
                  <a:pt x="4071389" y="5966106"/>
                  <a:pt x="3985795" y="6069153"/>
                </a:cubicBezTo>
                <a:cubicBezTo>
                  <a:pt x="4065682" y="6086921"/>
                  <a:pt x="4134157" y="5990979"/>
                  <a:pt x="4231163" y="6030066"/>
                </a:cubicBezTo>
                <a:cubicBezTo>
                  <a:pt x="4074242" y="6133114"/>
                  <a:pt x="3931586" y="6182861"/>
                  <a:pt x="3814609" y="6317889"/>
                </a:cubicBezTo>
                <a:cubicBezTo>
                  <a:pt x="3800343" y="6335656"/>
                  <a:pt x="3771812" y="6332102"/>
                  <a:pt x="3751840" y="6339209"/>
                </a:cubicBezTo>
                <a:cubicBezTo>
                  <a:pt x="3529298" y="6406723"/>
                  <a:pt x="3309608" y="6467130"/>
                  <a:pt x="3089919" y="6563071"/>
                </a:cubicBezTo>
                <a:cubicBezTo>
                  <a:pt x="3041416" y="6584392"/>
                  <a:pt x="2955823" y="6595052"/>
                  <a:pt x="2961529" y="6662566"/>
                </a:cubicBezTo>
                <a:cubicBezTo>
                  <a:pt x="2972941" y="6765613"/>
                  <a:pt x="3055681" y="6687439"/>
                  <a:pt x="3107038" y="6673226"/>
                </a:cubicBezTo>
                <a:cubicBezTo>
                  <a:pt x="3269664" y="6634138"/>
                  <a:pt x="3432292" y="6570178"/>
                  <a:pt x="3594919" y="6591499"/>
                </a:cubicBezTo>
                <a:cubicBezTo>
                  <a:pt x="3483648" y="6637693"/>
                  <a:pt x="3372376" y="6680332"/>
                  <a:pt x="3261106" y="6726527"/>
                </a:cubicBezTo>
                <a:cubicBezTo>
                  <a:pt x="3386642" y="6705206"/>
                  <a:pt x="3495061" y="6786934"/>
                  <a:pt x="3620597" y="6740740"/>
                </a:cubicBezTo>
                <a:cubicBezTo>
                  <a:pt x="3660541" y="6726527"/>
                  <a:pt x="3700484" y="6765613"/>
                  <a:pt x="3703337" y="6826020"/>
                </a:cubicBezTo>
                <a:cubicBezTo>
                  <a:pt x="3706191" y="6847340"/>
                  <a:pt x="3700484" y="6865108"/>
                  <a:pt x="3689072" y="6879321"/>
                </a:cubicBezTo>
                <a:lnTo>
                  <a:pt x="0" y="6879321"/>
                </a:lnTo>
                <a:close/>
              </a:path>
            </a:pathLst>
          </a:custGeom>
        </p:spPr>
      </p:pic>
      <p:sp>
        <p:nvSpPr>
          <p:cNvPr id="3" name="Content Placeholder 2">
            <a:extLst>
              <a:ext uri="{FF2B5EF4-FFF2-40B4-BE49-F238E27FC236}">
                <a16:creationId xmlns:a16="http://schemas.microsoft.com/office/drawing/2014/main" id="{B01D68B0-67E9-4D39-8BFB-CF4927B9BD4C}"/>
              </a:ext>
            </a:extLst>
          </p:cNvPr>
          <p:cNvSpPr>
            <a:spLocks noGrp="1"/>
          </p:cNvSpPr>
          <p:nvPr>
            <p:ph idx="1"/>
          </p:nvPr>
        </p:nvSpPr>
        <p:spPr>
          <a:xfrm>
            <a:off x="6513788" y="2333297"/>
            <a:ext cx="4840010" cy="3843666"/>
          </a:xfrm>
        </p:spPr>
        <p:txBody>
          <a:bodyPr>
            <a:normAutofit/>
          </a:bodyPr>
          <a:lstStyle/>
          <a:p>
            <a:r>
              <a:rPr lang="en-US" sz="2000"/>
              <a:t>Excel </a:t>
            </a:r>
          </a:p>
          <a:p>
            <a:r>
              <a:rPr lang="en-US" sz="2000"/>
              <a:t>R</a:t>
            </a:r>
          </a:p>
        </p:txBody>
      </p:sp>
      <p:sp>
        <p:nvSpPr>
          <p:cNvPr id="4" name="Footer Placeholder 3">
            <a:extLst>
              <a:ext uri="{FF2B5EF4-FFF2-40B4-BE49-F238E27FC236}">
                <a16:creationId xmlns:a16="http://schemas.microsoft.com/office/drawing/2014/main" id="{51CC175C-2913-435E-AC41-9BCD63C06B7B}"/>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5BBEA971-4EB2-4D26-B188-EF5DAB1F7B50}"/>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16</a:t>
            </a:fld>
            <a:endParaRPr lang="en-US"/>
          </a:p>
        </p:txBody>
      </p:sp>
    </p:spTree>
    <p:extLst>
      <p:ext uri="{BB962C8B-B14F-4D97-AF65-F5344CB8AC3E}">
        <p14:creationId xmlns:p14="http://schemas.microsoft.com/office/powerpoint/2010/main" val="15382636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 name="Rectangle 72">
            <a:extLst>
              <a:ext uri="{FF2B5EF4-FFF2-40B4-BE49-F238E27FC236}">
                <a16:creationId xmlns:a16="http://schemas.microsoft.com/office/drawing/2014/main" id="{5E52985E-2553-471E-82AA-5ED7A32989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3308" y="4462044"/>
            <a:ext cx="11438793" cy="1844256"/>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261A314-0165-4441-A108-D91F817E9873}"/>
              </a:ext>
            </a:extLst>
          </p:cNvPr>
          <p:cNvSpPr>
            <a:spLocks noGrp="1"/>
          </p:cNvSpPr>
          <p:nvPr>
            <p:ph type="title"/>
          </p:nvPr>
        </p:nvSpPr>
        <p:spPr>
          <a:xfrm>
            <a:off x="649270" y="4615840"/>
            <a:ext cx="3885141" cy="1526741"/>
          </a:xfrm>
        </p:spPr>
        <p:txBody>
          <a:bodyPr>
            <a:normAutofit/>
          </a:bodyPr>
          <a:lstStyle/>
          <a:p>
            <a:pPr algn="r"/>
            <a:r>
              <a:rPr lang="en-US" sz="3000">
                <a:solidFill>
                  <a:schemeClr val="bg1"/>
                </a:solidFill>
              </a:rPr>
              <a:t>5-minute Snippet</a:t>
            </a:r>
          </a:p>
        </p:txBody>
      </p:sp>
      <p:pic>
        <p:nvPicPr>
          <p:cNvPr id="5122" name="Picture 2" descr="RHONJ i only told my friends and family the rumor meme - United States Memes">
            <a:extLst>
              <a:ext uri="{FF2B5EF4-FFF2-40B4-BE49-F238E27FC236}">
                <a16:creationId xmlns:a16="http://schemas.microsoft.com/office/drawing/2014/main" id="{53CEBC9E-0A4C-4775-9248-2B85717840A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6087" r="2" b="14345"/>
          <a:stretch/>
        </p:blipFill>
        <p:spPr bwMode="auto">
          <a:xfrm>
            <a:off x="393308" y="352931"/>
            <a:ext cx="5559480" cy="3749040"/>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Have you heard? The maths of rumour spreading | plus.maths.org">
            <a:extLst>
              <a:ext uri="{FF2B5EF4-FFF2-40B4-BE49-F238E27FC236}">
                <a16:creationId xmlns:a16="http://schemas.microsoft.com/office/drawing/2014/main" id="{E3DD86F3-3281-4DB1-AC35-07B01BBECD9B}"/>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564" r="-3" b="11495"/>
          <a:stretch/>
        </p:blipFill>
        <p:spPr bwMode="auto">
          <a:xfrm>
            <a:off x="6251736" y="357013"/>
            <a:ext cx="5546955" cy="3749040"/>
          </a:xfrm>
          <a:prstGeom prst="rect">
            <a:avLst/>
          </a:prstGeom>
          <a:noFill/>
          <a:extLst>
            <a:ext uri="{909E8E84-426E-40DD-AFC4-6F175D3DCCD1}">
              <a14:hiddenFill xmlns:a14="http://schemas.microsoft.com/office/drawing/2010/main">
                <a:solidFill>
                  <a:srgbClr val="FFFFFF"/>
                </a:solidFill>
              </a14:hiddenFill>
            </a:ext>
          </a:extLst>
        </p:spPr>
      </p:pic>
      <p:cxnSp>
        <p:nvCxnSpPr>
          <p:cNvPr id="75" name="Straight Connector 74">
            <a:extLst>
              <a:ext uri="{FF2B5EF4-FFF2-40B4-BE49-F238E27FC236}">
                <a16:creationId xmlns:a16="http://schemas.microsoft.com/office/drawing/2014/main" id="{DAE3ABC6-4042-4293-A7DF-F01181363B7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4739873" y="4690076"/>
            <a:ext cx="0" cy="1371600"/>
          </a:xfrm>
          <a:prstGeom prst="line">
            <a:avLst/>
          </a:prstGeom>
          <a:ln w="19050">
            <a:solidFill>
              <a:schemeClr val="bg1">
                <a:alpha val="7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6BD4D885-6887-4E65-A7A4-20EBEEA51560}"/>
              </a:ext>
            </a:extLst>
          </p:cNvPr>
          <p:cNvSpPr>
            <a:spLocks noGrp="1"/>
          </p:cNvSpPr>
          <p:nvPr>
            <p:ph idx="1"/>
          </p:nvPr>
        </p:nvSpPr>
        <p:spPr>
          <a:xfrm>
            <a:off x="4945336" y="4615840"/>
            <a:ext cx="6609921" cy="1526741"/>
          </a:xfrm>
        </p:spPr>
        <p:txBody>
          <a:bodyPr anchor="ctr">
            <a:normAutofit/>
          </a:bodyPr>
          <a:lstStyle/>
          <a:p>
            <a:r>
              <a:rPr lang="en-US" sz="2200">
                <a:solidFill>
                  <a:schemeClr val="bg1"/>
                </a:solidFill>
              </a:rPr>
              <a:t>How Rumor Spread </a:t>
            </a:r>
          </a:p>
          <a:p>
            <a:r>
              <a:rPr lang="en-US" sz="2200">
                <a:solidFill>
                  <a:schemeClr val="bg1"/>
                </a:solidFill>
              </a:rPr>
              <a:t>The more seeding you have, the faster rate of transmission </a:t>
            </a:r>
          </a:p>
          <a:p>
            <a:endParaRPr lang="en-US" sz="2200">
              <a:solidFill>
                <a:schemeClr val="bg1"/>
              </a:solidFill>
            </a:endParaRPr>
          </a:p>
        </p:txBody>
      </p:sp>
      <p:sp>
        <p:nvSpPr>
          <p:cNvPr id="4" name="Footer Placeholder 3">
            <a:extLst>
              <a:ext uri="{FF2B5EF4-FFF2-40B4-BE49-F238E27FC236}">
                <a16:creationId xmlns:a16="http://schemas.microsoft.com/office/drawing/2014/main" id="{2A20D851-E5C2-4315-BAFC-EF2D6E76F38E}"/>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3A6DCFD5-A312-49E8-83DC-CD37B711C7E0}"/>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17</a:t>
            </a:fld>
            <a:endParaRPr lang="en-US"/>
          </a:p>
        </p:txBody>
      </p:sp>
    </p:spTree>
    <p:extLst>
      <p:ext uri="{BB962C8B-B14F-4D97-AF65-F5344CB8AC3E}">
        <p14:creationId xmlns:p14="http://schemas.microsoft.com/office/powerpoint/2010/main" val="24645296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0291998-267C-4D4F-BEA0-8579CC3A4B3C}"/>
              </a:ext>
            </a:extLst>
          </p:cNvPr>
          <p:cNvSpPr>
            <a:spLocks noGrp="1"/>
          </p:cNvSpPr>
          <p:nvPr>
            <p:ph type="title"/>
          </p:nvPr>
        </p:nvSpPr>
        <p:spPr>
          <a:xfrm>
            <a:off x="841248" y="548640"/>
            <a:ext cx="3600860" cy="5431536"/>
          </a:xfrm>
        </p:spPr>
        <p:txBody>
          <a:bodyPr>
            <a:normAutofit/>
          </a:bodyPr>
          <a:lstStyle/>
          <a:p>
            <a:r>
              <a:rPr lang="en-US" sz="5400"/>
              <a:t>iClicker Question</a:t>
            </a:r>
          </a:p>
        </p:txBody>
      </p:sp>
      <p:sp>
        <p:nvSpPr>
          <p:cNvPr id="12"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981DBEB-191A-4F2D-AA09-6D27441D3582}"/>
              </a:ext>
            </a:extLst>
          </p:cNvPr>
          <p:cNvSpPr>
            <a:spLocks noGrp="1"/>
          </p:cNvSpPr>
          <p:nvPr>
            <p:ph idx="1"/>
          </p:nvPr>
        </p:nvSpPr>
        <p:spPr>
          <a:xfrm>
            <a:off x="5126418" y="552091"/>
            <a:ext cx="6224335" cy="5431536"/>
          </a:xfrm>
        </p:spPr>
        <p:txBody>
          <a:bodyPr anchor="ctr">
            <a:normAutofit/>
          </a:bodyPr>
          <a:lstStyle/>
          <a:p>
            <a:pPr marL="0" indent="0">
              <a:buNone/>
            </a:pPr>
            <a:r>
              <a:rPr lang="en-US" sz="2200" dirty="0"/>
              <a:t>How to handle missing data?</a:t>
            </a:r>
          </a:p>
          <a:p>
            <a:pPr marL="514350" indent="-514350">
              <a:buFont typeface="+mj-lt"/>
              <a:buAutoNum type="alphaUcPeriod"/>
            </a:pPr>
            <a:r>
              <a:rPr lang="en-US" sz="2200" dirty="0"/>
              <a:t>Just ignore it (assuming missing at random)</a:t>
            </a:r>
          </a:p>
          <a:p>
            <a:pPr marL="514350" indent="-514350">
              <a:buFont typeface="+mj-lt"/>
              <a:buAutoNum type="alphaUcPeriod"/>
            </a:pPr>
            <a:r>
              <a:rPr lang="en-US" sz="2200" dirty="0"/>
              <a:t>Try to impute missing values (i.e., substitute values for missing items)</a:t>
            </a:r>
          </a:p>
          <a:p>
            <a:pPr marL="514350" indent="-514350">
              <a:buFont typeface="+mj-lt"/>
              <a:buAutoNum type="alphaUcPeriod"/>
            </a:pPr>
            <a:r>
              <a:rPr lang="en-US" sz="2200" dirty="0"/>
              <a:t>Contact respondents or try to find raw data </a:t>
            </a:r>
          </a:p>
          <a:p>
            <a:pPr marL="514350" indent="-514350">
              <a:buFont typeface="+mj-lt"/>
              <a:buAutoNum type="alphaUcPeriod"/>
            </a:pPr>
            <a:r>
              <a:rPr lang="en-US" sz="2200" dirty="0"/>
              <a:t>All of the above</a:t>
            </a:r>
          </a:p>
        </p:txBody>
      </p:sp>
      <p:sp>
        <p:nvSpPr>
          <p:cNvPr id="4" name="Footer Placeholder 3">
            <a:extLst>
              <a:ext uri="{FF2B5EF4-FFF2-40B4-BE49-F238E27FC236}">
                <a16:creationId xmlns:a16="http://schemas.microsoft.com/office/drawing/2014/main" id="{C8FC13B4-6A65-4A8A-9DE1-A25B3A7653C1}"/>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4D193070-A64C-45F7-A3CC-4DBDF7764185}"/>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2</a:t>
            </a:fld>
            <a:endParaRPr lang="en-US"/>
          </a:p>
        </p:txBody>
      </p:sp>
    </p:spTree>
    <p:extLst>
      <p:ext uri="{BB962C8B-B14F-4D97-AF65-F5344CB8AC3E}">
        <p14:creationId xmlns:p14="http://schemas.microsoft.com/office/powerpoint/2010/main" val="40164461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242F77F-DA42-4CF6-8D1C-3E6852FD8153}"/>
              </a:ext>
            </a:extLst>
          </p:cNvPr>
          <p:cNvSpPr>
            <a:spLocks noGrp="1"/>
          </p:cNvSpPr>
          <p:nvPr>
            <p:ph type="title"/>
          </p:nvPr>
        </p:nvSpPr>
        <p:spPr>
          <a:xfrm>
            <a:off x="630936" y="640080"/>
            <a:ext cx="4818888" cy="1481328"/>
          </a:xfrm>
        </p:spPr>
        <p:txBody>
          <a:bodyPr anchor="b">
            <a:normAutofit/>
          </a:bodyPr>
          <a:lstStyle/>
          <a:p>
            <a:r>
              <a:rPr lang="en-US" sz="5400"/>
              <a:t>iClicker Question</a:t>
            </a:r>
          </a:p>
        </p:txBody>
      </p:sp>
      <p:sp>
        <p:nvSpPr>
          <p:cNvPr id="14" name="sketch line">
            <a:extLst>
              <a:ext uri="{FF2B5EF4-FFF2-40B4-BE49-F238E27FC236}">
                <a16:creationId xmlns:a16="http://schemas.microsoft.com/office/drawing/2014/main" id="{650D18FE-0824-4A46-B22C-A86B52E578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9199B57-FBCA-425F-A8CA-7FF07D6DF724}"/>
              </a:ext>
            </a:extLst>
          </p:cNvPr>
          <p:cNvSpPr>
            <a:spLocks noGrp="1"/>
          </p:cNvSpPr>
          <p:nvPr>
            <p:ph idx="1"/>
          </p:nvPr>
        </p:nvSpPr>
        <p:spPr>
          <a:xfrm>
            <a:off x="630936" y="2660904"/>
            <a:ext cx="4818888" cy="3547872"/>
          </a:xfrm>
        </p:spPr>
        <p:txBody>
          <a:bodyPr anchor="t">
            <a:normAutofit/>
          </a:bodyPr>
          <a:lstStyle/>
          <a:p>
            <a:pPr marL="0" indent="0">
              <a:buNone/>
            </a:pPr>
            <a:r>
              <a:rPr lang="en-US" sz="2200"/>
              <a:t>How can you code this closed-ended item into your data frame?</a:t>
            </a:r>
          </a:p>
          <a:p>
            <a:pPr marL="514350" indent="-514350">
              <a:buFont typeface="+mj-lt"/>
              <a:buAutoNum type="alphaUcPeriod"/>
            </a:pPr>
            <a:r>
              <a:rPr lang="en-US" sz="2200"/>
              <a:t>Assign a column (in the data frame) for each box, where 1 represents the box is checked </a:t>
            </a:r>
          </a:p>
          <a:p>
            <a:pPr marL="514350" indent="-514350">
              <a:buFont typeface="+mj-lt"/>
              <a:buAutoNum type="alphaUcPeriod"/>
            </a:pPr>
            <a:r>
              <a:rPr lang="en-US" sz="2200"/>
              <a:t>Assign a column (in the data frame) for the item, where labels are from 1-6 corresponding to 6 boxes. </a:t>
            </a:r>
          </a:p>
        </p:txBody>
      </p:sp>
      <p:pic>
        <p:nvPicPr>
          <p:cNvPr id="7" name="Picture 6">
            <a:extLst>
              <a:ext uri="{FF2B5EF4-FFF2-40B4-BE49-F238E27FC236}">
                <a16:creationId xmlns:a16="http://schemas.microsoft.com/office/drawing/2014/main" id="{A5047C6D-D9D4-407F-AA10-82D9ABBBEDDB}"/>
              </a:ext>
            </a:extLst>
          </p:cNvPr>
          <p:cNvPicPr>
            <a:picLocks noChangeAspect="1"/>
          </p:cNvPicPr>
          <p:nvPr/>
        </p:nvPicPr>
        <p:blipFill>
          <a:blip r:embed="rId2"/>
          <a:stretch>
            <a:fillRect/>
          </a:stretch>
        </p:blipFill>
        <p:spPr>
          <a:xfrm>
            <a:off x="6716132" y="640080"/>
            <a:ext cx="4224799" cy="5577840"/>
          </a:xfrm>
          <a:prstGeom prst="rect">
            <a:avLst/>
          </a:prstGeom>
        </p:spPr>
      </p:pic>
      <p:sp>
        <p:nvSpPr>
          <p:cNvPr id="4" name="Footer Placeholder 3">
            <a:extLst>
              <a:ext uri="{FF2B5EF4-FFF2-40B4-BE49-F238E27FC236}">
                <a16:creationId xmlns:a16="http://schemas.microsoft.com/office/drawing/2014/main" id="{EFD7522D-1842-4281-8756-9C064384D529}"/>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10977220-B168-4336-8993-1DA183C48D29}"/>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3</a:t>
            </a:fld>
            <a:endParaRPr lang="en-US"/>
          </a:p>
        </p:txBody>
      </p:sp>
    </p:spTree>
    <p:extLst>
      <p:ext uri="{BB962C8B-B14F-4D97-AF65-F5344CB8AC3E}">
        <p14:creationId xmlns:p14="http://schemas.microsoft.com/office/powerpoint/2010/main" val="11928674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F548D46-37D0-4BD5-837C-BF5FA7BFE811}"/>
              </a:ext>
            </a:extLst>
          </p:cNvPr>
          <p:cNvSpPr>
            <a:spLocks noGrp="1"/>
          </p:cNvSpPr>
          <p:nvPr>
            <p:ph type="title"/>
          </p:nvPr>
        </p:nvSpPr>
        <p:spPr>
          <a:xfrm>
            <a:off x="4654296" y="329184"/>
            <a:ext cx="6894576" cy="1783080"/>
          </a:xfrm>
        </p:spPr>
        <p:txBody>
          <a:bodyPr anchor="b">
            <a:normAutofit/>
          </a:bodyPr>
          <a:lstStyle/>
          <a:p>
            <a:r>
              <a:rPr lang="en-US" sz="5400"/>
              <a:t>iClicker Question</a:t>
            </a:r>
          </a:p>
        </p:txBody>
      </p:sp>
      <p:pic>
        <p:nvPicPr>
          <p:cNvPr id="7" name="Picture 6" descr="Question mark on green pastel background">
            <a:extLst>
              <a:ext uri="{FF2B5EF4-FFF2-40B4-BE49-F238E27FC236}">
                <a16:creationId xmlns:a16="http://schemas.microsoft.com/office/drawing/2014/main" id="{EA295557-9D8F-4994-BB33-1FE285E21864}"/>
              </a:ext>
            </a:extLst>
          </p:cNvPr>
          <p:cNvPicPr>
            <a:picLocks noChangeAspect="1"/>
          </p:cNvPicPr>
          <p:nvPr/>
        </p:nvPicPr>
        <p:blipFill rotWithShape="1">
          <a:blip r:embed="rId2"/>
          <a:srcRect l="47837" r="7844"/>
          <a:stretch/>
        </p:blipFill>
        <p:spPr>
          <a:xfrm>
            <a:off x="20" y="1"/>
            <a:ext cx="4052522" cy="6858000"/>
          </a:xfrm>
          <a:custGeom>
            <a:avLst/>
            <a:gdLst/>
            <a:ahLst/>
            <a:cxnLst/>
            <a:rect l="l" t="t" r="r" b="b"/>
            <a:pathLst>
              <a:path w="4052542" h="6858000">
                <a:moveTo>
                  <a:pt x="0" y="0"/>
                </a:moveTo>
                <a:lnTo>
                  <a:pt x="4020923" y="0"/>
                </a:lnTo>
                <a:lnTo>
                  <a:pt x="4022656" y="14697"/>
                </a:lnTo>
                <a:cubicBezTo>
                  <a:pt x="4037606" y="98462"/>
                  <a:pt x="4035072" y="183369"/>
                  <a:pt x="4039126" y="267642"/>
                </a:cubicBezTo>
                <a:cubicBezTo>
                  <a:pt x="4043941" y="370699"/>
                  <a:pt x="4037860" y="474136"/>
                  <a:pt x="4035579" y="577446"/>
                </a:cubicBezTo>
                <a:cubicBezTo>
                  <a:pt x="4033805" y="665399"/>
                  <a:pt x="4025063" y="753226"/>
                  <a:pt x="4027724" y="841306"/>
                </a:cubicBezTo>
                <a:cubicBezTo>
                  <a:pt x="4027914" y="844352"/>
                  <a:pt x="4027914" y="847398"/>
                  <a:pt x="4027724" y="850444"/>
                </a:cubicBezTo>
                <a:cubicBezTo>
                  <a:pt x="4019615" y="947281"/>
                  <a:pt x="4019615" y="1044626"/>
                  <a:pt x="4027724" y="1141464"/>
                </a:cubicBezTo>
                <a:cubicBezTo>
                  <a:pt x="4030296" y="1181772"/>
                  <a:pt x="4029574" y="1222221"/>
                  <a:pt x="4025570" y="1262415"/>
                </a:cubicBezTo>
                <a:cubicBezTo>
                  <a:pt x="4021769" y="1313563"/>
                  <a:pt x="4009606" y="1365472"/>
                  <a:pt x="4018348" y="1416238"/>
                </a:cubicBezTo>
                <a:cubicBezTo>
                  <a:pt x="4024037" y="1458058"/>
                  <a:pt x="4027166" y="1500194"/>
                  <a:pt x="4027724" y="1542394"/>
                </a:cubicBezTo>
                <a:cubicBezTo>
                  <a:pt x="4032158" y="1636820"/>
                  <a:pt x="4027977" y="1731753"/>
                  <a:pt x="4026330" y="1826433"/>
                </a:cubicBezTo>
                <a:cubicBezTo>
                  <a:pt x="4024556" y="1936724"/>
                  <a:pt x="4027344" y="2047015"/>
                  <a:pt x="4018475" y="2157432"/>
                </a:cubicBezTo>
                <a:cubicBezTo>
                  <a:pt x="4013597" y="2246629"/>
                  <a:pt x="4013597" y="2336029"/>
                  <a:pt x="4018475" y="2425226"/>
                </a:cubicBezTo>
                <a:cubicBezTo>
                  <a:pt x="4020882" y="2506961"/>
                  <a:pt x="4033172" y="2587934"/>
                  <a:pt x="4031145" y="2670557"/>
                </a:cubicBezTo>
                <a:cubicBezTo>
                  <a:pt x="4028737" y="2766886"/>
                  <a:pt x="4017335" y="2862962"/>
                  <a:pt x="4020882" y="2959546"/>
                </a:cubicBezTo>
                <a:cubicBezTo>
                  <a:pt x="4022529" y="3005617"/>
                  <a:pt x="4022656" y="3051688"/>
                  <a:pt x="4023543" y="3097758"/>
                </a:cubicBezTo>
                <a:cubicBezTo>
                  <a:pt x="4024683" y="3153221"/>
                  <a:pt x="4034692" y="3208556"/>
                  <a:pt x="4029117" y="3263892"/>
                </a:cubicBezTo>
                <a:cubicBezTo>
                  <a:pt x="4019869" y="3356161"/>
                  <a:pt x="3995923" y="3446906"/>
                  <a:pt x="4010873" y="3541459"/>
                </a:cubicBezTo>
                <a:cubicBezTo>
                  <a:pt x="4019108" y="3593495"/>
                  <a:pt x="4028357" y="3645658"/>
                  <a:pt x="4033172" y="3698201"/>
                </a:cubicBezTo>
                <a:cubicBezTo>
                  <a:pt x="4037353" y="3745160"/>
                  <a:pt x="4047868" y="3792881"/>
                  <a:pt x="4039886" y="3839586"/>
                </a:cubicBezTo>
                <a:cubicBezTo>
                  <a:pt x="4033045" y="3879565"/>
                  <a:pt x="4036592" y="3919544"/>
                  <a:pt x="4031271" y="3959523"/>
                </a:cubicBezTo>
                <a:cubicBezTo>
                  <a:pt x="4024303" y="4011939"/>
                  <a:pt x="4020629" y="4065244"/>
                  <a:pt x="4015308" y="4118042"/>
                </a:cubicBezTo>
                <a:cubicBezTo>
                  <a:pt x="4010620" y="4165889"/>
                  <a:pt x="4006946" y="4213610"/>
                  <a:pt x="4019615" y="4258539"/>
                </a:cubicBezTo>
                <a:cubicBezTo>
                  <a:pt x="4050656" y="4371622"/>
                  <a:pt x="4033679" y="4484070"/>
                  <a:pt x="4022023" y="4596391"/>
                </a:cubicBezTo>
                <a:cubicBezTo>
                  <a:pt x="4016321" y="4650965"/>
                  <a:pt x="4007959" y="4708712"/>
                  <a:pt x="4020629" y="4758718"/>
                </a:cubicBezTo>
                <a:cubicBezTo>
                  <a:pt x="4043941" y="4847432"/>
                  <a:pt x="4025697" y="4931705"/>
                  <a:pt x="4015561" y="5016866"/>
                </a:cubicBezTo>
                <a:cubicBezTo>
                  <a:pt x="4003335" y="5100174"/>
                  <a:pt x="4005096" y="5184929"/>
                  <a:pt x="4020756" y="5267654"/>
                </a:cubicBezTo>
                <a:cubicBezTo>
                  <a:pt x="4033172" y="5326035"/>
                  <a:pt x="4033172" y="5385432"/>
                  <a:pt x="4034692" y="5444194"/>
                </a:cubicBezTo>
                <a:cubicBezTo>
                  <a:pt x="4035579" y="5481001"/>
                  <a:pt x="4022023" y="5518441"/>
                  <a:pt x="4013027" y="5555120"/>
                </a:cubicBezTo>
                <a:cubicBezTo>
                  <a:pt x="3996937" y="5621371"/>
                  <a:pt x="3991109" y="5688636"/>
                  <a:pt x="4013027" y="5753237"/>
                </a:cubicBezTo>
                <a:cubicBezTo>
                  <a:pt x="4043561" y="5842713"/>
                  <a:pt x="4061045" y="5932189"/>
                  <a:pt x="4048375" y="6026870"/>
                </a:cubicBezTo>
                <a:cubicBezTo>
                  <a:pt x="4041027" y="6085251"/>
                  <a:pt x="4039380" y="6144902"/>
                  <a:pt x="4028357" y="6202522"/>
                </a:cubicBezTo>
                <a:cubicBezTo>
                  <a:pt x="4010240" y="6298091"/>
                  <a:pt x="4016701" y="6393024"/>
                  <a:pt x="4031145" y="6487196"/>
                </a:cubicBezTo>
                <a:cubicBezTo>
                  <a:pt x="4041293" y="6565885"/>
                  <a:pt x="4042395" y="6645474"/>
                  <a:pt x="4034439" y="6724403"/>
                </a:cubicBezTo>
                <a:lnTo>
                  <a:pt x="4025206" y="6858000"/>
                </a:lnTo>
                <a:lnTo>
                  <a:pt x="0" y="6858000"/>
                </a:lnTo>
                <a:close/>
              </a:path>
            </a:pathLst>
          </a:custGeom>
        </p:spPr>
      </p:pic>
      <p:sp>
        <p:nvSpPr>
          <p:cNvPr id="13" name="sketchy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2395728"/>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8803D09-B13F-47E9-8052-BB496CB3D8E7}"/>
              </a:ext>
            </a:extLst>
          </p:cNvPr>
          <p:cNvSpPr>
            <a:spLocks noGrp="1"/>
          </p:cNvSpPr>
          <p:nvPr>
            <p:ph idx="1"/>
          </p:nvPr>
        </p:nvSpPr>
        <p:spPr>
          <a:xfrm>
            <a:off x="4654296" y="2706624"/>
            <a:ext cx="6894576" cy="3483864"/>
          </a:xfrm>
        </p:spPr>
        <p:txBody>
          <a:bodyPr>
            <a:normAutofit/>
          </a:bodyPr>
          <a:lstStyle/>
          <a:p>
            <a:pPr marL="0" indent="0">
              <a:buNone/>
            </a:pPr>
            <a:r>
              <a:rPr lang="en-US" sz="2200"/>
              <a:t>How do you code this item: </a:t>
            </a:r>
          </a:p>
          <a:p>
            <a:pPr marL="0" indent="0">
              <a:buNone/>
            </a:pPr>
            <a:r>
              <a:rPr lang="en-US" sz="2200"/>
              <a:t>In your own words, give us 2 or 3 reasons why you prefer to leave the state after graduation </a:t>
            </a:r>
          </a:p>
          <a:p>
            <a:pPr marL="514350" indent="-514350">
              <a:buFont typeface="+mj-lt"/>
              <a:buAutoNum type="alphaUcPeriod"/>
            </a:pPr>
            <a:r>
              <a:rPr lang="en-US" sz="2200"/>
              <a:t>You can’t code this question. It’s an open-ended item that is used for exploratory research only</a:t>
            </a:r>
          </a:p>
          <a:p>
            <a:pPr marL="514350" indent="-514350">
              <a:buFont typeface="+mj-lt"/>
              <a:buAutoNum type="alphaUcPeriod"/>
            </a:pPr>
            <a:r>
              <a:rPr lang="en-US" sz="2200"/>
              <a:t>You develop categories for responses and get multiple coders to sort responses into categories to get consensus for the true categorization. </a:t>
            </a:r>
          </a:p>
        </p:txBody>
      </p:sp>
      <p:sp>
        <p:nvSpPr>
          <p:cNvPr id="4" name="Footer Placeholder 3">
            <a:extLst>
              <a:ext uri="{FF2B5EF4-FFF2-40B4-BE49-F238E27FC236}">
                <a16:creationId xmlns:a16="http://schemas.microsoft.com/office/drawing/2014/main" id="{41DFE163-A4D5-4236-A22A-82CA5BEBD09F}"/>
              </a:ext>
            </a:extLst>
          </p:cNvPr>
          <p:cNvSpPr>
            <a:spLocks noGrp="1"/>
          </p:cNvSpPr>
          <p:nvPr>
            <p:ph type="ftr" sz="quarter" idx="11"/>
          </p:nvPr>
        </p:nvSpPr>
        <p:spPr>
          <a:xfrm>
            <a:off x="4654296" y="6356350"/>
            <a:ext cx="4114800" cy="365125"/>
          </a:xfrm>
        </p:spPr>
        <p:txBody>
          <a:bodyPr>
            <a:normAutofit/>
          </a:bodyPr>
          <a:lstStyle/>
          <a:p>
            <a:pPr algn="l">
              <a:spcAft>
                <a:spcPts val="600"/>
              </a:spcAft>
            </a:pPr>
            <a:r>
              <a:rPr lang="en-US"/>
              <a:t>Mike Nguyen</a:t>
            </a:r>
          </a:p>
        </p:txBody>
      </p:sp>
      <p:sp>
        <p:nvSpPr>
          <p:cNvPr id="5" name="Slide Number Placeholder 4">
            <a:extLst>
              <a:ext uri="{FF2B5EF4-FFF2-40B4-BE49-F238E27FC236}">
                <a16:creationId xmlns:a16="http://schemas.microsoft.com/office/drawing/2014/main" id="{0553E28A-80E9-424D-83EA-239F7A2352A0}"/>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4</a:t>
            </a:fld>
            <a:endParaRPr lang="en-US"/>
          </a:p>
        </p:txBody>
      </p:sp>
    </p:spTree>
    <p:extLst>
      <p:ext uri="{BB962C8B-B14F-4D97-AF65-F5344CB8AC3E}">
        <p14:creationId xmlns:p14="http://schemas.microsoft.com/office/powerpoint/2010/main" val="36438929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7942995-B07F-4636-9A06-C6A104B260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3187F4C-EF48-48DE-B77F-059AD576D197}"/>
              </a:ext>
            </a:extLst>
          </p:cNvPr>
          <p:cNvSpPr>
            <a:spLocks noGrp="1"/>
          </p:cNvSpPr>
          <p:nvPr>
            <p:ph type="title"/>
          </p:nvPr>
        </p:nvSpPr>
        <p:spPr>
          <a:xfrm>
            <a:off x="1113810" y="2960716"/>
            <a:ext cx="4036334" cy="2387600"/>
          </a:xfrm>
        </p:spPr>
        <p:txBody>
          <a:bodyPr vert="horz" lIns="91440" tIns="45720" rIns="91440" bIns="45720" rtlCol="0" anchor="t">
            <a:normAutofit/>
          </a:bodyPr>
          <a:lstStyle/>
          <a:p>
            <a:r>
              <a:rPr lang="en-US" sz="5400" kern="1200">
                <a:solidFill>
                  <a:schemeClr val="tx1"/>
                </a:solidFill>
                <a:latin typeface="+mj-lt"/>
                <a:ea typeface="+mj-ea"/>
                <a:cs typeface="+mj-cs"/>
              </a:rPr>
              <a:t>Marketing Analytics Certificate</a:t>
            </a:r>
          </a:p>
        </p:txBody>
      </p:sp>
      <p:grpSp>
        <p:nvGrpSpPr>
          <p:cNvPr id="12" name="Group 11">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984992"/>
            <a:ext cx="731521" cy="673460"/>
            <a:chOff x="3940602" y="308034"/>
            <a:chExt cx="2116791" cy="3428999"/>
          </a:xfrm>
          <a:solidFill>
            <a:schemeClr val="accent4"/>
          </a:solidFill>
        </p:grpSpPr>
        <p:sp>
          <p:nvSpPr>
            <p:cNvPr id="13" name="Rectangle 12">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16">
            <a:extLst>
              <a:ext uri="{FF2B5EF4-FFF2-40B4-BE49-F238E27FC236}">
                <a16:creationId xmlns:a16="http://schemas.microsoft.com/office/drawing/2014/main" id="{B81933D1-5615-42C7-9C0B-4EB7105CCE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391886"/>
            <a:ext cx="6009366" cy="601707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13B54D88-62A9-40F2-88A0-5EFA72DE42BC}"/>
              </a:ext>
            </a:extLst>
          </p:cNvPr>
          <p:cNvPicPr>
            <a:picLocks noChangeAspect="1"/>
          </p:cNvPicPr>
          <p:nvPr/>
        </p:nvPicPr>
        <p:blipFill>
          <a:blip r:embed="rId3"/>
          <a:stretch>
            <a:fillRect/>
          </a:stretch>
        </p:blipFill>
        <p:spPr>
          <a:xfrm>
            <a:off x="6545170" y="666728"/>
            <a:ext cx="4290645" cy="5465791"/>
          </a:xfrm>
          <a:prstGeom prst="rect">
            <a:avLst/>
          </a:prstGeom>
        </p:spPr>
      </p:pic>
      <p:sp>
        <p:nvSpPr>
          <p:cNvPr id="6" name="Footer Placeholder 5">
            <a:extLst>
              <a:ext uri="{FF2B5EF4-FFF2-40B4-BE49-F238E27FC236}">
                <a16:creationId xmlns:a16="http://schemas.microsoft.com/office/drawing/2014/main" id="{0BB7DC0E-4FBB-4F9C-824E-6FC600CC945E}"/>
              </a:ext>
            </a:extLst>
          </p:cNvPr>
          <p:cNvSpPr>
            <a:spLocks noGrp="1"/>
          </p:cNvSpPr>
          <p:nvPr>
            <p:ph type="ftr" sz="quarter" idx="11"/>
          </p:nvPr>
        </p:nvSpPr>
        <p:spPr/>
        <p:txBody>
          <a:bodyPr/>
          <a:lstStyle/>
          <a:p>
            <a:r>
              <a:rPr lang="en-US"/>
              <a:t>Mike Nguyen</a:t>
            </a:r>
            <a:endParaRPr lang="en-US" dirty="0"/>
          </a:p>
        </p:txBody>
      </p:sp>
      <p:sp>
        <p:nvSpPr>
          <p:cNvPr id="7" name="Slide Number Placeholder 6">
            <a:extLst>
              <a:ext uri="{FF2B5EF4-FFF2-40B4-BE49-F238E27FC236}">
                <a16:creationId xmlns:a16="http://schemas.microsoft.com/office/drawing/2014/main" id="{F9578BE9-3A7D-46E5-82FB-8A0DE3903D3C}"/>
              </a:ext>
            </a:extLst>
          </p:cNvPr>
          <p:cNvSpPr>
            <a:spLocks noGrp="1"/>
          </p:cNvSpPr>
          <p:nvPr>
            <p:ph type="sldNum" sz="quarter" idx="12"/>
          </p:nvPr>
        </p:nvSpPr>
        <p:spPr/>
        <p:txBody>
          <a:bodyPr/>
          <a:lstStyle/>
          <a:p>
            <a:fld id="{A6AF1B4E-90EC-4A51-B6E5-B702C054ECB0}" type="slidenum">
              <a:rPr lang="en-US" smtClean="0"/>
              <a:t>5</a:t>
            </a:fld>
            <a:endParaRPr lang="en-US" dirty="0"/>
          </a:p>
        </p:txBody>
      </p:sp>
    </p:spTree>
    <p:extLst>
      <p:ext uri="{BB962C8B-B14F-4D97-AF65-F5344CB8AC3E}">
        <p14:creationId xmlns:p14="http://schemas.microsoft.com/office/powerpoint/2010/main" val="10325262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Rectangle"/>
          <p:cNvSpPr/>
          <p:nvPr/>
        </p:nvSpPr>
        <p:spPr>
          <a:xfrm>
            <a:off x="0" y="0"/>
            <a:ext cx="12200067" cy="6858000"/>
          </a:xfrm>
          <a:prstGeom prst="rect">
            <a:avLst/>
          </a:prstGeom>
          <a:solidFill>
            <a:srgbClr val="FED772"/>
          </a:solidFill>
          <a:ln w="12700">
            <a:miter lim="400000"/>
          </a:ln>
        </p:spPr>
        <p:txBody>
          <a:bodyPr lIns="0" tIns="0" rIns="0" bIns="0" anchor="ctr"/>
          <a:lstStyle/>
          <a:p>
            <a:pPr algn="ctr" defTabSz="412750" hangingPunct="0">
              <a:defRPr sz="3200" b="0">
                <a:solidFill>
                  <a:srgbClr val="FFFFFF"/>
                </a:solidFill>
                <a:latin typeface="+mn-lt"/>
                <a:ea typeface="+mn-ea"/>
                <a:cs typeface="+mn-cs"/>
                <a:sym typeface="Helvetica Neue Medium"/>
              </a:defRPr>
            </a:pPr>
            <a:endParaRPr sz="1600" kern="0" dirty="0">
              <a:solidFill>
                <a:srgbClr val="FFFFFF"/>
              </a:solidFill>
              <a:latin typeface="Helvetica Neue Medium"/>
              <a:ea typeface="Helvetica Neue Medium"/>
              <a:cs typeface="Helvetica Neue Medium"/>
              <a:sym typeface="Helvetica Neue Medium"/>
            </a:endParaRPr>
          </a:p>
        </p:txBody>
      </p:sp>
      <p:pic>
        <p:nvPicPr>
          <p:cNvPr id="5" name="Picture 4">
            <a:extLst>
              <a:ext uri="{FF2B5EF4-FFF2-40B4-BE49-F238E27FC236}">
                <a16:creationId xmlns:a16="http://schemas.microsoft.com/office/drawing/2014/main" id="{1079CE18-1742-5B4B-A54F-5D65776A4F4B}"/>
              </a:ext>
            </a:extLst>
          </p:cNvPr>
          <p:cNvPicPr>
            <a:picLocks noChangeAspect="1"/>
          </p:cNvPicPr>
          <p:nvPr/>
        </p:nvPicPr>
        <p:blipFill rotWithShape="1">
          <a:blip r:embed="rId3">
            <a:extLst>
              <a:ext uri="{28A0092B-C50C-407E-A947-70E740481C1C}">
                <a14:useLocalDpi xmlns:a14="http://schemas.microsoft.com/office/drawing/2010/main" val="0"/>
              </a:ext>
            </a:extLst>
          </a:blip>
          <a:srcRect l="18570"/>
          <a:stretch/>
        </p:blipFill>
        <p:spPr>
          <a:xfrm>
            <a:off x="-8069" y="1882801"/>
            <a:ext cx="5170855" cy="3352800"/>
          </a:xfrm>
          <a:prstGeom prst="rect">
            <a:avLst/>
          </a:prstGeom>
        </p:spPr>
      </p:pic>
      <p:sp>
        <p:nvSpPr>
          <p:cNvPr id="121" name="Rectangle"/>
          <p:cNvSpPr/>
          <p:nvPr/>
        </p:nvSpPr>
        <p:spPr>
          <a:xfrm>
            <a:off x="0" y="6089875"/>
            <a:ext cx="12200067" cy="529254"/>
          </a:xfrm>
          <a:prstGeom prst="rect">
            <a:avLst/>
          </a:prstGeom>
          <a:solidFill>
            <a:srgbClr val="000000"/>
          </a:solidFill>
          <a:ln w="12700">
            <a:miter lim="400000"/>
          </a:ln>
        </p:spPr>
        <p:txBody>
          <a:bodyPr lIns="0" tIns="0" rIns="0" bIns="0" anchor="ctr"/>
          <a:lstStyle/>
          <a:p>
            <a:pPr algn="ctr" defTabSz="412750" hangingPunct="0">
              <a:defRPr sz="3200" b="0">
                <a:solidFill>
                  <a:srgbClr val="FFFFFF"/>
                </a:solidFill>
                <a:latin typeface="+mn-lt"/>
                <a:ea typeface="+mn-ea"/>
                <a:cs typeface="+mn-cs"/>
                <a:sym typeface="Helvetica Neue Medium"/>
              </a:defRPr>
            </a:pPr>
            <a:endParaRPr sz="1600" kern="0">
              <a:solidFill>
                <a:srgbClr val="FFFFFF"/>
              </a:solidFill>
              <a:latin typeface="Helvetica Neue Medium"/>
              <a:ea typeface="Helvetica Neue Medium"/>
              <a:cs typeface="Helvetica Neue Medium"/>
              <a:sym typeface="Helvetica Neue Medium"/>
            </a:endParaRPr>
          </a:p>
        </p:txBody>
      </p:sp>
      <p:sp>
        <p:nvSpPr>
          <p:cNvPr id="124" name="Subtitle 2"/>
          <p:cNvSpPr txBox="1">
            <a:spLocks noGrp="1"/>
          </p:cNvSpPr>
          <p:nvPr>
            <p:ph type="subTitle" sz="half" idx="1"/>
          </p:nvPr>
        </p:nvSpPr>
        <p:spPr>
          <a:xfrm>
            <a:off x="3669174" y="2435330"/>
            <a:ext cx="8522825" cy="2806142"/>
          </a:xfrm>
          <a:prstGeom prst="rect">
            <a:avLst/>
          </a:prstGeom>
          <a:solidFill>
            <a:srgbClr val="FED772"/>
          </a:solidFill>
          <a:ln w="12700">
            <a:miter lim="400000"/>
          </a:ln>
        </p:spPr>
        <p:txBody>
          <a:bodyPr>
            <a:noAutofit/>
          </a:bodyPr>
          <a:lstStyle/>
          <a:p>
            <a:pPr algn="l">
              <a:lnSpc>
                <a:spcPct val="80000"/>
              </a:lnSpc>
              <a:spcBef>
                <a:spcPts val="1750"/>
              </a:spcBef>
              <a:defRPr sz="7100" b="1"/>
            </a:pPr>
            <a:r>
              <a:rPr lang="en-US" sz="3600" dirty="0"/>
              <a:t>Spring semester courses</a:t>
            </a:r>
            <a:r>
              <a:rPr sz="3600" dirty="0"/>
              <a:t>: </a:t>
            </a:r>
          </a:p>
          <a:p>
            <a:pPr marL="457200" indent="-457200" algn="l">
              <a:lnSpc>
                <a:spcPct val="80000"/>
              </a:lnSpc>
              <a:spcBef>
                <a:spcPts val="1750"/>
              </a:spcBef>
              <a:buSzPct val="100000"/>
              <a:buFont typeface="Arial"/>
              <a:buChar char="•"/>
              <a:defRPr sz="6300"/>
            </a:pPr>
            <a:r>
              <a:rPr lang="en-US" sz="3200" dirty="0" err="1"/>
              <a:t>Mrktng</a:t>
            </a:r>
            <a:r>
              <a:rPr lang="en-US" sz="3200" dirty="0"/>
              <a:t> 4900, Analyzing Business Data</a:t>
            </a:r>
            <a:endParaRPr sz="3200" dirty="0"/>
          </a:p>
          <a:p>
            <a:pPr marL="457200" indent="-457200" algn="l">
              <a:lnSpc>
                <a:spcPct val="80000"/>
              </a:lnSpc>
              <a:spcBef>
                <a:spcPts val="1750"/>
              </a:spcBef>
              <a:buSzPct val="100000"/>
              <a:buFont typeface="Arial"/>
              <a:buChar char="•"/>
              <a:defRPr sz="6300"/>
            </a:pPr>
            <a:r>
              <a:rPr lang="en-US" sz="3200" dirty="0" err="1"/>
              <a:t>Mrktng</a:t>
            </a:r>
            <a:r>
              <a:rPr lang="en-US" sz="3200" dirty="0"/>
              <a:t> 4920, Data Visualization (Tableau)</a:t>
            </a:r>
            <a:endParaRPr sz="3200" dirty="0"/>
          </a:p>
          <a:p>
            <a:pPr marL="457200" indent="-457200" algn="l">
              <a:lnSpc>
                <a:spcPct val="80000"/>
              </a:lnSpc>
              <a:spcBef>
                <a:spcPts val="1750"/>
              </a:spcBef>
              <a:buSzPct val="100000"/>
              <a:buFont typeface="Arial"/>
              <a:buChar char="•"/>
              <a:defRPr sz="6300"/>
            </a:pPr>
            <a:r>
              <a:rPr lang="en-US" sz="3200" dirty="0" err="1"/>
              <a:t>Mrktng</a:t>
            </a:r>
            <a:r>
              <a:rPr lang="en-US" sz="3200" dirty="0"/>
              <a:t> 4950, Data-Based Decision Making</a:t>
            </a:r>
            <a:endParaRPr sz="3200" dirty="0"/>
          </a:p>
        </p:txBody>
      </p:sp>
      <p:sp>
        <p:nvSpPr>
          <p:cNvPr id="125" name="Title 1"/>
          <p:cNvSpPr txBox="1">
            <a:spLocks noGrp="1"/>
          </p:cNvSpPr>
          <p:nvPr>
            <p:ph type="ctrTitle"/>
          </p:nvPr>
        </p:nvSpPr>
        <p:spPr>
          <a:xfrm>
            <a:off x="1016625" y="73585"/>
            <a:ext cx="9572439" cy="748936"/>
          </a:xfrm>
          <a:prstGeom prst="rect">
            <a:avLst/>
          </a:prstGeom>
        </p:spPr>
        <p:txBody>
          <a:bodyPr lIns="22860" tIns="22860" rIns="22860" bIns="22860" anchor="b">
            <a:noAutofit/>
          </a:bodyPr>
          <a:lstStyle>
            <a:lvl1pPr>
              <a:defRPr sz="9200">
                <a:latin typeface="Helvetica Neue Black Condensed"/>
                <a:ea typeface="Helvetica Neue Black Condensed"/>
                <a:cs typeface="Helvetica Neue Black Condensed"/>
                <a:sym typeface="Helvetica Neue Black Condensed"/>
              </a:defRPr>
            </a:lvl1pPr>
          </a:lstStyle>
          <a:p>
            <a:r>
              <a:rPr sz="4800" b="1" dirty="0"/>
              <a:t>Marketing Analytics Certificate</a:t>
            </a:r>
          </a:p>
        </p:txBody>
      </p:sp>
      <p:sp>
        <p:nvSpPr>
          <p:cNvPr id="6" name="TextBox 5">
            <a:extLst>
              <a:ext uri="{FF2B5EF4-FFF2-40B4-BE49-F238E27FC236}">
                <a16:creationId xmlns:a16="http://schemas.microsoft.com/office/drawing/2014/main" id="{25423B68-91DE-0D4C-BB54-A663DA4D37A4}"/>
              </a:ext>
            </a:extLst>
          </p:cNvPr>
          <p:cNvSpPr txBox="1"/>
          <p:nvPr/>
        </p:nvSpPr>
        <p:spPr>
          <a:xfrm>
            <a:off x="1016625" y="1061330"/>
            <a:ext cx="11175374" cy="109773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defTabSz="412750" hangingPunct="0">
              <a:spcAft>
                <a:spcPts val="600"/>
              </a:spcAft>
            </a:pPr>
            <a:r>
              <a:rPr lang="en-US" sz="2400" kern="0" dirty="0">
                <a:solidFill>
                  <a:srgbClr val="000000"/>
                </a:solidFill>
                <a:latin typeface="Helvetica Neue"/>
                <a:ea typeface="Helvetica Neue" panose="02000503000000020004" pitchFamily="2" charset="0"/>
                <a:cs typeface="Helvetica Neue" panose="02000503000000020004" pitchFamily="2" charset="0"/>
                <a:sym typeface="Helvetica Neue"/>
              </a:rPr>
              <a:t>Use data to provide insights to marketing decision makers</a:t>
            </a:r>
          </a:p>
          <a:p>
            <a:pPr defTabSz="412750" hangingPunct="0"/>
            <a:r>
              <a:rPr lang="en-US" sz="2400" kern="0" dirty="0">
                <a:solidFill>
                  <a:srgbClr val="000000"/>
                </a:solidFill>
                <a:latin typeface="Helvetica Neue"/>
                <a:ea typeface="Helvetica Neue" panose="02000503000000020004" pitchFamily="2" charset="0"/>
                <a:cs typeface="Helvetica Neue" panose="02000503000000020004" pitchFamily="2" charset="0"/>
                <a:sym typeface="Helvetica Neue"/>
              </a:rPr>
              <a:t>High demand for graduates with marketing analytics skills</a:t>
            </a:r>
          </a:p>
          <a:p>
            <a:pPr defTabSz="412750" hangingPunct="0"/>
            <a:endParaRPr lang="en-US" sz="1500" b="1" kern="0" dirty="0">
              <a:solidFill>
                <a:srgbClr val="000000"/>
              </a:solidFill>
              <a:latin typeface="Helvetica Neue"/>
              <a:ea typeface="Helvetica Neue"/>
              <a:cs typeface="Helvetica Neue"/>
              <a:sym typeface="Helvetica Neue"/>
            </a:endParaRPr>
          </a:p>
        </p:txBody>
      </p:sp>
      <p:sp>
        <p:nvSpPr>
          <p:cNvPr id="7" name="TextBox 6">
            <a:extLst>
              <a:ext uri="{FF2B5EF4-FFF2-40B4-BE49-F238E27FC236}">
                <a16:creationId xmlns:a16="http://schemas.microsoft.com/office/drawing/2014/main" id="{C36FC8A7-3499-4346-9A05-24500A6CD4A4}"/>
              </a:ext>
            </a:extLst>
          </p:cNvPr>
          <p:cNvSpPr txBox="1"/>
          <p:nvPr/>
        </p:nvSpPr>
        <p:spPr>
          <a:xfrm>
            <a:off x="272143" y="5368713"/>
            <a:ext cx="9776182" cy="51296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algn="ctr" defTabSz="412750" hangingPunct="0"/>
            <a:r>
              <a:rPr lang="en-US" sz="3000" b="1" i="1" kern="0" dirty="0">
                <a:solidFill>
                  <a:srgbClr val="000000"/>
                </a:solidFill>
                <a:latin typeface="Arial Narrow" panose="020B0604020202020204" pitchFamily="34" charset="0"/>
                <a:ea typeface="Helvetica Neue" panose="02000503000000020004" pitchFamily="2" charset="0"/>
                <a:cs typeface="Arial Narrow" panose="020B0604020202020204" pitchFamily="34" charset="0"/>
                <a:sym typeface="Helvetica Neue"/>
              </a:rPr>
              <a:t>Questions?   </a:t>
            </a:r>
            <a:r>
              <a:rPr lang="en-US" sz="3000" kern="0" dirty="0">
                <a:solidFill>
                  <a:srgbClr val="000000"/>
                </a:solidFill>
                <a:latin typeface="Helvetica Neue"/>
                <a:ea typeface="Helvetica Neue"/>
                <a:cs typeface="Helvetica Neue"/>
                <a:sym typeface="Helvetica Neue"/>
              </a:rPr>
              <a:t>contact </a:t>
            </a:r>
            <a:r>
              <a:rPr lang="en-US" sz="3000" i="1" kern="0" dirty="0" err="1">
                <a:solidFill>
                  <a:srgbClr val="684839"/>
                </a:solidFill>
                <a:latin typeface="Helvetica Neue"/>
                <a:ea typeface="Helvetica Neue"/>
                <a:cs typeface="Helvetica Neue"/>
                <a:sym typeface="Helvetica Neue"/>
              </a:rPr>
              <a:t>marketinganalytics@missouri.edu</a:t>
            </a:r>
            <a:endParaRPr lang="en-US" sz="3000" i="1" kern="0" dirty="0">
              <a:solidFill>
                <a:srgbClr val="684839"/>
              </a:solidFill>
              <a:latin typeface="Helvetica Neue"/>
              <a:ea typeface="Helvetica Neue"/>
              <a:cs typeface="Helvetica Neue"/>
              <a:sym typeface="Helvetica Neue"/>
            </a:endParaRPr>
          </a:p>
        </p:txBody>
      </p:sp>
      <p:sp>
        <p:nvSpPr>
          <p:cNvPr id="2" name="Footer Placeholder 1">
            <a:extLst>
              <a:ext uri="{FF2B5EF4-FFF2-40B4-BE49-F238E27FC236}">
                <a16:creationId xmlns:a16="http://schemas.microsoft.com/office/drawing/2014/main" id="{1AE7532A-A1B1-46F4-995E-20C06E8A5988}"/>
              </a:ext>
            </a:extLst>
          </p:cNvPr>
          <p:cNvSpPr>
            <a:spLocks noGrp="1"/>
          </p:cNvSpPr>
          <p:nvPr>
            <p:ph type="ftr" sz="quarter" idx="11"/>
          </p:nvPr>
        </p:nvSpPr>
        <p:spPr/>
        <p:txBody>
          <a:bodyPr/>
          <a:lstStyle/>
          <a:p>
            <a:r>
              <a:rPr lang="en-US"/>
              <a:t>Mike Nguyen</a:t>
            </a:r>
            <a:endParaRPr lang="en-US" dirty="0"/>
          </a:p>
        </p:txBody>
      </p:sp>
      <p:sp>
        <p:nvSpPr>
          <p:cNvPr id="3" name="Slide Number Placeholder 2">
            <a:extLst>
              <a:ext uri="{FF2B5EF4-FFF2-40B4-BE49-F238E27FC236}">
                <a16:creationId xmlns:a16="http://schemas.microsoft.com/office/drawing/2014/main" id="{54DE65D3-2D28-4253-AE75-864374BB14FA}"/>
              </a:ext>
            </a:extLst>
          </p:cNvPr>
          <p:cNvSpPr>
            <a:spLocks noGrp="1"/>
          </p:cNvSpPr>
          <p:nvPr>
            <p:ph type="sldNum" sz="quarter" idx="12"/>
          </p:nvPr>
        </p:nvSpPr>
        <p:spPr/>
        <p:txBody>
          <a:bodyPr/>
          <a:lstStyle/>
          <a:p>
            <a:fld id="{A6AF1B4E-90EC-4A51-B6E5-B702C054ECB0}" type="slidenum">
              <a:rPr lang="en-US" smtClean="0"/>
              <a:t>6</a:t>
            </a:fld>
            <a:endParaRPr lang="en-US" dirty="0"/>
          </a:p>
        </p:txBody>
      </p:sp>
    </p:spTree>
    <p:extLst>
      <p:ext uri="{BB962C8B-B14F-4D97-AF65-F5344CB8AC3E}">
        <p14:creationId xmlns:p14="http://schemas.microsoft.com/office/powerpoint/2010/main" val="2127699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1AC0E-7195-4ACF-AA0A-5E2923A987F7}"/>
              </a:ext>
            </a:extLst>
          </p:cNvPr>
          <p:cNvSpPr>
            <a:spLocks noGrp="1"/>
          </p:cNvSpPr>
          <p:nvPr>
            <p:ph type="ctrTitle"/>
          </p:nvPr>
        </p:nvSpPr>
        <p:spPr>
          <a:xfrm>
            <a:off x="4654295" y="4522156"/>
            <a:ext cx="5609222" cy="1363215"/>
          </a:xfrm>
        </p:spPr>
        <p:txBody>
          <a:bodyPr anchor="t">
            <a:normAutofit/>
          </a:bodyPr>
          <a:lstStyle/>
          <a:p>
            <a:pPr algn="l"/>
            <a:r>
              <a:rPr lang="en-US" sz="4400" dirty="0">
                <a:latin typeface="Franklin Gothic Book" panose="020B0503020102020204" pitchFamily="34" charset="0"/>
                <a:cs typeface="Segoe UI" panose="020B0502040204020203" pitchFamily="34" charset="0"/>
              </a:rPr>
              <a:t>Descriptive Statistics</a:t>
            </a:r>
          </a:p>
        </p:txBody>
      </p:sp>
      <p:sp>
        <p:nvSpPr>
          <p:cNvPr id="29" name="Freeform: Shape 28">
            <a:extLst>
              <a:ext uri="{FF2B5EF4-FFF2-40B4-BE49-F238E27FC236}">
                <a16:creationId xmlns:a16="http://schemas.microsoft.com/office/drawing/2014/main" id="{F6E384F5-137A-40B1-97F0-694CC6ECD5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122218"/>
            <a:ext cx="3730752" cy="4735782"/>
          </a:xfrm>
          <a:custGeom>
            <a:avLst/>
            <a:gdLst>
              <a:gd name="connsiteX0" fmla="*/ 640080 w 3730752"/>
              <a:gd name="connsiteY0" fmla="*/ 0 h 4735782"/>
              <a:gd name="connsiteX1" fmla="*/ 3730752 w 3730752"/>
              <a:gd name="connsiteY1" fmla="*/ 3090672 h 4735782"/>
              <a:gd name="connsiteX2" fmla="*/ 3357725 w 3730752"/>
              <a:gd name="connsiteY2" fmla="*/ 4563870 h 4735782"/>
              <a:gd name="connsiteX3" fmla="*/ 3253285 w 3730752"/>
              <a:gd name="connsiteY3" fmla="*/ 4735782 h 4735782"/>
              <a:gd name="connsiteX4" fmla="*/ 0 w 3730752"/>
              <a:gd name="connsiteY4" fmla="*/ 4735782 h 4735782"/>
              <a:gd name="connsiteX5" fmla="*/ 0 w 3730752"/>
              <a:gd name="connsiteY5" fmla="*/ 67215 h 4735782"/>
              <a:gd name="connsiteX6" fmla="*/ 17202 w 3730752"/>
              <a:gd name="connsiteY6" fmla="*/ 62792 h 4735782"/>
              <a:gd name="connsiteX7" fmla="*/ 640080 w 3730752"/>
              <a:gd name="connsiteY7" fmla="*/ 0 h 47357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30752" h="4735782">
                <a:moveTo>
                  <a:pt x="640080" y="0"/>
                </a:moveTo>
                <a:cubicBezTo>
                  <a:pt x="2347011" y="0"/>
                  <a:pt x="3730752" y="1383741"/>
                  <a:pt x="3730752" y="3090672"/>
                </a:cubicBezTo>
                <a:cubicBezTo>
                  <a:pt x="3730752" y="3624088"/>
                  <a:pt x="3595621" y="4125943"/>
                  <a:pt x="3357725" y="4563870"/>
                </a:cubicBezTo>
                <a:lnTo>
                  <a:pt x="3253285" y="4735782"/>
                </a:lnTo>
                <a:lnTo>
                  <a:pt x="0" y="4735782"/>
                </a:lnTo>
                <a:lnTo>
                  <a:pt x="0" y="67215"/>
                </a:lnTo>
                <a:lnTo>
                  <a:pt x="17202" y="62792"/>
                </a:lnTo>
                <a:cubicBezTo>
                  <a:pt x="218397" y="21621"/>
                  <a:pt x="426714" y="0"/>
                  <a:pt x="640080" y="0"/>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1" name="Freeform: Shape 30">
            <a:extLst>
              <a:ext uri="{FF2B5EF4-FFF2-40B4-BE49-F238E27FC236}">
                <a16:creationId xmlns:a16="http://schemas.microsoft.com/office/drawing/2014/main" id="{EBA87361-6D30-46E4-834B-719CF59055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8332"/>
            <a:ext cx="3564638" cy="4569668"/>
          </a:xfrm>
          <a:custGeom>
            <a:avLst/>
            <a:gdLst>
              <a:gd name="connsiteX0" fmla="*/ 640080 w 3564638"/>
              <a:gd name="connsiteY0" fmla="*/ 0 h 4569668"/>
              <a:gd name="connsiteX1" fmla="*/ 3564638 w 3564638"/>
              <a:gd name="connsiteY1" fmla="*/ 2924558 h 4569668"/>
              <a:gd name="connsiteX2" fmla="*/ 3065170 w 3564638"/>
              <a:gd name="connsiteY2" fmla="*/ 4559707 h 4569668"/>
              <a:gd name="connsiteX3" fmla="*/ 3057720 w 3564638"/>
              <a:gd name="connsiteY3" fmla="*/ 4569668 h 4569668"/>
              <a:gd name="connsiteX4" fmla="*/ 0 w 3564638"/>
              <a:gd name="connsiteY4" fmla="*/ 4569668 h 4569668"/>
              <a:gd name="connsiteX5" fmla="*/ 0 w 3564638"/>
              <a:gd name="connsiteY5" fmla="*/ 72448 h 4569668"/>
              <a:gd name="connsiteX6" fmla="*/ 50679 w 3564638"/>
              <a:gd name="connsiteY6" fmla="*/ 59417 h 4569668"/>
              <a:gd name="connsiteX7" fmla="*/ 640080 w 3564638"/>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64638" h="4569668">
                <a:moveTo>
                  <a:pt x="640080" y="0"/>
                </a:moveTo>
                <a:cubicBezTo>
                  <a:pt x="2255269" y="0"/>
                  <a:pt x="3564638" y="1309369"/>
                  <a:pt x="3564638" y="2924558"/>
                </a:cubicBezTo>
                <a:cubicBezTo>
                  <a:pt x="3564638" y="3530254"/>
                  <a:pt x="3380508" y="4092944"/>
                  <a:pt x="3065170" y="4559707"/>
                </a:cubicBezTo>
                <a:lnTo>
                  <a:pt x="3057720" y="4569668"/>
                </a:lnTo>
                <a:lnTo>
                  <a:pt x="0" y="4569668"/>
                </a:lnTo>
                <a:lnTo>
                  <a:pt x="0" y="72448"/>
                </a:lnTo>
                <a:lnTo>
                  <a:pt x="50679" y="59417"/>
                </a:lnTo>
                <a:cubicBezTo>
                  <a:pt x="241061" y="20459"/>
                  <a:pt x="438181" y="0"/>
                  <a:pt x="64008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3" name="Freeform: Shape 32">
            <a:extLst>
              <a:ext uri="{FF2B5EF4-FFF2-40B4-BE49-F238E27FC236}">
                <a16:creationId xmlns:a16="http://schemas.microsoft.com/office/drawing/2014/main" id="{9DBC4630-03DA-474F-BBCB-BA3AE6B317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1982" y="-4332"/>
            <a:ext cx="4242816" cy="2454158"/>
          </a:xfrm>
          <a:custGeom>
            <a:avLst/>
            <a:gdLst>
              <a:gd name="connsiteX0" fmla="*/ 28633 w 4242816"/>
              <a:gd name="connsiteY0" fmla="*/ 0 h 2454158"/>
              <a:gd name="connsiteX1" fmla="*/ 4214183 w 4242816"/>
              <a:gd name="connsiteY1" fmla="*/ 0 h 2454158"/>
              <a:gd name="connsiteX2" fmla="*/ 4231864 w 4242816"/>
              <a:gd name="connsiteY2" fmla="*/ 115848 h 2454158"/>
              <a:gd name="connsiteX3" fmla="*/ 4242816 w 4242816"/>
              <a:gd name="connsiteY3" fmla="*/ 332750 h 2454158"/>
              <a:gd name="connsiteX4" fmla="*/ 2121408 w 4242816"/>
              <a:gd name="connsiteY4" fmla="*/ 2454158 h 2454158"/>
              <a:gd name="connsiteX5" fmla="*/ 0 w 4242816"/>
              <a:gd name="connsiteY5" fmla="*/ 332750 h 2454158"/>
              <a:gd name="connsiteX6" fmla="*/ 10953 w 4242816"/>
              <a:gd name="connsiteY6" fmla="*/ 115848 h 2454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42816" h="2454158">
                <a:moveTo>
                  <a:pt x="28633" y="0"/>
                </a:moveTo>
                <a:lnTo>
                  <a:pt x="4214183" y="0"/>
                </a:lnTo>
                <a:lnTo>
                  <a:pt x="4231864" y="115848"/>
                </a:lnTo>
                <a:cubicBezTo>
                  <a:pt x="4239106" y="187164"/>
                  <a:pt x="4242816" y="259524"/>
                  <a:pt x="4242816" y="332750"/>
                </a:cubicBezTo>
                <a:cubicBezTo>
                  <a:pt x="4242816" y="1504371"/>
                  <a:pt x="3293029" y="2454158"/>
                  <a:pt x="2121408" y="2454158"/>
                </a:cubicBezTo>
                <a:cubicBezTo>
                  <a:pt x="949787" y="2454158"/>
                  <a:pt x="0" y="1504371"/>
                  <a:pt x="0" y="332750"/>
                </a:cubicBezTo>
                <a:cubicBezTo>
                  <a:pt x="0" y="259524"/>
                  <a:pt x="3710" y="187164"/>
                  <a:pt x="10953" y="115848"/>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5" name="Freeform: Shape 34">
            <a:extLst>
              <a:ext uri="{FF2B5EF4-FFF2-40B4-BE49-F238E27FC236}">
                <a16:creationId xmlns:a16="http://schemas.microsoft.com/office/drawing/2014/main" id="{D89DB1C0-FEEC-4CB6-88B2-F9C5562E09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6574" y="0"/>
            <a:ext cx="3913632" cy="2285234"/>
          </a:xfrm>
          <a:custGeom>
            <a:avLst/>
            <a:gdLst>
              <a:gd name="connsiteX0" fmla="*/ 29691 w 3913632"/>
              <a:gd name="connsiteY0" fmla="*/ 0 h 2285234"/>
              <a:gd name="connsiteX1" fmla="*/ 3883942 w 3913632"/>
              <a:gd name="connsiteY1" fmla="*/ 0 h 2285234"/>
              <a:gd name="connsiteX2" fmla="*/ 3903529 w 3913632"/>
              <a:gd name="connsiteY2" fmla="*/ 128345 h 2285234"/>
              <a:gd name="connsiteX3" fmla="*/ 3913632 w 3913632"/>
              <a:gd name="connsiteY3" fmla="*/ 328418 h 2285234"/>
              <a:gd name="connsiteX4" fmla="*/ 1956816 w 3913632"/>
              <a:gd name="connsiteY4" fmla="*/ 2285234 h 2285234"/>
              <a:gd name="connsiteX5" fmla="*/ 0 w 3913632"/>
              <a:gd name="connsiteY5" fmla="*/ 328418 h 2285234"/>
              <a:gd name="connsiteX6" fmla="*/ 10103 w 3913632"/>
              <a:gd name="connsiteY6" fmla="*/ 128345 h 22852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13632" h="2285234">
                <a:moveTo>
                  <a:pt x="29691" y="0"/>
                </a:moveTo>
                <a:lnTo>
                  <a:pt x="3883942" y="0"/>
                </a:lnTo>
                <a:lnTo>
                  <a:pt x="3903529" y="128345"/>
                </a:lnTo>
                <a:cubicBezTo>
                  <a:pt x="3910210" y="194127"/>
                  <a:pt x="3913632" y="260873"/>
                  <a:pt x="3913632" y="328418"/>
                </a:cubicBezTo>
                <a:cubicBezTo>
                  <a:pt x="3913632" y="1409138"/>
                  <a:pt x="3037536" y="2285234"/>
                  <a:pt x="1956816" y="2285234"/>
                </a:cubicBezTo>
                <a:cubicBezTo>
                  <a:pt x="876096" y="2285234"/>
                  <a:pt x="0" y="1409138"/>
                  <a:pt x="0" y="328418"/>
                </a:cubicBezTo>
                <a:cubicBezTo>
                  <a:pt x="0" y="260873"/>
                  <a:pt x="3422" y="194127"/>
                  <a:pt x="10103" y="128345"/>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9" name="Graphic 8" descr="Open Book">
            <a:extLst>
              <a:ext uri="{FF2B5EF4-FFF2-40B4-BE49-F238E27FC236}">
                <a16:creationId xmlns:a16="http://schemas.microsoft.com/office/drawing/2014/main" id="{93E427C7-0218-4592-82DA-2431E4BF875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385250" y="164573"/>
            <a:ext cx="1636279" cy="1636279"/>
          </a:xfrm>
          <a:prstGeom prst="rect">
            <a:avLst/>
          </a:prstGeom>
        </p:spPr>
      </p:pic>
      <p:sp>
        <p:nvSpPr>
          <p:cNvPr id="37" name="Oval 36">
            <a:extLst>
              <a:ext uri="{FF2B5EF4-FFF2-40B4-BE49-F238E27FC236}">
                <a16:creationId xmlns:a16="http://schemas.microsoft.com/office/drawing/2014/main" id="{78418A25-6EAC-4140-BFE6-284E1925B5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03117" y="615908"/>
            <a:ext cx="3182112" cy="3182112"/>
          </a:xfrm>
          <a:prstGeom prst="ellipse">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9" name="Oval 38">
            <a:extLst>
              <a:ext uri="{FF2B5EF4-FFF2-40B4-BE49-F238E27FC236}">
                <a16:creationId xmlns:a16="http://schemas.microsoft.com/office/drawing/2014/main" id="{08163D1C-ED91-4D5F-A33B-CF1256B27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67709" y="780500"/>
            <a:ext cx="2852928" cy="285292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5" name="Graphic 4" descr="Chat">
            <a:extLst>
              <a:ext uri="{FF2B5EF4-FFF2-40B4-BE49-F238E27FC236}">
                <a16:creationId xmlns:a16="http://schemas.microsoft.com/office/drawing/2014/main" id="{EB71843F-0A0B-4317-B205-4B0A0B97C0F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980302" y="1293093"/>
            <a:ext cx="1827742" cy="1827742"/>
          </a:xfrm>
          <a:prstGeom prst="rect">
            <a:avLst/>
          </a:prstGeom>
        </p:spPr>
      </p:pic>
      <p:pic>
        <p:nvPicPr>
          <p:cNvPr id="7" name="Graphic 6" descr="Blackboard">
            <a:extLst>
              <a:ext uri="{FF2B5EF4-FFF2-40B4-BE49-F238E27FC236}">
                <a16:creationId xmlns:a16="http://schemas.microsoft.com/office/drawing/2014/main" id="{2696A1A4-8E43-47F6-A6DC-A9ADAB053D8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30924" y="3621724"/>
            <a:ext cx="2594886" cy="2594886"/>
          </a:xfrm>
          <a:prstGeom prst="rect">
            <a:avLst/>
          </a:prstGeom>
        </p:spPr>
      </p:pic>
      <p:sp>
        <p:nvSpPr>
          <p:cNvPr id="41" name="Freeform: Shape 40">
            <a:extLst>
              <a:ext uri="{FF2B5EF4-FFF2-40B4-BE49-F238E27FC236}">
                <a16:creationId xmlns:a16="http://schemas.microsoft.com/office/drawing/2014/main" id="{31103AB2-C090-458F-B752-294F23AFA8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52568" y="-4331"/>
            <a:ext cx="3439432" cy="3785157"/>
          </a:xfrm>
          <a:custGeom>
            <a:avLst/>
            <a:gdLst>
              <a:gd name="connsiteX0" fmla="*/ 198262 w 3439432"/>
              <a:gd name="connsiteY0" fmla="*/ 0 h 3785157"/>
              <a:gd name="connsiteX1" fmla="*/ 3439432 w 3439432"/>
              <a:gd name="connsiteY1" fmla="*/ 0 h 3785157"/>
              <a:gd name="connsiteX2" fmla="*/ 3439432 w 3439432"/>
              <a:gd name="connsiteY2" fmla="*/ 3697836 h 3785157"/>
              <a:gd name="connsiteX3" fmla="*/ 3318024 w 3439432"/>
              <a:gd name="connsiteY3" fmla="*/ 3729054 h 3785157"/>
              <a:gd name="connsiteX4" fmla="*/ 2761488 w 3439432"/>
              <a:gd name="connsiteY4" fmla="*/ 3785157 h 3785157"/>
              <a:gd name="connsiteX5" fmla="*/ 0 w 3439432"/>
              <a:gd name="connsiteY5" fmla="*/ 1023669 h 3785157"/>
              <a:gd name="connsiteX6" fmla="*/ 124151 w 3439432"/>
              <a:gd name="connsiteY6" fmla="*/ 202487 h 3785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39432" h="3785157">
                <a:moveTo>
                  <a:pt x="198262" y="0"/>
                </a:moveTo>
                <a:lnTo>
                  <a:pt x="3439432" y="0"/>
                </a:lnTo>
                <a:lnTo>
                  <a:pt x="3439432" y="3697836"/>
                </a:lnTo>
                <a:lnTo>
                  <a:pt x="3318024" y="3729054"/>
                </a:lnTo>
                <a:cubicBezTo>
                  <a:pt x="3138258" y="3765839"/>
                  <a:pt x="2952129" y="3785157"/>
                  <a:pt x="2761488" y="3785157"/>
                </a:cubicBezTo>
                <a:cubicBezTo>
                  <a:pt x="1236360" y="3785157"/>
                  <a:pt x="0" y="2548797"/>
                  <a:pt x="0" y="1023669"/>
                </a:cubicBezTo>
                <a:cubicBezTo>
                  <a:pt x="0" y="737708"/>
                  <a:pt x="43466" y="461898"/>
                  <a:pt x="124151" y="202487"/>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3" name="Freeform: Shape 42">
            <a:extLst>
              <a:ext uri="{FF2B5EF4-FFF2-40B4-BE49-F238E27FC236}">
                <a16:creationId xmlns:a16="http://schemas.microsoft.com/office/drawing/2014/main" id="{83D471F3-782A-4BA1-9CAB-FF5CDF0A75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8761" y="-4332"/>
            <a:ext cx="3273238" cy="3618965"/>
          </a:xfrm>
          <a:custGeom>
            <a:avLst/>
            <a:gdLst>
              <a:gd name="connsiteX0" fmla="*/ 210437 w 3273238"/>
              <a:gd name="connsiteY0" fmla="*/ 0 h 3618965"/>
              <a:gd name="connsiteX1" fmla="*/ 3273238 w 3273238"/>
              <a:gd name="connsiteY1" fmla="*/ 0 h 3618965"/>
              <a:gd name="connsiteX2" fmla="*/ 3273238 w 3273238"/>
              <a:gd name="connsiteY2" fmla="*/ 3526409 h 3618965"/>
              <a:gd name="connsiteX3" fmla="*/ 3118338 w 3273238"/>
              <a:gd name="connsiteY3" fmla="*/ 3566238 h 3618965"/>
              <a:gd name="connsiteX4" fmla="*/ 2595295 w 3273238"/>
              <a:gd name="connsiteY4" fmla="*/ 3618965 h 3618965"/>
              <a:gd name="connsiteX5" fmla="*/ 0 w 3273238"/>
              <a:gd name="connsiteY5" fmla="*/ 1023670 h 3618965"/>
              <a:gd name="connsiteX6" fmla="*/ 203951 w 3273238"/>
              <a:gd name="connsiteY6" fmla="*/ 13464 h 3618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73238" h="3618965">
                <a:moveTo>
                  <a:pt x="210437" y="0"/>
                </a:moveTo>
                <a:lnTo>
                  <a:pt x="3273238" y="0"/>
                </a:lnTo>
                <a:lnTo>
                  <a:pt x="3273238" y="3526409"/>
                </a:lnTo>
                <a:lnTo>
                  <a:pt x="3118338" y="3566238"/>
                </a:lnTo>
                <a:cubicBezTo>
                  <a:pt x="2949390" y="3600810"/>
                  <a:pt x="2774463" y="3618965"/>
                  <a:pt x="2595295" y="3618965"/>
                </a:cubicBezTo>
                <a:cubicBezTo>
                  <a:pt x="1161953" y="3618965"/>
                  <a:pt x="0" y="2457012"/>
                  <a:pt x="0" y="1023670"/>
                </a:cubicBezTo>
                <a:cubicBezTo>
                  <a:pt x="0" y="665335"/>
                  <a:pt x="72622" y="323961"/>
                  <a:pt x="203951" y="13464"/>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11" name="Graphic 10" descr="Books on Shelf">
            <a:extLst>
              <a:ext uri="{FF2B5EF4-FFF2-40B4-BE49-F238E27FC236}">
                <a16:creationId xmlns:a16="http://schemas.microsoft.com/office/drawing/2014/main" id="{18A239E6-97C0-4A74-8E7A-C9FD39A8C92C}"/>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9725024" y="327889"/>
            <a:ext cx="2260711" cy="2260711"/>
          </a:xfrm>
          <a:prstGeom prst="rect">
            <a:avLst/>
          </a:prstGeom>
        </p:spPr>
      </p:pic>
      <p:sp>
        <p:nvSpPr>
          <p:cNvPr id="4" name="Footer Placeholder 3">
            <a:extLst>
              <a:ext uri="{FF2B5EF4-FFF2-40B4-BE49-F238E27FC236}">
                <a16:creationId xmlns:a16="http://schemas.microsoft.com/office/drawing/2014/main" id="{920478A3-C058-4D58-AB7A-F3250F5AD44B}"/>
              </a:ext>
            </a:extLst>
          </p:cNvPr>
          <p:cNvSpPr>
            <a:spLocks noGrp="1"/>
          </p:cNvSpPr>
          <p:nvPr>
            <p:ph type="ftr" sz="quarter" idx="11"/>
          </p:nvPr>
        </p:nvSpPr>
        <p:spPr/>
        <p:txBody>
          <a:bodyPr/>
          <a:lstStyle/>
          <a:p>
            <a:r>
              <a:rPr lang="en-US"/>
              <a:t>Mike Nguyen</a:t>
            </a:r>
            <a:endParaRPr lang="en-US" dirty="0"/>
          </a:p>
        </p:txBody>
      </p:sp>
      <p:sp>
        <p:nvSpPr>
          <p:cNvPr id="6" name="Slide Number Placeholder 5">
            <a:extLst>
              <a:ext uri="{FF2B5EF4-FFF2-40B4-BE49-F238E27FC236}">
                <a16:creationId xmlns:a16="http://schemas.microsoft.com/office/drawing/2014/main" id="{54A8C253-EE21-4F91-B299-C8FC000EDC81}"/>
              </a:ext>
            </a:extLst>
          </p:cNvPr>
          <p:cNvSpPr>
            <a:spLocks noGrp="1"/>
          </p:cNvSpPr>
          <p:nvPr>
            <p:ph type="sldNum" sz="quarter" idx="12"/>
          </p:nvPr>
        </p:nvSpPr>
        <p:spPr/>
        <p:txBody>
          <a:bodyPr/>
          <a:lstStyle/>
          <a:p>
            <a:fld id="{A6AF1B4E-90EC-4A51-B6E5-B702C054ECB0}" type="slidenum">
              <a:rPr lang="en-US" smtClean="0"/>
              <a:t>7</a:t>
            </a:fld>
            <a:endParaRPr lang="en-US" dirty="0"/>
          </a:p>
        </p:txBody>
      </p:sp>
    </p:spTree>
    <p:extLst>
      <p:ext uri="{BB962C8B-B14F-4D97-AF65-F5344CB8AC3E}">
        <p14:creationId xmlns:p14="http://schemas.microsoft.com/office/powerpoint/2010/main" val="322398974"/>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0F945B-A959-468D-B9A7-BCD0C722B8B9}"/>
              </a:ext>
            </a:extLst>
          </p:cNvPr>
          <p:cNvSpPr>
            <a:spLocks noGrp="1"/>
          </p:cNvSpPr>
          <p:nvPr>
            <p:ph type="title"/>
          </p:nvPr>
        </p:nvSpPr>
        <p:spPr/>
        <p:txBody>
          <a:bodyPr/>
          <a:lstStyle/>
          <a:p>
            <a:r>
              <a:rPr lang="en-US"/>
              <a:t>Basic Descriptive Analysis</a:t>
            </a:r>
            <a:endParaRPr lang="en-US" dirty="0"/>
          </a:p>
        </p:txBody>
      </p:sp>
      <p:sp>
        <p:nvSpPr>
          <p:cNvPr id="4" name="Footer Placeholder 3">
            <a:extLst>
              <a:ext uri="{FF2B5EF4-FFF2-40B4-BE49-F238E27FC236}">
                <a16:creationId xmlns:a16="http://schemas.microsoft.com/office/drawing/2014/main" id="{986B6CAA-296D-4F5D-9A5B-E1A994437D67}"/>
              </a:ext>
            </a:extLst>
          </p:cNvPr>
          <p:cNvSpPr>
            <a:spLocks noGrp="1"/>
          </p:cNvSpPr>
          <p:nvPr>
            <p:ph type="ftr" sz="quarter" idx="11"/>
          </p:nvPr>
        </p:nvSpPr>
        <p:spPr/>
        <p:txBody>
          <a:bodyPr/>
          <a:lstStyle/>
          <a:p>
            <a:r>
              <a:rPr lang="en-US"/>
              <a:t>Mike Nguyen</a:t>
            </a:r>
            <a:endParaRPr lang="en-US" dirty="0"/>
          </a:p>
        </p:txBody>
      </p:sp>
      <p:sp>
        <p:nvSpPr>
          <p:cNvPr id="5" name="Slide Number Placeholder 4">
            <a:extLst>
              <a:ext uri="{FF2B5EF4-FFF2-40B4-BE49-F238E27FC236}">
                <a16:creationId xmlns:a16="http://schemas.microsoft.com/office/drawing/2014/main" id="{A06FDA55-57BA-44C9-ADA0-CCD372CAE5F5}"/>
              </a:ext>
            </a:extLst>
          </p:cNvPr>
          <p:cNvSpPr>
            <a:spLocks noGrp="1"/>
          </p:cNvSpPr>
          <p:nvPr>
            <p:ph type="sldNum" sz="quarter" idx="12"/>
          </p:nvPr>
        </p:nvSpPr>
        <p:spPr/>
        <p:txBody>
          <a:bodyPr/>
          <a:lstStyle/>
          <a:p>
            <a:fld id="{A6AF1B4E-90EC-4A51-B6E5-B702C054ECB0}" type="slidenum">
              <a:rPr lang="en-US" smtClean="0"/>
              <a:t>8</a:t>
            </a:fld>
            <a:endParaRPr lang="en-US" dirty="0"/>
          </a:p>
        </p:txBody>
      </p:sp>
      <p:sp>
        <p:nvSpPr>
          <p:cNvPr id="7" name="TextBox 6">
            <a:extLst>
              <a:ext uri="{FF2B5EF4-FFF2-40B4-BE49-F238E27FC236}">
                <a16:creationId xmlns:a16="http://schemas.microsoft.com/office/drawing/2014/main" id="{3CC95CCE-7235-4114-B1A5-5A934027ABDA}"/>
              </a:ext>
            </a:extLst>
          </p:cNvPr>
          <p:cNvSpPr txBox="1"/>
          <p:nvPr/>
        </p:nvSpPr>
        <p:spPr>
          <a:xfrm>
            <a:off x="1104405" y="1690688"/>
            <a:ext cx="2588821" cy="646331"/>
          </a:xfrm>
          <a:prstGeom prst="rect">
            <a:avLst/>
          </a:prstGeom>
          <a:noFill/>
        </p:spPr>
        <p:txBody>
          <a:bodyPr wrap="square" rtlCol="0">
            <a:spAutoFit/>
          </a:bodyPr>
          <a:lstStyle/>
          <a:p>
            <a:r>
              <a:rPr lang="en-US" dirty="0"/>
              <a:t>Variation = Difference between measurements </a:t>
            </a:r>
          </a:p>
        </p:txBody>
      </p:sp>
      <p:sp>
        <p:nvSpPr>
          <p:cNvPr id="8" name="Rectangle 7">
            <a:extLst>
              <a:ext uri="{FF2B5EF4-FFF2-40B4-BE49-F238E27FC236}">
                <a16:creationId xmlns:a16="http://schemas.microsoft.com/office/drawing/2014/main" id="{BF83062B-B5D1-410D-8B5F-692DAB6744A9}"/>
              </a:ext>
            </a:extLst>
          </p:cNvPr>
          <p:cNvSpPr/>
          <p:nvPr/>
        </p:nvSpPr>
        <p:spPr>
          <a:xfrm>
            <a:off x="4967844" y="2337019"/>
            <a:ext cx="2256312" cy="80313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Variation</a:t>
            </a:r>
          </a:p>
        </p:txBody>
      </p:sp>
      <p:sp>
        <p:nvSpPr>
          <p:cNvPr id="25" name="Rectangle 24">
            <a:extLst>
              <a:ext uri="{FF2B5EF4-FFF2-40B4-BE49-F238E27FC236}">
                <a16:creationId xmlns:a16="http://schemas.microsoft.com/office/drawing/2014/main" id="{31C9338D-F1D8-424E-A383-98BC044FDB2E}"/>
              </a:ext>
            </a:extLst>
          </p:cNvPr>
          <p:cNvSpPr/>
          <p:nvPr/>
        </p:nvSpPr>
        <p:spPr>
          <a:xfrm>
            <a:off x="912542" y="5107935"/>
            <a:ext cx="2256312" cy="80313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Mean</a:t>
            </a:r>
          </a:p>
        </p:txBody>
      </p:sp>
      <p:sp>
        <p:nvSpPr>
          <p:cNvPr id="26" name="Rectangle 25">
            <a:extLst>
              <a:ext uri="{FF2B5EF4-FFF2-40B4-BE49-F238E27FC236}">
                <a16:creationId xmlns:a16="http://schemas.microsoft.com/office/drawing/2014/main" id="{4043FDCB-DB45-4146-85F2-C50B7FD04326}"/>
              </a:ext>
            </a:extLst>
          </p:cNvPr>
          <p:cNvSpPr/>
          <p:nvPr/>
        </p:nvSpPr>
        <p:spPr>
          <a:xfrm>
            <a:off x="3643868" y="5060434"/>
            <a:ext cx="2256312" cy="80313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Median</a:t>
            </a:r>
          </a:p>
        </p:txBody>
      </p:sp>
      <p:sp>
        <p:nvSpPr>
          <p:cNvPr id="27" name="Rectangle 26">
            <a:extLst>
              <a:ext uri="{FF2B5EF4-FFF2-40B4-BE49-F238E27FC236}">
                <a16:creationId xmlns:a16="http://schemas.microsoft.com/office/drawing/2014/main" id="{FCCAA1BA-C01C-43EB-A0A5-32B3C4A69459}"/>
              </a:ext>
            </a:extLst>
          </p:cNvPr>
          <p:cNvSpPr/>
          <p:nvPr/>
        </p:nvSpPr>
        <p:spPr>
          <a:xfrm>
            <a:off x="6370678" y="5071618"/>
            <a:ext cx="2256312" cy="80313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Mode</a:t>
            </a:r>
          </a:p>
        </p:txBody>
      </p:sp>
      <p:sp>
        <p:nvSpPr>
          <p:cNvPr id="28" name="Rectangle 27">
            <a:extLst>
              <a:ext uri="{FF2B5EF4-FFF2-40B4-BE49-F238E27FC236}">
                <a16:creationId xmlns:a16="http://schemas.microsoft.com/office/drawing/2014/main" id="{A4BEE754-1A51-4827-B625-0D88E4F8477D}"/>
              </a:ext>
            </a:extLst>
          </p:cNvPr>
          <p:cNvSpPr/>
          <p:nvPr/>
        </p:nvSpPr>
        <p:spPr>
          <a:xfrm>
            <a:off x="9097488" y="5060434"/>
            <a:ext cx="2256312" cy="80313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Range</a:t>
            </a:r>
          </a:p>
        </p:txBody>
      </p:sp>
      <p:cxnSp>
        <p:nvCxnSpPr>
          <p:cNvPr id="10" name="Straight Arrow Connector 9">
            <a:extLst>
              <a:ext uri="{FF2B5EF4-FFF2-40B4-BE49-F238E27FC236}">
                <a16:creationId xmlns:a16="http://schemas.microsoft.com/office/drawing/2014/main" id="{0CDBB4F4-444F-4403-A8F5-47D71BE6750C}"/>
              </a:ext>
            </a:extLst>
          </p:cNvPr>
          <p:cNvCxnSpPr>
            <a:stCxn id="8" idx="2"/>
            <a:endCxn id="25" idx="0"/>
          </p:cNvCxnSpPr>
          <p:nvPr/>
        </p:nvCxnSpPr>
        <p:spPr>
          <a:xfrm flipH="1">
            <a:off x="2040698" y="3140149"/>
            <a:ext cx="4055302" cy="196778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9" name="Straight Arrow Connector 28">
            <a:extLst>
              <a:ext uri="{FF2B5EF4-FFF2-40B4-BE49-F238E27FC236}">
                <a16:creationId xmlns:a16="http://schemas.microsoft.com/office/drawing/2014/main" id="{CB1864D7-EF40-4AC4-AAA6-BA64DE3B6A4B}"/>
              </a:ext>
            </a:extLst>
          </p:cNvPr>
          <p:cNvCxnSpPr>
            <a:stCxn id="8" idx="2"/>
            <a:endCxn id="26" idx="0"/>
          </p:cNvCxnSpPr>
          <p:nvPr/>
        </p:nvCxnSpPr>
        <p:spPr>
          <a:xfrm flipH="1">
            <a:off x="4772024" y="3140149"/>
            <a:ext cx="1323976" cy="192028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0" name="Straight Arrow Connector 29">
            <a:extLst>
              <a:ext uri="{FF2B5EF4-FFF2-40B4-BE49-F238E27FC236}">
                <a16:creationId xmlns:a16="http://schemas.microsoft.com/office/drawing/2014/main" id="{F1980842-3ECD-4C1D-BF8B-4B6A2A48B319}"/>
              </a:ext>
            </a:extLst>
          </p:cNvPr>
          <p:cNvCxnSpPr>
            <a:cxnSpLocks/>
            <a:stCxn id="8" idx="2"/>
            <a:endCxn id="27" idx="0"/>
          </p:cNvCxnSpPr>
          <p:nvPr/>
        </p:nvCxnSpPr>
        <p:spPr>
          <a:xfrm>
            <a:off x="6096000" y="3140149"/>
            <a:ext cx="1402834" cy="193146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3" name="Straight Arrow Connector 32">
            <a:extLst>
              <a:ext uri="{FF2B5EF4-FFF2-40B4-BE49-F238E27FC236}">
                <a16:creationId xmlns:a16="http://schemas.microsoft.com/office/drawing/2014/main" id="{0CF35D36-2229-40AD-8357-F163D9C6532B}"/>
              </a:ext>
            </a:extLst>
          </p:cNvPr>
          <p:cNvCxnSpPr>
            <a:cxnSpLocks/>
            <a:stCxn id="8" idx="2"/>
            <a:endCxn id="28" idx="0"/>
          </p:cNvCxnSpPr>
          <p:nvPr/>
        </p:nvCxnSpPr>
        <p:spPr>
          <a:xfrm>
            <a:off x="6096000" y="3140149"/>
            <a:ext cx="4129644" cy="192028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8063773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8" name="Rectangle 137">
            <a:extLst>
              <a:ext uri="{FF2B5EF4-FFF2-40B4-BE49-F238E27FC236}">
                <a16:creationId xmlns:a16="http://schemas.microsoft.com/office/drawing/2014/main" id="{8F7AFB9A-7364-478C-B48B-8523CDD9AE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0" name="Freeform: Shape 139">
            <a:extLst>
              <a:ext uri="{FF2B5EF4-FFF2-40B4-BE49-F238E27FC236}">
                <a16:creationId xmlns:a16="http://schemas.microsoft.com/office/drawing/2014/main" id="{36678033-86B6-40E6-BE90-78D8ED4E3A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96002" cy="6858000"/>
          </a:xfrm>
          <a:custGeom>
            <a:avLst/>
            <a:gdLst>
              <a:gd name="connsiteX0" fmla="*/ 0 w 6096002"/>
              <a:gd name="connsiteY0" fmla="*/ 0 h 6858000"/>
              <a:gd name="connsiteX1" fmla="*/ 4885967 w 6096002"/>
              <a:gd name="connsiteY1" fmla="*/ 0 h 6858000"/>
              <a:gd name="connsiteX2" fmla="*/ 4946007 w 6096002"/>
              <a:gd name="connsiteY2" fmla="*/ 69271 h 6858000"/>
              <a:gd name="connsiteX3" fmla="*/ 6096002 w 6096002"/>
              <a:gd name="connsiteY3" fmla="*/ 3429000 h 6858000"/>
              <a:gd name="connsiteX4" fmla="*/ 4946007 w 6096002"/>
              <a:gd name="connsiteY4" fmla="*/ 6788730 h 6858000"/>
              <a:gd name="connsiteX5" fmla="*/ 4885967 w 6096002"/>
              <a:gd name="connsiteY5" fmla="*/ 6858000 h 6858000"/>
              <a:gd name="connsiteX6" fmla="*/ 0 w 609600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2" h="6858000">
                <a:moveTo>
                  <a:pt x="0" y="0"/>
                </a:moveTo>
                <a:lnTo>
                  <a:pt x="4885967" y="0"/>
                </a:lnTo>
                <a:lnTo>
                  <a:pt x="4946007" y="69271"/>
                </a:lnTo>
                <a:cubicBezTo>
                  <a:pt x="5656533" y="929100"/>
                  <a:pt x="6096002" y="2116944"/>
                  <a:pt x="6096002" y="3429000"/>
                </a:cubicBezTo>
                <a:cubicBezTo>
                  <a:pt x="6096002" y="4741056"/>
                  <a:pt x="5656533" y="5928900"/>
                  <a:pt x="4946007" y="6788730"/>
                </a:cubicBezTo>
                <a:lnTo>
                  <a:pt x="4885967"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42" name="Freeform: Shape 141">
            <a:extLst>
              <a:ext uri="{FF2B5EF4-FFF2-40B4-BE49-F238E27FC236}">
                <a16:creationId xmlns:a16="http://schemas.microsoft.com/office/drawing/2014/main" id="{D2542E1A-076E-4A34-BB67-2BF961754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85370" cy="6858000"/>
          </a:xfrm>
          <a:custGeom>
            <a:avLst/>
            <a:gdLst>
              <a:gd name="connsiteX0" fmla="*/ 0 w 6085370"/>
              <a:gd name="connsiteY0" fmla="*/ 0 h 6858000"/>
              <a:gd name="connsiteX1" fmla="*/ 4875335 w 6085370"/>
              <a:gd name="connsiteY1" fmla="*/ 0 h 6858000"/>
              <a:gd name="connsiteX2" fmla="*/ 4935375 w 6085370"/>
              <a:gd name="connsiteY2" fmla="*/ 69271 h 6858000"/>
              <a:gd name="connsiteX3" fmla="*/ 6085370 w 6085370"/>
              <a:gd name="connsiteY3" fmla="*/ 3429000 h 6858000"/>
              <a:gd name="connsiteX4" fmla="*/ 4935375 w 6085370"/>
              <a:gd name="connsiteY4" fmla="*/ 6788730 h 6858000"/>
              <a:gd name="connsiteX5" fmla="*/ 4875335 w 6085370"/>
              <a:gd name="connsiteY5" fmla="*/ 6858000 h 6858000"/>
              <a:gd name="connsiteX6" fmla="*/ 0 w 608537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85370" h="6858000">
                <a:moveTo>
                  <a:pt x="0" y="0"/>
                </a:moveTo>
                <a:lnTo>
                  <a:pt x="4875335" y="0"/>
                </a:lnTo>
                <a:lnTo>
                  <a:pt x="4935375" y="69271"/>
                </a:lnTo>
                <a:cubicBezTo>
                  <a:pt x="5645901" y="929100"/>
                  <a:pt x="6085370" y="2116944"/>
                  <a:pt x="6085370" y="3429000"/>
                </a:cubicBezTo>
                <a:cubicBezTo>
                  <a:pt x="6085370" y="4741056"/>
                  <a:pt x="5645901" y="5928900"/>
                  <a:pt x="4935375" y="6788730"/>
                </a:cubicBezTo>
                <a:lnTo>
                  <a:pt x="4875335"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CB3F427-5D02-4462-BE3E-5471DC3D7846}"/>
              </a:ext>
            </a:extLst>
          </p:cNvPr>
          <p:cNvSpPr>
            <a:spLocks noGrp="1"/>
          </p:cNvSpPr>
          <p:nvPr>
            <p:ph type="title"/>
          </p:nvPr>
        </p:nvSpPr>
        <p:spPr>
          <a:xfrm>
            <a:off x="438913" y="859536"/>
            <a:ext cx="4832802" cy="1243584"/>
          </a:xfrm>
        </p:spPr>
        <p:txBody>
          <a:bodyPr>
            <a:normAutofit/>
          </a:bodyPr>
          <a:lstStyle/>
          <a:p>
            <a:r>
              <a:rPr lang="en-US" sz="3400"/>
              <a:t>Commonly Used Descriptive Analysis</a:t>
            </a:r>
          </a:p>
        </p:txBody>
      </p:sp>
      <p:sp>
        <p:nvSpPr>
          <p:cNvPr id="144" name="Rectangle 143">
            <a:extLst>
              <a:ext uri="{FF2B5EF4-FFF2-40B4-BE49-F238E27FC236}">
                <a16:creationId xmlns:a16="http://schemas.microsoft.com/office/drawing/2014/main" id="{75C56826-D4E5-42ED-8529-079651CB30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52144"/>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46" name="Rectangle 145">
            <a:extLst>
              <a:ext uri="{FF2B5EF4-FFF2-40B4-BE49-F238E27FC236}">
                <a16:creationId xmlns:a16="http://schemas.microsoft.com/office/drawing/2014/main" id="{82095FCE-EF05-4443-B97A-85DEE3A5CA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8912" y="2185062"/>
            <a:ext cx="49834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DFF438BF-4118-4840-8841-55FD30E18923}"/>
              </a:ext>
            </a:extLst>
          </p:cNvPr>
          <p:cNvSpPr>
            <a:spLocks noGrp="1"/>
          </p:cNvSpPr>
          <p:nvPr>
            <p:ph idx="1"/>
          </p:nvPr>
        </p:nvSpPr>
        <p:spPr>
          <a:xfrm>
            <a:off x="438912" y="2512611"/>
            <a:ext cx="4832803" cy="3664351"/>
          </a:xfrm>
        </p:spPr>
        <p:txBody>
          <a:bodyPr>
            <a:normAutofit/>
          </a:bodyPr>
          <a:lstStyle/>
          <a:p>
            <a:r>
              <a:rPr lang="en-US" sz="1800"/>
              <a:t>Raw frequency or percent: Measures of central tendency (typical response): Used to report a single piece of information that describes the most typical response to a question </a:t>
            </a:r>
          </a:p>
          <a:p>
            <a:r>
              <a:rPr lang="en-US" sz="1800"/>
              <a:t>Measure of variability (uncertainty): used to reveal the typical difference between the values in a set of values </a:t>
            </a:r>
          </a:p>
        </p:txBody>
      </p:sp>
      <p:pic>
        <p:nvPicPr>
          <p:cNvPr id="2050" name="Picture 2" descr="180 Percentage Memes ideas in 2021 | funny, memes, funny pie charts">
            <a:extLst>
              <a:ext uri="{FF2B5EF4-FFF2-40B4-BE49-F238E27FC236}">
                <a16:creationId xmlns:a16="http://schemas.microsoft.com/office/drawing/2014/main" id="{59D7A43F-0664-4B18-BA96-6D8A3262A90B}"/>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813627" y="517600"/>
            <a:ext cx="2743200" cy="27432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Chart&#10;&#10;Description automatically generated">
            <a:extLst>
              <a:ext uri="{FF2B5EF4-FFF2-40B4-BE49-F238E27FC236}">
                <a16:creationId xmlns:a16="http://schemas.microsoft.com/office/drawing/2014/main" id="{D3E0145A-051F-4DE1-A1B2-1EB588F74851}"/>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6617368" y="3625805"/>
            <a:ext cx="5135719" cy="2349590"/>
          </a:xfrm>
          <a:prstGeom prst="rect">
            <a:avLst/>
          </a:prstGeom>
        </p:spPr>
      </p:pic>
      <p:sp>
        <p:nvSpPr>
          <p:cNvPr id="4" name="Footer Placeholder 3">
            <a:extLst>
              <a:ext uri="{FF2B5EF4-FFF2-40B4-BE49-F238E27FC236}">
                <a16:creationId xmlns:a16="http://schemas.microsoft.com/office/drawing/2014/main" id="{642C2268-0E0B-43C3-8A14-FA5432C017FD}"/>
              </a:ext>
            </a:extLst>
          </p:cNvPr>
          <p:cNvSpPr>
            <a:spLocks noGrp="1"/>
          </p:cNvSpPr>
          <p:nvPr>
            <p:ph type="ftr" sz="quarter" idx="11"/>
          </p:nvPr>
        </p:nvSpPr>
        <p:spPr>
          <a:xfrm>
            <a:off x="6096000" y="6356350"/>
            <a:ext cx="3880104" cy="365125"/>
          </a:xfrm>
        </p:spPr>
        <p:txBody>
          <a:bodyPr>
            <a:normAutofit/>
          </a:bodyPr>
          <a:lstStyle/>
          <a:p>
            <a:pPr algn="l">
              <a:spcAft>
                <a:spcPts val="600"/>
              </a:spcAft>
            </a:pPr>
            <a:r>
              <a:rPr lang="en-US">
                <a:solidFill>
                  <a:schemeClr val="tx1">
                    <a:lumMod val="50000"/>
                    <a:lumOff val="50000"/>
                  </a:schemeClr>
                </a:solidFill>
              </a:rPr>
              <a:t>Mike Nguyen</a:t>
            </a:r>
          </a:p>
        </p:txBody>
      </p:sp>
      <p:sp>
        <p:nvSpPr>
          <p:cNvPr id="5" name="Slide Number Placeholder 4">
            <a:extLst>
              <a:ext uri="{FF2B5EF4-FFF2-40B4-BE49-F238E27FC236}">
                <a16:creationId xmlns:a16="http://schemas.microsoft.com/office/drawing/2014/main" id="{1F5E0244-09DF-4032-851A-D9EB4CFBF649}"/>
              </a:ext>
            </a:extLst>
          </p:cNvPr>
          <p:cNvSpPr>
            <a:spLocks noGrp="1"/>
          </p:cNvSpPr>
          <p:nvPr>
            <p:ph type="sldNum" sz="quarter" idx="12"/>
          </p:nvPr>
        </p:nvSpPr>
        <p:spPr>
          <a:xfrm>
            <a:off x="10326623" y="6356350"/>
            <a:ext cx="1426464" cy="365125"/>
          </a:xfrm>
        </p:spPr>
        <p:txBody>
          <a:bodyPr>
            <a:normAutofit/>
          </a:bodyPr>
          <a:lstStyle/>
          <a:p>
            <a:pPr>
              <a:spcAft>
                <a:spcPts val="600"/>
              </a:spcAft>
            </a:pPr>
            <a:fld id="{A6AF1B4E-90EC-4A51-B6E5-B702C054ECB0}" type="slidenum">
              <a:rPr lang="en-US">
                <a:solidFill>
                  <a:schemeClr val="tx1">
                    <a:lumMod val="50000"/>
                    <a:lumOff val="50000"/>
                  </a:schemeClr>
                </a:solidFill>
              </a:rPr>
              <a:pPr>
                <a:spcAft>
                  <a:spcPts val="600"/>
                </a:spcAft>
              </a:pPr>
              <a:t>9</a:t>
            </a:fld>
            <a:endParaRPr lang="en-US">
              <a:solidFill>
                <a:schemeClr val="tx1">
                  <a:lumMod val="50000"/>
                  <a:lumOff val="50000"/>
                </a:schemeClr>
              </a:solidFill>
            </a:endParaRPr>
          </a:p>
        </p:txBody>
      </p:sp>
    </p:spTree>
    <p:extLst>
      <p:ext uri="{BB962C8B-B14F-4D97-AF65-F5344CB8AC3E}">
        <p14:creationId xmlns:p14="http://schemas.microsoft.com/office/powerpoint/2010/main" val="10232940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44781794_Research presentation_RVA_v3" id="{DF2794B4-2314-4F87-8639-5DCB9EEE28EE}" vid="{3B969E49-204F-4FF6-BD10-D26195B8D4D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B2AB02E3-5ADF-4BF0-9C1B-35CDF3FE95B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CA875DA-F9FD-4F83-A049-3B1027B542DE}">
  <ds:schemaRefs>
    <ds:schemaRef ds:uri="http://schemas.microsoft.com/sharepoint/v3/contenttype/forms"/>
  </ds:schemaRefs>
</ds:datastoreItem>
</file>

<file path=customXml/itemProps3.xml><?xml version="1.0" encoding="utf-8"?>
<ds:datastoreItem xmlns:ds="http://schemas.openxmlformats.org/officeDocument/2006/customXml" ds:itemID="{03C7D9E6-B0D9-433E-BD46-EB60F64F4DA8}">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Research presentation</Template>
  <TotalTime>2081</TotalTime>
  <Words>1684</Words>
  <Application>Microsoft Office PowerPoint</Application>
  <PresentationFormat>Widescreen</PresentationFormat>
  <Paragraphs>187</Paragraphs>
  <Slides>17</Slides>
  <Notes>11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17</vt:i4>
      </vt:variant>
    </vt:vector>
  </HeadingPairs>
  <TitlesOfParts>
    <vt:vector size="27" baseType="lpstr">
      <vt:lpstr>Arial</vt:lpstr>
      <vt:lpstr>Arial Narrow</vt:lpstr>
      <vt:lpstr>Calibri</vt:lpstr>
      <vt:lpstr>Calibri Light</vt:lpstr>
      <vt:lpstr>Franklin Gothic Book</vt:lpstr>
      <vt:lpstr>Helvetica Neue</vt:lpstr>
      <vt:lpstr>Helvetica Neue Black Condensed</vt:lpstr>
      <vt:lpstr>Helvetica Neue Medium</vt:lpstr>
      <vt:lpstr>Lucida Grande</vt:lpstr>
      <vt:lpstr>Office Theme</vt:lpstr>
      <vt:lpstr>Morning !!!</vt:lpstr>
      <vt:lpstr>iClicker Question</vt:lpstr>
      <vt:lpstr>iClicker Question</vt:lpstr>
      <vt:lpstr>iClicker Question</vt:lpstr>
      <vt:lpstr>Marketing Analytics Certificate</vt:lpstr>
      <vt:lpstr>Marketing Analytics Certificate</vt:lpstr>
      <vt:lpstr>Descriptive Statistics</vt:lpstr>
      <vt:lpstr>Basic Descriptive Analysis</vt:lpstr>
      <vt:lpstr>Commonly Used Descriptive Analysis</vt:lpstr>
      <vt:lpstr>Probability Sampling Methods</vt:lpstr>
      <vt:lpstr>Measures of Central Tendency</vt:lpstr>
      <vt:lpstr>Measures of Variability </vt:lpstr>
      <vt:lpstr>Statistical Procedure</vt:lpstr>
      <vt:lpstr>iClicker Question</vt:lpstr>
      <vt:lpstr>iClicker Question</vt:lpstr>
      <vt:lpstr>Lab Session </vt:lpstr>
      <vt:lpstr>5-minute Snippet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Descriptive Statistics</dc:title>
  <dc:creator>Nguyen, Mike (MU-Student)</dc:creator>
  <cp:lastModifiedBy>Mike Nguyen</cp:lastModifiedBy>
  <cp:revision>8</cp:revision>
  <dcterms:created xsi:type="dcterms:W3CDTF">2021-10-16T15:50:06Z</dcterms:created>
  <dcterms:modified xsi:type="dcterms:W3CDTF">2021-10-18T02:44:15Z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