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1" r:id="rId5"/>
    <p:sldId id="262" r:id="rId6"/>
    <p:sldId id="256" r:id="rId7"/>
    <p:sldId id="257" r:id="rId8"/>
    <p:sldId id="259" r:id="rId9"/>
    <p:sldId id="260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83196" autoAdjust="0"/>
  </p:normalViewPr>
  <p:slideViewPr>
    <p:cSldViewPr snapToGrid="0">
      <p:cViewPr varScale="1">
        <p:scale>
          <a:sx n="68" d="100"/>
          <a:sy n="68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difference </a:t>
            </a:r>
            <a:r>
              <a:rPr lang="en-US" dirty="0" err="1"/>
              <a:t>RQ</a:t>
            </a:r>
            <a:r>
              <a:rPr lang="en-US" dirty="0"/>
              <a:t>, you will choose the analysis method based on your analysis variable's level of measurement </a:t>
            </a:r>
          </a:p>
          <a:p>
            <a:r>
              <a:rPr lang="en-US" dirty="0"/>
              <a:t>The principle is to use the most succinct way to summarize the data </a:t>
            </a:r>
          </a:p>
          <a:p>
            <a:endParaRPr lang="en-US" dirty="0"/>
          </a:p>
          <a:p>
            <a:r>
              <a:rPr lang="en-US" dirty="0"/>
              <a:t>Interval and ratio can also use the same descriptive statistics  as Nominal and Ordinal (with some transformation/ re-code in data analysis) but not vice versa.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0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https://github.com/mikenguyen13/mar4050_F21/blob/master/project_assignment/data%20analysis%20plan%20grid.xlsx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8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vethispic.com/image/186959/on-wednesday-we-wear-blac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1C981-2C17-48F1-BDA0-6CF23A9BF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5600"/>
              <a:t>Happy Wednesday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5FF60-43BB-4A94-B190-B50522A70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/>
              <a:t>Take your name tag </a:t>
            </a:r>
          </a:p>
          <a:p>
            <a:pPr algn="l"/>
            <a:r>
              <a:rPr lang="en-US"/>
              <a:t>Check-in 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newspaper, book, sign&#10;&#10;Description automatically generated">
            <a:extLst>
              <a:ext uri="{FF2B5EF4-FFF2-40B4-BE49-F238E27FC236}">
                <a16:creationId xmlns:a16="http://schemas.microsoft.com/office/drawing/2014/main" id="{A75781AC-6603-4975-A8EF-8C096938E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664712"/>
            <a:ext cx="7214616" cy="55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2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A7427-9AD9-4D37-922C-B4515826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iClicker Question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E9E1-69B1-422E-A34E-7C5F1870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Categorical variable can have mean value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7481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Data Analysis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F428E-A334-4F2E-83AA-44C7747B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Level of Measurement for analysis variable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DF62AB-3108-4EDD-84F6-AEDF8CA1F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485609"/>
              </p:ext>
            </p:extLst>
          </p:nvPr>
        </p:nvGraphicFramePr>
        <p:xfrm>
          <a:off x="838200" y="2437212"/>
          <a:ext cx="10515601" cy="353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618">
                  <a:extLst>
                    <a:ext uri="{9D8B030D-6E8A-4147-A177-3AD203B41FA5}">
                      <a16:colId xmlns:a16="http://schemas.microsoft.com/office/drawing/2014/main" val="141250072"/>
                    </a:ext>
                  </a:extLst>
                </a:gridCol>
                <a:gridCol w="3771139">
                  <a:extLst>
                    <a:ext uri="{9D8B030D-6E8A-4147-A177-3AD203B41FA5}">
                      <a16:colId xmlns:a16="http://schemas.microsoft.com/office/drawing/2014/main" val="3087746048"/>
                    </a:ext>
                  </a:extLst>
                </a:gridCol>
                <a:gridCol w="3673844">
                  <a:extLst>
                    <a:ext uri="{9D8B030D-6E8A-4147-A177-3AD203B41FA5}">
                      <a16:colId xmlns:a16="http://schemas.microsoft.com/office/drawing/2014/main" val="1128304613"/>
                    </a:ext>
                  </a:extLst>
                </a:gridCol>
              </a:tblGrid>
              <a:tr h="1036772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Nominal/ Ordinal (Categorical)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Interval/ Ratio (Continuous)</a:t>
                      </a:r>
                    </a:p>
                  </a:txBody>
                  <a:tcPr marL="140104" marR="140104" marT="70052" marB="70052"/>
                </a:tc>
                <a:extLst>
                  <a:ext uri="{0D108BD9-81ED-4DB2-BD59-A6C34878D82A}">
                    <a16:rowId xmlns:a16="http://schemas.microsoft.com/office/drawing/2014/main" val="1740321637"/>
                  </a:ext>
                </a:extLst>
              </a:tr>
              <a:tr h="1457084">
                <a:tc>
                  <a:txBody>
                    <a:bodyPr/>
                    <a:lstStyle/>
                    <a:p>
                      <a:r>
                        <a:rPr lang="en-US" sz="2800"/>
                        <a:t>One variable </a:t>
                      </a:r>
                    </a:p>
                    <a:p>
                      <a:r>
                        <a:rPr lang="en-US" sz="2800"/>
                        <a:t>(Descriptive RQ)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Percent, Median (ordinal), confidence interval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Average, confidence interval</a:t>
                      </a:r>
                    </a:p>
                  </a:txBody>
                  <a:tcPr marL="140104" marR="140104" marT="70052" marB="70052"/>
                </a:tc>
                <a:extLst>
                  <a:ext uri="{0D108BD9-81ED-4DB2-BD59-A6C34878D82A}">
                    <a16:rowId xmlns:a16="http://schemas.microsoft.com/office/drawing/2014/main" val="569898246"/>
                  </a:ext>
                </a:extLst>
              </a:tr>
              <a:tr h="1036772">
                <a:tc>
                  <a:txBody>
                    <a:bodyPr/>
                    <a:lstStyle/>
                    <a:p>
                      <a:r>
                        <a:rPr lang="en-US" sz="2800"/>
                        <a:t>Two variables </a:t>
                      </a:r>
                    </a:p>
                    <a:p>
                      <a:r>
                        <a:rPr lang="en-US" sz="2800"/>
                        <a:t>Difference RQ)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Cross-tabulation; two-way Chi-squared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Mean comparison; Independent t-test </a:t>
                      </a:r>
                    </a:p>
                  </a:txBody>
                  <a:tcPr marL="140104" marR="140104" marT="70052" marB="70052"/>
                </a:tc>
                <a:extLst>
                  <a:ext uri="{0D108BD9-81ED-4DB2-BD59-A6C34878D82A}">
                    <a16:rowId xmlns:a16="http://schemas.microsoft.com/office/drawing/2014/main" val="338349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4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F735-3CE5-47ED-B5EE-C5A42A3D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Plan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7971-99D5-4C3C-83E6-35EB04DE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0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4B668-DB13-4051-8D2B-793D73A7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Lab Session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EECD3B2-0F14-4370-BCBD-073D08200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A1CE-9DDA-4EF7-ABE8-549F9263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/>
              <a:t>Excel </a:t>
            </a:r>
          </a:p>
          <a:p>
            <a:r>
              <a:rPr lang="en-US" sz="2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001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5C933-5339-4E62-A8A4-A302C1E1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15-min Group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8E83-0B52-4E7A-AFC2-DA63575E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Analysis Plan</a:t>
            </a:r>
          </a:p>
        </p:txBody>
      </p:sp>
    </p:spTree>
    <p:extLst>
      <p:ext uri="{BB962C8B-B14F-4D97-AF65-F5344CB8AC3E}">
        <p14:creationId xmlns:p14="http://schemas.microsoft.com/office/powerpoint/2010/main" val="261511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B285-88A7-43F8-8CF0-1F7B189D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68C7-C0D0-487F-A9F3-643A42D7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1732</TotalTime>
  <Words>177</Words>
  <Application>Microsoft Office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Franklin Gothic Book</vt:lpstr>
      <vt:lpstr>Office Theme</vt:lpstr>
      <vt:lpstr>Happy Wednesday</vt:lpstr>
      <vt:lpstr>iClicker Question</vt:lpstr>
      <vt:lpstr>Data Analysis Plan</vt:lpstr>
      <vt:lpstr>Level of Measurement for analysis variable</vt:lpstr>
      <vt:lpstr>Data Analysis Plan Template</vt:lpstr>
      <vt:lpstr>Lab Session</vt:lpstr>
      <vt:lpstr>15-min Group Discussion 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Plan</dc:title>
  <dc:creator>Nguyen, Mike (MU-Student)</dc:creator>
  <cp:lastModifiedBy>Mike Nguyen</cp:lastModifiedBy>
  <cp:revision>3</cp:revision>
  <dcterms:created xsi:type="dcterms:W3CDTF">2021-10-16T21:49:34Z</dcterms:created>
  <dcterms:modified xsi:type="dcterms:W3CDTF">2021-10-18T02:55:00Z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