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81" r:id="rId6"/>
    <p:sldId id="282" r:id="rId7"/>
    <p:sldId id="283" r:id="rId8"/>
    <p:sldId id="285" r:id="rId9"/>
    <p:sldId id="257" r:id="rId10"/>
    <p:sldId id="260" r:id="rId11"/>
    <p:sldId id="261" r:id="rId12"/>
    <p:sldId id="262" r:id="rId13"/>
    <p:sldId id="263" r:id="rId14"/>
    <p:sldId id="264" r:id="rId15"/>
    <p:sldId id="265" r:id="rId16"/>
    <p:sldId id="266" r:id="rId17"/>
    <p:sldId id="267" r:id="rId18"/>
    <p:sldId id="268" r:id="rId19"/>
    <p:sldId id="270" r:id="rId20"/>
    <p:sldId id="271" r:id="rId21"/>
    <p:sldId id="272" r:id="rId22"/>
    <p:sldId id="273" r:id="rId23"/>
    <p:sldId id="274" r:id="rId24"/>
    <p:sldId id="275"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6" autoAdjust="0"/>
    <p:restoredTop sz="84155" autoAdjust="0"/>
  </p:normalViewPr>
  <p:slideViewPr>
    <p:cSldViewPr snapToGrid="0">
      <p:cViewPr varScale="1">
        <p:scale>
          <a:sx n="72" d="100"/>
          <a:sy n="72" d="100"/>
        </p:scale>
        <p:origin x="552" y="6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7405E-89E8-412C-91C1-7E9DD4B59B2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24753FC-40F9-4EBF-9063-7146EE2008DA}">
      <dgm:prSet/>
      <dgm:spPr/>
      <dgm:t>
        <a:bodyPr/>
        <a:lstStyle/>
        <a:p>
          <a:r>
            <a:rPr lang="en-US" dirty="0"/>
            <a:t>Types of data: primary vs. secondary (internal)</a:t>
          </a:r>
        </a:p>
      </dgm:t>
    </dgm:pt>
    <dgm:pt modelId="{D4D68AF1-FE80-47BD-90CD-99D11FE283BB}" type="parTrans" cxnId="{B55B2E36-10DF-4795-9515-2E3BC1A747F6}">
      <dgm:prSet/>
      <dgm:spPr/>
      <dgm:t>
        <a:bodyPr/>
        <a:lstStyle/>
        <a:p>
          <a:endParaRPr lang="en-US"/>
        </a:p>
      </dgm:t>
    </dgm:pt>
    <dgm:pt modelId="{FCCFB3B8-A0E3-494B-B648-4AD16EE3375E}" type="sibTrans" cxnId="{B55B2E36-10DF-4795-9515-2E3BC1A747F6}">
      <dgm:prSet/>
      <dgm:spPr/>
      <dgm:t>
        <a:bodyPr/>
        <a:lstStyle/>
        <a:p>
          <a:endParaRPr lang="en-US"/>
        </a:p>
      </dgm:t>
    </dgm:pt>
    <dgm:pt modelId="{561D40B4-350F-4CE3-9DC0-BEA72CE4FEC2}">
      <dgm:prSet/>
      <dgm:spPr/>
      <dgm:t>
        <a:bodyPr/>
        <a:lstStyle/>
        <a:p>
          <a:r>
            <a:rPr lang="en-US"/>
            <a:t>Big Data Introduction</a:t>
          </a:r>
        </a:p>
      </dgm:t>
    </dgm:pt>
    <dgm:pt modelId="{EABE67E5-A599-49F9-BCDE-9135A4C1B2D6}" type="parTrans" cxnId="{4BA4498F-F60B-45C4-9D6B-03D65C55E54A}">
      <dgm:prSet/>
      <dgm:spPr/>
      <dgm:t>
        <a:bodyPr/>
        <a:lstStyle/>
        <a:p>
          <a:endParaRPr lang="en-US"/>
        </a:p>
      </dgm:t>
    </dgm:pt>
    <dgm:pt modelId="{89AF4914-D531-4DD7-826E-2DE0F2514CAB}" type="sibTrans" cxnId="{4BA4498F-F60B-45C4-9D6B-03D65C55E54A}">
      <dgm:prSet/>
      <dgm:spPr/>
      <dgm:t>
        <a:bodyPr/>
        <a:lstStyle/>
        <a:p>
          <a:endParaRPr lang="en-US"/>
        </a:p>
      </dgm:t>
    </dgm:pt>
    <dgm:pt modelId="{38D13993-1CBC-4A72-AEDE-7383CA521A04}">
      <dgm:prSet/>
      <dgm:spPr/>
      <dgm:t>
        <a:bodyPr/>
        <a:lstStyle/>
        <a:p>
          <a:r>
            <a:rPr lang="en-US"/>
            <a:t>Types of “Big Data” Analyses</a:t>
          </a:r>
        </a:p>
      </dgm:t>
    </dgm:pt>
    <dgm:pt modelId="{D97E6F5D-4026-49BD-ADC9-AB777203143B}" type="parTrans" cxnId="{7AB924B4-3535-4642-860B-E3F46308128D}">
      <dgm:prSet/>
      <dgm:spPr/>
      <dgm:t>
        <a:bodyPr/>
        <a:lstStyle/>
        <a:p>
          <a:endParaRPr lang="en-US"/>
        </a:p>
      </dgm:t>
    </dgm:pt>
    <dgm:pt modelId="{FF591648-6090-469A-96E0-BFEAF7A14899}" type="sibTrans" cxnId="{7AB924B4-3535-4642-860B-E3F46308128D}">
      <dgm:prSet/>
      <dgm:spPr/>
      <dgm:t>
        <a:bodyPr/>
        <a:lstStyle/>
        <a:p>
          <a:endParaRPr lang="en-US"/>
        </a:p>
      </dgm:t>
    </dgm:pt>
    <dgm:pt modelId="{F75A2D67-F5A2-4923-A771-5AA9B30299B2}" type="pres">
      <dgm:prSet presAssocID="{9C77405E-89E8-412C-91C1-7E9DD4B59B2E}" presName="root" presStyleCnt="0">
        <dgm:presLayoutVars>
          <dgm:dir/>
          <dgm:resizeHandles val="exact"/>
        </dgm:presLayoutVars>
      </dgm:prSet>
      <dgm:spPr/>
    </dgm:pt>
    <dgm:pt modelId="{70D994A0-6BFE-4E6D-98DA-80B6E5FA32E4}" type="pres">
      <dgm:prSet presAssocID="{624753FC-40F9-4EBF-9063-7146EE2008DA}" presName="compNode" presStyleCnt="0"/>
      <dgm:spPr/>
    </dgm:pt>
    <dgm:pt modelId="{355E93E7-6F14-4CCC-9779-94DD51A0F26C}" type="pres">
      <dgm:prSet presAssocID="{624753FC-40F9-4EBF-9063-7146EE2008DA}" presName="bgRect" presStyleLbl="bgShp" presStyleIdx="0" presStyleCnt="3"/>
      <dgm:spPr/>
    </dgm:pt>
    <dgm:pt modelId="{ED6573E7-BC27-40B2-B7EE-3DDC958F6641}" type="pres">
      <dgm:prSet presAssocID="{624753FC-40F9-4EBF-9063-7146EE2008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A7AB29F-C5D4-415C-BDF9-643056BCF920}" type="pres">
      <dgm:prSet presAssocID="{624753FC-40F9-4EBF-9063-7146EE2008DA}" presName="spaceRect" presStyleCnt="0"/>
      <dgm:spPr/>
    </dgm:pt>
    <dgm:pt modelId="{C5AF510C-8FA6-466E-9DF6-26DA4B34F4A1}" type="pres">
      <dgm:prSet presAssocID="{624753FC-40F9-4EBF-9063-7146EE2008DA}" presName="parTx" presStyleLbl="revTx" presStyleIdx="0" presStyleCnt="3">
        <dgm:presLayoutVars>
          <dgm:chMax val="0"/>
          <dgm:chPref val="0"/>
        </dgm:presLayoutVars>
      </dgm:prSet>
      <dgm:spPr/>
    </dgm:pt>
    <dgm:pt modelId="{F59FE3DF-5B23-48C9-8679-92836E668FFD}" type="pres">
      <dgm:prSet presAssocID="{FCCFB3B8-A0E3-494B-B648-4AD16EE3375E}" presName="sibTrans" presStyleCnt="0"/>
      <dgm:spPr/>
    </dgm:pt>
    <dgm:pt modelId="{4EF215EF-89FE-4A02-BC55-32D3A798AF80}" type="pres">
      <dgm:prSet presAssocID="{561D40B4-350F-4CE3-9DC0-BEA72CE4FEC2}" presName="compNode" presStyleCnt="0"/>
      <dgm:spPr/>
    </dgm:pt>
    <dgm:pt modelId="{84C7A28A-6142-466F-A7CF-4BFF050D30B2}" type="pres">
      <dgm:prSet presAssocID="{561D40B4-350F-4CE3-9DC0-BEA72CE4FEC2}" presName="bgRect" presStyleLbl="bgShp" presStyleIdx="1" presStyleCnt="3"/>
      <dgm:spPr/>
    </dgm:pt>
    <dgm:pt modelId="{1395125D-0BAA-4C5D-8EF4-D081BE25C58D}" type="pres">
      <dgm:prSet presAssocID="{561D40B4-350F-4CE3-9DC0-BEA72CE4FE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A20EB2D-CA52-456C-A4A8-EB237DB3702B}" type="pres">
      <dgm:prSet presAssocID="{561D40B4-350F-4CE3-9DC0-BEA72CE4FEC2}" presName="spaceRect" presStyleCnt="0"/>
      <dgm:spPr/>
    </dgm:pt>
    <dgm:pt modelId="{86C3227F-2CF4-4E17-8C78-452F9384EEE4}" type="pres">
      <dgm:prSet presAssocID="{561D40B4-350F-4CE3-9DC0-BEA72CE4FEC2}" presName="parTx" presStyleLbl="revTx" presStyleIdx="1" presStyleCnt="3">
        <dgm:presLayoutVars>
          <dgm:chMax val="0"/>
          <dgm:chPref val="0"/>
        </dgm:presLayoutVars>
      </dgm:prSet>
      <dgm:spPr/>
    </dgm:pt>
    <dgm:pt modelId="{70F26E0E-FFA0-4D8C-81AD-5DDDBE50FB74}" type="pres">
      <dgm:prSet presAssocID="{89AF4914-D531-4DD7-826E-2DE0F2514CAB}" presName="sibTrans" presStyleCnt="0"/>
      <dgm:spPr/>
    </dgm:pt>
    <dgm:pt modelId="{1CABB29E-36D2-4F40-A31D-D065A89BA81F}" type="pres">
      <dgm:prSet presAssocID="{38D13993-1CBC-4A72-AEDE-7383CA521A04}" presName="compNode" presStyleCnt="0"/>
      <dgm:spPr/>
    </dgm:pt>
    <dgm:pt modelId="{27A85FB7-C4E3-4D3A-A755-4CD905967F9C}" type="pres">
      <dgm:prSet presAssocID="{38D13993-1CBC-4A72-AEDE-7383CA521A04}" presName="bgRect" presStyleLbl="bgShp" presStyleIdx="2" presStyleCnt="3"/>
      <dgm:spPr/>
    </dgm:pt>
    <dgm:pt modelId="{BF420CFB-5851-46F7-9C72-3510B4F03530}" type="pres">
      <dgm:prSet presAssocID="{38D13993-1CBC-4A72-AEDE-7383CA521A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53255C61-4714-4005-88E6-C4F959F07293}" type="pres">
      <dgm:prSet presAssocID="{38D13993-1CBC-4A72-AEDE-7383CA521A04}" presName="spaceRect" presStyleCnt="0"/>
      <dgm:spPr/>
    </dgm:pt>
    <dgm:pt modelId="{45446E32-C73F-4A1C-B4F2-FD1F1198FC85}" type="pres">
      <dgm:prSet presAssocID="{38D13993-1CBC-4A72-AEDE-7383CA521A04}" presName="parTx" presStyleLbl="revTx" presStyleIdx="2" presStyleCnt="3">
        <dgm:presLayoutVars>
          <dgm:chMax val="0"/>
          <dgm:chPref val="0"/>
        </dgm:presLayoutVars>
      </dgm:prSet>
      <dgm:spPr/>
    </dgm:pt>
  </dgm:ptLst>
  <dgm:cxnLst>
    <dgm:cxn modelId="{B55B2E36-10DF-4795-9515-2E3BC1A747F6}" srcId="{9C77405E-89E8-412C-91C1-7E9DD4B59B2E}" destId="{624753FC-40F9-4EBF-9063-7146EE2008DA}" srcOrd="0" destOrd="0" parTransId="{D4D68AF1-FE80-47BD-90CD-99D11FE283BB}" sibTransId="{FCCFB3B8-A0E3-494B-B648-4AD16EE3375E}"/>
    <dgm:cxn modelId="{4FAD765C-4973-470E-8F9C-AED7A974ABF2}" type="presOf" srcId="{38D13993-1CBC-4A72-AEDE-7383CA521A04}" destId="{45446E32-C73F-4A1C-B4F2-FD1F1198FC85}" srcOrd="0" destOrd="0" presId="urn:microsoft.com/office/officeart/2018/2/layout/IconVerticalSolidList"/>
    <dgm:cxn modelId="{4BA4498F-F60B-45C4-9D6B-03D65C55E54A}" srcId="{9C77405E-89E8-412C-91C1-7E9DD4B59B2E}" destId="{561D40B4-350F-4CE3-9DC0-BEA72CE4FEC2}" srcOrd="1" destOrd="0" parTransId="{EABE67E5-A599-49F9-BCDE-9135A4C1B2D6}" sibTransId="{89AF4914-D531-4DD7-826E-2DE0F2514CAB}"/>
    <dgm:cxn modelId="{7AB924B4-3535-4642-860B-E3F46308128D}" srcId="{9C77405E-89E8-412C-91C1-7E9DD4B59B2E}" destId="{38D13993-1CBC-4A72-AEDE-7383CA521A04}" srcOrd="2" destOrd="0" parTransId="{D97E6F5D-4026-49BD-ADC9-AB777203143B}" sibTransId="{FF591648-6090-469A-96E0-BFEAF7A14899}"/>
    <dgm:cxn modelId="{B5E639C4-348A-47B8-B35C-C7AC222BB669}" type="presOf" srcId="{624753FC-40F9-4EBF-9063-7146EE2008DA}" destId="{C5AF510C-8FA6-466E-9DF6-26DA4B34F4A1}" srcOrd="0" destOrd="0" presId="urn:microsoft.com/office/officeart/2018/2/layout/IconVerticalSolidList"/>
    <dgm:cxn modelId="{DADFC2CA-FB84-47FE-8DEB-783B5E341025}" type="presOf" srcId="{561D40B4-350F-4CE3-9DC0-BEA72CE4FEC2}" destId="{86C3227F-2CF4-4E17-8C78-452F9384EEE4}" srcOrd="0" destOrd="0" presId="urn:microsoft.com/office/officeart/2018/2/layout/IconVerticalSolidList"/>
    <dgm:cxn modelId="{2D4181F4-5559-4A86-95BF-821B6E73CC76}" type="presOf" srcId="{9C77405E-89E8-412C-91C1-7E9DD4B59B2E}" destId="{F75A2D67-F5A2-4923-A771-5AA9B30299B2}" srcOrd="0" destOrd="0" presId="urn:microsoft.com/office/officeart/2018/2/layout/IconVerticalSolidList"/>
    <dgm:cxn modelId="{C0C46811-8721-4EAC-BE68-CDAF42AA1638}" type="presParOf" srcId="{F75A2D67-F5A2-4923-A771-5AA9B30299B2}" destId="{70D994A0-6BFE-4E6D-98DA-80B6E5FA32E4}" srcOrd="0" destOrd="0" presId="urn:microsoft.com/office/officeart/2018/2/layout/IconVerticalSolidList"/>
    <dgm:cxn modelId="{E44A432A-ED26-438B-8E44-21148C1285CB}" type="presParOf" srcId="{70D994A0-6BFE-4E6D-98DA-80B6E5FA32E4}" destId="{355E93E7-6F14-4CCC-9779-94DD51A0F26C}" srcOrd="0" destOrd="0" presId="urn:microsoft.com/office/officeart/2018/2/layout/IconVerticalSolidList"/>
    <dgm:cxn modelId="{3AC017C1-A79B-467E-AE6B-D036FD9730DF}" type="presParOf" srcId="{70D994A0-6BFE-4E6D-98DA-80B6E5FA32E4}" destId="{ED6573E7-BC27-40B2-B7EE-3DDC958F6641}" srcOrd="1" destOrd="0" presId="urn:microsoft.com/office/officeart/2018/2/layout/IconVerticalSolidList"/>
    <dgm:cxn modelId="{DFBA9697-B75E-46A9-BFBA-774B489D0AC8}" type="presParOf" srcId="{70D994A0-6BFE-4E6D-98DA-80B6E5FA32E4}" destId="{6A7AB29F-C5D4-415C-BDF9-643056BCF920}" srcOrd="2" destOrd="0" presId="urn:microsoft.com/office/officeart/2018/2/layout/IconVerticalSolidList"/>
    <dgm:cxn modelId="{E15CAA96-D543-45FD-AF5C-F97A6C1EB8F9}" type="presParOf" srcId="{70D994A0-6BFE-4E6D-98DA-80B6E5FA32E4}" destId="{C5AF510C-8FA6-466E-9DF6-26DA4B34F4A1}" srcOrd="3" destOrd="0" presId="urn:microsoft.com/office/officeart/2018/2/layout/IconVerticalSolidList"/>
    <dgm:cxn modelId="{52F9B0A3-3042-4C47-A887-FA2815C7CA0A}" type="presParOf" srcId="{F75A2D67-F5A2-4923-A771-5AA9B30299B2}" destId="{F59FE3DF-5B23-48C9-8679-92836E668FFD}" srcOrd="1" destOrd="0" presId="urn:microsoft.com/office/officeart/2018/2/layout/IconVerticalSolidList"/>
    <dgm:cxn modelId="{784D03BB-330B-4EC3-A5EF-700593CA078D}" type="presParOf" srcId="{F75A2D67-F5A2-4923-A771-5AA9B30299B2}" destId="{4EF215EF-89FE-4A02-BC55-32D3A798AF80}" srcOrd="2" destOrd="0" presId="urn:microsoft.com/office/officeart/2018/2/layout/IconVerticalSolidList"/>
    <dgm:cxn modelId="{9E64CE0F-825A-43B3-8B99-12119E42B7DA}" type="presParOf" srcId="{4EF215EF-89FE-4A02-BC55-32D3A798AF80}" destId="{84C7A28A-6142-466F-A7CF-4BFF050D30B2}" srcOrd="0" destOrd="0" presId="urn:microsoft.com/office/officeart/2018/2/layout/IconVerticalSolidList"/>
    <dgm:cxn modelId="{127718C7-EC3D-41CD-A527-C3312757C509}" type="presParOf" srcId="{4EF215EF-89FE-4A02-BC55-32D3A798AF80}" destId="{1395125D-0BAA-4C5D-8EF4-D081BE25C58D}" srcOrd="1" destOrd="0" presId="urn:microsoft.com/office/officeart/2018/2/layout/IconVerticalSolidList"/>
    <dgm:cxn modelId="{F2EBED0E-8CA2-4E47-9821-F67AC2850952}" type="presParOf" srcId="{4EF215EF-89FE-4A02-BC55-32D3A798AF80}" destId="{BA20EB2D-CA52-456C-A4A8-EB237DB3702B}" srcOrd="2" destOrd="0" presId="urn:microsoft.com/office/officeart/2018/2/layout/IconVerticalSolidList"/>
    <dgm:cxn modelId="{B9E7AA16-D5AB-44E1-9F98-00B311E402F4}" type="presParOf" srcId="{4EF215EF-89FE-4A02-BC55-32D3A798AF80}" destId="{86C3227F-2CF4-4E17-8C78-452F9384EEE4}" srcOrd="3" destOrd="0" presId="urn:microsoft.com/office/officeart/2018/2/layout/IconVerticalSolidList"/>
    <dgm:cxn modelId="{1BB623BF-94D0-4016-B3E5-BF6009EC9F82}" type="presParOf" srcId="{F75A2D67-F5A2-4923-A771-5AA9B30299B2}" destId="{70F26E0E-FFA0-4D8C-81AD-5DDDBE50FB74}" srcOrd="3" destOrd="0" presId="urn:microsoft.com/office/officeart/2018/2/layout/IconVerticalSolidList"/>
    <dgm:cxn modelId="{4C5612E7-90E4-400C-B446-F059B09E5BBC}" type="presParOf" srcId="{F75A2D67-F5A2-4923-A771-5AA9B30299B2}" destId="{1CABB29E-36D2-4F40-A31D-D065A89BA81F}" srcOrd="4" destOrd="0" presId="urn:microsoft.com/office/officeart/2018/2/layout/IconVerticalSolidList"/>
    <dgm:cxn modelId="{2DBB01AC-4099-4F64-B6D5-3B15A80E28B3}" type="presParOf" srcId="{1CABB29E-36D2-4F40-A31D-D065A89BA81F}" destId="{27A85FB7-C4E3-4D3A-A755-4CD905967F9C}" srcOrd="0" destOrd="0" presId="urn:microsoft.com/office/officeart/2018/2/layout/IconVerticalSolidList"/>
    <dgm:cxn modelId="{1CADD00C-3192-4B72-8196-DC443C27BFA0}" type="presParOf" srcId="{1CABB29E-36D2-4F40-A31D-D065A89BA81F}" destId="{BF420CFB-5851-46F7-9C72-3510B4F03530}" srcOrd="1" destOrd="0" presId="urn:microsoft.com/office/officeart/2018/2/layout/IconVerticalSolidList"/>
    <dgm:cxn modelId="{9D4141BA-A55E-4C3D-B659-96674BD88E1A}" type="presParOf" srcId="{1CABB29E-36D2-4F40-A31D-D065A89BA81F}" destId="{53255C61-4714-4005-88E6-C4F959F07293}" srcOrd="2" destOrd="0" presId="urn:microsoft.com/office/officeart/2018/2/layout/IconVerticalSolidList"/>
    <dgm:cxn modelId="{C781125E-CD0A-46C0-A6B2-E86669D63DB4}" type="presParOf" srcId="{1CABB29E-36D2-4F40-A31D-D065A89BA81F}" destId="{45446E32-C73F-4A1C-B4F2-FD1F1198FC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E93E7-6F14-4CCC-9779-94DD51A0F26C}">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573E7-BC27-40B2-B7EE-3DDC958F6641}">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AF510C-8FA6-466E-9DF6-26DA4B34F4A1}">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Types of data: primary vs. secondary (internal)</a:t>
          </a:r>
        </a:p>
      </dsp:txBody>
      <dsp:txXfrm>
        <a:off x="1945450" y="719"/>
        <a:ext cx="4643240" cy="1684372"/>
      </dsp:txXfrm>
    </dsp:sp>
    <dsp:sp modelId="{84C7A28A-6142-466F-A7CF-4BFF050D30B2}">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5125D-0BAA-4C5D-8EF4-D081BE25C58D}">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3227F-2CF4-4E17-8C78-452F9384EEE4}">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Big Data Introduction</a:t>
          </a:r>
        </a:p>
      </dsp:txBody>
      <dsp:txXfrm>
        <a:off x="1945450" y="2106185"/>
        <a:ext cx="4643240" cy="1684372"/>
      </dsp:txXfrm>
    </dsp:sp>
    <dsp:sp modelId="{27A85FB7-C4E3-4D3A-A755-4CD905967F9C}">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20CFB-5851-46F7-9C72-3510B4F03530}">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446E32-C73F-4A1C-B4F2-FD1F1198FC85}">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Types of “Big Data” Analyses</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9/8/2021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Gephi</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893599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are standardized so that they can be used by multiple companies rather than customized for  a specific company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61248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8</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481358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628140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only new slide that helps you visualize the relationship among types of research design.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761874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mean causation. </a:t>
            </a:r>
          </a:p>
          <a:p>
            <a:r>
              <a:rPr lang="en-US" dirty="0"/>
              <a:t>Even though you can satisfy the first condition, you have to satisfy the other conditions as well in order to establish causal relationship. Hence, many people thought they can </a:t>
            </a:r>
          </a:p>
          <a:p>
            <a:endParaRPr lang="en-US" dirty="0"/>
          </a:p>
          <a:p>
            <a:r>
              <a:rPr lang="en-US" dirty="0"/>
              <a:t>Because we can never know for certain that we have eliminated all other possible causes of an effect, we can never state with certainty that X caused Y.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459305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418880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3E42B97-32D9-4793-897A-9BC66F7EB753}" type="datetime1">
              <a:rPr lang="en-US" smtClean="0"/>
              <a:t>9/8/2021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817AB96-7354-4F00-8428-CBC1E27BFA74}" type="datetime1">
              <a:rPr lang="en-US" smtClean="0"/>
              <a:t>9/8/2021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CBCFE11F-0634-4716-B448-438B60059361}" type="datetime1">
              <a:rPr lang="en-US" smtClean="0"/>
              <a:t>9/8/2021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67285CB-6C42-4833-BB47-ABCB18A3AC73}" type="datetime1">
              <a:rPr lang="en-US" smtClean="0"/>
              <a:t>9/8/2021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79284254-E52E-46F1-A775-032947BE31CE}" type="datetime1">
              <a:rPr lang="en-US" smtClean="0"/>
              <a:t>9/8/2021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D74BABA-F978-4483-ABA8-934D8791C851}" type="datetime1">
              <a:rPr lang="en-US" smtClean="0"/>
              <a:t>9/8/2021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0E94DB0D-00D3-45D2-A2DE-62396F1D73BF}" type="datetime1">
              <a:rPr lang="en-US" smtClean="0"/>
              <a:t>9/8/2021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53883F22-8FF9-4ABE-A942-CEB1742E73C6}" type="datetime1">
              <a:rPr lang="en-US" smtClean="0"/>
              <a:t>9/8/2021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49D8025B-3FFE-4303-8D40-4CE8398E2D95}" type="datetime1">
              <a:rPr lang="en-US" smtClean="0"/>
              <a:t>9/8/2021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B3F4ED31-5ACB-4E86-9B7D-EF3BB65C4CFC}" type="datetime1">
              <a:rPr lang="en-US" smtClean="0"/>
              <a:t>9/8/2021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4C117DD1-8C6E-4C28-93E9-E016B1CA4BB5}" type="datetime1">
              <a:rPr lang="en-US" smtClean="0"/>
              <a:t>9/8/2021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B3266-E6ED-4411-AB6D-EF0A43ECE452}" type="datetime1">
              <a:rPr lang="en-US" smtClean="0"/>
              <a:t>9/8/2021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6.svg"/><Relationship Id="rId4" Type="http://schemas.openxmlformats.org/officeDocument/2006/relationships/image" Target="../media/image4.svg"/><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pacificrisa.org/projects/social-network-analysis/" TargetMode="External"/><Relationship Id="rId5" Type="http://schemas.openxmlformats.org/officeDocument/2006/relationships/image" Target="../media/image13.jpg"/><Relationship Id="rId4" Type="http://schemas.openxmlformats.org/officeDocument/2006/relationships/hyperlink" Target="https://usaidlearninglab.org/lab-notes/demystifying-social-network-analysis-development-five-key-design-considerations"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Using External Secondary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7B7E3F3C-6289-4276-9B28-D54596104263}"/>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9A8D-69A5-44E0-B719-22DC39DC2883}"/>
              </a:ext>
            </a:extLst>
          </p:cNvPr>
          <p:cNvSpPr>
            <a:spLocks noGrp="1"/>
          </p:cNvSpPr>
          <p:nvPr>
            <p:ph type="title"/>
          </p:nvPr>
        </p:nvSpPr>
        <p:spPr/>
        <p:txBody>
          <a:bodyPr/>
          <a:lstStyle/>
          <a:p>
            <a:r>
              <a:rPr lang="en-US" dirty="0"/>
              <a:t>Standardized Marketing Information</a:t>
            </a:r>
          </a:p>
        </p:txBody>
      </p:sp>
      <p:sp>
        <p:nvSpPr>
          <p:cNvPr id="3" name="Content Placeholder 2">
            <a:extLst>
              <a:ext uri="{FF2B5EF4-FFF2-40B4-BE49-F238E27FC236}">
                <a16:creationId xmlns:a16="http://schemas.microsoft.com/office/drawing/2014/main" id="{D30F3823-5A0C-4A7B-BF72-4CDEADA80F53}"/>
              </a:ext>
            </a:extLst>
          </p:cNvPr>
          <p:cNvSpPr>
            <a:spLocks noGrp="1"/>
          </p:cNvSpPr>
          <p:nvPr>
            <p:ph idx="1"/>
          </p:nvPr>
        </p:nvSpPr>
        <p:spPr/>
        <p:txBody>
          <a:bodyPr/>
          <a:lstStyle/>
          <a:p>
            <a:r>
              <a:rPr lang="en-US" dirty="0"/>
              <a:t>Secondary data collected by companies that sell the data to multiple companies, allowing the costs of collecting, editing, coding, and analyzing them to be shared. </a:t>
            </a:r>
          </a:p>
        </p:txBody>
      </p:sp>
      <p:sp>
        <p:nvSpPr>
          <p:cNvPr id="4" name="Footer Placeholder 3">
            <a:extLst>
              <a:ext uri="{FF2B5EF4-FFF2-40B4-BE49-F238E27FC236}">
                <a16:creationId xmlns:a16="http://schemas.microsoft.com/office/drawing/2014/main" id="{69F81DAE-DFD1-4E6D-919C-3E2673014BD7}"/>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81406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8F0EB-4ED3-4943-B36E-E52A3016279C}"/>
              </a:ext>
            </a:extLst>
          </p:cNvPr>
          <p:cNvSpPr>
            <a:spLocks noGrp="1"/>
          </p:cNvSpPr>
          <p:nvPr>
            <p:ph type="title"/>
          </p:nvPr>
        </p:nvSpPr>
        <p:spPr>
          <a:xfrm>
            <a:off x="767290" y="1780661"/>
            <a:ext cx="3582073" cy="1463472"/>
          </a:xfrm>
        </p:spPr>
        <p:txBody>
          <a:bodyPr anchor="t">
            <a:normAutofit/>
          </a:bodyPr>
          <a:lstStyle/>
          <a:p>
            <a:r>
              <a:rPr lang="en-US" sz="4800">
                <a:solidFill>
                  <a:schemeClr val="bg1"/>
                </a:solidFill>
              </a:rPr>
              <a:t>Profiling Customers</a:t>
            </a: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a:extLst>
              <a:ext uri="{FF2B5EF4-FFF2-40B4-BE49-F238E27FC236}">
                <a16:creationId xmlns:a16="http://schemas.microsoft.com/office/drawing/2014/main" id="{4845E843-D9FC-45C8-8818-AF45791D5F0F}"/>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0917C829-BB09-4E3F-B1DB-E7856781B442}"/>
              </a:ext>
            </a:extLst>
          </p:cNvPr>
          <p:cNvSpPr>
            <a:spLocks noGrp="1"/>
          </p:cNvSpPr>
          <p:nvPr>
            <p:ph idx="1"/>
          </p:nvPr>
        </p:nvSpPr>
        <p:spPr>
          <a:xfrm>
            <a:off x="767290" y="3383121"/>
            <a:ext cx="3582072" cy="2793251"/>
          </a:xfrm>
        </p:spPr>
        <p:txBody>
          <a:bodyPr anchor="t">
            <a:normAutofit/>
          </a:bodyPr>
          <a:lstStyle/>
          <a:p>
            <a:r>
              <a:rPr lang="en-US" sz="2000">
                <a:solidFill>
                  <a:schemeClr val="bg1"/>
                </a:solidFill>
              </a:rPr>
              <a:t>Geodemography: the availability of demographic, consumer behavior, and lifestyle data by arbitrary geographic boundaries that are typically quite small. </a:t>
            </a:r>
          </a:p>
        </p:txBody>
      </p:sp>
      <p:pic>
        <p:nvPicPr>
          <p:cNvPr id="4" name="Picture 2" descr="An illustration shows a model geodemographic map of Birmingham, AL. It comprises of two panels. The left panel consists of a list. The right panel is split up into two: the top panel displays an area map, while the bottom panel displays a bar graph.">
            <a:extLst>
              <a:ext uri="{FF2B5EF4-FFF2-40B4-BE49-F238E27FC236}">
                <a16:creationId xmlns:a16="http://schemas.microsoft.com/office/drawing/2014/main" id="{3238AA01-80C2-4016-ACFC-3408382242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6652" y="1064093"/>
            <a:ext cx="6642532" cy="415158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461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9C9A-AE58-4258-B3A6-CBF36EF41F6C}"/>
              </a:ext>
            </a:extLst>
          </p:cNvPr>
          <p:cNvSpPr>
            <a:spLocks noGrp="1"/>
          </p:cNvSpPr>
          <p:nvPr>
            <p:ph type="title"/>
          </p:nvPr>
        </p:nvSpPr>
        <p:spPr/>
        <p:txBody>
          <a:bodyPr/>
          <a:lstStyle/>
          <a:p>
            <a:r>
              <a:rPr lang="en-US" dirty="0"/>
              <a:t>Measuring Product Sales Market Share</a:t>
            </a:r>
          </a:p>
        </p:txBody>
      </p:sp>
      <p:sp>
        <p:nvSpPr>
          <p:cNvPr id="3" name="Content Placeholder 2">
            <a:extLst>
              <a:ext uri="{FF2B5EF4-FFF2-40B4-BE49-F238E27FC236}">
                <a16:creationId xmlns:a16="http://schemas.microsoft.com/office/drawing/2014/main" id="{F05FF56A-09A1-4AAD-A734-D5E0A2076F61}"/>
              </a:ext>
            </a:extLst>
          </p:cNvPr>
          <p:cNvSpPr>
            <a:spLocks noGrp="1"/>
          </p:cNvSpPr>
          <p:nvPr>
            <p:ph idx="1"/>
          </p:nvPr>
        </p:nvSpPr>
        <p:spPr/>
        <p:txBody>
          <a:bodyPr/>
          <a:lstStyle/>
          <a:p>
            <a:r>
              <a:rPr lang="en-US" dirty="0"/>
              <a:t>(Online) Diary Panels Scanners</a:t>
            </a:r>
          </a:p>
        </p:txBody>
      </p:sp>
      <p:sp>
        <p:nvSpPr>
          <p:cNvPr id="4" name="Footer Placeholder 3">
            <a:extLst>
              <a:ext uri="{FF2B5EF4-FFF2-40B4-BE49-F238E27FC236}">
                <a16:creationId xmlns:a16="http://schemas.microsoft.com/office/drawing/2014/main" id="{D2492A7D-7137-450D-A579-A222D5F3342F}"/>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35978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DF8D-25CC-453D-82B2-5FCDD384EEDE}"/>
              </a:ext>
            </a:extLst>
          </p:cNvPr>
          <p:cNvSpPr>
            <a:spLocks noGrp="1"/>
          </p:cNvSpPr>
          <p:nvPr>
            <p:ph type="title"/>
          </p:nvPr>
        </p:nvSpPr>
        <p:spPr/>
        <p:txBody>
          <a:bodyPr/>
          <a:lstStyle/>
          <a:p>
            <a:r>
              <a:rPr lang="en-US" dirty="0"/>
              <a:t>Measuring Advertising Exposure and Effectiveness</a:t>
            </a:r>
          </a:p>
        </p:txBody>
      </p:sp>
      <p:sp>
        <p:nvSpPr>
          <p:cNvPr id="3" name="Content Placeholder 2">
            <a:extLst>
              <a:ext uri="{FF2B5EF4-FFF2-40B4-BE49-F238E27FC236}">
                <a16:creationId xmlns:a16="http://schemas.microsoft.com/office/drawing/2014/main" id="{DED14694-E600-43AF-BDFE-DA3A4D1C50EB}"/>
              </a:ext>
            </a:extLst>
          </p:cNvPr>
          <p:cNvSpPr>
            <a:spLocks noGrp="1"/>
          </p:cNvSpPr>
          <p:nvPr>
            <p:ph idx="1"/>
          </p:nvPr>
        </p:nvSpPr>
        <p:spPr/>
        <p:txBody>
          <a:bodyPr>
            <a:normAutofit fontScale="92500" lnSpcReduction="20000"/>
          </a:bodyPr>
          <a:lstStyle/>
          <a:p>
            <a:r>
              <a:rPr lang="en-US" dirty="0"/>
              <a:t>Television and Radio </a:t>
            </a:r>
          </a:p>
          <a:p>
            <a:pPr lvl="1"/>
            <a:r>
              <a:rPr lang="en-US" dirty="0"/>
              <a:t>Nielson TV ratings </a:t>
            </a:r>
          </a:p>
          <a:p>
            <a:pPr lvl="1"/>
            <a:r>
              <a:rPr lang="en-US" dirty="0"/>
              <a:t>Arbitron radio ratings </a:t>
            </a:r>
          </a:p>
          <a:p>
            <a:r>
              <a:rPr lang="en-US" dirty="0"/>
              <a:t>Print Media </a:t>
            </a:r>
          </a:p>
          <a:p>
            <a:pPr lvl="1"/>
            <a:r>
              <a:rPr lang="en-US" dirty="0"/>
              <a:t>Starch Ad Readership (magazine)</a:t>
            </a:r>
          </a:p>
          <a:p>
            <a:r>
              <a:rPr lang="en-US" dirty="0"/>
              <a:t>Internet</a:t>
            </a:r>
          </a:p>
          <a:p>
            <a:pPr lvl="1"/>
            <a:r>
              <a:rPr lang="en-US" dirty="0"/>
              <a:t>Nielson Digital Voice </a:t>
            </a:r>
          </a:p>
          <a:p>
            <a:pPr lvl="1"/>
            <a:r>
              <a:rPr lang="en-US" dirty="0"/>
              <a:t>ComScore Mobile Metrix</a:t>
            </a:r>
          </a:p>
          <a:p>
            <a:r>
              <a:rPr lang="en-US" dirty="0"/>
              <a:t>Cross-platform Services</a:t>
            </a:r>
          </a:p>
          <a:p>
            <a:pPr lvl="1"/>
            <a:r>
              <a:rPr lang="en-US" dirty="0"/>
              <a:t>Simmons National Consumer Study </a:t>
            </a:r>
          </a:p>
          <a:p>
            <a:pPr lvl="1"/>
            <a:r>
              <a:rPr lang="en-US" dirty="0" err="1"/>
              <a:t>Gfk</a:t>
            </a:r>
            <a:r>
              <a:rPr lang="en-US" dirty="0"/>
              <a:t> MRI </a:t>
            </a:r>
          </a:p>
          <a:p>
            <a:pPr lvl="1"/>
            <a:r>
              <a:rPr lang="en-US" dirty="0"/>
              <a:t>comScore, </a:t>
            </a:r>
            <a:r>
              <a:rPr lang="en-US" dirty="0" err="1"/>
              <a:t>WebTrends</a:t>
            </a:r>
            <a:r>
              <a:rPr lang="en-US" dirty="0"/>
              <a:t>, Nielsen</a:t>
            </a:r>
          </a:p>
        </p:txBody>
      </p:sp>
      <p:sp>
        <p:nvSpPr>
          <p:cNvPr id="4" name="Footer Placeholder 3">
            <a:extLst>
              <a:ext uri="{FF2B5EF4-FFF2-40B4-BE49-F238E27FC236}">
                <a16:creationId xmlns:a16="http://schemas.microsoft.com/office/drawing/2014/main" id="{2E2648D0-1267-480D-9709-B87DCE6F3F34}"/>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08766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9A9E-D2C9-4653-979D-873004000748}"/>
              </a:ext>
            </a:extLst>
          </p:cNvPr>
          <p:cNvSpPr>
            <a:spLocks noGrp="1"/>
          </p:cNvSpPr>
          <p:nvPr>
            <p:ph type="title"/>
          </p:nvPr>
        </p:nvSpPr>
        <p:spPr/>
        <p:txBody>
          <a:bodyPr/>
          <a:lstStyle/>
          <a:p>
            <a:r>
              <a:rPr lang="en-US" dirty="0"/>
              <a:t>Single-Source Data in a Perfect World</a:t>
            </a:r>
          </a:p>
        </p:txBody>
      </p:sp>
      <p:pic>
        <p:nvPicPr>
          <p:cNvPr id="4" name="Picture 2" descr="An illustration depicts how a single-source datum operates in a perfect world. It shows a triangle of three connected nodes. The first node reads, “Consumer Behavior: Media Attention and Consumption, Information Search, Purchase, Consumption, and Post-purchase Reactions.” The second node reads, “Consumer Exposure to Marketing Actions: Advertising, Sales Promotion, Price, Product Design, Package Design, Brand Name, and Distribution Channel.” The third node reads, “Consumer Characteristics: Demographics and Sociographics, Personally and Lifestyle, Attitudes, Awareness and Knowledge, Intentions, Needs and Motivations.”">
            <a:extLst>
              <a:ext uri="{FF2B5EF4-FFF2-40B4-BE49-F238E27FC236}">
                <a16:creationId xmlns:a16="http://schemas.microsoft.com/office/drawing/2014/main" id="{488CB1F4-851A-4D92-AC24-AE811D6EB6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75142"/>
            <a:ext cx="8229600" cy="3977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32F1E634-43EF-4497-9EB9-DF05C3E16557}"/>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49918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a:solidFill>
                  <a:srgbClr val="FFFFFF"/>
                </a:solidFill>
                <a:latin typeface="Franklin Gothic Book" panose="020B0503020102020204" pitchFamily="34" charset="0"/>
                <a:cs typeface="Segoe UI" panose="020B0502040204020203" pitchFamily="34" charset="0"/>
              </a:rPr>
              <a:t>Conducting Causal Research</a:t>
            </a: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041" y="976813"/>
            <a:ext cx="2659472" cy="265947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6A9393B-763A-4D12-80A2-3771FF1377D7}"/>
              </a:ext>
            </a:extLst>
          </p:cNvPr>
          <p:cNvSpPr>
            <a:spLocks noGrp="1"/>
          </p:cNvSpPr>
          <p:nvPr>
            <p:ph type="ftr" sz="quarter" idx="11"/>
          </p:nvPr>
        </p:nvSpPr>
        <p:spPr>
          <a:xfrm>
            <a:off x="4038600" y="6522430"/>
            <a:ext cx="4114800" cy="347472"/>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10469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4F624-E1C0-44D7-AEF0-01B080C23075}"/>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B41830-492D-46A3-AB9A-32DDF344000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600"/>
              <a:t>Discuss the three general types of primary data research </a:t>
            </a:r>
          </a:p>
          <a:p>
            <a:pPr marL="514350" indent="-514350">
              <a:buFont typeface="+mj-lt"/>
              <a:buAutoNum type="arabicPeriod"/>
            </a:pPr>
            <a:r>
              <a:rPr lang="en-US" sz="2600"/>
              <a:t>Clarify the difference between lab experiments and field experiments. </a:t>
            </a:r>
          </a:p>
          <a:p>
            <a:pPr marL="514350" indent="-514350">
              <a:buFont typeface="+mj-lt"/>
              <a:buAutoNum type="arabicPeriod"/>
            </a:pPr>
            <a:r>
              <a:rPr lang="en-US" sz="2600"/>
              <a:t>Explain which of the two types of experiments has greater internal validity and which as greater external validity </a:t>
            </a:r>
          </a:p>
          <a:p>
            <a:pPr marL="514350" indent="-514350">
              <a:buFont typeface="+mj-lt"/>
              <a:buAutoNum type="arabicPeriod"/>
            </a:pPr>
            <a:r>
              <a:rPr lang="en-US" sz="2600"/>
              <a:t>List the 3 major considerations in test marketing. </a:t>
            </a:r>
          </a:p>
          <a:p>
            <a:pPr marL="514350" indent="-514350">
              <a:buFont typeface="+mj-lt"/>
              <a:buAutoNum type="arabicPeriod"/>
            </a:pPr>
            <a:r>
              <a:rPr lang="en-US" sz="2600"/>
              <a:t>Distinguish between a standard test market and a controlled test market </a:t>
            </a:r>
          </a:p>
          <a:p>
            <a:pPr marL="514350" indent="-514350">
              <a:buFont typeface="+mj-lt"/>
              <a:buAutoNum type="arabicPeriod"/>
            </a:pPr>
            <a:r>
              <a:rPr lang="en-US" sz="2600"/>
              <a:t>Discuss the advantages and disadvantages of simulated test marketing</a:t>
            </a:r>
          </a:p>
        </p:txBody>
      </p:sp>
      <p:sp>
        <p:nvSpPr>
          <p:cNvPr id="4" name="Footer Placeholder 3">
            <a:extLst>
              <a:ext uri="{FF2B5EF4-FFF2-40B4-BE49-F238E27FC236}">
                <a16:creationId xmlns:a16="http://schemas.microsoft.com/office/drawing/2014/main" id="{D67909A4-081B-4490-9409-DB056764666A}"/>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87700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72D7D-3BBC-4DD5-8511-402F077962DD}"/>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sz="4100"/>
              <a:t>Three types of Primary Data Research</a:t>
            </a:r>
          </a:p>
        </p:txBody>
      </p:sp>
      <p:pic>
        <p:nvPicPr>
          <p:cNvPr id="15" name="Picture 14" descr="Graph">
            <a:extLst>
              <a:ext uri="{FF2B5EF4-FFF2-40B4-BE49-F238E27FC236}">
                <a16:creationId xmlns:a16="http://schemas.microsoft.com/office/drawing/2014/main" id="{F96097E2-D9C5-4DAE-A889-E4A1A03DAEF6}"/>
              </a:ext>
            </a:extLst>
          </p:cNvPr>
          <p:cNvPicPr>
            <a:picLocks noChangeAspect="1"/>
          </p:cNvPicPr>
          <p:nvPr/>
        </p:nvPicPr>
        <p:blipFill rotWithShape="1">
          <a:blip r:embed="rId2"/>
          <a:srcRect l="16496" r="2776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FF32A3D5-D196-41BC-A810-39902C085BDB}"/>
              </a:ext>
            </a:extLst>
          </p:cNvPr>
          <p:cNvSpPr>
            <a:spLocks noGrp="1"/>
          </p:cNvSpPr>
          <p:nvPr/>
        </p:nvSpPr>
        <p:spPr bwMode="auto">
          <a:xfrm>
            <a:off x="6513788" y="2333297"/>
            <a:ext cx="4840010" cy="3843666"/>
          </a:xfrm>
          <a:prstGeom prst="round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000" b="1">
                <a:latin typeface="+mn-lt"/>
                <a:ea typeface="+mn-ea"/>
                <a:cs typeface="+mn-cs"/>
              </a:rPr>
              <a:t>Exploratory Research </a:t>
            </a:r>
            <a:r>
              <a:rPr lang="en-US" sz="2000">
                <a:latin typeface="+mn-lt"/>
                <a:ea typeface="+mn-ea"/>
                <a:cs typeface="+mn-cs"/>
              </a:rPr>
              <a:t>(</a:t>
            </a:r>
            <a:r>
              <a:rPr lang="en-US" sz="2000" i="1">
                <a:latin typeface="+mn-lt"/>
                <a:ea typeface="+mn-ea"/>
                <a:cs typeface="+mn-cs"/>
              </a:rPr>
              <a:t>explore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Descriptive Research </a:t>
            </a:r>
            <a:r>
              <a:rPr lang="en-US" sz="2000">
                <a:latin typeface="+mn-lt"/>
                <a:ea typeface="+mn-ea"/>
                <a:cs typeface="+mn-cs"/>
              </a:rPr>
              <a:t>(</a:t>
            </a:r>
            <a:r>
              <a:rPr lang="en-US" sz="2000" i="1">
                <a:latin typeface="+mn-lt"/>
                <a:ea typeface="+mn-ea"/>
                <a:cs typeface="+mn-cs"/>
              </a:rPr>
              <a:t>describe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Causal Research </a:t>
            </a:r>
            <a:r>
              <a:rPr lang="en-US" sz="2000">
                <a:latin typeface="+mn-lt"/>
                <a:ea typeface="+mn-ea"/>
                <a:cs typeface="+mn-cs"/>
              </a:rPr>
              <a:t>(</a:t>
            </a:r>
            <a:r>
              <a:rPr lang="en-US" sz="2000" i="1">
                <a:latin typeface="+mn-lt"/>
                <a:ea typeface="+mn-ea"/>
                <a:cs typeface="+mn-cs"/>
              </a:rPr>
              <a:t>establish cause and effect</a:t>
            </a:r>
            <a:r>
              <a:rPr lang="en-US" sz="2000">
                <a:latin typeface="+mn-lt"/>
                <a:ea typeface="+mn-ea"/>
                <a:cs typeface="+mn-cs"/>
              </a:rPr>
              <a:t>)</a:t>
            </a:r>
          </a:p>
        </p:txBody>
      </p:sp>
      <p:sp>
        <p:nvSpPr>
          <p:cNvPr id="3" name="Footer Placeholder 2">
            <a:extLst>
              <a:ext uri="{FF2B5EF4-FFF2-40B4-BE49-F238E27FC236}">
                <a16:creationId xmlns:a16="http://schemas.microsoft.com/office/drawing/2014/main" id="{8D3EFE2C-7836-49B1-86C1-E354F4CE2A4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Mike Nguyen</a:t>
            </a:r>
          </a:p>
        </p:txBody>
      </p:sp>
    </p:spTree>
    <p:extLst>
      <p:ext uri="{BB962C8B-B14F-4D97-AF65-F5344CB8AC3E}">
        <p14:creationId xmlns:p14="http://schemas.microsoft.com/office/powerpoint/2010/main" val="314028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79CF1-880D-43DD-9356-7B7802DBE85D}"/>
              </a:ext>
            </a:extLst>
          </p:cNvPr>
          <p:cNvSpPr>
            <a:spLocks noGrp="1"/>
          </p:cNvSpPr>
          <p:nvPr>
            <p:ph type="title"/>
          </p:nvPr>
        </p:nvSpPr>
        <p:spPr>
          <a:xfrm>
            <a:off x="686834" y="1153572"/>
            <a:ext cx="3200400" cy="4461163"/>
          </a:xfrm>
        </p:spPr>
        <p:txBody>
          <a:bodyPr>
            <a:normAutofit/>
          </a:bodyPr>
          <a:lstStyle/>
          <a:p>
            <a:r>
              <a:rPr lang="en-US">
                <a:solidFill>
                  <a:srgbClr val="FFFFFF"/>
                </a:solidFill>
              </a:rPr>
              <a:t>Three Types of Primary Data Research</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9DFD23-DE60-4245-A7F3-75EF03125FC7}"/>
              </a:ext>
            </a:extLst>
          </p:cNvPr>
          <p:cNvSpPr>
            <a:spLocks noGrp="1"/>
          </p:cNvSpPr>
          <p:nvPr>
            <p:ph idx="1"/>
          </p:nvPr>
        </p:nvSpPr>
        <p:spPr>
          <a:xfrm>
            <a:off x="4447308" y="591344"/>
            <a:ext cx="6906491" cy="5585619"/>
          </a:xfrm>
        </p:spPr>
        <p:txBody>
          <a:bodyPr anchor="ctr">
            <a:normAutofit/>
          </a:bodyPr>
          <a:lstStyle/>
          <a:p>
            <a:r>
              <a:rPr lang="en-US" dirty="0"/>
              <a:t>Exploratory Research: Research conducted to gain ideas and insights to better define the problem or opportunity confronting a manager. </a:t>
            </a:r>
          </a:p>
          <a:p>
            <a:r>
              <a:rPr lang="en-US" dirty="0"/>
              <a:t>Descriptive Research: Research in which the major emphasis is on describing characteristics of a group or the extent to which variables are related </a:t>
            </a:r>
          </a:p>
          <a:p>
            <a:r>
              <a:rPr lang="en-US" dirty="0"/>
              <a:t>Causal Research: Type of research in which the major emphasis is on determining cause-and-effect relationships </a:t>
            </a:r>
          </a:p>
          <a:p>
            <a:endParaRPr lang="en-US" dirty="0"/>
          </a:p>
        </p:txBody>
      </p:sp>
      <p:sp>
        <p:nvSpPr>
          <p:cNvPr id="4" name="Footer Placeholder 3">
            <a:extLst>
              <a:ext uri="{FF2B5EF4-FFF2-40B4-BE49-F238E27FC236}">
                <a16:creationId xmlns:a16="http://schemas.microsoft.com/office/drawing/2014/main" id="{D4F9BFA7-8221-474D-9298-AB832DADED06}"/>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07587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6FAC-A8EC-42C4-9234-114776E29203}"/>
              </a:ext>
            </a:extLst>
          </p:cNvPr>
          <p:cNvSpPr>
            <a:spLocks noGrp="1"/>
          </p:cNvSpPr>
          <p:nvPr>
            <p:ph type="title"/>
          </p:nvPr>
        </p:nvSpPr>
        <p:spPr/>
        <p:txBody>
          <a:bodyPr/>
          <a:lstStyle/>
          <a:p>
            <a:r>
              <a:rPr lang="en-US" dirty="0"/>
              <a:t>Three Types Primary Data Research</a:t>
            </a:r>
          </a:p>
        </p:txBody>
      </p:sp>
      <p:pic>
        <p:nvPicPr>
          <p:cNvPr id="4" name="Picture 3" descr="A flowchart depicts the relationship among the types of Primary Data Research. It begins with “Exploratory Research”, which is connected to “Descriptive Research” and “Causal Research” by two individual arrows. Two flow lines, one from “Descriptive Research” and other from “Casual Research” flow back to “Exploratory Research.” “Descriptive Research” and “Casual Research” are connected by means of a two-way flow line.">
            <a:extLst>
              <a:ext uri="{FF2B5EF4-FFF2-40B4-BE49-F238E27FC236}">
                <a16:creationId xmlns:a16="http://schemas.microsoft.com/office/drawing/2014/main" id="{72717DF5-F0C6-4EBD-A797-CABAF9E6093A}"/>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52860"/>
            <a:ext cx="8229600" cy="35522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97ABAA5D-5FD6-45BF-BADD-B705AE12FC2E}"/>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70156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D1F0-B0E0-4F37-B147-86B526AB9065}"/>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E47604B0-CB5A-4E6F-BB9E-2994752A40AC}"/>
              </a:ext>
            </a:extLst>
          </p:cNvPr>
          <p:cNvSpPr>
            <a:spLocks noGrp="1"/>
          </p:cNvSpPr>
          <p:nvPr>
            <p:ph idx="1"/>
          </p:nvPr>
        </p:nvSpPr>
        <p:spPr>
          <a:xfrm>
            <a:off x="4965431" y="2438400"/>
            <a:ext cx="6586489" cy="3785419"/>
          </a:xfrm>
        </p:spPr>
        <p:txBody>
          <a:bodyPr>
            <a:normAutofit/>
          </a:bodyPr>
          <a:lstStyle/>
          <a:p>
            <a:pPr marL="0" indent="0">
              <a:buNone/>
            </a:pPr>
            <a:r>
              <a:rPr lang="en-US" sz="2000" b="1"/>
              <a:t>Primary data </a:t>
            </a:r>
            <a:r>
              <a:rPr lang="en-US" sz="2000"/>
              <a:t>are those collected by the researchers for the research question at hand and </a:t>
            </a:r>
            <a:r>
              <a:rPr lang="en-US" sz="2000" b="1"/>
              <a:t>secondary data</a:t>
            </a:r>
            <a:r>
              <a:rPr lang="en-US" sz="2000"/>
              <a:t> are those collected for other purposes</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6" name="Picture 5" descr="Question mark on green pastel background">
            <a:extLst>
              <a:ext uri="{FF2B5EF4-FFF2-40B4-BE49-F238E27FC236}">
                <a16:creationId xmlns:a16="http://schemas.microsoft.com/office/drawing/2014/main" id="{41022404-5D42-4CDB-9075-3BB622CBCD69}"/>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F00FF57-37D8-4865-8B55-F1BE345C3D29}"/>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330819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E451-3146-4195-BDB3-BA06A5146BD7}"/>
              </a:ext>
            </a:extLst>
          </p:cNvPr>
          <p:cNvSpPr>
            <a:spLocks noGrp="1"/>
          </p:cNvSpPr>
          <p:nvPr>
            <p:ph type="title"/>
          </p:nvPr>
        </p:nvSpPr>
        <p:spPr/>
        <p:txBody>
          <a:bodyPr/>
          <a:lstStyle/>
          <a:p>
            <a:r>
              <a:rPr lang="en-US" dirty="0"/>
              <a:t>Causal Research</a:t>
            </a:r>
          </a:p>
        </p:txBody>
      </p:sp>
      <p:sp>
        <p:nvSpPr>
          <p:cNvPr id="3" name="Content Placeholder 2">
            <a:extLst>
              <a:ext uri="{FF2B5EF4-FFF2-40B4-BE49-F238E27FC236}">
                <a16:creationId xmlns:a16="http://schemas.microsoft.com/office/drawing/2014/main" id="{41E5FFA4-0482-47BB-A6BF-E1FEF3589266}"/>
              </a:ext>
            </a:extLst>
          </p:cNvPr>
          <p:cNvSpPr>
            <a:spLocks noGrp="1"/>
          </p:cNvSpPr>
          <p:nvPr>
            <p:ph idx="1"/>
          </p:nvPr>
        </p:nvSpPr>
        <p:spPr/>
        <p:txBody>
          <a:bodyPr/>
          <a:lstStyle/>
          <a:p>
            <a:r>
              <a:rPr lang="en-US" dirty="0"/>
              <a:t>The purpose of causal research is to test cause and effect relationships </a:t>
            </a:r>
          </a:p>
          <a:p>
            <a:pPr marL="0" indent="0">
              <a:buNone/>
            </a:pPr>
            <a:endParaRPr lang="en-US" dirty="0"/>
          </a:p>
        </p:txBody>
      </p:sp>
      <p:sp>
        <p:nvSpPr>
          <p:cNvPr id="4" name="Content Placeholder 4">
            <a:extLst>
              <a:ext uri="{FF2B5EF4-FFF2-40B4-BE49-F238E27FC236}">
                <a16:creationId xmlns:a16="http://schemas.microsoft.com/office/drawing/2014/main" id="{5BA60A6A-B3AE-4D3F-967E-03580152DF41}"/>
              </a:ext>
            </a:extLst>
          </p:cNvPr>
          <p:cNvSpPr>
            <a:spLocks noGrp="1"/>
          </p:cNvSpPr>
          <p:nvPr/>
        </p:nvSpPr>
        <p:spPr bwMode="auto">
          <a:xfrm>
            <a:off x="1981200" y="5021179"/>
            <a:ext cx="8229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altLang="en-US" b="1" dirty="0"/>
              <a:t>condition X causes event Y</a:t>
            </a:r>
          </a:p>
        </p:txBody>
      </p:sp>
      <p:pic>
        <p:nvPicPr>
          <p:cNvPr id="5" name="Picture 4" descr="An illustration shows the letters X and Y, with an arrow leading from X to Y.">
            <a:extLst>
              <a:ext uri="{FF2B5EF4-FFF2-40B4-BE49-F238E27FC236}">
                <a16:creationId xmlns:a16="http://schemas.microsoft.com/office/drawing/2014/main" id="{79180F85-E87D-4F51-88E3-069CF8387F8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279" y="2950504"/>
            <a:ext cx="4815442" cy="956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FC973242-C7E8-4B78-B7ED-184ADA8E1620}"/>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4087395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77B7-DFFE-4097-A838-095ED9159E29}"/>
              </a:ext>
            </a:extLst>
          </p:cNvPr>
          <p:cNvSpPr>
            <a:spLocks noGrp="1"/>
          </p:cNvSpPr>
          <p:nvPr>
            <p:ph type="title"/>
          </p:nvPr>
        </p:nvSpPr>
        <p:spPr/>
        <p:txBody>
          <a:bodyPr/>
          <a:lstStyle/>
          <a:p>
            <a:r>
              <a:rPr lang="en-US" dirty="0"/>
              <a:t>Evidence of Causality</a:t>
            </a:r>
          </a:p>
        </p:txBody>
      </p:sp>
      <p:sp>
        <p:nvSpPr>
          <p:cNvPr id="3" name="Content Placeholder 2">
            <a:extLst>
              <a:ext uri="{FF2B5EF4-FFF2-40B4-BE49-F238E27FC236}">
                <a16:creationId xmlns:a16="http://schemas.microsoft.com/office/drawing/2014/main" id="{1ED987CD-4EE2-44E2-95BA-C7B8243014D7}"/>
              </a:ext>
            </a:extLst>
          </p:cNvPr>
          <p:cNvSpPr>
            <a:spLocks noGrp="1"/>
          </p:cNvSpPr>
          <p:nvPr>
            <p:ph idx="1"/>
          </p:nvPr>
        </p:nvSpPr>
        <p:spPr/>
        <p:txBody>
          <a:bodyPr/>
          <a:lstStyle/>
          <a:p>
            <a:pPr marL="514350" indent="-514350">
              <a:buFont typeface="+mj-lt"/>
              <a:buAutoNum type="arabicPeriod"/>
            </a:pPr>
            <a:r>
              <a:rPr lang="en-US" b="1" dirty="0"/>
              <a:t>Consistent variation </a:t>
            </a:r>
            <a:r>
              <a:rPr lang="en-US" dirty="0"/>
              <a:t>– evidence of the extent to which X and Y occur together or vary together in they way predicted by the hypothesis (Correlation condition) </a:t>
            </a:r>
            <a:r>
              <a:rPr lang="en-US" dirty="0">
                <a:hlinkClick r:id="rId3"/>
              </a:rPr>
              <a:t>spurious correlation </a:t>
            </a:r>
            <a:endParaRPr lang="en-US" dirty="0"/>
          </a:p>
          <a:p>
            <a:pPr marL="514350" indent="-514350">
              <a:buFont typeface="+mj-lt"/>
              <a:buAutoNum type="arabicPeriod"/>
            </a:pPr>
            <a:r>
              <a:rPr lang="en-US" b="1" dirty="0"/>
              <a:t>Time order </a:t>
            </a:r>
            <a:r>
              <a:rPr lang="en-US" dirty="0"/>
              <a:t>– evidence that shows X occurs before Y </a:t>
            </a:r>
          </a:p>
          <a:p>
            <a:pPr marL="514350" indent="-514350">
              <a:buFont typeface="+mj-lt"/>
              <a:buAutoNum type="arabicPeriod"/>
            </a:pPr>
            <a:r>
              <a:rPr lang="en-US" b="1" dirty="0"/>
              <a:t>Elimination of other explanations </a:t>
            </a:r>
            <a:r>
              <a:rPr lang="en-US" dirty="0"/>
              <a:t>– evidence that allows the elimination of factors other than X as the cause of Y </a:t>
            </a:r>
          </a:p>
          <a:p>
            <a:pPr marL="971550" lvl="1" indent="-514350">
              <a:buFont typeface="+mj-lt"/>
              <a:buAutoNum type="arabicPeriod"/>
            </a:pPr>
            <a:r>
              <a:rPr lang="en-US" dirty="0"/>
              <a:t>X – the cause </a:t>
            </a:r>
          </a:p>
          <a:p>
            <a:pPr marL="971550" lvl="1" indent="-514350">
              <a:buFont typeface="+mj-lt"/>
              <a:buAutoNum type="arabicPeriod"/>
            </a:pPr>
            <a:r>
              <a:rPr lang="en-US" dirty="0"/>
              <a:t>Y – the effect </a:t>
            </a:r>
          </a:p>
        </p:txBody>
      </p:sp>
      <p:sp>
        <p:nvSpPr>
          <p:cNvPr id="4" name="Footer Placeholder 3">
            <a:extLst>
              <a:ext uri="{FF2B5EF4-FFF2-40B4-BE49-F238E27FC236}">
                <a16:creationId xmlns:a16="http://schemas.microsoft.com/office/drawing/2014/main" id="{3781D87E-D706-4905-B5F5-C2F3AC5BBC1A}"/>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127320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7478-998B-4CFA-A095-F97E3E00FA17}"/>
              </a:ext>
            </a:extLst>
          </p:cNvPr>
          <p:cNvSpPr>
            <a:spLocks noGrp="1"/>
          </p:cNvSpPr>
          <p:nvPr>
            <p:ph type="title"/>
          </p:nvPr>
        </p:nvSpPr>
        <p:spPr/>
        <p:txBody>
          <a:bodyPr/>
          <a:lstStyle/>
          <a:p>
            <a:r>
              <a:rPr lang="en-US" dirty="0"/>
              <a:t>Types of Test Markets</a:t>
            </a:r>
          </a:p>
        </p:txBody>
      </p:sp>
      <p:sp>
        <p:nvSpPr>
          <p:cNvPr id="3" name="Content Placeholder 2">
            <a:extLst>
              <a:ext uri="{FF2B5EF4-FFF2-40B4-BE49-F238E27FC236}">
                <a16:creationId xmlns:a16="http://schemas.microsoft.com/office/drawing/2014/main" id="{B89B38CC-5F59-4AE1-8ACA-C30CE64D7724}"/>
              </a:ext>
            </a:extLst>
          </p:cNvPr>
          <p:cNvSpPr>
            <a:spLocks noGrp="1"/>
          </p:cNvSpPr>
          <p:nvPr>
            <p:ph idx="1"/>
          </p:nvPr>
        </p:nvSpPr>
        <p:spPr/>
        <p:txBody>
          <a:bodyPr/>
          <a:lstStyle/>
          <a:p>
            <a:r>
              <a:rPr lang="en-US" dirty="0"/>
              <a:t>Market Testing:  A controlled experiment done in a limited but carefully selected sector of the marketplace </a:t>
            </a:r>
          </a:p>
          <a:p>
            <a:r>
              <a:rPr lang="en-US" dirty="0"/>
              <a:t>Standard Test Market: A test market in which the company sells the product through its normal distribution channels. </a:t>
            </a:r>
          </a:p>
          <a:p>
            <a:r>
              <a:rPr lang="en-US" dirty="0"/>
              <a:t>Controlled Test Market: An entire test program conducted by an outside service in a market in which it can guarantee distribution </a:t>
            </a:r>
          </a:p>
          <a:p>
            <a:r>
              <a:rPr lang="en-US" dirty="0"/>
              <a:t>Simulated Test Market: A study in which consumer ratings are obtained along with likely or actual purchase data often obtained in a simulated store environment; the data are fed into computer models to produce sales and market share predictions. </a:t>
            </a:r>
          </a:p>
        </p:txBody>
      </p:sp>
      <p:sp>
        <p:nvSpPr>
          <p:cNvPr id="4" name="Footer Placeholder 3">
            <a:extLst>
              <a:ext uri="{FF2B5EF4-FFF2-40B4-BE49-F238E27FC236}">
                <a16:creationId xmlns:a16="http://schemas.microsoft.com/office/drawing/2014/main" id="{279C9F88-9815-4F91-BED7-827FDA0DC78D}"/>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48349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8FEB-6DF6-46C3-A1B8-E2A3EB2C9CC2}"/>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8DB104C9-19A5-488A-92C9-59FA137CA8A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261A5AD-F1E4-4583-9EE3-325AB7A552C7}"/>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296152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5C2C-7268-4FF7-A659-41F22EB6AD15}"/>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97A61249-129B-4647-A8A9-DDDAD4B1087A}"/>
              </a:ext>
            </a:extLst>
          </p:cNvPr>
          <p:cNvSpPr>
            <a:spLocks noGrp="1"/>
          </p:cNvSpPr>
          <p:nvPr>
            <p:ph idx="1"/>
          </p:nvPr>
        </p:nvSpPr>
        <p:spPr/>
        <p:txBody>
          <a:bodyPr/>
          <a:lstStyle/>
          <a:p>
            <a:r>
              <a:rPr lang="en-US" dirty="0"/>
              <a:t>Sales Funnel </a:t>
            </a:r>
          </a:p>
          <a:p>
            <a:r>
              <a:rPr lang="en-US" dirty="0"/>
              <a:t>Customer Segmentation</a:t>
            </a:r>
          </a:p>
        </p:txBody>
      </p:sp>
      <p:sp>
        <p:nvSpPr>
          <p:cNvPr id="4" name="Footer Placeholder 3">
            <a:extLst>
              <a:ext uri="{FF2B5EF4-FFF2-40B4-BE49-F238E27FC236}">
                <a16:creationId xmlns:a16="http://schemas.microsoft.com/office/drawing/2014/main" id="{865AE069-B7B4-45FD-B09F-F58543205B13}"/>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46904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a:t>Why do we need to know who sponsor a research study?</a:t>
            </a:r>
          </a:p>
          <a:p>
            <a:pPr marL="514350" indent="-514350">
              <a:buFont typeface="+mj-lt"/>
              <a:buAutoNum type="alphaUcPeriod"/>
            </a:pPr>
            <a:r>
              <a:rPr lang="en-US" sz="2000"/>
              <a:t>Sponsor can have ulterior motives</a:t>
            </a:r>
          </a:p>
          <a:p>
            <a:pPr marL="514350" indent="-514350">
              <a:buFont typeface="+mj-lt"/>
              <a:buAutoNum type="alphaUcPeriod"/>
            </a:pPr>
            <a:r>
              <a:rPr lang="en-US" sz="2000"/>
              <a:t>Knowing the sponsors can help researchers and readers appreciate them more</a:t>
            </a:r>
          </a:p>
          <a:p>
            <a:pPr marL="514350" indent="-514350">
              <a:buFont typeface="+mj-lt"/>
              <a:buAutoNum type="alphaUcPeriod"/>
            </a:pPr>
            <a:r>
              <a:rPr lang="en-US" sz="2000"/>
              <a:t>Both A and B</a:t>
            </a:r>
          </a:p>
        </p:txBody>
      </p:sp>
      <p:pic>
        <p:nvPicPr>
          <p:cNvPr id="6" name="Picture 5" descr="Glasses on top of a book">
            <a:extLst>
              <a:ext uri="{FF2B5EF4-FFF2-40B4-BE49-F238E27FC236}">
                <a16:creationId xmlns:a16="http://schemas.microsoft.com/office/drawing/2014/main" id="{F346D984-E2AF-4CA6-ADE4-6925274A3C6E}"/>
              </a:ext>
            </a:extLst>
          </p:cNvPr>
          <p:cNvPicPr>
            <a:picLocks noChangeAspect="1"/>
          </p:cNvPicPr>
          <p:nvPr/>
        </p:nvPicPr>
        <p:blipFill rotWithShape="1">
          <a:blip r:embed="rId2"/>
          <a:srcRect l="14943" r="40275"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E9E5B"/>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93698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dirty="0"/>
              <a:t>What are the original four V’s of big data?</a:t>
            </a:r>
          </a:p>
          <a:p>
            <a:pPr marL="514350" indent="-514350">
              <a:buFont typeface="+mj-lt"/>
              <a:buAutoNum type="alphaUcPeriod"/>
            </a:pPr>
            <a:r>
              <a:rPr lang="en-US" sz="2000" dirty="0"/>
              <a:t>Volume, Velocity, Variety, Veracity </a:t>
            </a:r>
          </a:p>
          <a:p>
            <a:pPr marL="514350" indent="-514350">
              <a:buFont typeface="+mj-lt"/>
              <a:buAutoNum type="alphaUcPeriod"/>
            </a:pPr>
            <a:r>
              <a:rPr lang="en-US" sz="2000" dirty="0"/>
              <a:t>Volume, Valence, Value, Velocity </a:t>
            </a:r>
          </a:p>
          <a:p>
            <a:pPr marL="514350" indent="-514350">
              <a:buFont typeface="+mj-lt"/>
              <a:buAutoNum type="alphaUcPeriod"/>
            </a:pPr>
            <a:r>
              <a:rPr lang="en-US" sz="2000" dirty="0"/>
              <a:t>Volume, Variety, Valance, Veracity</a:t>
            </a:r>
          </a:p>
        </p:txBody>
      </p:sp>
      <p:pic>
        <p:nvPicPr>
          <p:cNvPr id="6" name="Picture 5" descr="Graph">
            <a:extLst>
              <a:ext uri="{FF2B5EF4-FFF2-40B4-BE49-F238E27FC236}">
                <a16:creationId xmlns:a16="http://schemas.microsoft.com/office/drawing/2014/main" id="{7FC21E1E-848D-4DAC-8BBC-EC7B4031EE6A}"/>
              </a:ext>
            </a:extLst>
          </p:cNvPr>
          <p:cNvPicPr>
            <a:picLocks noChangeAspect="1"/>
          </p:cNvPicPr>
          <p:nvPr/>
        </p:nvPicPr>
        <p:blipFill rotWithShape="1">
          <a:blip r:embed="rId2"/>
          <a:srcRect l="23244" r="34510"/>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406439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A99A-2098-4069-9DE9-765BFAEFC44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5-min snippet: Social Network Analysis</a:t>
            </a:r>
          </a:p>
        </p:txBody>
      </p:sp>
      <p:pic>
        <p:nvPicPr>
          <p:cNvPr id="11" name="Picture 10" descr="Diagram, schematic, bubble chart&#10;&#10;Description automatically generated">
            <a:extLst>
              <a:ext uri="{FF2B5EF4-FFF2-40B4-BE49-F238E27FC236}">
                <a16:creationId xmlns:a16="http://schemas.microsoft.com/office/drawing/2014/main" id="{22AE5C64-FC7D-4D76-9392-EA11F609417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0908" y="2642616"/>
            <a:ext cx="4872680" cy="3605784"/>
          </a:xfrm>
          <a:prstGeom prst="rect">
            <a:avLst/>
          </a:prstGeom>
        </p:spPr>
      </p:pic>
      <p:pic>
        <p:nvPicPr>
          <p:cNvPr id="15" name="Picture 14" descr="Map&#10;&#10;Description automatically generated">
            <a:extLst>
              <a:ext uri="{FF2B5EF4-FFF2-40B4-BE49-F238E27FC236}">
                <a16:creationId xmlns:a16="http://schemas.microsoft.com/office/drawing/2014/main" id="{D83C054A-6250-4F80-9E59-BB7B71C922C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4496" y="2999796"/>
            <a:ext cx="5614416" cy="2891424"/>
          </a:xfrm>
          <a:prstGeom prst="rect">
            <a:avLst/>
          </a:prstGeom>
        </p:spPr>
      </p:pic>
      <p:sp>
        <p:nvSpPr>
          <p:cNvPr id="4" name="Footer Placeholder 3">
            <a:extLst>
              <a:ext uri="{FF2B5EF4-FFF2-40B4-BE49-F238E27FC236}">
                <a16:creationId xmlns:a16="http://schemas.microsoft.com/office/drawing/2014/main" id="{DC37974A-7E62-4772-8F58-DE74E62AF4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CCD817-81AA-47EB-B057-5B10A0F5A42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26941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2513D-E35E-4633-BCBF-B63FA0C59067}"/>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Recap Last Class</a:t>
            </a:r>
          </a:p>
        </p:txBody>
      </p:sp>
      <p:sp>
        <p:nvSpPr>
          <p:cNvPr id="4" name="Footer Placeholder 3">
            <a:extLst>
              <a:ext uri="{FF2B5EF4-FFF2-40B4-BE49-F238E27FC236}">
                <a16:creationId xmlns:a16="http://schemas.microsoft.com/office/drawing/2014/main" id="{5952F3E6-BD5D-4DFB-98DF-0C16A490F9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Mike Nguyen</a:t>
            </a:r>
          </a:p>
        </p:txBody>
      </p:sp>
      <p:graphicFrame>
        <p:nvGraphicFramePr>
          <p:cNvPr id="32" name="Content Placeholder 2">
            <a:extLst>
              <a:ext uri="{FF2B5EF4-FFF2-40B4-BE49-F238E27FC236}">
                <a16:creationId xmlns:a16="http://schemas.microsoft.com/office/drawing/2014/main" id="{73752870-5C82-4BB2-8481-E74257EF8FB7}"/>
              </a:ext>
            </a:extLst>
          </p:cNvPr>
          <p:cNvGraphicFramePr>
            <a:graphicFrameLocks noGrp="1"/>
          </p:cNvGraphicFramePr>
          <p:nvPr>
            <p:ph idx="1"/>
            <p:extLst>
              <p:ext uri="{D42A27DB-BD31-4B8C-83A1-F6EECF244321}">
                <p14:modId xmlns:p14="http://schemas.microsoft.com/office/powerpoint/2010/main" val="38636882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2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F3F2DF-732D-458C-92B9-9422AA1F6765}"/>
              </a:ext>
            </a:extLst>
          </p:cNvPr>
          <p:cNvSpPr>
            <a:spLocks noGrp="1"/>
          </p:cNvSpPr>
          <p:nvPr>
            <p:ph type="title"/>
          </p:nvPr>
        </p:nvSpPr>
        <p:spPr>
          <a:xfrm>
            <a:off x="804672" y="640080"/>
            <a:ext cx="3282696" cy="5257800"/>
          </a:xfrm>
        </p:spPr>
        <p:txBody>
          <a:bodyPr>
            <a:normAutofit/>
          </a:bodyPr>
          <a:lstStyle/>
          <a:p>
            <a:r>
              <a:rPr lang="en-US">
                <a:solidFill>
                  <a:schemeClr val="bg1"/>
                </a:solidFill>
              </a:rPr>
              <a:t>Learning Objectives</a:t>
            </a:r>
          </a:p>
        </p:txBody>
      </p:sp>
      <p:sp>
        <p:nvSpPr>
          <p:cNvPr id="3" name="Content Placeholder 2">
            <a:extLst>
              <a:ext uri="{FF2B5EF4-FFF2-40B4-BE49-F238E27FC236}">
                <a16:creationId xmlns:a16="http://schemas.microsoft.com/office/drawing/2014/main" id="{EAD3ACE4-DD9E-4ACF-AA95-46841096B126}"/>
              </a:ext>
            </a:extLst>
          </p:cNvPr>
          <p:cNvSpPr>
            <a:spLocks noGrp="1"/>
          </p:cNvSpPr>
          <p:nvPr>
            <p:ph idx="1"/>
          </p:nvPr>
        </p:nvSpPr>
        <p:spPr>
          <a:xfrm>
            <a:off x="5358384" y="640081"/>
            <a:ext cx="6024654" cy="5257800"/>
          </a:xfrm>
        </p:spPr>
        <p:txBody>
          <a:bodyPr anchor="ctr">
            <a:normAutofit/>
          </a:bodyPr>
          <a:lstStyle/>
          <a:p>
            <a:pPr marL="514350" indent="-514350">
              <a:buFont typeface="+mj-lt"/>
              <a:buAutoNum type="arabicPeriod"/>
            </a:pPr>
            <a:r>
              <a:rPr lang="en-US" sz="2400"/>
              <a:t>Describe the process of searching for published external secondary data </a:t>
            </a:r>
          </a:p>
          <a:p>
            <a:pPr marL="514350" indent="-514350">
              <a:buFont typeface="+mj-lt"/>
              <a:buAutoNum type="arabicPeriod"/>
            </a:pPr>
            <a:r>
              <a:rPr lang="en-US" sz="2400"/>
              <a:t>List 3 common uses of the information supplied by standard marketing info services </a:t>
            </a:r>
          </a:p>
          <a:p>
            <a:pPr marL="514350" indent="-514350">
              <a:buFont typeface="+mj-lt"/>
              <a:buAutoNum type="arabicPeriod"/>
            </a:pPr>
            <a:r>
              <a:rPr lang="en-US" sz="2400"/>
              <a:t>Define geodemography</a:t>
            </a:r>
          </a:p>
          <a:p>
            <a:pPr marL="514350" indent="-514350">
              <a:buFont typeface="+mj-lt"/>
              <a:buAutoNum type="arabicPeriod"/>
            </a:pPr>
            <a:r>
              <a:rPr lang="en-US" sz="2400"/>
              <a:t>Describe the use of diary panels and scanner data for assessing product sales </a:t>
            </a:r>
          </a:p>
          <a:p>
            <a:pPr marL="514350" indent="-514350">
              <a:buFont typeface="+mj-lt"/>
              <a:buAutoNum type="arabicPeriod"/>
            </a:pPr>
            <a:r>
              <a:rPr lang="en-US" sz="2400"/>
              <a:t>Discuss the purpose and operation of people meters </a:t>
            </a:r>
          </a:p>
          <a:p>
            <a:pPr marL="514350" indent="-514350">
              <a:buFont typeface="+mj-lt"/>
              <a:buAutoNum type="arabicPeriod"/>
            </a:pPr>
            <a:r>
              <a:rPr lang="en-US" sz="2400"/>
              <a:t>Define single-source data</a:t>
            </a:r>
          </a:p>
        </p:txBody>
      </p:sp>
      <p:sp>
        <p:nvSpPr>
          <p:cNvPr id="4" name="Footer Placeholder 3">
            <a:extLst>
              <a:ext uri="{FF2B5EF4-FFF2-40B4-BE49-F238E27FC236}">
                <a16:creationId xmlns:a16="http://schemas.microsoft.com/office/drawing/2014/main" id="{A8EF8EA1-29D0-410C-AD7E-3040073D6E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04604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772D-E3C5-4423-908D-E32DC60B1825}"/>
              </a:ext>
            </a:extLst>
          </p:cNvPr>
          <p:cNvSpPr>
            <a:spLocks noGrp="1"/>
          </p:cNvSpPr>
          <p:nvPr>
            <p:ph type="title"/>
          </p:nvPr>
        </p:nvSpPr>
        <p:spPr/>
        <p:txBody>
          <a:bodyPr/>
          <a:lstStyle/>
          <a:p>
            <a:r>
              <a:rPr lang="en-US" dirty="0"/>
              <a:t>Marketing Research Process</a:t>
            </a:r>
          </a:p>
        </p:txBody>
      </p:sp>
      <p:sp>
        <p:nvSpPr>
          <p:cNvPr id="3" name="Content Placeholder 2">
            <a:extLst>
              <a:ext uri="{FF2B5EF4-FFF2-40B4-BE49-F238E27FC236}">
                <a16:creationId xmlns:a16="http://schemas.microsoft.com/office/drawing/2014/main" id="{44D3B202-E9C2-4A28-99CB-316BFD3885B7}"/>
              </a:ext>
            </a:extLst>
          </p:cNvPr>
          <p:cNvSpPr>
            <a:spLocks noGrp="1"/>
          </p:cNvSpPr>
          <p:nvPr>
            <p:ph idx="1"/>
          </p:nvPr>
        </p:nvSpPr>
        <p:spPr/>
        <p:txBody>
          <a:bodyPr/>
          <a:lstStyle/>
          <a:p>
            <a:r>
              <a:rPr lang="en-US" dirty="0"/>
              <a:t>In Chapter 7, we shift our focus onto retrieving existing info from external sources. Some of this external info may end up in the company’s Decision Support System; some of it may also be in the form of “big data.”</a:t>
            </a:r>
          </a:p>
          <a:p>
            <a:endParaRPr lang="en-US" dirty="0"/>
          </a:p>
        </p:txBody>
      </p:sp>
      <p:sp>
        <p:nvSpPr>
          <p:cNvPr id="4" name="Footer Placeholder 3">
            <a:extLst>
              <a:ext uri="{FF2B5EF4-FFF2-40B4-BE49-F238E27FC236}">
                <a16:creationId xmlns:a16="http://schemas.microsoft.com/office/drawing/2014/main" id="{71836DE9-6DB4-4743-9956-563A3A90D6C5}"/>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16736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6A5AB-EC77-4650-9CC8-F8CFFE84421C}"/>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Marketing Research Process</a:t>
            </a:r>
          </a:p>
        </p:txBody>
      </p:sp>
      <p:grpSp>
        <p:nvGrpSpPr>
          <p:cNvPr id="26" name="Group 2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4CE8A43F-9BF3-45F5-88CD-FBEA0476ED6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4" name="Picture 2" descr="An illustration shows the steps of how to begin to search published sources of secondary data. The steps are as follows:&#10;1. Identify what you want to know and what you already know about the topic.&#10;2. Develop a list of key terms and names.&#10;3. Conduct an online search of relevant databases and Web sites.&#10;4. Compile the information you have found; rework the list of key words and authors if necessary.&#10;5. Consult a reference librarian inside your firm, at a public library, or at a university library.&#10;6. Identify authorities in the subject matter and consult with them.">
            <a:extLst>
              <a:ext uri="{FF2B5EF4-FFF2-40B4-BE49-F238E27FC236}">
                <a16:creationId xmlns:a16="http://schemas.microsoft.com/office/drawing/2014/main" id="{EEAD44D1-BBFB-409C-ACD2-CD9F5AB8C5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8104" y="992104"/>
            <a:ext cx="6472362" cy="42879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14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1643</TotalTime>
  <Words>883</Words>
  <Application>Microsoft Office PowerPoint</Application>
  <PresentationFormat>Widescreen</PresentationFormat>
  <Paragraphs>126</Paragraphs>
  <Slides>24</Slides>
  <Notes>7</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Franklin Gothic Book</vt:lpstr>
      <vt:lpstr>Office Theme</vt:lpstr>
      <vt:lpstr>Using External Secondary Data</vt:lpstr>
      <vt:lpstr>iClicker Question</vt:lpstr>
      <vt:lpstr>iClicker Question</vt:lpstr>
      <vt:lpstr>iClicker Question</vt:lpstr>
      <vt:lpstr>5-min snippet: Social Network Analysis</vt:lpstr>
      <vt:lpstr>Recap Last Class</vt:lpstr>
      <vt:lpstr>Learning Objectives</vt:lpstr>
      <vt:lpstr>Marketing Research Process</vt:lpstr>
      <vt:lpstr>Marketing Research Process</vt:lpstr>
      <vt:lpstr>Standardized Marketing Information</vt:lpstr>
      <vt:lpstr>Profiling Customers</vt:lpstr>
      <vt:lpstr>Measuring Product Sales Market Share</vt:lpstr>
      <vt:lpstr>Measuring Advertising Exposure and Effectiveness</vt:lpstr>
      <vt:lpstr>Single-Source Data in a Perfect World</vt:lpstr>
      <vt:lpstr>Conducting Causal Research</vt:lpstr>
      <vt:lpstr>Learning Objectives</vt:lpstr>
      <vt:lpstr>Three types of Primary Data Research</vt:lpstr>
      <vt:lpstr>Three Types of Primary Data Research</vt:lpstr>
      <vt:lpstr>Three Types Primary Data Research</vt:lpstr>
      <vt:lpstr>Causal Research</vt:lpstr>
      <vt:lpstr>Evidence of Causality</vt:lpstr>
      <vt:lpstr>Types of Test Markets</vt:lpstr>
      <vt:lpstr>Recap</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External Secondary Data</dc:title>
  <dc:creator>Nguyen, Mike (MU-Student)</dc:creator>
  <cp:lastModifiedBy>Nguyen, Mike (MU-Student)</cp:lastModifiedBy>
  <cp:revision>4</cp:revision>
  <dcterms:created xsi:type="dcterms:W3CDTF">2021-07-04T19:38:41Z</dcterms:created>
  <dcterms:modified xsi:type="dcterms:W3CDTF">2021-09-10T02:16:26Z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