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handoutMasterIdLst>
    <p:handoutMasterId r:id="rId46"/>
  </p:handoutMasterIdLst>
  <p:sldIdLst>
    <p:sldId id="256" r:id="rId5"/>
    <p:sldId id="258" r:id="rId6"/>
    <p:sldId id="25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59" r:id="rId43"/>
    <p:sldId id="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5" autoAdjust="0"/>
    <p:restoredTop sz="77877" autoAdjust="0"/>
  </p:normalViewPr>
  <p:slideViewPr>
    <p:cSldViewPr snapToGrid="0">
      <p:cViewPr varScale="1">
        <p:scale>
          <a:sx n="63" d="100"/>
          <a:sy n="63" d="100"/>
        </p:scale>
        <p:origin x="216"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9/8/2021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Definitely would buy </a:t>
            </a:r>
          </a:p>
          <a:p>
            <a:r>
              <a:rPr lang="en-US" dirty="0"/>
              <a:t>Probably would buy </a:t>
            </a:r>
          </a:p>
          <a:p>
            <a:r>
              <a:rPr lang="en-US" dirty="0"/>
              <a:t>Undecided </a:t>
            </a:r>
          </a:p>
          <a:p>
            <a:r>
              <a:rPr lang="en-US" dirty="0"/>
              <a:t>Probably would not buy </a:t>
            </a:r>
          </a:p>
          <a:p>
            <a:r>
              <a:rPr lang="en-US" dirty="0"/>
              <a:t>Definitely would not buy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57394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 the degree of standardization used with the data collection instrument </a:t>
            </a:r>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369758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Disguise is especially use when </a:t>
            </a:r>
          </a:p>
          <a:p>
            <a:pPr marL="228600" indent="-228600">
              <a:buAutoNum type="arabicPeriod"/>
            </a:pPr>
            <a:r>
              <a:rPr lang="en-US" dirty="0"/>
              <a:t>Knowing the purpose or sponsor is likely to bias respondent’s’ answers </a:t>
            </a:r>
          </a:p>
          <a:p>
            <a:pPr marL="228600" indent="-228600">
              <a:buAutoNum type="arabicPeriod"/>
            </a:pPr>
            <a:r>
              <a:rPr lang="en-US" dirty="0"/>
              <a:t>Re-creating the natural environment is necessary, particularly in experimental research </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3891237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 world, </a:t>
            </a:r>
          </a:p>
          <a:p>
            <a:r>
              <a:rPr lang="en-US" dirty="0"/>
              <a:t>Personal interviews 67%</a:t>
            </a:r>
          </a:p>
          <a:p>
            <a:r>
              <a:rPr lang="en-US" dirty="0"/>
              <a:t>Telephone 61%</a:t>
            </a:r>
          </a:p>
          <a:p>
            <a:r>
              <a:rPr lang="en-US" dirty="0"/>
              <a:t>Paper-based survey 32%</a:t>
            </a:r>
            <a:br>
              <a:rPr lang="en-US" dirty="0"/>
            </a:br>
            <a:r>
              <a:rPr lang="en-US" dirty="0"/>
              <a:t>Online survey 97%</a:t>
            </a:r>
          </a:p>
        </p:txBody>
      </p:sp>
      <p:sp>
        <p:nvSpPr>
          <p:cNvPr id="4" name="Slide Number Placeholder 3"/>
          <p:cNvSpPr>
            <a:spLocks noGrp="1"/>
          </p:cNvSpPr>
          <p:nvPr>
            <p:ph type="sldNum" sz="quarter" idx="5"/>
          </p:nvPr>
        </p:nvSpPr>
        <p:spPr/>
        <p:txBody>
          <a:bodyPr/>
          <a:lstStyle/>
          <a:p>
            <a:fld id="{BC849E9A-41F7-4779-A581-48A7C374A227}" type="slidenum">
              <a:rPr lang="en-US" smtClean="0"/>
              <a:t>37</a:t>
            </a:fld>
            <a:endParaRPr lang="en-US" dirty="0"/>
          </a:p>
        </p:txBody>
      </p:sp>
    </p:spTree>
    <p:extLst>
      <p:ext uri="{BB962C8B-B14F-4D97-AF65-F5344CB8AC3E}">
        <p14:creationId xmlns:p14="http://schemas.microsoft.com/office/powerpoint/2010/main" val="82172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9/8/2021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9/8/2021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Research Presentation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5E310-64ED-4A48-856C-4B3F4BCF6E01}"/>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Types of Primary Data</a:t>
            </a:r>
          </a:p>
        </p:txBody>
      </p:sp>
      <p:cxnSp>
        <p:nvCxnSpPr>
          <p:cNvPr id="16" name="Straight Connector 10">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descr="A circular illustration shows the seven types of Primary Data pointing to the center element, “Behavior”. The types are as follows: Motivation, Demographic/Socioeconomic, Personality/Lifestyle, Attitudes, Awareness/Knowledge, and Intentions.">
            <a:extLst>
              <a:ext uri="{FF2B5EF4-FFF2-40B4-BE49-F238E27FC236}">
                <a16:creationId xmlns:a16="http://schemas.microsoft.com/office/drawing/2014/main" id="{1C03AA5B-8F77-4969-BF3F-53A56FA6D3C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688090"/>
            <a:ext cx="6553545" cy="34897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559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1C2D9-26E1-4571-B0B8-DC7DBF85478C}"/>
              </a:ext>
            </a:extLst>
          </p:cNvPr>
          <p:cNvSpPr>
            <a:spLocks noGrp="1"/>
          </p:cNvSpPr>
          <p:nvPr>
            <p:ph type="title"/>
          </p:nvPr>
        </p:nvSpPr>
        <p:spPr>
          <a:xfrm>
            <a:off x="686834" y="1153572"/>
            <a:ext cx="3200400" cy="4461163"/>
          </a:xfrm>
        </p:spPr>
        <p:txBody>
          <a:bodyPr>
            <a:normAutofit/>
          </a:bodyPr>
          <a:lstStyle/>
          <a:p>
            <a:r>
              <a:rPr lang="en-US">
                <a:solidFill>
                  <a:srgbClr val="FFFFFF"/>
                </a:solidFill>
              </a:rPr>
              <a:t>Attitudes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44427CA-13A5-481B-8793-5991E496A645}"/>
              </a:ext>
            </a:extLst>
          </p:cNvPr>
          <p:cNvSpPr>
            <a:spLocks noGrp="1"/>
          </p:cNvSpPr>
          <p:nvPr>
            <p:ph idx="1"/>
          </p:nvPr>
        </p:nvSpPr>
        <p:spPr>
          <a:xfrm>
            <a:off x="4447308" y="591344"/>
            <a:ext cx="6906491" cy="5585619"/>
          </a:xfrm>
        </p:spPr>
        <p:txBody>
          <a:bodyPr anchor="ctr">
            <a:normAutofit/>
          </a:bodyPr>
          <a:lstStyle/>
          <a:p>
            <a:r>
              <a:rPr lang="en-US" dirty="0"/>
              <a:t>An attitude is an individual's overall evaluation of something </a:t>
            </a:r>
          </a:p>
          <a:p>
            <a:pPr lvl="1"/>
            <a:r>
              <a:rPr lang="en-US" dirty="0"/>
              <a:t>Marketers often measure people’s attitudes toward companies, products, and services. They also measure may “attitude-like” variables including value, quality, and satisfaction. </a:t>
            </a:r>
          </a:p>
        </p:txBody>
      </p:sp>
    </p:spTree>
    <p:extLst>
      <p:ext uri="{BB962C8B-B14F-4D97-AF65-F5344CB8AC3E}">
        <p14:creationId xmlns:p14="http://schemas.microsoft.com/office/powerpoint/2010/main" val="328951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13259-23A6-43A4-8430-5473055D1CD6}"/>
              </a:ext>
            </a:extLst>
          </p:cNvPr>
          <p:cNvSpPr>
            <a:spLocks noGrp="1"/>
          </p:cNvSpPr>
          <p:nvPr>
            <p:ph type="title"/>
          </p:nvPr>
        </p:nvSpPr>
        <p:spPr>
          <a:xfrm>
            <a:off x="1171074" y="1396686"/>
            <a:ext cx="3240506" cy="4064628"/>
          </a:xfrm>
        </p:spPr>
        <p:txBody>
          <a:bodyPr>
            <a:normAutofit/>
          </a:bodyPr>
          <a:lstStyle/>
          <a:p>
            <a:r>
              <a:rPr lang="en-US">
                <a:solidFill>
                  <a:srgbClr val="FFFFFF"/>
                </a:solidFill>
              </a:rPr>
              <a:t>Awareness/ Knowledge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4D97C9-A623-4827-8971-B6986CDCF247}"/>
              </a:ext>
            </a:extLst>
          </p:cNvPr>
          <p:cNvSpPr>
            <a:spLocks noGrp="1"/>
          </p:cNvSpPr>
          <p:nvPr>
            <p:ph idx="1"/>
          </p:nvPr>
        </p:nvSpPr>
        <p:spPr>
          <a:xfrm>
            <a:off x="5370153" y="1526033"/>
            <a:ext cx="5536397" cy="3935281"/>
          </a:xfrm>
        </p:spPr>
        <p:txBody>
          <a:bodyPr>
            <a:normAutofit/>
          </a:bodyPr>
          <a:lstStyle/>
          <a:p>
            <a:r>
              <a:rPr lang="en-US" dirty="0"/>
              <a:t>Insight into, or understanding of facts about, some object or phenomenon. </a:t>
            </a:r>
          </a:p>
          <a:p>
            <a:pPr lvl="1"/>
            <a:r>
              <a:rPr lang="en-US" dirty="0"/>
              <a:t>Marketers often want to know what individuals know or believe about products, brands, companies, advertisements, and so on. </a:t>
            </a:r>
          </a:p>
        </p:txBody>
      </p:sp>
    </p:spTree>
    <p:extLst>
      <p:ext uri="{BB962C8B-B14F-4D97-AF65-F5344CB8AC3E}">
        <p14:creationId xmlns:p14="http://schemas.microsoft.com/office/powerpoint/2010/main" val="2466349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0F1D6-B688-4986-8244-F192E1BF7D78}"/>
              </a:ext>
            </a:extLst>
          </p:cNvPr>
          <p:cNvSpPr>
            <a:spLocks noGrp="1"/>
          </p:cNvSpPr>
          <p:nvPr>
            <p:ph type="title"/>
          </p:nvPr>
        </p:nvSpPr>
        <p:spPr>
          <a:xfrm>
            <a:off x="630936" y="640080"/>
            <a:ext cx="4818888" cy="1481328"/>
          </a:xfrm>
        </p:spPr>
        <p:txBody>
          <a:bodyPr anchor="b">
            <a:normAutofit/>
          </a:bodyPr>
          <a:lstStyle/>
          <a:p>
            <a:r>
              <a:rPr lang="en-US" sz="5000"/>
              <a:t>Measuring Awareness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5E2F45-7F4D-460C-9D31-837CF1590C36}"/>
              </a:ext>
            </a:extLst>
          </p:cNvPr>
          <p:cNvSpPr>
            <a:spLocks noGrp="1"/>
          </p:cNvSpPr>
          <p:nvPr>
            <p:ph idx="1"/>
          </p:nvPr>
        </p:nvSpPr>
        <p:spPr>
          <a:xfrm>
            <a:off x="630936" y="2660904"/>
            <a:ext cx="4818888" cy="3547872"/>
          </a:xfrm>
        </p:spPr>
        <p:txBody>
          <a:bodyPr anchor="t">
            <a:normAutofit/>
          </a:bodyPr>
          <a:lstStyle/>
          <a:p>
            <a:r>
              <a:rPr lang="en-US" sz="2200"/>
              <a:t>Unaided Recall: For what products and brands do you remember seeing ads? </a:t>
            </a:r>
          </a:p>
          <a:p>
            <a:r>
              <a:rPr lang="en-US" sz="2200"/>
              <a:t>Aided Recall: Do you remember seeing ads for personal computers?</a:t>
            </a:r>
          </a:p>
        </p:txBody>
      </p:sp>
      <p:pic>
        <p:nvPicPr>
          <p:cNvPr id="4" name="Picture 3" descr="An illustration shows two text boxes, one above the other.&#10;&#10;The upper text box reads, Unaided Recall: “For what products and brands do you remember seeing ads?” The lower box reads, Aided Recall: “Do you remember seeing ads for personal computers?” A smaller, empty box beside the upper box is labeled as ‘Unaided Recall Cue.’ A smaller box beside the lower box is labeled as ‘Aided Recall Cue,’ and has text that reads, Personal Computers.">
            <a:extLst>
              <a:ext uri="{FF2B5EF4-FFF2-40B4-BE49-F238E27FC236}">
                <a16:creationId xmlns:a16="http://schemas.microsoft.com/office/drawing/2014/main" id="{AB873F43-6B22-4693-95F9-3B77FF8F04F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03281" y="640080"/>
            <a:ext cx="5250502"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19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2E05-45B0-4D1B-9C7E-05EB7763049E}"/>
              </a:ext>
            </a:extLst>
          </p:cNvPr>
          <p:cNvSpPr>
            <a:spLocks noGrp="1"/>
          </p:cNvSpPr>
          <p:nvPr>
            <p:ph type="title"/>
          </p:nvPr>
        </p:nvSpPr>
        <p:spPr/>
        <p:txBody>
          <a:bodyPr/>
          <a:lstStyle/>
          <a:p>
            <a:r>
              <a:rPr lang="en-US"/>
              <a:t>Intentions</a:t>
            </a:r>
            <a:endParaRPr lang="en-US" dirty="0"/>
          </a:p>
        </p:txBody>
      </p:sp>
      <p:sp>
        <p:nvSpPr>
          <p:cNvPr id="3" name="Content Placeholder 2">
            <a:extLst>
              <a:ext uri="{FF2B5EF4-FFF2-40B4-BE49-F238E27FC236}">
                <a16:creationId xmlns:a16="http://schemas.microsoft.com/office/drawing/2014/main" id="{BFD125D8-C316-4A82-B31D-DBABBE2785B6}"/>
              </a:ext>
            </a:extLst>
          </p:cNvPr>
          <p:cNvSpPr>
            <a:spLocks noGrp="1"/>
          </p:cNvSpPr>
          <p:nvPr>
            <p:ph idx="1"/>
          </p:nvPr>
        </p:nvSpPr>
        <p:spPr/>
        <p:txBody>
          <a:bodyPr/>
          <a:lstStyle/>
          <a:p>
            <a:r>
              <a:rPr lang="en-US" dirty="0"/>
              <a:t>Anticipated or planned future behavior </a:t>
            </a:r>
          </a:p>
          <a:p>
            <a:pPr lvl="1"/>
            <a:r>
              <a:rPr lang="en-US" dirty="0"/>
              <a:t>Marketers often need this type of information to assess demand for a product or service </a:t>
            </a:r>
          </a:p>
          <a:p>
            <a:r>
              <a:rPr lang="en-US" dirty="0"/>
              <a:t>Estimating demand for products and services accurately is one of the most difficult tasks a marketing researcher faces </a:t>
            </a:r>
          </a:p>
        </p:txBody>
      </p:sp>
    </p:spTree>
    <p:extLst>
      <p:ext uri="{BB962C8B-B14F-4D97-AF65-F5344CB8AC3E}">
        <p14:creationId xmlns:p14="http://schemas.microsoft.com/office/powerpoint/2010/main" val="282589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070B-E04B-4CFB-B909-41294C6FF5A4}"/>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34BD360-3F41-4537-B5B9-0A2B9811BF64}"/>
              </a:ext>
            </a:extLst>
          </p:cNvPr>
          <p:cNvSpPr>
            <a:spLocks noGrp="1"/>
          </p:cNvSpPr>
          <p:nvPr>
            <p:ph idx="1"/>
          </p:nvPr>
        </p:nvSpPr>
        <p:spPr/>
        <p:txBody>
          <a:bodyPr/>
          <a:lstStyle/>
          <a:p>
            <a:r>
              <a:rPr lang="en-US" dirty="0"/>
              <a:t>A need, a want, a drive, a wish, a desire, an impulse, or any inner state that energizes, activates, moves, directs, or channels behavior toward goals </a:t>
            </a:r>
          </a:p>
          <a:p>
            <a:pPr lvl="1"/>
            <a:r>
              <a:rPr lang="en-US" dirty="0"/>
              <a:t>If we understand what drives consumer behavior, we are in better position to anticipate consumer needs and offer products and services that satisfy those needs. </a:t>
            </a:r>
          </a:p>
        </p:txBody>
      </p:sp>
    </p:spTree>
    <p:extLst>
      <p:ext uri="{BB962C8B-B14F-4D97-AF65-F5344CB8AC3E}">
        <p14:creationId xmlns:p14="http://schemas.microsoft.com/office/powerpoint/2010/main" val="419398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1C75-F10A-4C17-BC0A-E9B403483FE1}"/>
              </a:ext>
            </a:extLst>
          </p:cNvPr>
          <p:cNvSpPr>
            <a:spLocks noGrp="1"/>
          </p:cNvSpPr>
          <p:nvPr>
            <p:ph type="title"/>
          </p:nvPr>
        </p:nvSpPr>
        <p:spPr/>
        <p:txBody>
          <a:bodyPr/>
          <a:lstStyle/>
          <a:p>
            <a:r>
              <a:rPr lang="en-US" dirty="0"/>
              <a:t>Behavior</a:t>
            </a:r>
          </a:p>
        </p:txBody>
      </p:sp>
      <p:sp>
        <p:nvSpPr>
          <p:cNvPr id="3" name="Content Placeholder 2">
            <a:extLst>
              <a:ext uri="{FF2B5EF4-FFF2-40B4-BE49-F238E27FC236}">
                <a16:creationId xmlns:a16="http://schemas.microsoft.com/office/drawing/2014/main" id="{5D06BC10-EBA6-4E55-85B6-2210EE26B021}"/>
              </a:ext>
            </a:extLst>
          </p:cNvPr>
          <p:cNvSpPr>
            <a:spLocks noGrp="1"/>
          </p:cNvSpPr>
          <p:nvPr>
            <p:ph idx="1"/>
          </p:nvPr>
        </p:nvSpPr>
        <p:spPr/>
        <p:txBody>
          <a:bodyPr/>
          <a:lstStyle/>
          <a:p>
            <a:r>
              <a:rPr lang="en-US" dirty="0"/>
              <a:t>What subjects have done or are doing </a:t>
            </a:r>
          </a:p>
          <a:p>
            <a:pPr lvl="1"/>
            <a:r>
              <a:rPr lang="en-US" dirty="0"/>
              <a:t>Behavioral data might be obtained by observing behaviors or by asking consumers to remember and report their past behaviors. </a:t>
            </a:r>
          </a:p>
        </p:txBody>
      </p:sp>
    </p:spTree>
    <p:extLst>
      <p:ext uri="{BB962C8B-B14F-4D97-AF65-F5344CB8AC3E}">
        <p14:creationId xmlns:p14="http://schemas.microsoft.com/office/powerpoint/2010/main" val="232965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6546-432F-4287-9349-6F098123FBE1}"/>
              </a:ext>
            </a:extLst>
          </p:cNvPr>
          <p:cNvSpPr>
            <a:spLocks noGrp="1"/>
          </p:cNvSpPr>
          <p:nvPr>
            <p:ph type="title"/>
          </p:nvPr>
        </p:nvSpPr>
        <p:spPr/>
        <p:txBody>
          <a:bodyPr/>
          <a:lstStyle/>
          <a:p>
            <a:r>
              <a:rPr lang="en-US" dirty="0"/>
              <a:t>Chapter 10: Collecting Data by Observation – Learning Objectives</a:t>
            </a:r>
          </a:p>
        </p:txBody>
      </p:sp>
      <p:sp>
        <p:nvSpPr>
          <p:cNvPr id="3" name="Content Placeholder 2">
            <a:extLst>
              <a:ext uri="{FF2B5EF4-FFF2-40B4-BE49-F238E27FC236}">
                <a16:creationId xmlns:a16="http://schemas.microsoft.com/office/drawing/2014/main" id="{36A88D77-4884-4759-B432-ED94741BF8DF}"/>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Describe the two basic means of obtaining primary data </a:t>
            </a:r>
          </a:p>
          <a:p>
            <a:pPr marL="514350" indent="-514350">
              <a:buFont typeface="+mj-lt"/>
              <a:buAutoNum type="arabicPeriod"/>
            </a:pPr>
            <a:r>
              <a:rPr lang="en-US" dirty="0"/>
              <a:t>State the specific advantages of each method of data collection </a:t>
            </a:r>
          </a:p>
          <a:p>
            <a:pPr marL="514350" indent="-514350">
              <a:buFont typeface="+mj-lt"/>
              <a:buAutoNum type="arabicPeriod"/>
            </a:pPr>
            <a:r>
              <a:rPr lang="en-US" dirty="0"/>
              <a:t>List the important considerations in the use of observational methods of data collection </a:t>
            </a:r>
          </a:p>
          <a:p>
            <a:pPr marL="514350" indent="-514350">
              <a:buFont typeface="+mj-lt"/>
              <a:buAutoNum type="arabicPeriod"/>
            </a:pPr>
            <a:r>
              <a:rPr lang="en-US" dirty="0"/>
              <a:t>Explain the difference between structured and unstructured observation. </a:t>
            </a:r>
          </a:p>
          <a:p>
            <a:pPr marL="514350" indent="-514350">
              <a:buFont typeface="+mj-lt"/>
              <a:buAutoNum type="arabicPeriod"/>
            </a:pPr>
            <a:r>
              <a:rPr lang="en-US" dirty="0"/>
              <a:t>Cite the main reason researchers may choose to disguise the presence of an observer in a study </a:t>
            </a:r>
          </a:p>
          <a:p>
            <a:pPr marL="514350" indent="-514350">
              <a:buFont typeface="+mj-lt"/>
              <a:buAutoNum type="arabicPeriod"/>
            </a:pPr>
            <a:r>
              <a:rPr lang="en-US" dirty="0"/>
              <a:t>Explain the advantages and disadvantages of conducting an observational experiment in a laboratory. </a:t>
            </a:r>
          </a:p>
          <a:p>
            <a:pPr marL="514350" indent="-514350">
              <a:buFont typeface="+mj-lt"/>
              <a:buAutoNum type="arabicPeriod"/>
            </a:pPr>
            <a:r>
              <a:rPr lang="en-US" dirty="0"/>
              <a:t>List several approaches to mechanical observation </a:t>
            </a:r>
          </a:p>
        </p:txBody>
      </p:sp>
    </p:spTree>
    <p:extLst>
      <p:ext uri="{BB962C8B-B14F-4D97-AF65-F5344CB8AC3E}">
        <p14:creationId xmlns:p14="http://schemas.microsoft.com/office/powerpoint/2010/main" val="2825052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16605-ADA5-4353-BDBC-D91F77458032}"/>
              </a:ext>
            </a:extLst>
          </p:cNvPr>
          <p:cNvSpPr>
            <a:spLocks noGrp="1"/>
          </p:cNvSpPr>
          <p:nvPr>
            <p:ph type="title"/>
          </p:nvPr>
        </p:nvSpPr>
        <p:spPr/>
        <p:txBody>
          <a:bodyPr/>
          <a:lstStyle/>
          <a:p>
            <a:r>
              <a:rPr lang="en-US" dirty="0"/>
              <a:t>Two Methods of Data Collection</a:t>
            </a:r>
          </a:p>
        </p:txBody>
      </p:sp>
      <p:sp>
        <p:nvSpPr>
          <p:cNvPr id="3" name="Content Placeholder 2">
            <a:extLst>
              <a:ext uri="{FF2B5EF4-FFF2-40B4-BE49-F238E27FC236}">
                <a16:creationId xmlns:a16="http://schemas.microsoft.com/office/drawing/2014/main" id="{F231C769-8975-4D14-9482-F872464E769C}"/>
              </a:ext>
            </a:extLst>
          </p:cNvPr>
          <p:cNvSpPr>
            <a:spLocks noGrp="1"/>
          </p:cNvSpPr>
          <p:nvPr>
            <p:ph idx="1"/>
          </p:nvPr>
        </p:nvSpPr>
        <p:spPr/>
        <p:txBody>
          <a:bodyPr/>
          <a:lstStyle/>
          <a:p>
            <a:r>
              <a:rPr lang="en-US" dirty="0"/>
              <a:t>Communication </a:t>
            </a:r>
          </a:p>
          <a:p>
            <a:pPr lvl="1"/>
            <a:r>
              <a:rPr lang="en-US" dirty="0"/>
              <a:t>A method of data collection involving questioning respondents to secure the desired information using a data collection instrument called a questionnaire.</a:t>
            </a:r>
          </a:p>
          <a:p>
            <a:r>
              <a:rPr lang="en-US" dirty="0"/>
              <a:t> Observation </a:t>
            </a:r>
          </a:p>
          <a:p>
            <a:pPr lvl="1"/>
            <a:r>
              <a:rPr lang="en-US" dirty="0"/>
              <a:t>A method of data collection in which the situation of interest is watched and the relevant facts, actions, or behaviors are recorded </a:t>
            </a:r>
          </a:p>
        </p:txBody>
      </p:sp>
    </p:spTree>
    <p:extLst>
      <p:ext uri="{BB962C8B-B14F-4D97-AF65-F5344CB8AC3E}">
        <p14:creationId xmlns:p14="http://schemas.microsoft.com/office/powerpoint/2010/main" val="411827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2B0B-9697-431B-8DA9-6697018C3062}"/>
              </a:ext>
            </a:extLst>
          </p:cNvPr>
          <p:cNvSpPr>
            <a:spLocks noGrp="1"/>
          </p:cNvSpPr>
          <p:nvPr>
            <p:ph type="title"/>
          </p:nvPr>
        </p:nvSpPr>
        <p:spPr/>
        <p:txBody>
          <a:bodyPr/>
          <a:lstStyle/>
          <a:p>
            <a:r>
              <a:rPr lang="en-US" dirty="0"/>
              <a:t>Communication vs. Observation</a:t>
            </a:r>
          </a:p>
        </p:txBody>
      </p:sp>
      <p:graphicFrame>
        <p:nvGraphicFramePr>
          <p:cNvPr id="4" name="Table 4">
            <a:extLst>
              <a:ext uri="{FF2B5EF4-FFF2-40B4-BE49-F238E27FC236}">
                <a16:creationId xmlns:a16="http://schemas.microsoft.com/office/drawing/2014/main" id="{157CAE65-A1C5-451C-8A90-9904C14F24EC}"/>
              </a:ext>
            </a:extLst>
          </p:cNvPr>
          <p:cNvGraphicFramePr>
            <a:graphicFrameLocks noGrp="1"/>
          </p:cNvGraphicFramePr>
          <p:nvPr>
            <p:ph idx="1"/>
            <p:extLst>
              <p:ext uri="{D42A27DB-BD31-4B8C-83A1-F6EECF244321}">
                <p14:modId xmlns:p14="http://schemas.microsoft.com/office/powerpoint/2010/main" val="383715799"/>
              </p:ext>
            </p:extLst>
          </p:nvPr>
        </p:nvGraphicFramePr>
        <p:xfrm>
          <a:off x="838200" y="1825625"/>
          <a:ext cx="10515597" cy="22250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44557665"/>
                    </a:ext>
                  </a:extLst>
                </a:gridCol>
                <a:gridCol w="3505199">
                  <a:extLst>
                    <a:ext uri="{9D8B030D-6E8A-4147-A177-3AD203B41FA5}">
                      <a16:colId xmlns:a16="http://schemas.microsoft.com/office/drawing/2014/main" val="44179533"/>
                    </a:ext>
                  </a:extLst>
                </a:gridCol>
                <a:gridCol w="3505199">
                  <a:extLst>
                    <a:ext uri="{9D8B030D-6E8A-4147-A177-3AD203B41FA5}">
                      <a16:colId xmlns:a16="http://schemas.microsoft.com/office/drawing/2014/main" val="1130384624"/>
                    </a:ext>
                  </a:extLst>
                </a:gridCol>
              </a:tblGrid>
              <a:tr h="370840">
                <a:tc>
                  <a:txBody>
                    <a:bodyPr/>
                    <a:lstStyle/>
                    <a:p>
                      <a:r>
                        <a:rPr lang="en-US" dirty="0"/>
                        <a:t>Attribute</a:t>
                      </a:r>
                    </a:p>
                  </a:txBody>
                  <a:tcPr/>
                </a:tc>
                <a:tc>
                  <a:txBody>
                    <a:bodyPr/>
                    <a:lstStyle/>
                    <a:p>
                      <a:r>
                        <a:rPr lang="en-US" dirty="0"/>
                        <a:t>Communication</a:t>
                      </a:r>
                    </a:p>
                  </a:txBody>
                  <a:tcPr/>
                </a:tc>
                <a:tc>
                  <a:txBody>
                    <a:bodyPr/>
                    <a:lstStyle/>
                    <a:p>
                      <a:r>
                        <a:rPr lang="en-US" dirty="0"/>
                        <a:t>Observation</a:t>
                      </a:r>
                    </a:p>
                  </a:txBody>
                  <a:tcPr/>
                </a:tc>
                <a:extLst>
                  <a:ext uri="{0D108BD9-81ED-4DB2-BD59-A6C34878D82A}">
                    <a16:rowId xmlns:a16="http://schemas.microsoft.com/office/drawing/2014/main" val="2000152054"/>
                  </a:ext>
                </a:extLst>
              </a:tr>
              <a:tr h="370840">
                <a:tc>
                  <a:txBody>
                    <a:bodyPr/>
                    <a:lstStyle/>
                    <a:p>
                      <a:r>
                        <a:rPr lang="en-US" dirty="0"/>
                        <a:t>Versatility</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3649734469"/>
                  </a:ext>
                </a:extLst>
              </a:tr>
              <a:tr h="370840">
                <a:tc>
                  <a:txBody>
                    <a:bodyPr/>
                    <a:lstStyle/>
                    <a:p>
                      <a:r>
                        <a:rPr lang="en-US" dirty="0"/>
                        <a:t>Speed</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288309150"/>
                  </a:ext>
                </a:extLst>
              </a:tr>
              <a:tr h="370840">
                <a:tc>
                  <a:txBody>
                    <a:bodyPr/>
                    <a:lstStyle/>
                    <a:p>
                      <a:r>
                        <a:rPr lang="en-US" dirty="0"/>
                        <a:t>Cost</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850005735"/>
                  </a:ext>
                </a:extLst>
              </a:tr>
              <a:tr h="370840">
                <a:tc>
                  <a:txBody>
                    <a:bodyPr/>
                    <a:lstStyle/>
                    <a:p>
                      <a:r>
                        <a:rPr lang="en-US" dirty="0"/>
                        <a:t>Objectivity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2398367233"/>
                  </a:ext>
                </a:extLst>
              </a:tr>
              <a:tr h="370840">
                <a:tc>
                  <a:txBody>
                    <a:bodyPr/>
                    <a:lstStyle/>
                    <a:p>
                      <a:r>
                        <a:rPr lang="en-US" dirty="0"/>
                        <a:t>Accuracy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1791735367"/>
                  </a:ext>
                </a:extLst>
              </a:tr>
            </a:tbl>
          </a:graphicData>
        </a:graphic>
      </p:graphicFrame>
    </p:spTree>
    <p:extLst>
      <p:ext uri="{BB962C8B-B14F-4D97-AF65-F5344CB8AC3E}">
        <p14:creationId xmlns:p14="http://schemas.microsoft.com/office/powerpoint/2010/main" val="8210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A96C-814A-4C63-813E-A11D181C6EAD}"/>
              </a:ext>
            </a:extLst>
          </p:cNvPr>
          <p:cNvSpPr>
            <a:spLocks noGrp="1"/>
          </p:cNvSpPr>
          <p:nvPr>
            <p:ph type="title"/>
          </p:nvPr>
        </p:nvSpPr>
        <p:spPr/>
        <p:txBody>
          <a:bodyPr/>
          <a:lstStyle/>
          <a:p>
            <a:r>
              <a:rPr lang="en-US" dirty="0"/>
              <a:t>Recap Last Class</a:t>
            </a:r>
          </a:p>
        </p:txBody>
      </p:sp>
      <p:sp>
        <p:nvSpPr>
          <p:cNvPr id="3" name="Content Placeholder 2">
            <a:extLst>
              <a:ext uri="{FF2B5EF4-FFF2-40B4-BE49-F238E27FC236}">
                <a16:creationId xmlns:a16="http://schemas.microsoft.com/office/drawing/2014/main" id="{29278EA6-D374-4561-901D-AAC244BFAB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5232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E693-D2FA-486B-9BED-AFE36E8DF641}"/>
              </a:ext>
            </a:extLst>
          </p:cNvPr>
          <p:cNvSpPr>
            <a:spLocks noGrp="1"/>
          </p:cNvSpPr>
          <p:nvPr>
            <p:ph type="title"/>
          </p:nvPr>
        </p:nvSpPr>
        <p:spPr/>
        <p:txBody>
          <a:bodyPr/>
          <a:lstStyle/>
          <a:p>
            <a:r>
              <a:rPr lang="en-US" dirty="0"/>
              <a:t>Why use observation research?</a:t>
            </a:r>
          </a:p>
        </p:txBody>
      </p:sp>
      <p:sp>
        <p:nvSpPr>
          <p:cNvPr id="3" name="Content Placeholder 2">
            <a:extLst>
              <a:ext uri="{FF2B5EF4-FFF2-40B4-BE49-F238E27FC236}">
                <a16:creationId xmlns:a16="http://schemas.microsoft.com/office/drawing/2014/main" id="{41D4BF7D-2F3D-4A41-BAB2-F7AF15EF9478}"/>
              </a:ext>
            </a:extLst>
          </p:cNvPr>
          <p:cNvSpPr>
            <a:spLocks noGrp="1"/>
          </p:cNvSpPr>
          <p:nvPr>
            <p:ph idx="1"/>
          </p:nvPr>
        </p:nvSpPr>
        <p:spPr/>
        <p:txBody>
          <a:bodyPr/>
          <a:lstStyle/>
          <a:p>
            <a:r>
              <a:rPr lang="en-US" dirty="0"/>
              <a:t>Observation is often the best method for generating valid data about individual’s behavior. </a:t>
            </a:r>
          </a:p>
          <a:p>
            <a:pPr lvl="1"/>
            <a:r>
              <a:rPr lang="en-US" dirty="0"/>
              <a:t>E.g., using communication methods we can ask a consumer to estimate how many jars of peanut butter he purchased at a particular store in the past year. With observation research, we can KNOW how many jars he purchased at that store in the past year. </a:t>
            </a:r>
          </a:p>
        </p:txBody>
      </p:sp>
    </p:spTree>
    <p:extLst>
      <p:ext uri="{BB962C8B-B14F-4D97-AF65-F5344CB8AC3E}">
        <p14:creationId xmlns:p14="http://schemas.microsoft.com/office/powerpoint/2010/main" val="282172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18B2-2336-481E-BA30-8F56F2C11DFF}"/>
              </a:ext>
            </a:extLst>
          </p:cNvPr>
          <p:cNvSpPr>
            <a:spLocks noGrp="1"/>
          </p:cNvSpPr>
          <p:nvPr>
            <p:ph type="title"/>
          </p:nvPr>
        </p:nvSpPr>
        <p:spPr/>
        <p:txBody>
          <a:bodyPr/>
          <a:lstStyle/>
          <a:p>
            <a:r>
              <a:rPr lang="en-US" dirty="0"/>
              <a:t>Key Issues for Collecting Information by Observation</a:t>
            </a:r>
          </a:p>
        </p:txBody>
      </p:sp>
      <p:pic>
        <p:nvPicPr>
          <p:cNvPr id="4" name="Picture 3" descr="A chart shows the text ‘observation,’ with four text boxes arranged vertically to its right. Each text box has two subdivisions.&#10;&#10;The first text box reads, Degree of Structure, and its two subdivisions are structured and unstructured. The second text box reads, Degree of Disguise, and its two subdivisions are undisguised and disguised. The third text box reads, Setting, and its two subdivisions are natural and contrived. The fourth text box reads, Method of Administration, and its two subdivisions are human and mechanical.">
            <a:extLst>
              <a:ext uri="{FF2B5EF4-FFF2-40B4-BE49-F238E27FC236}">
                <a16:creationId xmlns:a16="http://schemas.microsoft.com/office/drawing/2014/main" id="{6982BC6E-423D-4A9F-8908-AB88E126EBD3}"/>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137" y="1990725"/>
            <a:ext cx="6181725" cy="28765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339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F39B-B298-4D30-A67E-A246F42481DC}"/>
              </a:ext>
            </a:extLst>
          </p:cNvPr>
          <p:cNvSpPr>
            <a:spLocks noGrp="1"/>
          </p:cNvSpPr>
          <p:nvPr>
            <p:ph type="title"/>
          </p:nvPr>
        </p:nvSpPr>
        <p:spPr/>
        <p:txBody>
          <a:bodyPr/>
          <a:lstStyle/>
          <a:p>
            <a:r>
              <a:rPr lang="en-US" dirty="0"/>
              <a:t>Structured Observation</a:t>
            </a:r>
          </a:p>
        </p:txBody>
      </p:sp>
      <p:sp>
        <p:nvSpPr>
          <p:cNvPr id="3" name="Content Placeholder 2">
            <a:extLst>
              <a:ext uri="{FF2B5EF4-FFF2-40B4-BE49-F238E27FC236}">
                <a16:creationId xmlns:a16="http://schemas.microsoft.com/office/drawing/2014/main" id="{624BCD1E-1B91-4CB4-8364-D843232972A8}"/>
              </a:ext>
            </a:extLst>
          </p:cNvPr>
          <p:cNvSpPr>
            <a:spLocks noGrp="1"/>
          </p:cNvSpPr>
          <p:nvPr>
            <p:ph idx="1"/>
          </p:nvPr>
        </p:nvSpPr>
        <p:spPr/>
        <p:txBody>
          <a:bodyPr/>
          <a:lstStyle/>
          <a:p>
            <a:r>
              <a:rPr lang="en-US" dirty="0"/>
              <a:t>Structure: The degree of standardization used with the data collection instrument. </a:t>
            </a:r>
          </a:p>
          <a:p>
            <a:r>
              <a:rPr lang="en-US" dirty="0"/>
              <a:t>Method of observation in which the phenomena to be observed (typically behaviors) can be defined precisely along with the categories used to record the phenomena. </a:t>
            </a:r>
          </a:p>
        </p:txBody>
      </p:sp>
    </p:spTree>
    <p:extLst>
      <p:ext uri="{BB962C8B-B14F-4D97-AF65-F5344CB8AC3E}">
        <p14:creationId xmlns:p14="http://schemas.microsoft.com/office/powerpoint/2010/main" val="68867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1CA2-7EDF-4013-9EBD-95E842D71DC2}"/>
              </a:ext>
            </a:extLst>
          </p:cNvPr>
          <p:cNvSpPr>
            <a:spLocks noGrp="1"/>
          </p:cNvSpPr>
          <p:nvPr>
            <p:ph type="title"/>
          </p:nvPr>
        </p:nvSpPr>
        <p:spPr/>
        <p:txBody>
          <a:bodyPr/>
          <a:lstStyle/>
          <a:p>
            <a:r>
              <a:rPr lang="en-US" dirty="0"/>
              <a:t>Unstructured Observation</a:t>
            </a:r>
          </a:p>
        </p:txBody>
      </p:sp>
      <p:sp>
        <p:nvSpPr>
          <p:cNvPr id="3" name="Content Placeholder 2">
            <a:extLst>
              <a:ext uri="{FF2B5EF4-FFF2-40B4-BE49-F238E27FC236}">
                <a16:creationId xmlns:a16="http://schemas.microsoft.com/office/drawing/2014/main" id="{6C894777-6B72-4D0A-A8AF-34C573C9B158}"/>
              </a:ext>
            </a:extLst>
          </p:cNvPr>
          <p:cNvSpPr>
            <a:spLocks noGrp="1"/>
          </p:cNvSpPr>
          <p:nvPr>
            <p:ph idx="1"/>
          </p:nvPr>
        </p:nvSpPr>
        <p:spPr/>
        <p:txBody>
          <a:bodyPr/>
          <a:lstStyle/>
          <a:p>
            <a:r>
              <a:rPr lang="en-US" dirty="0"/>
              <a:t>Method of observation in which the researcher has a great deal of flexibility in terms of what to note and record. </a:t>
            </a:r>
          </a:p>
        </p:txBody>
      </p:sp>
    </p:spTree>
    <p:extLst>
      <p:ext uri="{BB962C8B-B14F-4D97-AF65-F5344CB8AC3E}">
        <p14:creationId xmlns:p14="http://schemas.microsoft.com/office/powerpoint/2010/main" val="237770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8A9E-0977-4784-BF9A-3DC557D7C2EA}"/>
              </a:ext>
            </a:extLst>
          </p:cNvPr>
          <p:cNvSpPr>
            <a:spLocks noGrp="1"/>
          </p:cNvSpPr>
          <p:nvPr>
            <p:ph type="title"/>
          </p:nvPr>
        </p:nvSpPr>
        <p:spPr/>
        <p:txBody>
          <a:bodyPr/>
          <a:lstStyle/>
          <a:p>
            <a:r>
              <a:rPr lang="en-US" dirty="0"/>
              <a:t>Disguise</a:t>
            </a:r>
          </a:p>
        </p:txBody>
      </p:sp>
      <p:sp>
        <p:nvSpPr>
          <p:cNvPr id="3" name="Content Placeholder 2">
            <a:extLst>
              <a:ext uri="{FF2B5EF4-FFF2-40B4-BE49-F238E27FC236}">
                <a16:creationId xmlns:a16="http://schemas.microsoft.com/office/drawing/2014/main" id="{A6466556-2AEC-4A22-B71E-6CB0A6957C99}"/>
              </a:ext>
            </a:extLst>
          </p:cNvPr>
          <p:cNvSpPr>
            <a:spLocks noGrp="1"/>
          </p:cNvSpPr>
          <p:nvPr>
            <p:ph idx="1"/>
          </p:nvPr>
        </p:nvSpPr>
        <p:spPr/>
        <p:txBody>
          <a:bodyPr/>
          <a:lstStyle/>
          <a:p>
            <a:r>
              <a:rPr lang="en-US" dirty="0"/>
              <a:t>The amount of knowledge people have about a study in which they are participating </a:t>
            </a:r>
          </a:p>
        </p:txBody>
      </p:sp>
    </p:spTree>
    <p:extLst>
      <p:ext uri="{BB962C8B-B14F-4D97-AF65-F5344CB8AC3E}">
        <p14:creationId xmlns:p14="http://schemas.microsoft.com/office/powerpoint/2010/main" val="129009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4780-4247-46EA-8100-1BF9AE782FCA}"/>
              </a:ext>
            </a:extLst>
          </p:cNvPr>
          <p:cNvSpPr>
            <a:spLocks noGrp="1"/>
          </p:cNvSpPr>
          <p:nvPr>
            <p:ph type="title"/>
          </p:nvPr>
        </p:nvSpPr>
        <p:spPr/>
        <p:txBody>
          <a:bodyPr/>
          <a:lstStyle/>
          <a:p>
            <a:r>
              <a:rPr lang="en-US" dirty="0"/>
              <a:t>Disguised vs Undisguised Observation</a:t>
            </a:r>
          </a:p>
        </p:txBody>
      </p:sp>
      <p:sp>
        <p:nvSpPr>
          <p:cNvPr id="3" name="Content Placeholder 2">
            <a:extLst>
              <a:ext uri="{FF2B5EF4-FFF2-40B4-BE49-F238E27FC236}">
                <a16:creationId xmlns:a16="http://schemas.microsoft.com/office/drawing/2014/main" id="{E3ED8CAE-F9BD-4A79-8FDE-6DB683F55F58}"/>
              </a:ext>
            </a:extLst>
          </p:cNvPr>
          <p:cNvSpPr>
            <a:spLocks noGrp="1"/>
          </p:cNvSpPr>
          <p:nvPr>
            <p:ph idx="1"/>
          </p:nvPr>
        </p:nvSpPr>
        <p:spPr/>
        <p:txBody>
          <a:bodyPr/>
          <a:lstStyle/>
          <a:p>
            <a:r>
              <a:rPr lang="en-US" dirty="0"/>
              <a:t>With disguised observation, subjects are not aware that they are being observed </a:t>
            </a:r>
          </a:p>
          <a:p>
            <a:pPr lvl="1"/>
            <a:r>
              <a:rPr lang="en-US" dirty="0"/>
              <a:t>Ethical considerations -&gt; Debriefing</a:t>
            </a:r>
          </a:p>
          <a:p>
            <a:r>
              <a:rPr lang="en-US" dirty="0"/>
              <a:t> With undisguised observation, subjects are aware that they are being observed </a:t>
            </a:r>
          </a:p>
        </p:txBody>
      </p:sp>
    </p:spTree>
    <p:extLst>
      <p:ext uri="{BB962C8B-B14F-4D97-AF65-F5344CB8AC3E}">
        <p14:creationId xmlns:p14="http://schemas.microsoft.com/office/powerpoint/2010/main" val="2575968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F11A-CBA6-427C-9475-F8325AB70293}"/>
              </a:ext>
            </a:extLst>
          </p:cNvPr>
          <p:cNvSpPr>
            <a:spLocks noGrp="1"/>
          </p:cNvSpPr>
          <p:nvPr>
            <p:ph type="title"/>
          </p:nvPr>
        </p:nvSpPr>
        <p:spPr/>
        <p:txBody>
          <a:bodyPr/>
          <a:lstStyle/>
          <a:p>
            <a:r>
              <a:rPr lang="en-US" dirty="0"/>
              <a:t>Natural Setting</a:t>
            </a:r>
          </a:p>
        </p:txBody>
      </p:sp>
      <p:sp>
        <p:nvSpPr>
          <p:cNvPr id="3" name="Content Placeholder 2">
            <a:extLst>
              <a:ext uri="{FF2B5EF4-FFF2-40B4-BE49-F238E27FC236}">
                <a16:creationId xmlns:a16="http://schemas.microsoft.com/office/drawing/2014/main" id="{7C9BA6BF-9F9E-4285-B91B-8B2CC092A3D2}"/>
              </a:ext>
            </a:extLst>
          </p:cNvPr>
          <p:cNvSpPr>
            <a:spLocks noGrp="1"/>
          </p:cNvSpPr>
          <p:nvPr>
            <p:ph idx="1"/>
          </p:nvPr>
        </p:nvSpPr>
        <p:spPr/>
        <p:txBody>
          <a:bodyPr/>
          <a:lstStyle/>
          <a:p>
            <a:r>
              <a:rPr lang="en-US" dirty="0"/>
              <a:t>Subjects are observed in the environment where the behavior normally takes place </a:t>
            </a:r>
          </a:p>
          <a:p>
            <a:pPr lvl="1"/>
            <a:r>
              <a:rPr lang="en-US" dirty="0"/>
              <a:t>Shopping in a store</a:t>
            </a:r>
          </a:p>
          <a:p>
            <a:pPr lvl="1"/>
            <a:r>
              <a:rPr lang="en-US" dirty="0"/>
              <a:t>Using or consuming a product at home</a:t>
            </a:r>
          </a:p>
        </p:txBody>
      </p:sp>
    </p:spTree>
    <p:extLst>
      <p:ext uri="{BB962C8B-B14F-4D97-AF65-F5344CB8AC3E}">
        <p14:creationId xmlns:p14="http://schemas.microsoft.com/office/powerpoint/2010/main" val="408047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8972-90B0-4647-91FE-DC4580E17C8E}"/>
              </a:ext>
            </a:extLst>
          </p:cNvPr>
          <p:cNvSpPr>
            <a:spLocks noGrp="1"/>
          </p:cNvSpPr>
          <p:nvPr>
            <p:ph type="title"/>
          </p:nvPr>
        </p:nvSpPr>
        <p:spPr/>
        <p:txBody>
          <a:bodyPr/>
          <a:lstStyle/>
          <a:p>
            <a:r>
              <a:rPr lang="en-US" dirty="0"/>
              <a:t>Contrived Setting</a:t>
            </a:r>
          </a:p>
        </p:txBody>
      </p:sp>
      <p:sp>
        <p:nvSpPr>
          <p:cNvPr id="3" name="Content Placeholder 2">
            <a:extLst>
              <a:ext uri="{FF2B5EF4-FFF2-40B4-BE49-F238E27FC236}">
                <a16:creationId xmlns:a16="http://schemas.microsoft.com/office/drawing/2014/main" id="{32E1BB19-5EA1-48E3-9157-DC40383BE030}"/>
              </a:ext>
            </a:extLst>
          </p:cNvPr>
          <p:cNvSpPr>
            <a:spLocks noGrp="1"/>
          </p:cNvSpPr>
          <p:nvPr>
            <p:ph idx="1"/>
          </p:nvPr>
        </p:nvSpPr>
        <p:spPr/>
        <p:txBody>
          <a:bodyPr/>
          <a:lstStyle/>
          <a:p>
            <a:r>
              <a:rPr lang="en-US" dirty="0"/>
              <a:t>Subjects are observed in an environment that has been specially designed for recording their behavior </a:t>
            </a:r>
          </a:p>
          <a:p>
            <a:pPr lvl="1"/>
            <a:r>
              <a:rPr lang="en-US" dirty="0"/>
              <a:t>Fake store </a:t>
            </a:r>
          </a:p>
          <a:p>
            <a:pPr lvl="1"/>
            <a:r>
              <a:rPr lang="en-US" dirty="0"/>
              <a:t>Computer simulation </a:t>
            </a:r>
          </a:p>
        </p:txBody>
      </p:sp>
    </p:spTree>
    <p:extLst>
      <p:ext uri="{BB962C8B-B14F-4D97-AF65-F5344CB8AC3E}">
        <p14:creationId xmlns:p14="http://schemas.microsoft.com/office/powerpoint/2010/main" val="1598864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20E4-1401-4633-A1D1-7C310EF3066F}"/>
              </a:ext>
            </a:extLst>
          </p:cNvPr>
          <p:cNvSpPr>
            <a:spLocks noGrp="1"/>
          </p:cNvSpPr>
          <p:nvPr>
            <p:ph type="title"/>
          </p:nvPr>
        </p:nvSpPr>
        <p:spPr/>
        <p:txBody>
          <a:bodyPr/>
          <a:lstStyle/>
          <a:p>
            <a:r>
              <a:rPr lang="en-US" dirty="0"/>
              <a:t>Human vs. Mechanical Observation</a:t>
            </a:r>
          </a:p>
        </p:txBody>
      </p:sp>
      <p:sp>
        <p:nvSpPr>
          <p:cNvPr id="3" name="Content Placeholder 2">
            <a:extLst>
              <a:ext uri="{FF2B5EF4-FFF2-40B4-BE49-F238E27FC236}">
                <a16:creationId xmlns:a16="http://schemas.microsoft.com/office/drawing/2014/main" id="{AF8D47FD-96E4-4BCE-97E6-3507E2AABBA3}"/>
              </a:ext>
            </a:extLst>
          </p:cNvPr>
          <p:cNvSpPr>
            <a:spLocks noGrp="1"/>
          </p:cNvSpPr>
          <p:nvPr>
            <p:ph idx="1"/>
          </p:nvPr>
        </p:nvSpPr>
        <p:spPr/>
        <p:txBody>
          <a:bodyPr/>
          <a:lstStyle/>
          <a:p>
            <a:r>
              <a:rPr lang="en-US" dirty="0"/>
              <a:t>With human observation, individuals are trained to systematically observe a phenomenon and to record the observational form the specific events that take place</a:t>
            </a:r>
          </a:p>
          <a:p>
            <a:r>
              <a:rPr lang="en-US" dirty="0"/>
              <a:t>With electrical or mechanical observation, an electrical or mechanical  device observes a phenomenon and records the events that take place. </a:t>
            </a:r>
          </a:p>
          <a:p>
            <a:pPr lvl="1"/>
            <a:r>
              <a:rPr lang="en-US" dirty="0"/>
              <a:t>E.g., Video cameras, bar code scanners, response latency, Galvanometer, voice-pitch analysis, eye camera. </a:t>
            </a:r>
          </a:p>
        </p:txBody>
      </p:sp>
    </p:spTree>
    <p:extLst>
      <p:ext uri="{BB962C8B-B14F-4D97-AF65-F5344CB8AC3E}">
        <p14:creationId xmlns:p14="http://schemas.microsoft.com/office/powerpoint/2010/main" val="310855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0CC1-C745-47D3-AB88-ADC32799E538}"/>
              </a:ext>
            </a:extLst>
          </p:cNvPr>
          <p:cNvSpPr>
            <a:spLocks noGrp="1"/>
          </p:cNvSpPr>
          <p:nvPr>
            <p:ph type="title"/>
          </p:nvPr>
        </p:nvSpPr>
        <p:spPr/>
        <p:txBody>
          <a:bodyPr/>
          <a:lstStyle/>
          <a:p>
            <a:r>
              <a:rPr lang="en-US" dirty="0"/>
              <a:t>Chapter 11: Collecting Data by Communication</a:t>
            </a:r>
          </a:p>
        </p:txBody>
      </p:sp>
      <p:sp>
        <p:nvSpPr>
          <p:cNvPr id="3" name="Content Placeholder 2">
            <a:extLst>
              <a:ext uri="{FF2B5EF4-FFF2-40B4-BE49-F238E27FC236}">
                <a16:creationId xmlns:a16="http://schemas.microsoft.com/office/drawing/2014/main" id="{4EA53F84-6889-4EBD-8081-0CD59A402434}"/>
              </a:ext>
            </a:extLst>
          </p:cNvPr>
          <p:cNvSpPr>
            <a:spLocks noGrp="1"/>
          </p:cNvSpPr>
          <p:nvPr>
            <p:ph idx="1"/>
          </p:nvPr>
        </p:nvSpPr>
        <p:spPr/>
        <p:txBody>
          <a:bodyPr/>
          <a:lstStyle/>
          <a:p>
            <a:pPr marL="514350" indent="-514350">
              <a:buFont typeface="+mj-lt"/>
              <a:buAutoNum type="arabicPeriod"/>
            </a:pPr>
            <a:r>
              <a:rPr lang="en-US" dirty="0"/>
              <a:t>Explain the concept of structure as it relates to questionnaires </a:t>
            </a:r>
          </a:p>
          <a:p>
            <a:pPr marL="514350" indent="-514350">
              <a:buFont typeface="+mj-lt"/>
              <a:buAutoNum type="arabicPeriod"/>
            </a:pPr>
            <a:r>
              <a:rPr lang="en-US" dirty="0"/>
              <a:t>Cite the drawbacks of using high degrees of structure </a:t>
            </a:r>
          </a:p>
          <a:p>
            <a:pPr marL="514350" indent="-514350">
              <a:buFont typeface="+mj-lt"/>
              <a:buAutoNum type="arabicPeriod"/>
            </a:pPr>
            <a:r>
              <a:rPr lang="en-US" dirty="0"/>
              <a:t>Explain what is meant by disguise in a questionnaire</a:t>
            </a:r>
          </a:p>
          <a:p>
            <a:pPr marL="514350" indent="-514350">
              <a:buFont typeface="+mj-lt"/>
              <a:buAutoNum type="arabicPeriod"/>
            </a:pPr>
            <a:r>
              <a:rPr lang="en-US" dirty="0"/>
              <a:t>Discuss two situations in which disguise might be desirable </a:t>
            </a:r>
          </a:p>
          <a:p>
            <a:pPr marL="514350" indent="-514350">
              <a:buFont typeface="+mj-lt"/>
              <a:buAutoNum type="arabicPeriod"/>
            </a:pPr>
            <a:r>
              <a:rPr lang="en-US" dirty="0"/>
              <a:t>Differentiate among the main methods of administering questionnaires </a:t>
            </a:r>
          </a:p>
          <a:p>
            <a:pPr marL="514350" indent="-514350">
              <a:buFont typeface="+mj-lt"/>
              <a:buAutoNum type="arabicPeriod"/>
            </a:pPr>
            <a:r>
              <a:rPr lang="en-US" dirty="0"/>
              <a:t>Discuss three important aspects used to compare the four different methods of administering questionnaires. </a:t>
            </a:r>
          </a:p>
        </p:txBody>
      </p:sp>
    </p:spTree>
    <p:extLst>
      <p:ext uri="{BB962C8B-B14F-4D97-AF65-F5344CB8AC3E}">
        <p14:creationId xmlns:p14="http://schemas.microsoft.com/office/powerpoint/2010/main" val="3437347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6888-530A-4721-9971-68F4365B7618}"/>
              </a:ext>
            </a:extLst>
          </p:cNvPr>
          <p:cNvSpPr>
            <a:spLocks noGrp="1"/>
          </p:cNvSpPr>
          <p:nvPr>
            <p:ph type="title"/>
          </p:nvPr>
        </p:nvSpPr>
        <p:spPr>
          <a:xfrm>
            <a:off x="4965430" y="629268"/>
            <a:ext cx="6586491" cy="1286160"/>
          </a:xfrm>
        </p:spPr>
        <p:txBody>
          <a:bodyPr anchor="b">
            <a:normAutofit/>
          </a:bodyPr>
          <a:lstStyle/>
          <a:p>
            <a:r>
              <a:rPr lang="en-US" sz="3400"/>
              <a:t>Chapter 9: Collecting Descriptive Primary Data – Learning Objectives </a:t>
            </a:r>
          </a:p>
        </p:txBody>
      </p:sp>
      <p:sp>
        <p:nvSpPr>
          <p:cNvPr id="3" name="Content Placeholder 2">
            <a:extLst>
              <a:ext uri="{FF2B5EF4-FFF2-40B4-BE49-F238E27FC236}">
                <a16:creationId xmlns:a16="http://schemas.microsoft.com/office/drawing/2014/main" id="{71948431-DCCE-43DE-AB36-8F4D24EE7AFE}"/>
              </a:ext>
            </a:extLst>
          </p:cNvPr>
          <p:cNvSpPr>
            <a:spLocks noGrp="1"/>
          </p:cNvSpPr>
          <p:nvPr>
            <p:ph idx="1"/>
          </p:nvPr>
        </p:nvSpPr>
        <p:spPr>
          <a:xfrm>
            <a:off x="4965431" y="2438400"/>
            <a:ext cx="6586489" cy="3785419"/>
          </a:xfrm>
        </p:spPr>
        <p:txBody>
          <a:bodyPr>
            <a:normAutofit/>
          </a:bodyPr>
          <a:lstStyle/>
          <a:p>
            <a:pPr marL="514350" indent="-514350">
              <a:buFont typeface="+mj-lt"/>
              <a:buAutoNum type="arabicPeriod"/>
            </a:pPr>
            <a:r>
              <a:rPr lang="en-US" sz="1900"/>
              <a:t>Cite three major purposes of descriptive research </a:t>
            </a:r>
          </a:p>
          <a:p>
            <a:pPr marL="514350" indent="-514350">
              <a:buFont typeface="+mj-lt"/>
              <a:buAutoNum type="arabicPeriod"/>
            </a:pPr>
            <a:r>
              <a:rPr lang="en-US" sz="1900"/>
              <a:t>List the six specifications of a descriptive study</a:t>
            </a:r>
          </a:p>
          <a:p>
            <a:pPr marL="514350" indent="-514350">
              <a:buFont typeface="+mj-lt"/>
              <a:buAutoNum type="arabicPeriod"/>
            </a:pPr>
            <a:r>
              <a:rPr lang="en-US" sz="1900"/>
              <a:t>Discuss the difference between cross-sectional and longitudinal designs </a:t>
            </a:r>
          </a:p>
          <a:p>
            <a:pPr marL="514350" indent="-514350">
              <a:buFont typeface="+mj-lt"/>
              <a:buAutoNum type="arabicPeriod"/>
            </a:pPr>
            <a:r>
              <a:rPr lang="en-US" sz="1900"/>
              <a:t>Explain what is meant by a panel in marketing research, and explain the difference between a continuous</a:t>
            </a:r>
          </a:p>
          <a:p>
            <a:pPr marL="514350" indent="-514350">
              <a:buFont typeface="+mj-lt"/>
              <a:buAutoNum type="arabicPeriod"/>
            </a:pPr>
            <a:r>
              <a:rPr lang="en-US" sz="1900"/>
              <a:t>Describe the emphasis in sample surveys </a:t>
            </a:r>
          </a:p>
          <a:p>
            <a:pPr marL="514350" indent="-514350">
              <a:buFont typeface="+mj-lt"/>
              <a:buAutoNum type="arabicPeriod"/>
            </a:pPr>
            <a:r>
              <a:rPr lang="en-US" sz="1900"/>
              <a:t>List the kinds of demographic and socioeconomic characteristics that interest marketers </a:t>
            </a:r>
          </a:p>
          <a:p>
            <a:pPr marL="514350" indent="-514350">
              <a:buFont typeface="+mj-lt"/>
              <a:buAutoNum type="arabicPeriod"/>
            </a:pPr>
            <a:r>
              <a:rPr lang="en-US" sz="1900"/>
              <a:t>Cite the three main approaches used to measure awareness </a:t>
            </a:r>
          </a:p>
        </p:txBody>
      </p:sp>
      <p:pic>
        <p:nvPicPr>
          <p:cNvPr id="5" name="Picture 4" descr="Abstract blurred public library with bookshelves">
            <a:extLst>
              <a:ext uri="{FF2B5EF4-FFF2-40B4-BE49-F238E27FC236}">
                <a16:creationId xmlns:a16="http://schemas.microsoft.com/office/drawing/2014/main" id="{7D6D08B9-D472-41A4-8CA0-2CB4A808DCD3}"/>
              </a:ext>
            </a:extLst>
          </p:cNvPr>
          <p:cNvPicPr>
            <a:picLocks noChangeAspect="1"/>
          </p:cNvPicPr>
          <p:nvPr/>
        </p:nvPicPr>
        <p:blipFill rotWithShape="1">
          <a:blip r:embed="rId2"/>
          <a:srcRect l="16271" r="38610"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3A96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937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66F3-678C-4A43-8243-50549272812D}"/>
              </a:ext>
            </a:extLst>
          </p:cNvPr>
          <p:cNvSpPr>
            <a:spLocks noGrp="1"/>
          </p:cNvSpPr>
          <p:nvPr>
            <p:ph type="title"/>
          </p:nvPr>
        </p:nvSpPr>
        <p:spPr/>
        <p:txBody>
          <a:bodyPr/>
          <a:lstStyle/>
          <a:p>
            <a:r>
              <a:rPr lang="en-US" dirty="0"/>
              <a:t>Key Issues for Collecting Information by Communication</a:t>
            </a:r>
          </a:p>
        </p:txBody>
      </p:sp>
      <p:pic>
        <p:nvPicPr>
          <p:cNvPr id="4" name="Picture 3" descr="A chart shows the text ‘communication,’ with three text boxes arranged vertically to its right. Each text box has a few subdivisions.&#10;&#10;The first text box reads, Degree of Structure, and its two subdivisions are structured and unstructured. The second text box reads, Degree of Disguise, and its two subdivisions are undisguised and disguised. The third text box reads, Method of Administration, and its four subdivisions are personal interview, telephone interview, mail questionnaire, and online survey.">
            <a:extLst>
              <a:ext uri="{FF2B5EF4-FFF2-40B4-BE49-F238E27FC236}">
                <a16:creationId xmlns:a16="http://schemas.microsoft.com/office/drawing/2014/main" id="{BF2A67A1-DA05-40A5-8929-228CE2E86E1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563" y="1943099"/>
            <a:ext cx="6622874" cy="297180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479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328A-7D2C-4E4E-9D0B-8BE3A2CE7C9B}"/>
              </a:ext>
            </a:extLst>
          </p:cNvPr>
          <p:cNvSpPr>
            <a:spLocks noGrp="1"/>
          </p:cNvSpPr>
          <p:nvPr>
            <p:ph type="title"/>
          </p:nvPr>
        </p:nvSpPr>
        <p:spPr/>
        <p:txBody>
          <a:bodyPr/>
          <a:lstStyle/>
          <a:p>
            <a:r>
              <a:rPr lang="en-US" dirty="0"/>
              <a:t>Key Issues for Collecting Information by Communication</a:t>
            </a:r>
          </a:p>
        </p:txBody>
      </p:sp>
      <p:sp>
        <p:nvSpPr>
          <p:cNvPr id="3" name="Content Placeholder 2">
            <a:extLst>
              <a:ext uri="{FF2B5EF4-FFF2-40B4-BE49-F238E27FC236}">
                <a16:creationId xmlns:a16="http://schemas.microsoft.com/office/drawing/2014/main" id="{BB707E7C-9252-4EDE-A801-AB6464D6AF71}"/>
              </a:ext>
            </a:extLst>
          </p:cNvPr>
          <p:cNvSpPr>
            <a:spLocks noGrp="1"/>
          </p:cNvSpPr>
          <p:nvPr>
            <p:ph idx="1"/>
          </p:nvPr>
        </p:nvSpPr>
        <p:spPr/>
        <p:txBody>
          <a:bodyPr/>
          <a:lstStyle/>
          <a:p>
            <a:r>
              <a:rPr lang="en-US" dirty="0"/>
              <a:t>Fixed-Alternative Questions: Questions in which the responses are limited to stated alternatives </a:t>
            </a:r>
          </a:p>
          <a:p>
            <a:r>
              <a:rPr lang="en-US" dirty="0"/>
              <a:t>Open-ended question: a question in which respondents are free to reply in their own words rather than being limited to choosing from among a set of alternatives. </a:t>
            </a:r>
          </a:p>
        </p:txBody>
      </p:sp>
    </p:spTree>
    <p:extLst>
      <p:ext uri="{BB962C8B-B14F-4D97-AF65-F5344CB8AC3E}">
        <p14:creationId xmlns:p14="http://schemas.microsoft.com/office/powerpoint/2010/main" val="1255127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27B7-EEDF-49C8-9B55-76F06A55F82F}"/>
              </a:ext>
            </a:extLst>
          </p:cNvPr>
          <p:cNvSpPr>
            <a:spLocks noGrp="1"/>
          </p:cNvSpPr>
          <p:nvPr>
            <p:ph type="title"/>
          </p:nvPr>
        </p:nvSpPr>
        <p:spPr/>
        <p:txBody>
          <a:bodyPr/>
          <a:lstStyle/>
          <a:p>
            <a:r>
              <a:rPr lang="en-US" dirty="0"/>
              <a:t>High Structure: Advantages and Disadvantages</a:t>
            </a:r>
          </a:p>
        </p:txBody>
      </p:sp>
      <p:graphicFrame>
        <p:nvGraphicFramePr>
          <p:cNvPr id="5" name="Table 5">
            <a:extLst>
              <a:ext uri="{FF2B5EF4-FFF2-40B4-BE49-F238E27FC236}">
                <a16:creationId xmlns:a16="http://schemas.microsoft.com/office/drawing/2014/main" id="{3FC01C1A-C0AF-4BA9-9DA3-499FE215B381}"/>
              </a:ext>
            </a:extLst>
          </p:cNvPr>
          <p:cNvGraphicFramePr>
            <a:graphicFrameLocks noGrp="1"/>
          </p:cNvGraphicFramePr>
          <p:nvPr>
            <p:ph idx="1"/>
            <p:extLst>
              <p:ext uri="{D42A27DB-BD31-4B8C-83A1-F6EECF244321}">
                <p14:modId xmlns:p14="http://schemas.microsoft.com/office/powerpoint/2010/main" val="404999317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70706508"/>
                    </a:ext>
                  </a:extLst>
                </a:gridCol>
                <a:gridCol w="3505199">
                  <a:extLst>
                    <a:ext uri="{9D8B030D-6E8A-4147-A177-3AD203B41FA5}">
                      <a16:colId xmlns:a16="http://schemas.microsoft.com/office/drawing/2014/main" val="1111882566"/>
                    </a:ext>
                  </a:extLst>
                </a:gridCol>
                <a:gridCol w="3505199">
                  <a:extLst>
                    <a:ext uri="{9D8B030D-6E8A-4147-A177-3AD203B41FA5}">
                      <a16:colId xmlns:a16="http://schemas.microsoft.com/office/drawing/2014/main" val="1272638074"/>
                    </a:ext>
                  </a:extLst>
                </a:gridCol>
              </a:tblGrid>
              <a:tr h="370840">
                <a:tc>
                  <a:txBody>
                    <a:bodyPr/>
                    <a:lstStyle/>
                    <a:p>
                      <a:r>
                        <a:rPr lang="en-US" dirty="0"/>
                        <a:t>Attribute</a:t>
                      </a:r>
                    </a:p>
                  </a:txBody>
                  <a:tcPr/>
                </a:tc>
                <a:tc>
                  <a:txBody>
                    <a:bodyPr/>
                    <a:lstStyle/>
                    <a:p>
                      <a:r>
                        <a:rPr lang="en-US" dirty="0"/>
                        <a:t>Disadvantage</a:t>
                      </a:r>
                    </a:p>
                  </a:txBody>
                  <a:tcPr/>
                </a:tc>
                <a:tc>
                  <a:txBody>
                    <a:bodyPr/>
                    <a:lstStyle/>
                    <a:p>
                      <a:r>
                        <a:rPr lang="en-US" dirty="0"/>
                        <a:t>Advantage</a:t>
                      </a:r>
                    </a:p>
                  </a:txBody>
                  <a:tcPr/>
                </a:tc>
                <a:extLst>
                  <a:ext uri="{0D108BD9-81ED-4DB2-BD59-A6C34878D82A}">
                    <a16:rowId xmlns:a16="http://schemas.microsoft.com/office/drawing/2014/main" val="1835622393"/>
                  </a:ext>
                </a:extLst>
              </a:tr>
              <a:tr h="370840">
                <a:tc>
                  <a:txBody>
                    <a:bodyPr/>
                    <a:lstStyle/>
                    <a:p>
                      <a:r>
                        <a:rPr lang="en-US" dirty="0"/>
                        <a:t>Ease of Administration</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3083553780"/>
                  </a:ext>
                </a:extLst>
              </a:tr>
              <a:tr h="370840">
                <a:tc>
                  <a:txBody>
                    <a:bodyPr/>
                    <a:lstStyle/>
                    <a:p>
                      <a:r>
                        <a:rPr lang="en-US" dirty="0"/>
                        <a:t>Ease of Coding and Analysis</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268204765"/>
                  </a:ext>
                </a:extLst>
              </a:tr>
              <a:tr h="370840">
                <a:tc>
                  <a:txBody>
                    <a:bodyPr/>
                    <a:lstStyle/>
                    <a:p>
                      <a:r>
                        <a:rPr lang="en-US" dirty="0"/>
                        <a:t>Measure Reliability</a:t>
                      </a:r>
                    </a:p>
                  </a:txBody>
                  <a:tcPr/>
                </a:tc>
                <a:tc>
                  <a:txBody>
                    <a:bodyPr/>
                    <a:lstStyle/>
                    <a:p>
                      <a:endParaRPr lang="en-US" dirty="0"/>
                    </a:p>
                  </a:txBody>
                  <a:tcPr/>
                </a:tc>
                <a:tc>
                  <a:txBody>
                    <a:bodyPr/>
                    <a:lstStyle/>
                    <a:p>
                      <a:r>
                        <a:rPr lang="en-US" dirty="0"/>
                        <a:t>4</a:t>
                      </a:r>
                    </a:p>
                  </a:txBody>
                  <a:tcPr/>
                </a:tc>
                <a:extLst>
                  <a:ext uri="{0D108BD9-81ED-4DB2-BD59-A6C34878D82A}">
                    <a16:rowId xmlns:a16="http://schemas.microsoft.com/office/drawing/2014/main" val="142891710"/>
                  </a:ext>
                </a:extLst>
              </a:tr>
              <a:tr h="370840">
                <a:tc>
                  <a:txBody>
                    <a:bodyPr/>
                    <a:lstStyle/>
                    <a:p>
                      <a:r>
                        <a:rPr lang="en-US" dirty="0"/>
                        <a:t>Response Bias: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60042580"/>
                  </a:ext>
                </a:extLst>
              </a:tr>
              <a:tr h="370840">
                <a:tc>
                  <a:txBody>
                    <a:bodyPr/>
                    <a:lstStyle/>
                    <a:p>
                      <a:r>
                        <a:rPr lang="en-US" dirty="0"/>
                        <a:t>Forced choice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686137115"/>
                  </a:ext>
                </a:extLst>
              </a:tr>
              <a:tr h="370840">
                <a:tc>
                  <a:txBody>
                    <a:bodyPr/>
                    <a:lstStyle/>
                    <a:p>
                      <a:r>
                        <a:rPr lang="en-US" dirty="0"/>
                        <a:t>Omitted response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3895027405"/>
                  </a:ext>
                </a:extLst>
              </a:tr>
              <a:tr h="370840">
                <a:tc>
                  <a:txBody>
                    <a:bodyPr/>
                    <a:lstStyle/>
                    <a:p>
                      <a:r>
                        <a:rPr lang="en-US" dirty="0"/>
                        <a:t>Precision of response</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2853104605"/>
                  </a:ext>
                </a:extLst>
              </a:tr>
            </a:tbl>
          </a:graphicData>
        </a:graphic>
      </p:graphicFrame>
    </p:spTree>
    <p:extLst>
      <p:ext uri="{BB962C8B-B14F-4D97-AF65-F5344CB8AC3E}">
        <p14:creationId xmlns:p14="http://schemas.microsoft.com/office/powerpoint/2010/main" val="3901299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A2A0-0AB7-44E1-A500-EE35815ED2B0}"/>
              </a:ext>
            </a:extLst>
          </p:cNvPr>
          <p:cNvSpPr>
            <a:spLocks noGrp="1"/>
          </p:cNvSpPr>
          <p:nvPr>
            <p:ph type="title"/>
          </p:nvPr>
        </p:nvSpPr>
        <p:spPr/>
        <p:txBody>
          <a:bodyPr/>
          <a:lstStyle/>
          <a:p>
            <a:r>
              <a:rPr lang="en-US" dirty="0"/>
              <a:t>The Ethics of Disguise</a:t>
            </a:r>
          </a:p>
        </p:txBody>
      </p:sp>
      <p:sp>
        <p:nvSpPr>
          <p:cNvPr id="3" name="Content Placeholder 2">
            <a:extLst>
              <a:ext uri="{FF2B5EF4-FFF2-40B4-BE49-F238E27FC236}">
                <a16:creationId xmlns:a16="http://schemas.microsoft.com/office/drawing/2014/main" id="{21F90486-08C8-45DD-ABB6-08CCBA2D1FD4}"/>
              </a:ext>
            </a:extLst>
          </p:cNvPr>
          <p:cNvSpPr>
            <a:spLocks noGrp="1"/>
          </p:cNvSpPr>
          <p:nvPr>
            <p:ph idx="1"/>
          </p:nvPr>
        </p:nvSpPr>
        <p:spPr/>
        <p:txBody>
          <a:bodyPr/>
          <a:lstStyle/>
          <a:p>
            <a:r>
              <a:rPr lang="en-US" dirty="0"/>
              <a:t>Disguise: the amount of knowledge people have about a study in which they are participating </a:t>
            </a:r>
          </a:p>
          <a:p>
            <a:r>
              <a:rPr lang="en-US" dirty="0"/>
              <a:t>Under the rights model of ethics, the use of disguise amounts to a violation of the respondent’s right to know</a:t>
            </a:r>
          </a:p>
          <a:p>
            <a:pPr lvl="1"/>
            <a:r>
              <a:rPr lang="en-US" dirty="0"/>
              <a:t>Debriefing: The process of providing appropriate information to respondents after data have been collected using disguise </a:t>
            </a:r>
          </a:p>
        </p:txBody>
      </p:sp>
    </p:spTree>
    <p:extLst>
      <p:ext uri="{BB962C8B-B14F-4D97-AF65-F5344CB8AC3E}">
        <p14:creationId xmlns:p14="http://schemas.microsoft.com/office/powerpoint/2010/main" val="1798809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2A39-87FC-4DF4-8004-37B702D96D6A}"/>
              </a:ext>
            </a:extLst>
          </p:cNvPr>
          <p:cNvSpPr>
            <a:spLocks noGrp="1"/>
          </p:cNvSpPr>
          <p:nvPr>
            <p:ph type="title"/>
          </p:nvPr>
        </p:nvSpPr>
        <p:spPr/>
        <p:txBody>
          <a:bodyPr/>
          <a:lstStyle/>
          <a:p>
            <a:r>
              <a:rPr lang="en-US" dirty="0"/>
              <a:t>Primary Methods of Administration</a:t>
            </a:r>
          </a:p>
        </p:txBody>
      </p:sp>
      <p:sp>
        <p:nvSpPr>
          <p:cNvPr id="3" name="Content Placeholder 2">
            <a:extLst>
              <a:ext uri="{FF2B5EF4-FFF2-40B4-BE49-F238E27FC236}">
                <a16:creationId xmlns:a16="http://schemas.microsoft.com/office/drawing/2014/main" id="{EB9E6F1F-CB7C-421D-865A-5616A699C127}"/>
              </a:ext>
            </a:extLst>
          </p:cNvPr>
          <p:cNvSpPr>
            <a:spLocks noGrp="1"/>
          </p:cNvSpPr>
          <p:nvPr>
            <p:ph idx="1"/>
          </p:nvPr>
        </p:nvSpPr>
        <p:spPr/>
        <p:txBody>
          <a:bodyPr/>
          <a:lstStyle/>
          <a:p>
            <a:r>
              <a:rPr lang="en-US" dirty="0"/>
              <a:t>Personal Interviews </a:t>
            </a:r>
          </a:p>
          <a:p>
            <a:r>
              <a:rPr lang="en-US" dirty="0"/>
              <a:t>Telephone Interviews </a:t>
            </a:r>
          </a:p>
          <a:p>
            <a:r>
              <a:rPr lang="en-US" dirty="0"/>
              <a:t>Mail Surveys</a:t>
            </a:r>
          </a:p>
          <a:p>
            <a:r>
              <a:rPr lang="en-US" dirty="0"/>
              <a:t>Online Surveys</a:t>
            </a:r>
          </a:p>
        </p:txBody>
      </p:sp>
    </p:spTree>
    <p:extLst>
      <p:ext uri="{BB962C8B-B14F-4D97-AF65-F5344CB8AC3E}">
        <p14:creationId xmlns:p14="http://schemas.microsoft.com/office/powerpoint/2010/main" val="607321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5C14-0FB5-4BAA-B8C9-5D6E47BB30FB}"/>
              </a:ext>
            </a:extLst>
          </p:cNvPr>
          <p:cNvSpPr>
            <a:spLocks noGrp="1"/>
          </p:cNvSpPr>
          <p:nvPr>
            <p:ph type="title"/>
          </p:nvPr>
        </p:nvSpPr>
        <p:spPr/>
        <p:txBody>
          <a:bodyPr/>
          <a:lstStyle/>
          <a:p>
            <a:r>
              <a:rPr lang="en-US" dirty="0"/>
              <a:t>Personal Interview</a:t>
            </a:r>
          </a:p>
        </p:txBody>
      </p:sp>
      <p:sp>
        <p:nvSpPr>
          <p:cNvPr id="3" name="Content Placeholder 2">
            <a:extLst>
              <a:ext uri="{FF2B5EF4-FFF2-40B4-BE49-F238E27FC236}">
                <a16:creationId xmlns:a16="http://schemas.microsoft.com/office/drawing/2014/main" id="{D7A43963-B81D-4840-B714-630D7271BC24}"/>
              </a:ext>
            </a:extLst>
          </p:cNvPr>
          <p:cNvSpPr>
            <a:spLocks noGrp="1"/>
          </p:cNvSpPr>
          <p:nvPr>
            <p:ph idx="1"/>
          </p:nvPr>
        </p:nvSpPr>
        <p:spPr/>
        <p:txBody>
          <a:bodyPr/>
          <a:lstStyle/>
          <a:p>
            <a:r>
              <a:rPr lang="en-US" dirty="0"/>
              <a:t>Direct, face-to-face conservation between a representative of the research organization, the interviewer, and a respondent or interviewee</a:t>
            </a:r>
          </a:p>
          <a:p>
            <a:pPr lvl="1"/>
            <a:r>
              <a:rPr lang="en-US" dirty="0"/>
              <a:t>Can be conducted in lots of different locations (including malls using mall intercepts)</a:t>
            </a:r>
          </a:p>
          <a:p>
            <a:pPr lvl="1"/>
            <a:r>
              <a:rPr lang="en-US" dirty="0"/>
              <a:t>Generally strong sampling control (including higher response rates)</a:t>
            </a:r>
          </a:p>
          <a:p>
            <a:pPr lvl="1"/>
            <a:r>
              <a:rPr lang="en-US" dirty="0"/>
              <a:t>Great flexibility, but higher levels of interviewer bias </a:t>
            </a:r>
          </a:p>
          <a:p>
            <a:pPr lvl="1"/>
            <a:r>
              <a:rPr lang="en-US" dirty="0"/>
              <a:t>Time and cost-intensive </a:t>
            </a:r>
          </a:p>
        </p:txBody>
      </p:sp>
    </p:spTree>
    <p:extLst>
      <p:ext uri="{BB962C8B-B14F-4D97-AF65-F5344CB8AC3E}">
        <p14:creationId xmlns:p14="http://schemas.microsoft.com/office/powerpoint/2010/main" val="3238995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0A58-3219-4F8D-BAB2-6FDFD864F399}"/>
              </a:ext>
            </a:extLst>
          </p:cNvPr>
          <p:cNvSpPr>
            <a:spLocks noGrp="1"/>
          </p:cNvSpPr>
          <p:nvPr>
            <p:ph type="title"/>
          </p:nvPr>
        </p:nvSpPr>
        <p:spPr/>
        <p:txBody>
          <a:bodyPr/>
          <a:lstStyle/>
          <a:p>
            <a:r>
              <a:rPr lang="en-US" dirty="0"/>
              <a:t>Survey Types</a:t>
            </a:r>
          </a:p>
        </p:txBody>
      </p:sp>
      <p:sp>
        <p:nvSpPr>
          <p:cNvPr id="3" name="Content Placeholder 2">
            <a:extLst>
              <a:ext uri="{FF2B5EF4-FFF2-40B4-BE49-F238E27FC236}">
                <a16:creationId xmlns:a16="http://schemas.microsoft.com/office/drawing/2014/main" id="{5CAF02D5-7F5F-4727-9321-C8DA89418B92}"/>
              </a:ext>
            </a:extLst>
          </p:cNvPr>
          <p:cNvSpPr>
            <a:spLocks noGrp="1"/>
          </p:cNvSpPr>
          <p:nvPr>
            <p:ph idx="1"/>
          </p:nvPr>
        </p:nvSpPr>
        <p:spPr/>
        <p:txBody>
          <a:bodyPr/>
          <a:lstStyle/>
          <a:p>
            <a:r>
              <a:rPr lang="en-US" dirty="0"/>
              <a:t>Random-digit Dialing (</a:t>
            </a:r>
            <a:r>
              <a:rPr lang="en-US" dirty="0" err="1"/>
              <a:t>RDD</a:t>
            </a:r>
            <a:r>
              <a:rPr lang="en-US" dirty="0"/>
              <a:t>): A technique used in studies using telephone interviews, in which the numbers to be called are randomly generated </a:t>
            </a:r>
          </a:p>
          <a:p>
            <a:r>
              <a:rPr lang="en-US" dirty="0"/>
              <a:t>In-bound surveys: A method of data collection in which respondents access a survey by telephone or on the Web to respond to survey items. </a:t>
            </a:r>
          </a:p>
        </p:txBody>
      </p:sp>
    </p:spTree>
    <p:extLst>
      <p:ext uri="{BB962C8B-B14F-4D97-AF65-F5344CB8AC3E}">
        <p14:creationId xmlns:p14="http://schemas.microsoft.com/office/powerpoint/2010/main" val="1637330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A05C-0582-4FB0-AC52-4EF4191A06B5}"/>
              </a:ext>
            </a:extLst>
          </p:cNvPr>
          <p:cNvSpPr>
            <a:spLocks noGrp="1"/>
          </p:cNvSpPr>
          <p:nvPr>
            <p:ph type="title"/>
          </p:nvPr>
        </p:nvSpPr>
        <p:spPr/>
        <p:txBody>
          <a:bodyPr/>
          <a:lstStyle/>
          <a:p>
            <a:r>
              <a:rPr lang="en-US" dirty="0"/>
              <a:t>Mail Survey</a:t>
            </a:r>
          </a:p>
        </p:txBody>
      </p:sp>
      <p:sp>
        <p:nvSpPr>
          <p:cNvPr id="3" name="Content Placeholder 2">
            <a:extLst>
              <a:ext uri="{FF2B5EF4-FFF2-40B4-BE49-F238E27FC236}">
                <a16:creationId xmlns:a16="http://schemas.microsoft.com/office/drawing/2014/main" id="{B2240206-A9DA-41DE-8105-3AE91A5F78B9}"/>
              </a:ext>
            </a:extLst>
          </p:cNvPr>
          <p:cNvSpPr>
            <a:spLocks noGrp="1"/>
          </p:cNvSpPr>
          <p:nvPr>
            <p:ph idx="1"/>
          </p:nvPr>
        </p:nvSpPr>
        <p:spPr/>
        <p:txBody>
          <a:bodyPr/>
          <a:lstStyle/>
          <a:p>
            <a:r>
              <a:rPr lang="en-US" dirty="0"/>
              <a:t>A survey administered by mail to designated respondents with an accompanying cover letter. The respondents return the questionnaire by mail to the research organization. </a:t>
            </a:r>
          </a:p>
          <a:p>
            <a:r>
              <a:rPr lang="en-US" dirty="0"/>
              <a:t>Lower degree of sampling control (mailing lists often available, but no control over who completes survey, and often low response rates)</a:t>
            </a:r>
          </a:p>
          <a:p>
            <a:r>
              <a:rPr lang="en-US" dirty="0"/>
              <a:t>No interviewer bias and can offer anonymity, but less flexibility (no explanation or follow-up, no complex materials) </a:t>
            </a:r>
          </a:p>
          <a:p>
            <a:r>
              <a:rPr lang="en-US" dirty="0"/>
              <a:t>Lower cost than personal or telephone interviews. </a:t>
            </a:r>
          </a:p>
        </p:txBody>
      </p:sp>
    </p:spTree>
    <p:extLst>
      <p:ext uri="{BB962C8B-B14F-4D97-AF65-F5344CB8AC3E}">
        <p14:creationId xmlns:p14="http://schemas.microsoft.com/office/powerpoint/2010/main" val="374703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77C7-73F8-466C-8B26-87698440D05B}"/>
              </a:ext>
            </a:extLst>
          </p:cNvPr>
          <p:cNvSpPr>
            <a:spLocks noGrp="1"/>
          </p:cNvSpPr>
          <p:nvPr>
            <p:ph type="title"/>
          </p:nvPr>
        </p:nvSpPr>
        <p:spPr/>
        <p:txBody>
          <a:bodyPr/>
          <a:lstStyle/>
          <a:p>
            <a:r>
              <a:rPr lang="en-US" dirty="0"/>
              <a:t>Online Survey</a:t>
            </a:r>
          </a:p>
        </p:txBody>
      </p:sp>
      <p:sp>
        <p:nvSpPr>
          <p:cNvPr id="3" name="Content Placeholder 2">
            <a:extLst>
              <a:ext uri="{FF2B5EF4-FFF2-40B4-BE49-F238E27FC236}">
                <a16:creationId xmlns:a16="http://schemas.microsoft.com/office/drawing/2014/main" id="{C143F7A3-E4F2-4610-8548-F26D1A13AD05}"/>
              </a:ext>
            </a:extLst>
          </p:cNvPr>
          <p:cNvSpPr>
            <a:spLocks noGrp="1"/>
          </p:cNvSpPr>
          <p:nvPr>
            <p:ph idx="1"/>
          </p:nvPr>
        </p:nvSpPr>
        <p:spPr/>
        <p:txBody>
          <a:bodyPr/>
          <a:lstStyle/>
          <a:p>
            <a:r>
              <a:rPr lang="en-US" dirty="0"/>
              <a:t>A method of administration that relies on the web for completing the survey </a:t>
            </a:r>
          </a:p>
          <a:p>
            <a:r>
              <a:rPr lang="en-US" dirty="0"/>
              <a:t>Explosion in use over the past decade </a:t>
            </a:r>
          </a:p>
          <a:p>
            <a:r>
              <a:rPr lang="en-US" dirty="0"/>
              <a:t>Email lists and panels are readily available, but it’s difficult to know how you are really contacting, response rates are often very low </a:t>
            </a:r>
          </a:p>
          <a:p>
            <a:r>
              <a:rPr lang="en-US" dirty="0"/>
              <a:t>Good flexibility: visuals and complex material possible </a:t>
            </a:r>
          </a:p>
          <a:p>
            <a:r>
              <a:rPr lang="en-US" dirty="0"/>
              <a:t>Usually quick and inexpensive </a:t>
            </a:r>
          </a:p>
        </p:txBody>
      </p:sp>
    </p:spTree>
    <p:extLst>
      <p:ext uri="{BB962C8B-B14F-4D97-AF65-F5344CB8AC3E}">
        <p14:creationId xmlns:p14="http://schemas.microsoft.com/office/powerpoint/2010/main" val="1245457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F29E-4547-45B9-9DF4-FA60ECFD904C}"/>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03835AC6-CC77-4707-9FCD-056058B7A55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093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A374-3FB8-49A7-B0C3-8FA0F211FAF5}"/>
              </a:ext>
            </a:extLst>
          </p:cNvPr>
          <p:cNvSpPr>
            <a:spLocks noGrp="1"/>
          </p:cNvSpPr>
          <p:nvPr>
            <p:ph type="title"/>
          </p:nvPr>
        </p:nvSpPr>
        <p:spPr/>
        <p:txBody>
          <a:bodyPr/>
          <a:lstStyle/>
          <a:p>
            <a:r>
              <a:rPr lang="en-US"/>
              <a:t>Three Purposes of Descriptive Research</a:t>
            </a:r>
            <a:endParaRPr lang="en-US" dirty="0"/>
          </a:p>
        </p:txBody>
      </p:sp>
      <p:sp>
        <p:nvSpPr>
          <p:cNvPr id="3" name="Content Placeholder 2">
            <a:extLst>
              <a:ext uri="{FF2B5EF4-FFF2-40B4-BE49-F238E27FC236}">
                <a16:creationId xmlns:a16="http://schemas.microsoft.com/office/drawing/2014/main" id="{6735AA06-4A7B-48CC-BDF0-BC33A1855887}"/>
              </a:ext>
            </a:extLst>
          </p:cNvPr>
          <p:cNvSpPr>
            <a:spLocks noGrp="1"/>
          </p:cNvSpPr>
          <p:nvPr>
            <p:ph idx="1"/>
          </p:nvPr>
        </p:nvSpPr>
        <p:spPr/>
        <p:txBody>
          <a:bodyPr/>
          <a:lstStyle/>
          <a:p>
            <a:r>
              <a:rPr lang="en-US" dirty="0"/>
              <a:t>Describe the characteristics of certain groups </a:t>
            </a:r>
          </a:p>
          <a:p>
            <a:r>
              <a:rPr lang="en-US" dirty="0"/>
              <a:t>Estimate the proportion of people who behave in a certain a certain way </a:t>
            </a:r>
          </a:p>
          <a:p>
            <a:r>
              <a:rPr lang="en-US" dirty="0"/>
              <a:t>Make specific predictions</a:t>
            </a:r>
          </a:p>
          <a:p>
            <a:r>
              <a:rPr lang="en-US" dirty="0"/>
              <a:t>Exploratory research is very flexible; descriptive research is MUCH more rigid </a:t>
            </a:r>
          </a:p>
          <a:p>
            <a:r>
              <a:rPr lang="en-US" dirty="0"/>
              <a:t>Descriptive research requires the clear specification of WHO, WHAT, WHEN, WHERE, WHY, HOW  before data collection can begin </a:t>
            </a:r>
          </a:p>
          <a:p>
            <a:endParaRPr lang="en-US" dirty="0"/>
          </a:p>
        </p:txBody>
      </p:sp>
    </p:spTree>
    <p:extLst>
      <p:ext uri="{BB962C8B-B14F-4D97-AF65-F5344CB8AC3E}">
        <p14:creationId xmlns:p14="http://schemas.microsoft.com/office/powerpoint/2010/main" val="4061690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7C6F-414F-4002-A076-1C21FCFDF60E}"/>
              </a:ext>
            </a:extLst>
          </p:cNvPr>
          <p:cNvSpPr>
            <a:spLocks noGrp="1"/>
          </p:cNvSpPr>
          <p:nvPr>
            <p:ph type="title"/>
          </p:nvPr>
        </p:nvSpPr>
        <p:spPr/>
        <p:txBody>
          <a:bodyPr/>
          <a:lstStyle/>
          <a:p>
            <a:r>
              <a:rPr lang="en-US" dirty="0"/>
              <a:t>5-min snippet</a:t>
            </a:r>
          </a:p>
        </p:txBody>
      </p:sp>
      <p:sp>
        <p:nvSpPr>
          <p:cNvPr id="3" name="Content Placeholder 2">
            <a:extLst>
              <a:ext uri="{FF2B5EF4-FFF2-40B4-BE49-F238E27FC236}">
                <a16:creationId xmlns:a16="http://schemas.microsoft.com/office/drawing/2014/main" id="{E64E4E39-41A5-4F3E-BC1D-566CB2E775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330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63332-04A6-4B5F-84AB-218ABE5108AE}"/>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Classification of Descriptive Studies </a:t>
            </a:r>
          </a:p>
        </p:txBody>
      </p:sp>
      <p:cxnSp>
        <p:nvCxnSpPr>
          <p:cNvPr id="19"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flowchart shows the classifications of Descriptive Studies. Descriptive Studies branches out into the following: Longitudinal, and Cross-Sectional. Longitudinal further branches out into the following: Continuous Panel, and Discontinuous Panel. Cross-Sectional comprises of Sample Survey.">
            <a:extLst>
              <a:ext uri="{FF2B5EF4-FFF2-40B4-BE49-F238E27FC236}">
                <a16:creationId xmlns:a16="http://schemas.microsoft.com/office/drawing/2014/main" id="{04872219-0BD6-468A-B5F4-3F11F6FED5A5}"/>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2457529"/>
            <a:ext cx="11496821" cy="393766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105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4B28-1C6F-4548-9A66-3E0F0D7638B4}"/>
              </a:ext>
            </a:extLst>
          </p:cNvPr>
          <p:cNvSpPr>
            <a:spLocks noGrp="1"/>
          </p:cNvSpPr>
          <p:nvPr>
            <p:ph type="title"/>
          </p:nvPr>
        </p:nvSpPr>
        <p:spPr/>
        <p:txBody>
          <a:bodyPr/>
          <a:lstStyle/>
          <a:p>
            <a:r>
              <a:rPr lang="en-US" dirty="0"/>
              <a:t>Classification of Descriptive Studies</a:t>
            </a:r>
          </a:p>
        </p:txBody>
      </p:sp>
      <p:sp>
        <p:nvSpPr>
          <p:cNvPr id="3" name="Content Placeholder 2">
            <a:extLst>
              <a:ext uri="{FF2B5EF4-FFF2-40B4-BE49-F238E27FC236}">
                <a16:creationId xmlns:a16="http://schemas.microsoft.com/office/drawing/2014/main" id="{2C7704F2-61AD-4D27-871A-2F40669E0460}"/>
              </a:ext>
            </a:extLst>
          </p:cNvPr>
          <p:cNvSpPr>
            <a:spLocks noGrp="1"/>
          </p:cNvSpPr>
          <p:nvPr>
            <p:ph idx="1"/>
          </p:nvPr>
        </p:nvSpPr>
        <p:spPr/>
        <p:txBody>
          <a:bodyPr>
            <a:normAutofit fontScale="92500"/>
          </a:bodyPr>
          <a:lstStyle/>
          <a:p>
            <a:r>
              <a:rPr lang="en-US" dirty="0"/>
              <a:t>Longitudinal study: Investigation involving a fixed sample of elements that is measured repeatedly through time </a:t>
            </a:r>
          </a:p>
          <a:p>
            <a:pPr lvl="1"/>
            <a:r>
              <a:rPr lang="en-US" dirty="0"/>
              <a:t>Continuous panel: A fixed sample of respondents who are measured repeatedly over time with respect to the same variables</a:t>
            </a:r>
          </a:p>
          <a:p>
            <a:pPr lvl="1"/>
            <a:r>
              <a:rPr lang="en-US" dirty="0"/>
              <a:t>Discontinuous panel: A fixed sample of respondents who are measured repeatedly over time but on variables that change from measurement to measurement </a:t>
            </a:r>
          </a:p>
          <a:p>
            <a:r>
              <a:rPr lang="en-US" dirty="0"/>
              <a:t>Cross-sectional study: Investigation involving a sample of elements selected form the population of interest that are measured at a single point in time </a:t>
            </a:r>
          </a:p>
          <a:p>
            <a:pPr lvl="1"/>
            <a:r>
              <a:rPr lang="en-US" dirty="0"/>
              <a:t>Sample Survey: Cross-sectional study in which the sample is selected to be representative of the target population and in which the emphasis is on the generation of summary statistics such as averages and percentages </a:t>
            </a:r>
          </a:p>
        </p:txBody>
      </p:sp>
    </p:spTree>
    <p:extLst>
      <p:ext uri="{BB962C8B-B14F-4D97-AF65-F5344CB8AC3E}">
        <p14:creationId xmlns:p14="http://schemas.microsoft.com/office/powerpoint/2010/main" val="26544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BFAD8B-FB62-4055-939D-15FDE22F3F56}"/>
              </a:ext>
            </a:extLst>
          </p:cNvPr>
          <p:cNvSpPr>
            <a:spLocks noGrp="1"/>
          </p:cNvSpPr>
          <p:nvPr>
            <p:ph type="title"/>
          </p:nvPr>
        </p:nvSpPr>
        <p:spPr>
          <a:xfrm>
            <a:off x="804672" y="640080"/>
            <a:ext cx="3282696" cy="5257800"/>
          </a:xfrm>
        </p:spPr>
        <p:txBody>
          <a:bodyPr>
            <a:normAutofit/>
          </a:bodyPr>
          <a:lstStyle/>
          <a:p>
            <a:r>
              <a:rPr lang="en-US">
                <a:solidFill>
                  <a:schemeClr val="bg1"/>
                </a:solidFill>
              </a:rPr>
              <a:t>Types of Primary Data </a:t>
            </a:r>
          </a:p>
        </p:txBody>
      </p:sp>
      <p:sp>
        <p:nvSpPr>
          <p:cNvPr id="3" name="Content Placeholder 2">
            <a:extLst>
              <a:ext uri="{FF2B5EF4-FFF2-40B4-BE49-F238E27FC236}">
                <a16:creationId xmlns:a16="http://schemas.microsoft.com/office/drawing/2014/main" id="{86E53A38-13CF-4CC6-A020-98B841357DCF}"/>
              </a:ext>
            </a:extLst>
          </p:cNvPr>
          <p:cNvSpPr>
            <a:spLocks noGrp="1"/>
          </p:cNvSpPr>
          <p:nvPr>
            <p:ph idx="1"/>
          </p:nvPr>
        </p:nvSpPr>
        <p:spPr>
          <a:xfrm>
            <a:off x="5358384" y="640081"/>
            <a:ext cx="6024654" cy="5257800"/>
          </a:xfrm>
        </p:spPr>
        <p:txBody>
          <a:bodyPr anchor="ctr">
            <a:normAutofit/>
          </a:bodyPr>
          <a:lstStyle/>
          <a:p>
            <a:r>
              <a:rPr lang="en-US" sz="2400"/>
              <a:t>Demographic/socioeconomic characteristics </a:t>
            </a:r>
          </a:p>
          <a:p>
            <a:r>
              <a:rPr lang="en-US" sz="2400"/>
              <a:t>Personality/lifestyle characteristics </a:t>
            </a:r>
          </a:p>
          <a:p>
            <a:r>
              <a:rPr lang="en-US" sz="2400"/>
              <a:t>Attitudes </a:t>
            </a:r>
          </a:p>
          <a:p>
            <a:r>
              <a:rPr lang="en-US" sz="2400"/>
              <a:t>Awareness/knowledge </a:t>
            </a:r>
          </a:p>
          <a:p>
            <a:r>
              <a:rPr lang="en-US" sz="2400"/>
              <a:t>Intentions </a:t>
            </a:r>
          </a:p>
          <a:p>
            <a:r>
              <a:rPr lang="en-US" sz="2400"/>
              <a:t>Motivation </a:t>
            </a:r>
          </a:p>
          <a:p>
            <a:r>
              <a:rPr lang="en-US" sz="2400"/>
              <a:t>Behavior </a:t>
            </a:r>
          </a:p>
          <a:p>
            <a:endParaRPr lang="en-US" sz="2400"/>
          </a:p>
        </p:txBody>
      </p:sp>
    </p:spTree>
    <p:extLst>
      <p:ext uri="{BB962C8B-B14F-4D97-AF65-F5344CB8AC3E}">
        <p14:creationId xmlns:p14="http://schemas.microsoft.com/office/powerpoint/2010/main" val="210318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36B759-C025-44E5-98EB-1152221DC1CC}"/>
              </a:ext>
            </a:extLst>
          </p:cNvPr>
          <p:cNvSpPr>
            <a:spLocks noGrp="1"/>
          </p:cNvSpPr>
          <p:nvPr>
            <p:ph type="title"/>
          </p:nvPr>
        </p:nvSpPr>
        <p:spPr>
          <a:xfrm>
            <a:off x="804672" y="640080"/>
            <a:ext cx="3282696" cy="5257800"/>
          </a:xfrm>
        </p:spPr>
        <p:txBody>
          <a:bodyPr>
            <a:normAutofit/>
          </a:bodyPr>
          <a:lstStyle/>
          <a:p>
            <a:r>
              <a:rPr lang="en-US" sz="1800">
                <a:solidFill>
                  <a:schemeClr val="bg1"/>
                </a:solidFill>
              </a:rPr>
              <a:t>Demographic/Socioeconomic Characteristics</a:t>
            </a:r>
          </a:p>
        </p:txBody>
      </p:sp>
      <p:sp>
        <p:nvSpPr>
          <p:cNvPr id="3" name="Content Placeholder 2">
            <a:extLst>
              <a:ext uri="{FF2B5EF4-FFF2-40B4-BE49-F238E27FC236}">
                <a16:creationId xmlns:a16="http://schemas.microsoft.com/office/drawing/2014/main" id="{5596FE8E-67C5-405D-83A3-8D71FE7B678E}"/>
              </a:ext>
            </a:extLst>
          </p:cNvPr>
          <p:cNvSpPr>
            <a:spLocks noGrp="1"/>
          </p:cNvSpPr>
          <p:nvPr>
            <p:ph idx="1"/>
          </p:nvPr>
        </p:nvSpPr>
        <p:spPr>
          <a:xfrm>
            <a:off x="5358384" y="640081"/>
            <a:ext cx="6024654" cy="5257800"/>
          </a:xfrm>
        </p:spPr>
        <p:txBody>
          <a:bodyPr anchor="ctr">
            <a:normAutofit/>
          </a:bodyPr>
          <a:lstStyle/>
          <a:p>
            <a:r>
              <a:rPr lang="en-US" sz="2400"/>
              <a:t>Often used to divide a population into groups (e.g., for market segmentation purposes) </a:t>
            </a:r>
          </a:p>
          <a:p>
            <a:r>
              <a:rPr lang="en-US" sz="2400"/>
              <a:t>Some commonly measured variables: </a:t>
            </a:r>
          </a:p>
          <a:p>
            <a:pPr lvl="1"/>
            <a:r>
              <a:rPr lang="en-US" dirty="0"/>
              <a:t>Age</a:t>
            </a:r>
          </a:p>
          <a:p>
            <a:pPr lvl="1"/>
            <a:r>
              <a:rPr lang="en-US" dirty="0"/>
              <a:t>Income </a:t>
            </a:r>
          </a:p>
          <a:p>
            <a:pPr lvl="1"/>
            <a:r>
              <a:rPr lang="en-US" dirty="0"/>
              <a:t>Occupation </a:t>
            </a:r>
          </a:p>
          <a:p>
            <a:pPr lvl="1"/>
            <a:r>
              <a:rPr lang="en-US" dirty="0"/>
              <a:t>Education </a:t>
            </a:r>
          </a:p>
          <a:p>
            <a:pPr lvl="1"/>
            <a:r>
              <a:rPr lang="en-US" dirty="0"/>
              <a:t>Gender </a:t>
            </a:r>
          </a:p>
          <a:p>
            <a:pPr lvl="1"/>
            <a:r>
              <a:rPr lang="en-US" dirty="0"/>
              <a:t>Ethnicity </a:t>
            </a:r>
          </a:p>
        </p:txBody>
      </p:sp>
    </p:spTree>
    <p:extLst>
      <p:ext uri="{BB962C8B-B14F-4D97-AF65-F5344CB8AC3E}">
        <p14:creationId xmlns:p14="http://schemas.microsoft.com/office/powerpoint/2010/main" val="39459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86DD487-9F76-4F0E-8821-DA8A4E4016FC}"/>
              </a:ext>
            </a:extLst>
          </p:cNvPr>
          <p:cNvSpPr>
            <a:spLocks noGrp="1"/>
          </p:cNvSpPr>
          <p:nvPr>
            <p:ph type="title"/>
          </p:nvPr>
        </p:nvSpPr>
        <p:spPr>
          <a:xfrm>
            <a:off x="804672" y="640080"/>
            <a:ext cx="3282696" cy="5257800"/>
          </a:xfrm>
        </p:spPr>
        <p:txBody>
          <a:bodyPr>
            <a:normAutofit/>
          </a:bodyPr>
          <a:lstStyle/>
          <a:p>
            <a:r>
              <a:rPr lang="en-US" sz="2800">
                <a:solidFill>
                  <a:schemeClr val="bg1"/>
                </a:solidFill>
              </a:rPr>
              <a:t>Personality/Lifestyle Characteristics</a:t>
            </a:r>
          </a:p>
        </p:txBody>
      </p:sp>
      <p:sp>
        <p:nvSpPr>
          <p:cNvPr id="3" name="Content Placeholder 2">
            <a:extLst>
              <a:ext uri="{FF2B5EF4-FFF2-40B4-BE49-F238E27FC236}">
                <a16:creationId xmlns:a16="http://schemas.microsoft.com/office/drawing/2014/main" id="{E242A293-2A4C-49CE-B2BE-3F408C6E39C7}"/>
              </a:ext>
            </a:extLst>
          </p:cNvPr>
          <p:cNvSpPr>
            <a:spLocks noGrp="1"/>
          </p:cNvSpPr>
          <p:nvPr>
            <p:ph idx="1"/>
          </p:nvPr>
        </p:nvSpPr>
        <p:spPr>
          <a:xfrm>
            <a:off x="5358384" y="640081"/>
            <a:ext cx="6024654" cy="5257800"/>
          </a:xfrm>
        </p:spPr>
        <p:txBody>
          <a:bodyPr anchor="ctr">
            <a:normAutofit/>
          </a:bodyPr>
          <a:lstStyle/>
          <a:p>
            <a:r>
              <a:rPr lang="en-US" sz="2400"/>
              <a:t>Personality: normal patterns of behavior exhibited by an individual; the attributes, traits, and mannerisms that distinguish one individual from another </a:t>
            </a:r>
          </a:p>
          <a:p>
            <a:r>
              <a:rPr lang="en-US" sz="2400"/>
              <a:t>Lifestyle: How individuals live, what interests them, their values, and what they like </a:t>
            </a:r>
          </a:p>
        </p:txBody>
      </p:sp>
    </p:spTree>
    <p:extLst>
      <p:ext uri="{BB962C8B-B14F-4D97-AF65-F5344CB8AC3E}">
        <p14:creationId xmlns:p14="http://schemas.microsoft.com/office/powerpoint/2010/main" val="69756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3030</TotalTime>
  <Words>1642</Words>
  <Application>Microsoft Office PowerPoint</Application>
  <PresentationFormat>Widescreen</PresentationFormat>
  <Paragraphs>193</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Franklin Gothic Book</vt:lpstr>
      <vt:lpstr>Office Theme</vt:lpstr>
      <vt:lpstr>Research Presentation</vt:lpstr>
      <vt:lpstr>Recap Last Class</vt:lpstr>
      <vt:lpstr>Chapter 9: Collecting Descriptive Primary Data – Learning Objectives </vt:lpstr>
      <vt:lpstr>Three Purposes of Descriptive Research</vt:lpstr>
      <vt:lpstr>Classification of Descriptive Studies </vt:lpstr>
      <vt:lpstr>Classification of Descriptive Studies</vt:lpstr>
      <vt:lpstr>Types of Primary Data </vt:lpstr>
      <vt:lpstr>Demographic/Socioeconomic Characteristics</vt:lpstr>
      <vt:lpstr>Personality/Lifestyle Characteristics</vt:lpstr>
      <vt:lpstr>Types of Primary Data</vt:lpstr>
      <vt:lpstr>Attitudes</vt:lpstr>
      <vt:lpstr>Awareness/ Knowledge</vt:lpstr>
      <vt:lpstr>Measuring Awareness</vt:lpstr>
      <vt:lpstr>Intentions</vt:lpstr>
      <vt:lpstr>Motivation</vt:lpstr>
      <vt:lpstr>Behavior</vt:lpstr>
      <vt:lpstr>Chapter 10: Collecting Data by Observation – Learning Objectives</vt:lpstr>
      <vt:lpstr>Two Methods of Data Collection</vt:lpstr>
      <vt:lpstr>Communication vs. Observation</vt:lpstr>
      <vt:lpstr>Why use observation research?</vt:lpstr>
      <vt:lpstr>Key Issues for Collecting Information by Observation</vt:lpstr>
      <vt:lpstr>Structured Observation</vt:lpstr>
      <vt:lpstr>Unstructured Observation</vt:lpstr>
      <vt:lpstr>Disguise</vt:lpstr>
      <vt:lpstr>Disguised vs Undisguised Observation</vt:lpstr>
      <vt:lpstr>Natural Setting</vt:lpstr>
      <vt:lpstr>Contrived Setting</vt:lpstr>
      <vt:lpstr>Human vs. Mechanical Observation</vt:lpstr>
      <vt:lpstr>Chapter 11: Collecting Data by Communication</vt:lpstr>
      <vt:lpstr>Key Issues for Collecting Information by Communication</vt:lpstr>
      <vt:lpstr>Key Issues for Collecting Information by Communication</vt:lpstr>
      <vt:lpstr>High Structure: Advantages and Disadvantages</vt:lpstr>
      <vt:lpstr>The Ethics of Disguise</vt:lpstr>
      <vt:lpstr>Primary Methods of Administration</vt:lpstr>
      <vt:lpstr>Personal Interview</vt:lpstr>
      <vt:lpstr>Survey Types</vt:lpstr>
      <vt:lpstr>Mail Survey</vt:lpstr>
      <vt:lpstr>Online Survey</vt:lpstr>
      <vt:lpstr>Recap</vt:lpstr>
      <vt:lpstr>5-min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17</cp:revision>
  <dcterms:created xsi:type="dcterms:W3CDTF">2021-07-05T01:35:48Z</dcterms:created>
  <dcterms:modified xsi:type="dcterms:W3CDTF">2021-09-09T04:52:17Z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