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2" r:id="rId6"/>
    <p:sldId id="282" r:id="rId7"/>
    <p:sldId id="286" r:id="rId8"/>
    <p:sldId id="281" r:id="rId9"/>
    <p:sldId id="283" r:id="rId10"/>
    <p:sldId id="292" r:id="rId11"/>
    <p:sldId id="290" r:id="rId12"/>
    <p:sldId id="284" r:id="rId13"/>
    <p:sldId id="285" r:id="rId14"/>
    <p:sldId id="291" r:id="rId15"/>
    <p:sldId id="287" r:id="rId16"/>
    <p:sldId id="271" r:id="rId17"/>
    <p:sldId id="289" r:id="rId18"/>
    <p:sldId id="280" r:id="rId19"/>
    <p:sldId id="274" r:id="rId20"/>
    <p:sldId id="275" r:id="rId21"/>
    <p:sldId id="273" r:id="rId22"/>
    <p:sldId id="276" r:id="rId23"/>
    <p:sldId id="277" r:id="rId24"/>
    <p:sldId id="278" r:id="rId25"/>
    <p:sldId id="279"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66745" autoAdjust="0"/>
  </p:normalViewPr>
  <p:slideViewPr>
    <p:cSldViewPr snapToGrid="0">
      <p:cViewPr varScale="1">
        <p:scale>
          <a:sx n="54" d="100"/>
          <a:sy n="54" d="100"/>
        </p:scale>
        <p:origin x="678"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121EF226-5387-439B-80D9-861F657BDD2F}">
      <dgm:prSet/>
      <dgm:spPr/>
      <dgm:t>
        <a:bodyPr/>
        <a:lstStyle/>
        <a:p>
          <a:r>
            <a:rPr lang="en-US" dirty="0"/>
            <a:t>What’s your passion for marketing or marketing research </a:t>
          </a:r>
        </a:p>
      </dgm:t>
    </dgm:pt>
    <dgm:pt modelId="{E0A0BC92-CCFA-43BC-8A40-65D25D36A2DA}" type="parTrans" cxnId="{DD5D0408-02D0-4E9F-9C1D-0538B0CF541B}">
      <dgm:prSet/>
      <dgm:spPr/>
      <dgm:t>
        <a:bodyPr/>
        <a:lstStyle/>
        <a:p>
          <a:endParaRPr lang="en-US"/>
        </a:p>
      </dgm:t>
    </dgm:pt>
    <dgm:pt modelId="{71A42BC2-1DED-4C82-A995-8F197E50AC12}" type="sibTrans" cxnId="{DD5D0408-02D0-4E9F-9C1D-0538B0CF541B}">
      <dgm:prSet/>
      <dgm:spPr/>
      <dgm:t>
        <a:bodyPr/>
        <a:lstStyle/>
        <a:p>
          <a:endParaRPr lang="en-US"/>
        </a:p>
      </dgm:t>
    </dgm:pt>
    <dgm:pt modelId="{F96B1DDC-599F-420F-BD3A-951E80AD3BE3}">
      <dgm:prSet/>
      <dgm:spPr/>
      <dgm:t>
        <a:bodyPr/>
        <a:lstStyle/>
        <a:p>
          <a:pPr>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r>
            <a:rPr lang="en-US"/>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r>
            <a:rPr lang="en-US"/>
            <a:t>Term Project </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DD5D0408-02D0-4E9F-9C1D-0538B0CF541B}" srcId="{790FD1F0-3149-41D1-8F34-DC8295B2C745}" destId="{121EF226-5387-439B-80D9-861F657BDD2F}" srcOrd="1" destOrd="0" parTransId="{E0A0BC92-CCFA-43BC-8A40-65D25D36A2DA}" sibTransId="{71A42BC2-1DED-4C82-A995-8F197E50AC12}"/>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2" presId="urn:microsoft.com/office/officeart/2018/2/layout/IconLabelDescriptionList"/>
    <dgm:cxn modelId="{FAAEF247-71B8-408B-A3ED-3EBF4EF2926B}" type="presOf" srcId="{121EF226-5387-439B-80D9-861F657BDD2F}" destId="{69E57A58-376B-41FD-90DF-04F3C31412BF}" srcOrd="0" destOrd="3"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2C2ABF-A354-451A-83D9-D460FEC74FA5}" srcId="{790FD1F0-3149-41D1-8F34-DC8295B2C745}" destId="{430E728B-68DE-4B9A-9ADE-D62C519665BC}" srcOrd="0" destOrd="0" parTransId="{72F55E39-0486-49FA-810D-79725B369FE9}" sibTransId="{2A305538-26DB-487E-9BE1-B8FBA63F1276}"/>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A6C0C3-4764-44B7-86C7-88124C25B2A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C3C9B3A-5F4C-4BBD-AD1C-3B525D6BB20D}">
      <dgm:prSet/>
      <dgm:spPr/>
      <dgm:t>
        <a:bodyPr/>
        <a:lstStyle/>
        <a:p>
          <a:r>
            <a:rPr lang="en-US"/>
            <a:t>Word Frequency</a:t>
          </a:r>
        </a:p>
      </dgm:t>
    </dgm:pt>
    <dgm:pt modelId="{38688913-62CC-4549-9DCC-E2480BB4AE4E}" type="parTrans" cxnId="{9383E7B4-CD10-4C46-8291-4FDCAA07C986}">
      <dgm:prSet/>
      <dgm:spPr/>
      <dgm:t>
        <a:bodyPr/>
        <a:lstStyle/>
        <a:p>
          <a:endParaRPr lang="en-US"/>
        </a:p>
      </dgm:t>
    </dgm:pt>
    <dgm:pt modelId="{0F92BD7B-BCBC-431D-9D72-571C52E162B3}" type="sibTrans" cxnId="{9383E7B4-CD10-4C46-8291-4FDCAA07C986}">
      <dgm:prSet/>
      <dgm:spPr/>
      <dgm:t>
        <a:bodyPr/>
        <a:lstStyle/>
        <a:p>
          <a:endParaRPr lang="en-US"/>
        </a:p>
      </dgm:t>
    </dgm:pt>
    <dgm:pt modelId="{E1A78E1B-7407-44DA-BF9D-665F68B0B0E5}">
      <dgm:prSet/>
      <dgm:spPr/>
      <dgm:t>
        <a:bodyPr/>
        <a:lstStyle/>
        <a:p>
          <a:r>
            <a:rPr lang="en-US" b="1"/>
            <a:t>What is your quest? </a:t>
          </a:r>
          <a:endParaRPr lang="en-US"/>
        </a:p>
      </dgm:t>
    </dgm:pt>
    <dgm:pt modelId="{7EF8AD57-F65E-470F-BE72-7A3525E2F462}" type="parTrans" cxnId="{2D3B8A74-C59F-4A07-838F-22E95CFEDB90}">
      <dgm:prSet/>
      <dgm:spPr/>
      <dgm:t>
        <a:bodyPr/>
        <a:lstStyle/>
        <a:p>
          <a:endParaRPr lang="en-US"/>
        </a:p>
      </dgm:t>
    </dgm:pt>
    <dgm:pt modelId="{1FAAD594-2B86-4B7B-A7DF-67F7CC3CD3D1}" type="sibTrans" cxnId="{2D3B8A74-C59F-4A07-838F-22E95CFEDB90}">
      <dgm:prSet/>
      <dgm:spPr/>
      <dgm:t>
        <a:bodyPr/>
        <a:lstStyle/>
        <a:p>
          <a:endParaRPr lang="en-US"/>
        </a:p>
      </dgm:t>
    </dgm:pt>
    <dgm:pt modelId="{3409F3DE-04B6-49DC-B0BF-E817AA0BF272}">
      <dgm:prSet/>
      <dgm:spPr/>
      <dgm:t>
        <a:bodyPr/>
        <a:lstStyle/>
        <a:p>
          <a:r>
            <a:rPr lang="en-US"/>
            <a:t>Wordcloud </a:t>
          </a:r>
        </a:p>
      </dgm:t>
    </dgm:pt>
    <dgm:pt modelId="{D246409E-977C-4E60-8CCD-E27570088625}" type="parTrans" cxnId="{A171222B-B971-41AA-A92D-CC4B87CB1F5D}">
      <dgm:prSet/>
      <dgm:spPr/>
      <dgm:t>
        <a:bodyPr/>
        <a:lstStyle/>
        <a:p>
          <a:endParaRPr lang="en-US"/>
        </a:p>
      </dgm:t>
    </dgm:pt>
    <dgm:pt modelId="{AF3B387E-C377-4E67-B916-200ECDDB257C}" type="sibTrans" cxnId="{A171222B-B971-41AA-A92D-CC4B87CB1F5D}">
      <dgm:prSet/>
      <dgm:spPr/>
      <dgm:t>
        <a:bodyPr/>
        <a:lstStyle/>
        <a:p>
          <a:endParaRPr lang="en-US"/>
        </a:p>
      </dgm:t>
    </dgm:pt>
    <dgm:pt modelId="{B71BC8C5-A7D2-4CEB-B67B-56A1254F074F}">
      <dgm:prSet/>
      <dgm:spPr/>
      <dgm:t>
        <a:bodyPr/>
        <a:lstStyle/>
        <a:p>
          <a:r>
            <a:rPr lang="en-US" b="1"/>
            <a:t>What is your quest? </a:t>
          </a:r>
          <a:endParaRPr lang="en-US"/>
        </a:p>
      </dgm:t>
    </dgm:pt>
    <dgm:pt modelId="{468AB5BA-DB30-4F53-BEE8-267AF171D7EE}" type="parTrans" cxnId="{1635D315-3E15-4AE3-BBF9-58F4E2A2F393}">
      <dgm:prSet/>
      <dgm:spPr/>
      <dgm:t>
        <a:bodyPr/>
        <a:lstStyle/>
        <a:p>
          <a:endParaRPr lang="en-US"/>
        </a:p>
      </dgm:t>
    </dgm:pt>
    <dgm:pt modelId="{CE883744-AA85-43A4-8584-FCCD2C1DA2F9}" type="sibTrans" cxnId="{1635D315-3E15-4AE3-BBF9-58F4E2A2F393}">
      <dgm:prSet/>
      <dgm:spPr/>
      <dgm:t>
        <a:bodyPr/>
        <a:lstStyle/>
        <a:p>
          <a:endParaRPr lang="en-US"/>
        </a:p>
      </dgm:t>
    </dgm:pt>
    <dgm:pt modelId="{C6CBDE0F-BC5A-4AD5-84FC-C89D531A1EE1}">
      <dgm:prSet/>
      <dgm:spPr/>
      <dgm:t>
        <a:bodyPr/>
        <a:lstStyle/>
        <a:p>
          <a:r>
            <a:rPr lang="en-US" b="1"/>
            <a:t>What is your favorite color? </a:t>
          </a:r>
          <a:endParaRPr lang="en-US"/>
        </a:p>
      </dgm:t>
    </dgm:pt>
    <dgm:pt modelId="{38A71ABF-E805-427B-8F2B-AA0A6BBEC59C}" type="parTrans" cxnId="{7945B2BF-66A1-407C-8D88-D991015F278C}">
      <dgm:prSet/>
      <dgm:spPr/>
      <dgm:t>
        <a:bodyPr/>
        <a:lstStyle/>
        <a:p>
          <a:endParaRPr lang="en-US"/>
        </a:p>
      </dgm:t>
    </dgm:pt>
    <dgm:pt modelId="{459CA24F-3A06-4F1F-AFCE-4103148C11E0}" type="sibTrans" cxnId="{7945B2BF-66A1-407C-8D88-D991015F278C}">
      <dgm:prSet/>
      <dgm:spPr/>
      <dgm:t>
        <a:bodyPr/>
        <a:lstStyle/>
        <a:p>
          <a:endParaRPr lang="en-US"/>
        </a:p>
      </dgm:t>
    </dgm:pt>
    <dgm:pt modelId="{F2EBD5EF-8C9F-4BD2-8F85-F2914E5250DE}">
      <dgm:prSet/>
      <dgm:spPr/>
      <dgm:t>
        <a:bodyPr/>
        <a:lstStyle/>
        <a:p>
          <a:r>
            <a:rPr lang="en-US" b="1"/>
            <a:t>What is the airspeed velocity of an unladen swallow?</a:t>
          </a:r>
          <a:endParaRPr lang="en-US"/>
        </a:p>
      </dgm:t>
    </dgm:pt>
    <dgm:pt modelId="{FC012D99-22CF-4228-8C00-6DE29D23190A}" type="parTrans" cxnId="{40B71A4A-EC84-4F5D-AC86-B122768AFE58}">
      <dgm:prSet/>
      <dgm:spPr/>
      <dgm:t>
        <a:bodyPr/>
        <a:lstStyle/>
        <a:p>
          <a:endParaRPr lang="en-US"/>
        </a:p>
      </dgm:t>
    </dgm:pt>
    <dgm:pt modelId="{1FE38DA3-B587-45DE-8248-35855023768E}" type="sibTrans" cxnId="{40B71A4A-EC84-4F5D-AC86-B122768AFE58}">
      <dgm:prSet/>
      <dgm:spPr/>
      <dgm:t>
        <a:bodyPr/>
        <a:lstStyle/>
        <a:p>
          <a:endParaRPr lang="en-US"/>
        </a:p>
      </dgm:t>
    </dgm:pt>
    <dgm:pt modelId="{8C3FC529-3847-4A96-8662-90C69325C437}" type="pres">
      <dgm:prSet presAssocID="{75A6C0C3-4764-44B7-86C7-88124C25B2AE}" presName="linear" presStyleCnt="0">
        <dgm:presLayoutVars>
          <dgm:dir/>
          <dgm:animLvl val="lvl"/>
          <dgm:resizeHandles val="exact"/>
        </dgm:presLayoutVars>
      </dgm:prSet>
      <dgm:spPr/>
    </dgm:pt>
    <dgm:pt modelId="{08B67F32-39B4-4A91-968D-D3D613EC9B1C}" type="pres">
      <dgm:prSet presAssocID="{CC3C9B3A-5F4C-4BBD-AD1C-3B525D6BB20D}" presName="parentLin" presStyleCnt="0"/>
      <dgm:spPr/>
    </dgm:pt>
    <dgm:pt modelId="{23BE86BD-FE00-4987-89EA-1A87CAFC1ED0}" type="pres">
      <dgm:prSet presAssocID="{CC3C9B3A-5F4C-4BBD-AD1C-3B525D6BB20D}" presName="parentLeftMargin" presStyleLbl="node1" presStyleIdx="0" presStyleCnt="2"/>
      <dgm:spPr/>
    </dgm:pt>
    <dgm:pt modelId="{AA07713F-E639-4DD7-8F68-1C89462F2180}" type="pres">
      <dgm:prSet presAssocID="{CC3C9B3A-5F4C-4BBD-AD1C-3B525D6BB20D}" presName="parentText" presStyleLbl="node1" presStyleIdx="0" presStyleCnt="2">
        <dgm:presLayoutVars>
          <dgm:chMax val="0"/>
          <dgm:bulletEnabled val="1"/>
        </dgm:presLayoutVars>
      </dgm:prSet>
      <dgm:spPr/>
    </dgm:pt>
    <dgm:pt modelId="{C60A8B2D-6E78-4E2C-B971-C0114BB42866}" type="pres">
      <dgm:prSet presAssocID="{CC3C9B3A-5F4C-4BBD-AD1C-3B525D6BB20D}" presName="negativeSpace" presStyleCnt="0"/>
      <dgm:spPr/>
    </dgm:pt>
    <dgm:pt modelId="{5CCF4B0A-B159-4A74-91A4-33694BA41B71}" type="pres">
      <dgm:prSet presAssocID="{CC3C9B3A-5F4C-4BBD-AD1C-3B525D6BB20D}" presName="childText" presStyleLbl="conFgAcc1" presStyleIdx="0" presStyleCnt="2">
        <dgm:presLayoutVars>
          <dgm:bulletEnabled val="1"/>
        </dgm:presLayoutVars>
      </dgm:prSet>
      <dgm:spPr/>
    </dgm:pt>
    <dgm:pt modelId="{CAB77261-64E5-4DE8-9716-21AA262A5D21}" type="pres">
      <dgm:prSet presAssocID="{0F92BD7B-BCBC-431D-9D72-571C52E162B3}" presName="spaceBetweenRectangles" presStyleCnt="0"/>
      <dgm:spPr/>
    </dgm:pt>
    <dgm:pt modelId="{F8703580-181A-483B-97A7-CC5485785504}" type="pres">
      <dgm:prSet presAssocID="{3409F3DE-04B6-49DC-B0BF-E817AA0BF272}" presName="parentLin" presStyleCnt="0"/>
      <dgm:spPr/>
    </dgm:pt>
    <dgm:pt modelId="{92FEB19E-7E6A-4887-B180-50F83F9E24B9}" type="pres">
      <dgm:prSet presAssocID="{3409F3DE-04B6-49DC-B0BF-E817AA0BF272}" presName="parentLeftMargin" presStyleLbl="node1" presStyleIdx="0" presStyleCnt="2"/>
      <dgm:spPr/>
    </dgm:pt>
    <dgm:pt modelId="{DC5FA880-4B15-4F9E-B4C4-6864E3A805ED}" type="pres">
      <dgm:prSet presAssocID="{3409F3DE-04B6-49DC-B0BF-E817AA0BF272}" presName="parentText" presStyleLbl="node1" presStyleIdx="1" presStyleCnt="2">
        <dgm:presLayoutVars>
          <dgm:chMax val="0"/>
          <dgm:bulletEnabled val="1"/>
        </dgm:presLayoutVars>
      </dgm:prSet>
      <dgm:spPr/>
    </dgm:pt>
    <dgm:pt modelId="{3FA2BBDB-DAB6-440D-A419-DF1158D12740}" type="pres">
      <dgm:prSet presAssocID="{3409F3DE-04B6-49DC-B0BF-E817AA0BF272}" presName="negativeSpace" presStyleCnt="0"/>
      <dgm:spPr/>
    </dgm:pt>
    <dgm:pt modelId="{6C32AE33-284D-46C6-84C7-8D58687D28BA}" type="pres">
      <dgm:prSet presAssocID="{3409F3DE-04B6-49DC-B0BF-E817AA0BF272}" presName="childText" presStyleLbl="conFgAcc1" presStyleIdx="1" presStyleCnt="2">
        <dgm:presLayoutVars>
          <dgm:bulletEnabled val="1"/>
        </dgm:presLayoutVars>
      </dgm:prSet>
      <dgm:spPr/>
    </dgm:pt>
  </dgm:ptLst>
  <dgm:cxnLst>
    <dgm:cxn modelId="{1635D315-3E15-4AE3-BBF9-58F4E2A2F393}" srcId="{3409F3DE-04B6-49DC-B0BF-E817AA0BF272}" destId="{B71BC8C5-A7D2-4CEB-B67B-56A1254F074F}" srcOrd="0" destOrd="0" parTransId="{468AB5BA-DB30-4F53-BEE8-267AF171D7EE}" sibTransId="{CE883744-AA85-43A4-8584-FCCD2C1DA2F9}"/>
    <dgm:cxn modelId="{E86A7A24-8F5C-4ED2-9BAF-ED8EBFD57E62}" type="presOf" srcId="{3409F3DE-04B6-49DC-B0BF-E817AA0BF272}" destId="{92FEB19E-7E6A-4887-B180-50F83F9E24B9}" srcOrd="0" destOrd="0" presId="urn:microsoft.com/office/officeart/2005/8/layout/list1"/>
    <dgm:cxn modelId="{74856525-1286-48F0-BD02-BF3ACCA5DFED}" type="presOf" srcId="{C6CBDE0F-BC5A-4AD5-84FC-C89D531A1EE1}" destId="{6C32AE33-284D-46C6-84C7-8D58687D28BA}" srcOrd="0" destOrd="1" presId="urn:microsoft.com/office/officeart/2005/8/layout/list1"/>
    <dgm:cxn modelId="{A171222B-B971-41AA-A92D-CC4B87CB1F5D}" srcId="{75A6C0C3-4764-44B7-86C7-88124C25B2AE}" destId="{3409F3DE-04B6-49DC-B0BF-E817AA0BF272}" srcOrd="1" destOrd="0" parTransId="{D246409E-977C-4E60-8CCD-E27570088625}" sibTransId="{AF3B387E-C377-4E67-B916-200ECDDB257C}"/>
    <dgm:cxn modelId="{507DB12D-2AC3-4E8B-B40F-57610C20C777}" type="presOf" srcId="{CC3C9B3A-5F4C-4BBD-AD1C-3B525D6BB20D}" destId="{AA07713F-E639-4DD7-8F68-1C89462F2180}" srcOrd="1" destOrd="0" presId="urn:microsoft.com/office/officeart/2005/8/layout/list1"/>
    <dgm:cxn modelId="{40B71A4A-EC84-4F5D-AC86-B122768AFE58}" srcId="{3409F3DE-04B6-49DC-B0BF-E817AA0BF272}" destId="{F2EBD5EF-8C9F-4BD2-8F85-F2914E5250DE}" srcOrd="2" destOrd="0" parTransId="{FC012D99-22CF-4228-8C00-6DE29D23190A}" sibTransId="{1FE38DA3-B587-45DE-8248-35855023768E}"/>
    <dgm:cxn modelId="{EDECA071-4D28-4F91-B252-2105293C4C9D}" type="presOf" srcId="{CC3C9B3A-5F4C-4BBD-AD1C-3B525D6BB20D}" destId="{23BE86BD-FE00-4987-89EA-1A87CAFC1ED0}" srcOrd="0" destOrd="0" presId="urn:microsoft.com/office/officeart/2005/8/layout/list1"/>
    <dgm:cxn modelId="{2D3B8A74-C59F-4A07-838F-22E95CFEDB90}" srcId="{CC3C9B3A-5F4C-4BBD-AD1C-3B525D6BB20D}" destId="{E1A78E1B-7407-44DA-BF9D-665F68B0B0E5}" srcOrd="0" destOrd="0" parTransId="{7EF8AD57-F65E-470F-BE72-7A3525E2F462}" sibTransId="{1FAAD594-2B86-4B7B-A7DF-67F7CC3CD3D1}"/>
    <dgm:cxn modelId="{EB7C3775-DFFD-4810-9FF7-755C92564261}" type="presOf" srcId="{3409F3DE-04B6-49DC-B0BF-E817AA0BF272}" destId="{DC5FA880-4B15-4F9E-B4C4-6864E3A805ED}" srcOrd="1" destOrd="0" presId="urn:microsoft.com/office/officeart/2005/8/layout/list1"/>
    <dgm:cxn modelId="{B528CE75-502F-496D-95B6-B237B2BBF030}" type="presOf" srcId="{E1A78E1B-7407-44DA-BF9D-665F68B0B0E5}" destId="{5CCF4B0A-B159-4A74-91A4-33694BA41B71}" srcOrd="0" destOrd="0" presId="urn:microsoft.com/office/officeart/2005/8/layout/list1"/>
    <dgm:cxn modelId="{A3025B59-283E-435D-B6BE-55A7EFB536B8}" type="presOf" srcId="{F2EBD5EF-8C9F-4BD2-8F85-F2914E5250DE}" destId="{6C32AE33-284D-46C6-84C7-8D58687D28BA}" srcOrd="0" destOrd="2" presId="urn:microsoft.com/office/officeart/2005/8/layout/list1"/>
    <dgm:cxn modelId="{CE68F7AA-C788-4338-8718-F6121260736E}" type="presOf" srcId="{75A6C0C3-4764-44B7-86C7-88124C25B2AE}" destId="{8C3FC529-3847-4A96-8662-90C69325C437}" srcOrd="0" destOrd="0" presId="urn:microsoft.com/office/officeart/2005/8/layout/list1"/>
    <dgm:cxn modelId="{9383E7B4-CD10-4C46-8291-4FDCAA07C986}" srcId="{75A6C0C3-4764-44B7-86C7-88124C25B2AE}" destId="{CC3C9B3A-5F4C-4BBD-AD1C-3B525D6BB20D}" srcOrd="0" destOrd="0" parTransId="{38688913-62CC-4549-9DCC-E2480BB4AE4E}" sibTransId="{0F92BD7B-BCBC-431D-9D72-571C52E162B3}"/>
    <dgm:cxn modelId="{7945B2BF-66A1-407C-8D88-D991015F278C}" srcId="{3409F3DE-04B6-49DC-B0BF-E817AA0BF272}" destId="{C6CBDE0F-BC5A-4AD5-84FC-C89D531A1EE1}" srcOrd="1" destOrd="0" parTransId="{38A71ABF-E805-427B-8F2B-AA0A6BBEC59C}" sibTransId="{459CA24F-3A06-4F1F-AFCE-4103148C11E0}"/>
    <dgm:cxn modelId="{EB58E9CA-1693-4CA1-9B09-2586EE739EEC}" type="presOf" srcId="{B71BC8C5-A7D2-4CEB-B67B-56A1254F074F}" destId="{6C32AE33-284D-46C6-84C7-8D58687D28BA}" srcOrd="0" destOrd="0" presId="urn:microsoft.com/office/officeart/2005/8/layout/list1"/>
    <dgm:cxn modelId="{98FC9284-C9CE-46EE-9743-4FB242BC4A75}" type="presParOf" srcId="{8C3FC529-3847-4A96-8662-90C69325C437}" destId="{08B67F32-39B4-4A91-968D-D3D613EC9B1C}" srcOrd="0" destOrd="0" presId="urn:microsoft.com/office/officeart/2005/8/layout/list1"/>
    <dgm:cxn modelId="{B205AF11-133E-492C-84BC-1AF4452EA2E6}" type="presParOf" srcId="{08B67F32-39B4-4A91-968D-D3D613EC9B1C}" destId="{23BE86BD-FE00-4987-89EA-1A87CAFC1ED0}" srcOrd="0" destOrd="0" presId="urn:microsoft.com/office/officeart/2005/8/layout/list1"/>
    <dgm:cxn modelId="{15309B94-EA5D-40EA-9E31-3AAE3EB06C24}" type="presParOf" srcId="{08B67F32-39B4-4A91-968D-D3D613EC9B1C}" destId="{AA07713F-E639-4DD7-8F68-1C89462F2180}" srcOrd="1" destOrd="0" presId="urn:microsoft.com/office/officeart/2005/8/layout/list1"/>
    <dgm:cxn modelId="{EFCA4FEA-39A1-4011-B2E1-15120A03AB72}" type="presParOf" srcId="{8C3FC529-3847-4A96-8662-90C69325C437}" destId="{C60A8B2D-6E78-4E2C-B971-C0114BB42866}" srcOrd="1" destOrd="0" presId="urn:microsoft.com/office/officeart/2005/8/layout/list1"/>
    <dgm:cxn modelId="{CE098E38-C873-4FA9-8426-51BAE1FB67DB}" type="presParOf" srcId="{8C3FC529-3847-4A96-8662-90C69325C437}" destId="{5CCF4B0A-B159-4A74-91A4-33694BA41B71}" srcOrd="2" destOrd="0" presId="urn:microsoft.com/office/officeart/2005/8/layout/list1"/>
    <dgm:cxn modelId="{3D0F1B7E-6091-40E0-9353-C9438CCFF731}" type="presParOf" srcId="{8C3FC529-3847-4A96-8662-90C69325C437}" destId="{CAB77261-64E5-4DE8-9716-21AA262A5D21}" srcOrd="3" destOrd="0" presId="urn:microsoft.com/office/officeart/2005/8/layout/list1"/>
    <dgm:cxn modelId="{F3DA439A-A11D-4A90-A609-EB6D2AF5A50B}" type="presParOf" srcId="{8C3FC529-3847-4A96-8662-90C69325C437}" destId="{F8703580-181A-483B-97A7-CC5485785504}" srcOrd="4" destOrd="0" presId="urn:microsoft.com/office/officeart/2005/8/layout/list1"/>
    <dgm:cxn modelId="{8FBEC1B8-9C7B-4186-B46E-D35BD12ADED3}" type="presParOf" srcId="{F8703580-181A-483B-97A7-CC5485785504}" destId="{92FEB19E-7E6A-4887-B180-50F83F9E24B9}" srcOrd="0" destOrd="0" presId="urn:microsoft.com/office/officeart/2005/8/layout/list1"/>
    <dgm:cxn modelId="{48C601EB-BD12-4F8D-BF28-5A3B5F9634AB}" type="presParOf" srcId="{F8703580-181A-483B-97A7-CC5485785504}" destId="{DC5FA880-4B15-4F9E-B4C4-6864E3A805ED}" srcOrd="1" destOrd="0" presId="urn:microsoft.com/office/officeart/2005/8/layout/list1"/>
    <dgm:cxn modelId="{96EEC393-9B8B-4516-A925-D1E87A952805}" type="presParOf" srcId="{8C3FC529-3847-4A96-8662-90C69325C437}" destId="{3FA2BBDB-DAB6-440D-A419-DF1158D12740}" srcOrd="5" destOrd="0" presId="urn:microsoft.com/office/officeart/2005/8/layout/list1"/>
    <dgm:cxn modelId="{55E5CA94-186A-4E49-BBAE-B1157FF03EB5}" type="presParOf" srcId="{8C3FC529-3847-4A96-8662-90C69325C437}" destId="{6C32AE33-284D-46C6-84C7-8D58687D28B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26345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dirty="0"/>
            <a:t>Introduction</a:t>
          </a:r>
        </a:p>
      </dsp:txBody>
      <dsp:txXfrm>
        <a:off x="559800" y="1939909"/>
        <a:ext cx="4320000" cy="648000"/>
      </dsp:txXfrm>
    </dsp:sp>
    <dsp:sp modelId="{69E57A58-376B-41FD-90DF-04F3C31412BF}">
      <dsp:nvSpPr>
        <dsp:cNvPr id="0" name=""/>
        <dsp:cNvSpPr/>
      </dsp:nvSpPr>
      <dsp:spPr>
        <a:xfrm>
          <a:off x="559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Install iClicker reef- name, Mizzou email </a:t>
          </a:r>
        </a:p>
        <a:p>
          <a:pPr marL="0" lvl="0" indent="0" algn="l" defTabSz="755650">
            <a:lnSpc>
              <a:spcPct val="9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A fun fact about you</a:t>
          </a:r>
        </a:p>
        <a:p>
          <a:pPr marL="171450" lvl="1" indent="-171450" algn="l" defTabSz="755650">
            <a:lnSpc>
              <a:spcPct val="90000"/>
            </a:lnSpc>
            <a:spcBef>
              <a:spcPct val="0"/>
            </a:spcBef>
            <a:spcAft>
              <a:spcPct val="15000"/>
            </a:spcAft>
            <a:buChar char="•"/>
          </a:pPr>
          <a:r>
            <a:rPr lang="en-US" sz="1700" kern="1200" dirty="0"/>
            <a:t>What’s your passion for marketing or marketing research </a:t>
          </a:r>
        </a:p>
      </dsp:txBody>
      <dsp:txXfrm>
        <a:off x="559800" y="2664398"/>
        <a:ext cx="4320000" cy="1423479"/>
      </dsp:txXfrm>
    </dsp:sp>
    <dsp:sp modelId="{A3DC5093-129A-4518-91AE-C817564F183E}">
      <dsp:nvSpPr>
        <dsp:cNvPr id="0" name=""/>
        <dsp:cNvSpPr/>
      </dsp:nvSpPr>
      <dsp:spPr>
        <a:xfrm>
          <a:off x="5635800" y="26345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93990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Structure of the class</a:t>
          </a:r>
        </a:p>
      </dsp:txBody>
      <dsp:txXfrm>
        <a:off x="5635800" y="1939909"/>
        <a:ext cx="4320000" cy="648000"/>
      </dsp:txXfrm>
    </dsp:sp>
    <dsp:sp modelId="{F2DFAA3F-FD8A-4A33-9B61-74C37FE8A154}">
      <dsp:nvSpPr>
        <dsp:cNvPr id="0" name=""/>
        <dsp:cNvSpPr/>
      </dsp:nvSpPr>
      <dsp:spPr>
        <a:xfrm>
          <a:off x="5635800" y="2664398"/>
          <a:ext cx="4320000" cy="1423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Syllabus</a:t>
          </a:r>
        </a:p>
        <a:p>
          <a:pPr marL="0" lvl="0" indent="0" algn="l" defTabSz="755650">
            <a:lnSpc>
              <a:spcPct val="90000"/>
            </a:lnSpc>
            <a:spcBef>
              <a:spcPct val="0"/>
            </a:spcBef>
            <a:spcAft>
              <a:spcPct val="35000"/>
            </a:spcAft>
            <a:buNone/>
          </a:pPr>
          <a:r>
            <a:rPr lang="en-US" sz="1700" kern="1200"/>
            <a:t>Attendance &amp; class participation on iClicker </a:t>
          </a:r>
        </a:p>
        <a:p>
          <a:pPr marL="0" lvl="0" indent="0" algn="l" defTabSz="755650">
            <a:lnSpc>
              <a:spcPct val="90000"/>
            </a:lnSpc>
            <a:spcBef>
              <a:spcPct val="0"/>
            </a:spcBef>
            <a:spcAft>
              <a:spcPct val="35000"/>
            </a:spcAft>
            <a:buNone/>
          </a:pPr>
          <a:r>
            <a:rPr lang="en-US" sz="1700" kern="1200"/>
            <a:t>Case Discussion </a:t>
          </a:r>
        </a:p>
        <a:p>
          <a:pPr marL="0" lvl="0" indent="0" algn="l" defTabSz="755650">
            <a:lnSpc>
              <a:spcPct val="90000"/>
            </a:lnSpc>
            <a:spcBef>
              <a:spcPct val="0"/>
            </a:spcBef>
            <a:spcAft>
              <a:spcPct val="35000"/>
            </a:spcAft>
            <a:buNone/>
          </a:pPr>
          <a:r>
            <a:rPr lang="en-US" sz="1700" kern="1200"/>
            <a:t>Term Project </a:t>
          </a:r>
        </a:p>
      </dsp:txBody>
      <dsp:txXfrm>
        <a:off x="5635800" y="2664398"/>
        <a:ext cx="4320000" cy="1423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8485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474724"/>
        <a:ext cx="4320000" cy="648000"/>
      </dsp:txXfrm>
    </dsp:sp>
    <dsp:sp modelId="{C985D2E8-464D-44CA-B28C-DEA435401962}">
      <dsp:nvSpPr>
        <dsp:cNvPr id="0" name=""/>
        <dsp:cNvSpPr/>
      </dsp:nvSpPr>
      <dsp:spPr>
        <a:xfrm>
          <a:off x="559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Canvas: publish a week before</a:t>
          </a:r>
        </a:p>
      </dsp:txBody>
      <dsp:txXfrm>
        <a:off x="559800" y="3175807"/>
        <a:ext cx="4320000" cy="326934"/>
      </dsp:txXfrm>
    </dsp:sp>
    <dsp:sp modelId="{033C2A8A-EC18-4D8C-852C-267B89CED107}">
      <dsp:nvSpPr>
        <dsp:cNvPr id="0" name=""/>
        <dsp:cNvSpPr/>
      </dsp:nvSpPr>
      <dsp:spPr>
        <a:xfrm>
          <a:off x="7039800" y="8485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47472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474724"/>
        <a:ext cx="4320000" cy="648000"/>
      </dsp:txXfrm>
    </dsp:sp>
    <dsp:sp modelId="{34239F76-D922-4968-B00C-E667A417A1ED}">
      <dsp:nvSpPr>
        <dsp:cNvPr id="0" name=""/>
        <dsp:cNvSpPr/>
      </dsp:nvSpPr>
      <dsp:spPr>
        <a:xfrm>
          <a:off x="5635800" y="3175807"/>
          <a:ext cx="4320000" cy="32693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4B0A-B159-4A74-91A4-33694BA41B71}">
      <dsp:nvSpPr>
        <dsp:cNvPr id="0" name=""/>
        <dsp:cNvSpPr/>
      </dsp:nvSpPr>
      <dsp:spPr>
        <a:xfrm>
          <a:off x="0" y="446319"/>
          <a:ext cx="10515600"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dsp:txBody>
      <dsp:txXfrm>
        <a:off x="0" y="446319"/>
        <a:ext cx="10515600" cy="1190700"/>
      </dsp:txXfrm>
    </dsp:sp>
    <dsp:sp modelId="{AA07713F-E639-4DD7-8F68-1C89462F2180}">
      <dsp:nvSpPr>
        <dsp:cNvPr id="0" name=""/>
        <dsp:cNvSpPr/>
      </dsp:nvSpPr>
      <dsp:spPr>
        <a:xfrm>
          <a:off x="525780" y="33039"/>
          <a:ext cx="7360920" cy="826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 Frequency</a:t>
          </a:r>
        </a:p>
      </dsp:txBody>
      <dsp:txXfrm>
        <a:off x="566129" y="73388"/>
        <a:ext cx="7280222" cy="745862"/>
      </dsp:txXfrm>
    </dsp:sp>
    <dsp:sp modelId="{6C32AE33-284D-46C6-84C7-8D58687D28BA}">
      <dsp:nvSpPr>
        <dsp:cNvPr id="0" name=""/>
        <dsp:cNvSpPr/>
      </dsp:nvSpPr>
      <dsp:spPr>
        <a:xfrm>
          <a:off x="0" y="2201499"/>
          <a:ext cx="10515600" cy="2116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583184" rIns="816127" bIns="199136" numCol="1" spcCol="1270" anchor="t" anchorCtr="0">
          <a:noAutofit/>
        </a:bodyPr>
        <a:lstStyle/>
        <a:p>
          <a:pPr marL="285750" lvl="1" indent="-285750" algn="l" defTabSz="1244600">
            <a:lnSpc>
              <a:spcPct val="90000"/>
            </a:lnSpc>
            <a:spcBef>
              <a:spcPct val="0"/>
            </a:spcBef>
            <a:spcAft>
              <a:spcPct val="15000"/>
            </a:spcAft>
            <a:buChar char="•"/>
          </a:pPr>
          <a:r>
            <a:rPr lang="en-US" sz="2800" b="1" kern="1200"/>
            <a:t>What is your quest? </a:t>
          </a:r>
          <a:endParaRPr lang="en-US" sz="2800" kern="1200"/>
        </a:p>
        <a:p>
          <a:pPr marL="285750" lvl="1" indent="-285750" algn="l" defTabSz="1244600">
            <a:lnSpc>
              <a:spcPct val="90000"/>
            </a:lnSpc>
            <a:spcBef>
              <a:spcPct val="0"/>
            </a:spcBef>
            <a:spcAft>
              <a:spcPct val="15000"/>
            </a:spcAft>
            <a:buChar char="•"/>
          </a:pPr>
          <a:r>
            <a:rPr lang="en-US" sz="2800" b="1" kern="1200"/>
            <a:t>What is your favorite color? </a:t>
          </a:r>
          <a:endParaRPr lang="en-US" sz="2800" kern="1200"/>
        </a:p>
        <a:p>
          <a:pPr marL="285750" lvl="1" indent="-285750" algn="l" defTabSz="1244600">
            <a:lnSpc>
              <a:spcPct val="90000"/>
            </a:lnSpc>
            <a:spcBef>
              <a:spcPct val="0"/>
            </a:spcBef>
            <a:spcAft>
              <a:spcPct val="15000"/>
            </a:spcAft>
            <a:buChar char="•"/>
          </a:pPr>
          <a:r>
            <a:rPr lang="en-US" sz="2800" b="1" kern="1200"/>
            <a:t>What is the airspeed velocity of an unladen swallow?</a:t>
          </a:r>
          <a:endParaRPr lang="en-US" sz="2800" kern="1200"/>
        </a:p>
      </dsp:txBody>
      <dsp:txXfrm>
        <a:off x="0" y="2201499"/>
        <a:ext cx="10515600" cy="2116800"/>
      </dsp:txXfrm>
    </dsp:sp>
    <dsp:sp modelId="{DC5FA880-4B15-4F9E-B4C4-6864E3A805ED}">
      <dsp:nvSpPr>
        <dsp:cNvPr id="0" name=""/>
        <dsp:cNvSpPr/>
      </dsp:nvSpPr>
      <dsp:spPr>
        <a:xfrm>
          <a:off x="525780" y="1788219"/>
          <a:ext cx="7360920" cy="8265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244600">
            <a:lnSpc>
              <a:spcPct val="90000"/>
            </a:lnSpc>
            <a:spcBef>
              <a:spcPct val="0"/>
            </a:spcBef>
            <a:spcAft>
              <a:spcPct val="35000"/>
            </a:spcAft>
            <a:buNone/>
          </a:pPr>
          <a:r>
            <a:rPr lang="en-US" sz="2800" kern="1200"/>
            <a:t>Wordcloud </a:t>
          </a:r>
        </a:p>
      </dsp:txBody>
      <dsp:txXfrm>
        <a:off x="566129" y="1828568"/>
        <a:ext cx="7280222" cy="74586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8/20/2021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8/20/2021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is involved the following process</a:t>
            </a:r>
          </a:p>
          <a:p>
            <a:pPr marL="228600" indent="-228600">
              <a:buAutoNum type="arabicParenBoth"/>
            </a:pPr>
            <a:r>
              <a:rPr lang="en-US" dirty="0"/>
              <a:t>Specifying what information is needed</a:t>
            </a:r>
          </a:p>
          <a:p>
            <a:pPr marL="228600" indent="-228600">
              <a:buAutoNum type="arabicParenBoth"/>
            </a:pPr>
            <a:r>
              <a:rPr lang="en-US" dirty="0"/>
              <a:t>Gathering the relevant data from internal and external sources </a:t>
            </a:r>
          </a:p>
          <a:p>
            <a:pPr marL="228600" indent="-228600">
              <a:buAutoNum type="arabicParenBoth"/>
            </a:pPr>
            <a:r>
              <a:rPr lang="en-US" dirty="0"/>
              <a:t>Analyzing and interpreting the data </a:t>
            </a:r>
          </a:p>
          <a:p>
            <a:pPr marL="228600" indent="-228600">
              <a:buAutoNum type="arabicParenBoth"/>
            </a:pPr>
            <a:r>
              <a:rPr lang="en-US" dirty="0"/>
              <a:t>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marketing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percentage of our target market remembers our brand name? </a:t>
            </a:r>
          </a:p>
          <a:p>
            <a:r>
              <a:rPr lang="en-US" dirty="0"/>
              <a:t>Should we advertise more in local print or broadcast media? </a:t>
            </a:r>
          </a:p>
          <a:p>
            <a:r>
              <a:rPr lang="en-US" dirty="0"/>
              <a:t>Which of two advertising campaigns produces greater ad recall? </a:t>
            </a:r>
          </a:p>
          <a:p>
            <a:r>
              <a:rPr lang="en-US" dirty="0"/>
              <a:t>Doc consumers think our price is too high relative too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a:t>
            </a:r>
          </a:p>
          <a:p>
            <a:r>
              <a:rPr lang="en-US" dirty="0"/>
              <a:t>What is our reputation with government regulatory agencies? </a:t>
            </a:r>
          </a:p>
          <a:p>
            <a:r>
              <a:rPr lang="en-US" dirty="0"/>
              <a:t>What is our reputation with government regulatory agencies? </a:t>
            </a:r>
          </a:p>
          <a:p>
            <a:endParaRPr lang="en-US" dirty="0"/>
          </a:p>
          <a:p>
            <a:r>
              <a:rPr lang="en-US" dirty="0" err="1"/>
              <a:t>Iclicker</a:t>
            </a:r>
            <a:r>
              <a:rPr lang="en-US" dirty="0"/>
              <a:t> </a:t>
            </a:r>
            <a:r>
              <a:rPr lang="en-US" dirty="0" err="1"/>
              <a:t>quesitons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Using your answers, we can perform some exploratory analysis to get insights from this blob of texts.</a:t>
            </a:r>
          </a:p>
          <a:p>
            <a:endParaRPr lang="en-US" b="0" dirty="0"/>
          </a:p>
          <a:p>
            <a:r>
              <a:rPr lang="en-US" b="0" dirty="0"/>
              <a:t>R-script:</a:t>
            </a:r>
          </a:p>
          <a:p>
            <a:endParaRPr lang="en-US" b="0"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67589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 This is my first semester teaching this course. I hope I can learn as much about teaching as you guys learn about marketing research. My background is in economics, finance, marketing, and statistics.</a:t>
            </a:r>
          </a:p>
          <a:p>
            <a:endParaRPr lang="en-US" dirty="0"/>
          </a:p>
          <a:p>
            <a:r>
              <a:rPr lang="en-US" dirty="0"/>
              <a:t>You can find out more info about me on Mizzou or on my personal website </a:t>
            </a:r>
          </a:p>
          <a:p>
            <a:r>
              <a:rPr lang="en-US" dirty="0"/>
              <a:t>My office is 417</a:t>
            </a:r>
          </a:p>
          <a:p>
            <a:r>
              <a:rPr lang="en-US" dirty="0"/>
              <a:t>And my office hour is </a:t>
            </a:r>
          </a:p>
          <a:p>
            <a:r>
              <a:rPr lang="en-US" dirty="0"/>
              <a:t>You can also reach me via email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one minor issue for me this semester is that I have to be in a program called the “</a:t>
            </a:r>
            <a:r>
              <a:rPr lang="en-US" dirty="0" err="1"/>
              <a:t>ITAP</a:t>
            </a:r>
            <a:r>
              <a:rPr lang="en-US" dirty="0"/>
              <a:t> Early Feedback” program. Since I did not pass the Mizzou teaching exam, you guys will receive an early feedback survey to help me improve my teaching skills. I hope you guys can take it seriously and help me improve throughout this semester. If at any point, I do not explain concepts or ideas clearly, or I need to speak louder or slower, </a:t>
            </a:r>
            <a:r>
              <a:rPr lang="en-US" dirty="0" err="1"/>
              <a:t>plz</a:t>
            </a:r>
            <a:r>
              <a:rPr lang="en-US" dirty="0"/>
              <a:t> don’t hesitate to let me know. I’d really appreciate it. I’d not take it personal.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I understand that this is an early class or you can say the earliest class possible. Some or most of you probably don’t want to be here at this time, And believe me, I am not thrilled either. I am not a morning person at all. I’ve tried to ask them to move the class later or even in the afternoon, but it wasn’t possible.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we are all in this together. And I will try to make the class as interesting as possible. I hope you won’t take this hour against me, but we are all together against this unpleasant hour.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about half of the class, you guys want to stand up to stretch or take a 3 mins break, </a:t>
            </a:r>
            <a:r>
              <a:rPr lang="en-US" dirty="0" err="1"/>
              <a:t>plz</a:t>
            </a:r>
            <a:r>
              <a:rPr lang="en-US" dirty="0"/>
              <a:t> let me know. </a:t>
            </a:r>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Since this is my first marketing research class, there might be typos or broken Links somewhere. Please let me know if you can’t access the materials. </a:t>
            </a:r>
          </a:p>
          <a:p>
            <a:endParaRPr lang="en-US" dirty="0"/>
          </a:p>
          <a:p>
            <a:r>
              <a:rPr lang="en-US" dirty="0"/>
              <a:t>Now, we can go through the syllabus together.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straight from the syllabus, so if you guys can pull up and follow along. It would come in handy later when you want to refer back to these policies. </a:t>
            </a:r>
          </a:p>
          <a:p>
            <a:endParaRPr lang="en-US" dirty="0"/>
          </a:p>
          <a:p>
            <a:r>
              <a:rPr lang="en-US" dirty="0"/>
              <a:t>Everyday, you will receive attendance points just by being in class </a:t>
            </a:r>
          </a:p>
          <a:p>
            <a:r>
              <a:rPr lang="en-US" dirty="0"/>
              <a:t>But to receive participation points,  you have to answer at least 75% of the questions posted in class, which usually consists of </a:t>
            </a:r>
          </a:p>
          <a:p>
            <a:r>
              <a:rPr lang="en-US" dirty="0"/>
              <a:t>1 to 2 questions that recap materials from the class.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736924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to read up on the chapter materials. Since I only cover the section that I find most important in class, I expect you to read or at least skim the materials, because the quizzes are based on both in-class and chapter materials. </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5891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students request remote access because they are immunocompromised or for other disability reasons associated with the COVID-19 pandemic, please refer them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10581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5 min snippet which basically means that at the end of every class about 5 minutes I will show you some of the most interesting (at least in my opinion) and state-of-the-art research methods in marketing and in various social science disciplines. Since I cannot teach you guys these materials formally and have to adhere strictly to the marketing research textbook. This is my way to rebel.  However, I do understand the reason that our program requires you guys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And if you can have any new name for this section, I’d love to hear it. </a:t>
            </a:r>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514352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8/20/2021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8/20/2021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8/20/2021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8/20/2021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8/20/2021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8/20/2021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8/20/2021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8/20/2021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8/20/2021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8/20/2021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8/20/2021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8/20/2021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sv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3.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1</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p:txBody>
          <a:bodyPr/>
          <a:lstStyle/>
          <a:p>
            <a:r>
              <a:rPr lang="en-US" dirty="0"/>
              <a:t>Group Term Project</a:t>
            </a:r>
          </a:p>
        </p:txBody>
      </p:sp>
      <p:sp>
        <p:nvSpPr>
          <p:cNvPr id="3" name="Content Placeholder 2">
            <a:extLst>
              <a:ext uri="{FF2B5EF4-FFF2-40B4-BE49-F238E27FC236}">
                <a16:creationId xmlns:a16="http://schemas.microsoft.com/office/drawing/2014/main" id="{CEEB7536-1E14-45FC-AD43-542F04BC539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p:txBody>
          <a:bodyPr/>
          <a:lstStyle/>
          <a:p>
            <a:fld id="{A6AF1B4E-90EC-4A51-B6E5-B702C054ECB0}" type="slidenum">
              <a:rPr lang="en-US" smtClean="0"/>
              <a:t>10</a:t>
            </a:fld>
            <a:endParaRPr lang="en-US" dirty="0"/>
          </a:p>
        </p:txBody>
      </p:sp>
    </p:spTree>
    <p:extLst>
      <p:ext uri="{BB962C8B-B14F-4D97-AF65-F5344CB8AC3E}">
        <p14:creationId xmlns:p14="http://schemas.microsoft.com/office/powerpoint/2010/main" val="265634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p:txBody>
          <a:bodyPr/>
          <a:lstStyle/>
          <a:p>
            <a:r>
              <a:rPr lang="en-US" dirty="0"/>
              <a:t>Covid </a:t>
            </a:r>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p:txBody>
          <a:bodyPr/>
          <a:lstStyle/>
          <a:p>
            <a:fld id="{A6AF1B4E-90EC-4A51-B6E5-B702C054ECB0}" type="slidenum">
              <a:rPr lang="en-US" smtClean="0"/>
              <a:t>11</a:t>
            </a:fld>
            <a:endParaRPr lang="en-US" dirty="0"/>
          </a:p>
        </p:txBody>
      </p:sp>
    </p:spTree>
    <p:extLst>
      <p:ext uri="{BB962C8B-B14F-4D97-AF65-F5344CB8AC3E}">
        <p14:creationId xmlns:p14="http://schemas.microsoft.com/office/powerpoint/2010/main" val="105634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15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p:txBody>
          <a:bodyPr/>
          <a:lstStyle/>
          <a:p>
            <a:r>
              <a:rPr lang="en-US" dirty="0"/>
              <a:t>What is marketing in your own term?</a:t>
            </a:r>
          </a:p>
        </p:txBody>
      </p:sp>
      <p:sp>
        <p:nvSpPr>
          <p:cNvPr id="3" name="Content Placeholder 2">
            <a:extLst>
              <a:ext uri="{FF2B5EF4-FFF2-40B4-BE49-F238E27FC236}">
                <a16:creationId xmlns:a16="http://schemas.microsoft.com/office/drawing/2014/main" id="{07082FA3-BC23-4CF6-88F8-AB9D84DBF12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p:txBody>
          <a:bodyPr/>
          <a:lstStyle/>
          <a:p>
            <a:fld id="{A6AF1B4E-90EC-4A51-B6E5-B702C054ECB0}" type="slidenum">
              <a:rPr lang="en-US" smtClean="0"/>
              <a:t>14</a:t>
            </a:fld>
            <a:endParaRPr lang="en-US" dirty="0"/>
          </a:p>
        </p:txBody>
      </p:sp>
    </p:spTree>
    <p:extLst>
      <p:ext uri="{BB962C8B-B14F-4D97-AF65-F5344CB8AC3E}">
        <p14:creationId xmlns:p14="http://schemas.microsoft.com/office/powerpoint/2010/main" val="103407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15</a:t>
            </a:fld>
            <a:endParaRPr lang="en-US"/>
          </a:p>
        </p:txBody>
      </p:sp>
    </p:spTree>
    <p:extLst>
      <p:ext uri="{BB962C8B-B14F-4D97-AF65-F5344CB8AC3E}">
        <p14:creationId xmlns:p14="http://schemas.microsoft.com/office/powerpoint/2010/main" val="395444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63346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Tree>
    <p:extLst>
      <p:ext uri="{BB962C8B-B14F-4D97-AF65-F5344CB8AC3E}">
        <p14:creationId xmlns:p14="http://schemas.microsoft.com/office/powerpoint/2010/main" val="943850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19</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1696315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120122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20057C-1737-4877-8FF0-AB25CAF1E13F}"/>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44C2813-E443-459A-8EC4-EDBFDF99C9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F00079-6516-4B07-94A8-6FCFE0DB2990}"/>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23</a:t>
            </a:fld>
            <a:endParaRPr lang="en-US"/>
          </a:p>
        </p:txBody>
      </p:sp>
      <p:graphicFrame>
        <p:nvGraphicFramePr>
          <p:cNvPr id="7" name="Content Placeholder 2">
            <a:extLst>
              <a:ext uri="{FF2B5EF4-FFF2-40B4-BE49-F238E27FC236}">
                <a16:creationId xmlns:a16="http://schemas.microsoft.com/office/drawing/2014/main" id="{FACB191C-FBB5-4F27-9CAA-E5277144F25E}"/>
              </a:ext>
            </a:extLst>
          </p:cNvPr>
          <p:cNvGraphicFramePr>
            <a:graphicFrameLocks noGrp="1"/>
          </p:cNvGraphicFramePr>
          <p:nvPr>
            <p:ph idx="1"/>
            <p:extLst>
              <p:ext uri="{D42A27DB-BD31-4B8C-83A1-F6EECF244321}">
                <p14:modId xmlns:p14="http://schemas.microsoft.com/office/powerpoint/2010/main" val="2093128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189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417</a:t>
            </a:r>
          </a:p>
          <a:p>
            <a:r>
              <a:rPr lang="en-US" sz="2200" dirty="0"/>
              <a:t>Office Hour: 9:30 AM – 10:30 AM (MW)</a:t>
            </a:r>
            <a:br>
              <a:rPr lang="en-US" sz="2200" dirty="0"/>
            </a:br>
            <a:r>
              <a:rPr lang="en-US" sz="2200" dirty="0"/>
              <a:t>or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38219578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27412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9"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32A8-4002-4D30-BC21-CA53EB1C3B8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Attendance and Participation points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2CC2EA3-F811-4046-8F59-113FFACFC22A}"/>
              </a:ext>
            </a:extLst>
          </p:cNvPr>
          <p:cNvPicPr>
            <a:picLocks noChangeAspect="1"/>
          </p:cNvPicPr>
          <p:nvPr/>
        </p:nvPicPr>
        <p:blipFill>
          <a:blip r:embed="rId3"/>
          <a:stretch>
            <a:fillRect/>
          </a:stretch>
        </p:blipFill>
        <p:spPr>
          <a:xfrm>
            <a:off x="4654296" y="646675"/>
            <a:ext cx="7214616" cy="5537217"/>
          </a:xfrm>
          <a:prstGeom prst="rect">
            <a:avLst/>
          </a:prstGeom>
        </p:spPr>
      </p:pic>
      <p:sp>
        <p:nvSpPr>
          <p:cNvPr id="4" name="Footer Placeholder 3">
            <a:extLst>
              <a:ext uri="{FF2B5EF4-FFF2-40B4-BE49-F238E27FC236}">
                <a16:creationId xmlns:a16="http://schemas.microsoft.com/office/drawing/2014/main" id="{AB8C798D-2929-4774-B762-2296A29BF78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EFFB02-916C-4938-A2D2-68E1207E9B5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30789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DB5C1D-719C-4064-9D90-549BF41755BE}"/>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Assignments</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34C0FED-F851-4B6A-B03A-60D38E76758D}"/>
              </a:ext>
            </a:extLst>
          </p:cNvPr>
          <p:cNvPicPr>
            <a:picLocks noChangeAspect="1"/>
          </p:cNvPicPr>
          <p:nvPr/>
        </p:nvPicPr>
        <p:blipFill>
          <a:blip r:embed="rId2"/>
          <a:stretch>
            <a:fillRect/>
          </a:stretch>
        </p:blipFill>
        <p:spPr>
          <a:xfrm>
            <a:off x="1035177" y="3700749"/>
            <a:ext cx="10118598" cy="1752138"/>
          </a:xfrm>
          <a:prstGeom prst="rect">
            <a:avLst/>
          </a:prstGeom>
        </p:spPr>
      </p:pic>
      <p:sp>
        <p:nvSpPr>
          <p:cNvPr id="4" name="Footer Placeholder 3">
            <a:extLst>
              <a:ext uri="{FF2B5EF4-FFF2-40B4-BE49-F238E27FC236}">
                <a16:creationId xmlns:a16="http://schemas.microsoft.com/office/drawing/2014/main" id="{1BE35BE2-F99B-43A6-A313-AFE931C0160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A1A09A9-2A65-44E3-B0C1-1055551B285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7</a:t>
            </a:fld>
            <a:endParaRPr lang="en-US"/>
          </a:p>
        </p:txBody>
      </p:sp>
    </p:spTree>
    <p:extLst>
      <p:ext uri="{BB962C8B-B14F-4D97-AF65-F5344CB8AC3E}">
        <p14:creationId xmlns:p14="http://schemas.microsoft.com/office/powerpoint/2010/main" val="4110658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0ED2-A25B-4BAA-9507-1CA32FDEEA4A}"/>
              </a:ext>
            </a:extLst>
          </p:cNvPr>
          <p:cNvSpPr>
            <a:spLocks noGrp="1"/>
          </p:cNvSpPr>
          <p:nvPr>
            <p:ph type="title"/>
          </p:nvPr>
        </p:nvSpPr>
        <p:spPr/>
        <p:txBody>
          <a:bodyPr/>
          <a:lstStyle/>
          <a:p>
            <a:r>
              <a:rPr lang="en-US" dirty="0"/>
              <a:t>Weekly Quizzes</a:t>
            </a:r>
          </a:p>
        </p:txBody>
      </p:sp>
      <p:sp>
        <p:nvSpPr>
          <p:cNvPr id="3" name="Content Placeholder 2">
            <a:extLst>
              <a:ext uri="{FF2B5EF4-FFF2-40B4-BE49-F238E27FC236}">
                <a16:creationId xmlns:a16="http://schemas.microsoft.com/office/drawing/2014/main" id="{91ADD3E5-12F0-46D5-A918-79AC81430FD6}"/>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2FAE9A0-F877-46AD-9342-D6618015DCD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310F4BFA-DFD4-4606-9294-F88C804D0151}"/>
              </a:ext>
            </a:extLst>
          </p:cNvPr>
          <p:cNvSpPr>
            <a:spLocks noGrp="1"/>
          </p:cNvSpPr>
          <p:nvPr>
            <p:ph type="sldNum" sz="quarter" idx="12"/>
          </p:nvPr>
        </p:nvSpPr>
        <p:spPr/>
        <p:txBody>
          <a:bodyPr/>
          <a:lstStyle/>
          <a:p>
            <a:fld id="{A6AF1B4E-90EC-4A51-B6E5-B702C054ECB0}" type="slidenum">
              <a:rPr lang="en-US" smtClean="0"/>
              <a:t>8</a:t>
            </a:fld>
            <a:endParaRPr lang="en-US" dirty="0"/>
          </a:p>
        </p:txBody>
      </p:sp>
    </p:spTree>
    <p:extLst>
      <p:ext uri="{BB962C8B-B14F-4D97-AF65-F5344CB8AC3E}">
        <p14:creationId xmlns:p14="http://schemas.microsoft.com/office/powerpoint/2010/main" val="255916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A675-1E24-4FB9-BB0B-DFD05D0D61D5}"/>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BB9D7801-2B16-4621-B5BF-8B4D6AD7E25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2901DFC-CDCE-4C6D-91C1-E0C82E3146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C24359EE-4ED9-47E6-ADFB-F95B7A4A83CE}"/>
              </a:ext>
            </a:extLst>
          </p:cNvPr>
          <p:cNvSpPr>
            <a:spLocks noGrp="1"/>
          </p:cNvSpPr>
          <p:nvPr>
            <p:ph type="sldNum" sz="quarter" idx="12"/>
          </p:nvPr>
        </p:nvSpPr>
        <p:spPr/>
        <p:txBody>
          <a:bodyPr/>
          <a:lstStyle/>
          <a:p>
            <a:fld id="{A6AF1B4E-90EC-4A51-B6E5-B702C054ECB0}" type="slidenum">
              <a:rPr lang="en-US" smtClean="0"/>
              <a:t>9</a:t>
            </a:fld>
            <a:endParaRPr lang="en-US" dirty="0"/>
          </a:p>
        </p:txBody>
      </p:sp>
    </p:spTree>
    <p:extLst>
      <p:ext uri="{BB962C8B-B14F-4D97-AF65-F5344CB8AC3E}">
        <p14:creationId xmlns:p14="http://schemas.microsoft.com/office/powerpoint/2010/main" val="4088428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618</TotalTime>
  <Words>1951</Words>
  <Application>Microsoft Office PowerPoint</Application>
  <PresentationFormat>Widescreen</PresentationFormat>
  <Paragraphs>217</Paragraphs>
  <Slides>23</Slides>
  <Notes>16</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Franklin Gothic Book</vt:lpstr>
      <vt:lpstr>Office Theme</vt:lpstr>
      <vt:lpstr>Introduction to Marketing Research</vt:lpstr>
      <vt:lpstr>Agenda</vt:lpstr>
      <vt:lpstr>Instructor Bio</vt:lpstr>
      <vt:lpstr>Syllabus </vt:lpstr>
      <vt:lpstr>IClicker Reef</vt:lpstr>
      <vt:lpstr>Attendance and Participation points</vt:lpstr>
      <vt:lpstr>Assignments</vt:lpstr>
      <vt:lpstr>Weekly Quizzes</vt:lpstr>
      <vt:lpstr>Case Studies</vt:lpstr>
      <vt:lpstr>Group Term Project</vt:lpstr>
      <vt:lpstr>Covid </vt:lpstr>
      <vt:lpstr>5-min Snippet</vt:lpstr>
      <vt:lpstr>Outline of content</vt:lpstr>
      <vt:lpstr>What is marketing in your own term?</vt:lpstr>
      <vt:lpstr>Define Marketing Research </vt:lpstr>
      <vt:lpstr>Marketing Research</vt:lpstr>
      <vt:lpstr>Marketing Research Process</vt:lpstr>
      <vt:lpstr>Purpose of Marketing Research</vt:lpstr>
      <vt:lpstr>Is This Marketing Research?</vt:lpstr>
      <vt:lpstr>Marketing Research Firms</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29</cp:revision>
  <dcterms:created xsi:type="dcterms:W3CDTF">2021-05-31T01:16:42Z</dcterms:created>
  <dcterms:modified xsi:type="dcterms:W3CDTF">2021-08-20T17:18:45Z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