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handoutMasterIdLst>
    <p:handoutMasterId r:id="rId45"/>
  </p:handoutMasterIdLst>
  <p:sldIdLst>
    <p:sldId id="296" r:id="rId5"/>
    <p:sldId id="301" r:id="rId6"/>
    <p:sldId id="297" r:id="rId7"/>
    <p:sldId id="298" r:id="rId8"/>
    <p:sldId id="299" r:id="rId9"/>
    <p:sldId id="300" r:id="rId10"/>
    <p:sldId id="256" r:id="rId11"/>
    <p:sldId id="295"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8" r:id="rId35"/>
    <p:sldId id="287" r:id="rId36"/>
    <p:sldId id="289" r:id="rId37"/>
    <p:sldId id="290" r:id="rId38"/>
    <p:sldId id="294" r:id="rId39"/>
    <p:sldId id="291" r:id="rId40"/>
    <p:sldId id="262" r:id="rId41"/>
    <p:sldId id="292" r:id="rId42"/>
    <p:sldId id="2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76381" autoAdjust="0"/>
  </p:normalViewPr>
  <p:slideViewPr>
    <p:cSldViewPr snapToGrid="0">
      <p:cViewPr varScale="1">
        <p:scale>
          <a:sx n="83" d="100"/>
          <a:sy n="83" d="100"/>
        </p:scale>
        <p:origin x="1302"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B6CAB-20B4-433C-91E8-F1AD4F199E61}"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C32D3BF8-DF03-4215-B1E9-6FC39E7051C4}">
      <dgm:prSet/>
      <dgm:spPr/>
      <dgm:t>
        <a:bodyPr/>
        <a:lstStyle/>
        <a:p>
          <a:r>
            <a:rPr lang="en-US" dirty="0"/>
            <a:t>Does the set of predictors explain a statistically significant portion of variation in the dependent variable? (look at the ANOVA table results) </a:t>
          </a:r>
        </a:p>
      </dgm:t>
    </dgm:pt>
    <dgm:pt modelId="{97E18882-4B2E-443D-8E49-306ADFD55661}" type="parTrans" cxnId="{7961EFB0-9F13-42E3-8E08-0303F278C61B}">
      <dgm:prSet/>
      <dgm:spPr/>
      <dgm:t>
        <a:bodyPr/>
        <a:lstStyle/>
        <a:p>
          <a:endParaRPr lang="en-US"/>
        </a:p>
      </dgm:t>
    </dgm:pt>
    <dgm:pt modelId="{3C10B9A1-5BFE-4DA7-A723-C47CCD9409E9}" type="sibTrans" cxnId="{7961EFB0-9F13-42E3-8E08-0303F278C61B}">
      <dgm:prSet phldrT="1" phldr="0"/>
      <dgm:spPr/>
      <dgm:t>
        <a:bodyPr/>
        <a:lstStyle/>
        <a:p>
          <a:r>
            <a:rPr lang="en-US"/>
            <a:t>1</a:t>
          </a:r>
        </a:p>
      </dgm:t>
    </dgm:pt>
    <dgm:pt modelId="{EEAB9A77-AD45-4B2F-97A4-ED3506F06101}">
      <dgm:prSet/>
      <dgm:spPr/>
      <dgm:t>
        <a:bodyPr/>
        <a:lstStyle/>
        <a:p>
          <a:r>
            <a:rPr lang="en-US" dirty="0"/>
            <a:t>How much of the variation in the dependent viable does our set of predictors explain? </a:t>
          </a:r>
        </a:p>
      </dgm:t>
    </dgm:pt>
    <dgm:pt modelId="{17229F17-EE23-4ABC-B9EE-0DA37A606810}" type="parTrans" cxnId="{B5D4166F-DBC2-4F3F-8F85-C2C181E3A228}">
      <dgm:prSet/>
      <dgm:spPr/>
      <dgm:t>
        <a:bodyPr/>
        <a:lstStyle/>
        <a:p>
          <a:endParaRPr lang="en-US"/>
        </a:p>
      </dgm:t>
    </dgm:pt>
    <dgm:pt modelId="{9BF493B0-4EF7-4BC5-AB48-D2D7D0C2F537}" type="sibTrans" cxnId="{B5D4166F-DBC2-4F3F-8F85-C2C181E3A228}">
      <dgm:prSet phldrT="2" phldr="0"/>
      <dgm:spPr/>
      <dgm:t>
        <a:bodyPr/>
        <a:lstStyle/>
        <a:p>
          <a:r>
            <a:rPr lang="en-US"/>
            <a:t>2</a:t>
          </a:r>
        </a:p>
      </dgm:t>
    </dgm:pt>
    <dgm:pt modelId="{408427ED-998A-4FF8-B7B0-53229DD9E833}">
      <dgm:prSet/>
      <dgm:spPr/>
      <dgm:t>
        <a:bodyPr/>
        <a:lstStyle/>
        <a:p>
          <a:r>
            <a:rPr lang="en-US" dirty="0"/>
            <a:t>Which of the individual predictors explain variation in the dependent variable, and what is the directions of the relationship (positive or negative)? (look at the t-values and p-values of the individual predictors) </a:t>
          </a:r>
        </a:p>
      </dgm:t>
    </dgm:pt>
    <dgm:pt modelId="{D149E90A-ABDE-4F83-80DF-16CA34F64EC5}" type="parTrans" cxnId="{5289DB3F-052F-41D6-A26C-925D55C9903E}">
      <dgm:prSet/>
      <dgm:spPr/>
      <dgm:t>
        <a:bodyPr/>
        <a:lstStyle/>
        <a:p>
          <a:endParaRPr lang="en-US"/>
        </a:p>
      </dgm:t>
    </dgm:pt>
    <dgm:pt modelId="{BCE0FDC6-3108-4F6A-81FC-8203E3EBE29C}" type="sibTrans" cxnId="{5289DB3F-052F-41D6-A26C-925D55C9903E}">
      <dgm:prSet phldrT="3" phldr="0"/>
      <dgm:spPr/>
      <dgm:t>
        <a:bodyPr/>
        <a:lstStyle/>
        <a:p>
          <a:r>
            <a:rPr lang="en-US"/>
            <a:t>3</a:t>
          </a:r>
        </a:p>
      </dgm:t>
    </dgm:pt>
    <dgm:pt modelId="{25CC15D1-4890-4EA8-8403-D35EDD37CF01}" type="pres">
      <dgm:prSet presAssocID="{010B6CAB-20B4-433C-91E8-F1AD4F199E61}" presName="Name0" presStyleCnt="0">
        <dgm:presLayoutVars>
          <dgm:animLvl val="lvl"/>
          <dgm:resizeHandles val="exact"/>
        </dgm:presLayoutVars>
      </dgm:prSet>
      <dgm:spPr/>
    </dgm:pt>
    <dgm:pt modelId="{D459850D-C1A5-4050-A0D2-CC86C8029373}" type="pres">
      <dgm:prSet presAssocID="{C32D3BF8-DF03-4215-B1E9-6FC39E7051C4}" presName="compositeNode" presStyleCnt="0">
        <dgm:presLayoutVars>
          <dgm:bulletEnabled val="1"/>
        </dgm:presLayoutVars>
      </dgm:prSet>
      <dgm:spPr/>
    </dgm:pt>
    <dgm:pt modelId="{47EE85DE-0EB5-43EB-9B20-F013BB5A895B}" type="pres">
      <dgm:prSet presAssocID="{C32D3BF8-DF03-4215-B1E9-6FC39E7051C4}" presName="bgRect" presStyleLbl="bgAccFollowNode1" presStyleIdx="0" presStyleCnt="3"/>
      <dgm:spPr/>
    </dgm:pt>
    <dgm:pt modelId="{61487285-EFDD-48C3-A9E9-445F50F9FAF2}" type="pres">
      <dgm:prSet presAssocID="{3C10B9A1-5BFE-4DA7-A723-C47CCD9409E9}" presName="sibTransNodeCircle" presStyleLbl="alignNode1" presStyleIdx="0" presStyleCnt="6">
        <dgm:presLayoutVars>
          <dgm:chMax val="0"/>
          <dgm:bulletEnabled/>
        </dgm:presLayoutVars>
      </dgm:prSet>
      <dgm:spPr/>
    </dgm:pt>
    <dgm:pt modelId="{31804677-FF3F-4FAA-AA80-38CB9F07DAC3}" type="pres">
      <dgm:prSet presAssocID="{C32D3BF8-DF03-4215-B1E9-6FC39E7051C4}" presName="bottomLine" presStyleLbl="alignNode1" presStyleIdx="1" presStyleCnt="6">
        <dgm:presLayoutVars/>
      </dgm:prSet>
      <dgm:spPr/>
    </dgm:pt>
    <dgm:pt modelId="{FAB6E15C-27E7-4B54-A1ED-EAB74C672D7F}" type="pres">
      <dgm:prSet presAssocID="{C32D3BF8-DF03-4215-B1E9-6FC39E7051C4}" presName="nodeText" presStyleLbl="bgAccFollowNode1" presStyleIdx="0" presStyleCnt="3">
        <dgm:presLayoutVars>
          <dgm:bulletEnabled val="1"/>
        </dgm:presLayoutVars>
      </dgm:prSet>
      <dgm:spPr/>
    </dgm:pt>
    <dgm:pt modelId="{139397F7-1A4E-4AAA-A0B1-978EFB3FBF88}" type="pres">
      <dgm:prSet presAssocID="{3C10B9A1-5BFE-4DA7-A723-C47CCD9409E9}" presName="sibTrans" presStyleCnt="0"/>
      <dgm:spPr/>
    </dgm:pt>
    <dgm:pt modelId="{D55244D9-F47E-4AA5-A8AB-D6F1023A5F91}" type="pres">
      <dgm:prSet presAssocID="{EEAB9A77-AD45-4B2F-97A4-ED3506F06101}" presName="compositeNode" presStyleCnt="0">
        <dgm:presLayoutVars>
          <dgm:bulletEnabled val="1"/>
        </dgm:presLayoutVars>
      </dgm:prSet>
      <dgm:spPr/>
    </dgm:pt>
    <dgm:pt modelId="{27B2DE63-FD1D-4260-B1E5-6D8ABFF63895}" type="pres">
      <dgm:prSet presAssocID="{EEAB9A77-AD45-4B2F-97A4-ED3506F06101}" presName="bgRect" presStyleLbl="bgAccFollowNode1" presStyleIdx="1" presStyleCnt="3"/>
      <dgm:spPr/>
    </dgm:pt>
    <dgm:pt modelId="{DE1BA168-49B2-42B9-B538-180D52E76242}" type="pres">
      <dgm:prSet presAssocID="{9BF493B0-4EF7-4BC5-AB48-D2D7D0C2F537}" presName="sibTransNodeCircle" presStyleLbl="alignNode1" presStyleIdx="2" presStyleCnt="6">
        <dgm:presLayoutVars>
          <dgm:chMax val="0"/>
          <dgm:bulletEnabled/>
        </dgm:presLayoutVars>
      </dgm:prSet>
      <dgm:spPr/>
    </dgm:pt>
    <dgm:pt modelId="{6D68BA02-CA66-44A3-835E-C9A92CC4464E}" type="pres">
      <dgm:prSet presAssocID="{EEAB9A77-AD45-4B2F-97A4-ED3506F06101}" presName="bottomLine" presStyleLbl="alignNode1" presStyleIdx="3" presStyleCnt="6">
        <dgm:presLayoutVars/>
      </dgm:prSet>
      <dgm:spPr/>
    </dgm:pt>
    <dgm:pt modelId="{DF0612C8-1FC5-48C8-BC7F-12C4E2801185}" type="pres">
      <dgm:prSet presAssocID="{EEAB9A77-AD45-4B2F-97A4-ED3506F06101}" presName="nodeText" presStyleLbl="bgAccFollowNode1" presStyleIdx="1" presStyleCnt="3">
        <dgm:presLayoutVars>
          <dgm:bulletEnabled val="1"/>
        </dgm:presLayoutVars>
      </dgm:prSet>
      <dgm:spPr/>
    </dgm:pt>
    <dgm:pt modelId="{EB6308EC-329C-4EB7-A048-918F6330B427}" type="pres">
      <dgm:prSet presAssocID="{9BF493B0-4EF7-4BC5-AB48-D2D7D0C2F537}" presName="sibTrans" presStyleCnt="0"/>
      <dgm:spPr/>
    </dgm:pt>
    <dgm:pt modelId="{0CE040A8-7C53-4B67-B023-4171E07EEBF6}" type="pres">
      <dgm:prSet presAssocID="{408427ED-998A-4FF8-B7B0-53229DD9E833}" presName="compositeNode" presStyleCnt="0">
        <dgm:presLayoutVars>
          <dgm:bulletEnabled val="1"/>
        </dgm:presLayoutVars>
      </dgm:prSet>
      <dgm:spPr/>
    </dgm:pt>
    <dgm:pt modelId="{8EACE38B-A0E5-4B53-9562-36B9630228CD}" type="pres">
      <dgm:prSet presAssocID="{408427ED-998A-4FF8-B7B0-53229DD9E833}" presName="bgRect" presStyleLbl="bgAccFollowNode1" presStyleIdx="2" presStyleCnt="3"/>
      <dgm:spPr/>
    </dgm:pt>
    <dgm:pt modelId="{44E4173D-2AAE-41EA-BC7A-FAC87B3A4414}" type="pres">
      <dgm:prSet presAssocID="{BCE0FDC6-3108-4F6A-81FC-8203E3EBE29C}" presName="sibTransNodeCircle" presStyleLbl="alignNode1" presStyleIdx="4" presStyleCnt="6">
        <dgm:presLayoutVars>
          <dgm:chMax val="0"/>
          <dgm:bulletEnabled/>
        </dgm:presLayoutVars>
      </dgm:prSet>
      <dgm:spPr/>
    </dgm:pt>
    <dgm:pt modelId="{61E9BA77-8821-40E9-9DA0-4BC2527370DD}" type="pres">
      <dgm:prSet presAssocID="{408427ED-998A-4FF8-B7B0-53229DD9E833}" presName="bottomLine" presStyleLbl="alignNode1" presStyleIdx="5" presStyleCnt="6">
        <dgm:presLayoutVars/>
      </dgm:prSet>
      <dgm:spPr/>
    </dgm:pt>
    <dgm:pt modelId="{7D8DE632-0B8D-4F86-B8DF-AFB85D4FA89E}" type="pres">
      <dgm:prSet presAssocID="{408427ED-998A-4FF8-B7B0-53229DD9E833}" presName="nodeText" presStyleLbl="bgAccFollowNode1" presStyleIdx="2" presStyleCnt="3">
        <dgm:presLayoutVars>
          <dgm:bulletEnabled val="1"/>
        </dgm:presLayoutVars>
      </dgm:prSet>
      <dgm:spPr/>
    </dgm:pt>
  </dgm:ptLst>
  <dgm:cxnLst>
    <dgm:cxn modelId="{709A5602-9DE6-4D1C-A417-F1034A09EA9B}" type="presOf" srcId="{408427ED-998A-4FF8-B7B0-53229DD9E833}" destId="{7D8DE632-0B8D-4F86-B8DF-AFB85D4FA89E}" srcOrd="1" destOrd="0" presId="urn:microsoft.com/office/officeart/2016/7/layout/BasicLinearProcessNumbered"/>
    <dgm:cxn modelId="{B6DCD104-072D-4898-9511-FDE1E9D4DB97}" type="presOf" srcId="{010B6CAB-20B4-433C-91E8-F1AD4F199E61}" destId="{25CC15D1-4890-4EA8-8403-D35EDD37CF01}" srcOrd="0" destOrd="0" presId="urn:microsoft.com/office/officeart/2016/7/layout/BasicLinearProcessNumbered"/>
    <dgm:cxn modelId="{EB80FD17-BA07-46D3-B28F-942DAE76E4FF}" type="presOf" srcId="{C32D3BF8-DF03-4215-B1E9-6FC39E7051C4}" destId="{FAB6E15C-27E7-4B54-A1ED-EAB74C672D7F}" srcOrd="1" destOrd="0" presId="urn:microsoft.com/office/officeart/2016/7/layout/BasicLinearProcessNumbered"/>
    <dgm:cxn modelId="{F284C220-A449-46AA-9A71-8DDE47E0CC27}" type="presOf" srcId="{9BF493B0-4EF7-4BC5-AB48-D2D7D0C2F537}" destId="{DE1BA168-49B2-42B9-B538-180D52E76242}" srcOrd="0" destOrd="0" presId="urn:microsoft.com/office/officeart/2016/7/layout/BasicLinearProcessNumbered"/>
    <dgm:cxn modelId="{5CF79321-7009-40C6-A3D0-30B043434A8B}" type="presOf" srcId="{C32D3BF8-DF03-4215-B1E9-6FC39E7051C4}" destId="{47EE85DE-0EB5-43EB-9B20-F013BB5A895B}" srcOrd="0" destOrd="0" presId="urn:microsoft.com/office/officeart/2016/7/layout/BasicLinearProcessNumbered"/>
    <dgm:cxn modelId="{0DABAF24-F8F5-4336-A030-90FD7E0F6F1B}" type="presOf" srcId="{EEAB9A77-AD45-4B2F-97A4-ED3506F06101}" destId="{DF0612C8-1FC5-48C8-BC7F-12C4E2801185}" srcOrd="1" destOrd="0" presId="urn:microsoft.com/office/officeart/2016/7/layout/BasicLinearProcessNumbered"/>
    <dgm:cxn modelId="{5289DB3F-052F-41D6-A26C-925D55C9903E}" srcId="{010B6CAB-20B4-433C-91E8-F1AD4F199E61}" destId="{408427ED-998A-4FF8-B7B0-53229DD9E833}" srcOrd="2" destOrd="0" parTransId="{D149E90A-ABDE-4F83-80DF-16CA34F64EC5}" sibTransId="{BCE0FDC6-3108-4F6A-81FC-8203E3EBE29C}"/>
    <dgm:cxn modelId="{B5D4166F-DBC2-4F3F-8F85-C2C181E3A228}" srcId="{010B6CAB-20B4-433C-91E8-F1AD4F199E61}" destId="{EEAB9A77-AD45-4B2F-97A4-ED3506F06101}" srcOrd="1" destOrd="0" parTransId="{17229F17-EE23-4ABC-B9EE-0DA37A606810}" sibTransId="{9BF493B0-4EF7-4BC5-AB48-D2D7D0C2F537}"/>
    <dgm:cxn modelId="{D5BC207A-FAAA-4674-BECA-5209D799B13D}" type="presOf" srcId="{BCE0FDC6-3108-4F6A-81FC-8203E3EBE29C}" destId="{44E4173D-2AAE-41EA-BC7A-FAC87B3A4414}" srcOrd="0" destOrd="0" presId="urn:microsoft.com/office/officeart/2016/7/layout/BasicLinearProcessNumbered"/>
    <dgm:cxn modelId="{065DD598-9274-4DDE-8403-F5EFE70682B4}" type="presOf" srcId="{3C10B9A1-5BFE-4DA7-A723-C47CCD9409E9}" destId="{61487285-EFDD-48C3-A9E9-445F50F9FAF2}" srcOrd="0" destOrd="0" presId="urn:microsoft.com/office/officeart/2016/7/layout/BasicLinearProcessNumbered"/>
    <dgm:cxn modelId="{7961EFB0-9F13-42E3-8E08-0303F278C61B}" srcId="{010B6CAB-20B4-433C-91E8-F1AD4F199E61}" destId="{C32D3BF8-DF03-4215-B1E9-6FC39E7051C4}" srcOrd="0" destOrd="0" parTransId="{97E18882-4B2E-443D-8E49-306ADFD55661}" sibTransId="{3C10B9A1-5BFE-4DA7-A723-C47CCD9409E9}"/>
    <dgm:cxn modelId="{BD51B6D2-4AF5-4566-A3C8-69B5C8FAA18F}" type="presOf" srcId="{EEAB9A77-AD45-4B2F-97A4-ED3506F06101}" destId="{27B2DE63-FD1D-4260-B1E5-6D8ABFF63895}" srcOrd="0" destOrd="0" presId="urn:microsoft.com/office/officeart/2016/7/layout/BasicLinearProcessNumbered"/>
    <dgm:cxn modelId="{F7BEC8E9-4D88-409A-B108-8E1EC051A85B}" type="presOf" srcId="{408427ED-998A-4FF8-B7B0-53229DD9E833}" destId="{8EACE38B-A0E5-4B53-9562-36B9630228CD}" srcOrd="0" destOrd="0" presId="urn:microsoft.com/office/officeart/2016/7/layout/BasicLinearProcessNumbered"/>
    <dgm:cxn modelId="{67C440AF-886B-4FA6-A392-6B3320B3596B}" type="presParOf" srcId="{25CC15D1-4890-4EA8-8403-D35EDD37CF01}" destId="{D459850D-C1A5-4050-A0D2-CC86C8029373}" srcOrd="0" destOrd="0" presId="urn:microsoft.com/office/officeart/2016/7/layout/BasicLinearProcessNumbered"/>
    <dgm:cxn modelId="{4361A6F5-91D4-44E1-9774-4495335112D0}" type="presParOf" srcId="{D459850D-C1A5-4050-A0D2-CC86C8029373}" destId="{47EE85DE-0EB5-43EB-9B20-F013BB5A895B}" srcOrd="0" destOrd="0" presId="urn:microsoft.com/office/officeart/2016/7/layout/BasicLinearProcessNumbered"/>
    <dgm:cxn modelId="{2E934062-F235-413F-9509-2A5E002A0A35}" type="presParOf" srcId="{D459850D-C1A5-4050-A0D2-CC86C8029373}" destId="{61487285-EFDD-48C3-A9E9-445F50F9FAF2}" srcOrd="1" destOrd="0" presId="urn:microsoft.com/office/officeart/2016/7/layout/BasicLinearProcessNumbered"/>
    <dgm:cxn modelId="{61822990-1DD1-4C33-A1E4-552A23934304}" type="presParOf" srcId="{D459850D-C1A5-4050-A0D2-CC86C8029373}" destId="{31804677-FF3F-4FAA-AA80-38CB9F07DAC3}" srcOrd="2" destOrd="0" presId="urn:microsoft.com/office/officeart/2016/7/layout/BasicLinearProcessNumbered"/>
    <dgm:cxn modelId="{89AEEE9D-3026-4AB0-87EC-499FDD43DF7C}" type="presParOf" srcId="{D459850D-C1A5-4050-A0D2-CC86C8029373}" destId="{FAB6E15C-27E7-4B54-A1ED-EAB74C672D7F}" srcOrd="3" destOrd="0" presId="urn:microsoft.com/office/officeart/2016/7/layout/BasicLinearProcessNumbered"/>
    <dgm:cxn modelId="{82E00691-D5FF-4034-B44D-0FA6BDEF7B7A}" type="presParOf" srcId="{25CC15D1-4890-4EA8-8403-D35EDD37CF01}" destId="{139397F7-1A4E-4AAA-A0B1-978EFB3FBF88}" srcOrd="1" destOrd="0" presId="urn:microsoft.com/office/officeart/2016/7/layout/BasicLinearProcessNumbered"/>
    <dgm:cxn modelId="{FD86F473-25FD-4788-AD3A-929EBC384AFE}" type="presParOf" srcId="{25CC15D1-4890-4EA8-8403-D35EDD37CF01}" destId="{D55244D9-F47E-4AA5-A8AB-D6F1023A5F91}" srcOrd="2" destOrd="0" presId="urn:microsoft.com/office/officeart/2016/7/layout/BasicLinearProcessNumbered"/>
    <dgm:cxn modelId="{B765DC03-AE73-4D97-B993-93F5D852A0AB}" type="presParOf" srcId="{D55244D9-F47E-4AA5-A8AB-D6F1023A5F91}" destId="{27B2DE63-FD1D-4260-B1E5-6D8ABFF63895}" srcOrd="0" destOrd="0" presId="urn:microsoft.com/office/officeart/2016/7/layout/BasicLinearProcessNumbered"/>
    <dgm:cxn modelId="{BB925565-9B92-44A3-8D87-21774D254EDC}" type="presParOf" srcId="{D55244D9-F47E-4AA5-A8AB-D6F1023A5F91}" destId="{DE1BA168-49B2-42B9-B538-180D52E76242}" srcOrd="1" destOrd="0" presId="urn:microsoft.com/office/officeart/2016/7/layout/BasicLinearProcessNumbered"/>
    <dgm:cxn modelId="{DD1CA754-21B9-45C6-8D2C-6ED372BD9594}" type="presParOf" srcId="{D55244D9-F47E-4AA5-A8AB-D6F1023A5F91}" destId="{6D68BA02-CA66-44A3-835E-C9A92CC4464E}" srcOrd="2" destOrd="0" presId="urn:microsoft.com/office/officeart/2016/7/layout/BasicLinearProcessNumbered"/>
    <dgm:cxn modelId="{343D3608-05DD-44C0-AC04-983646E1DB0A}" type="presParOf" srcId="{D55244D9-F47E-4AA5-A8AB-D6F1023A5F91}" destId="{DF0612C8-1FC5-48C8-BC7F-12C4E2801185}" srcOrd="3" destOrd="0" presId="urn:microsoft.com/office/officeart/2016/7/layout/BasicLinearProcessNumbered"/>
    <dgm:cxn modelId="{8575B137-0428-407F-9B08-26C4F6899C4D}" type="presParOf" srcId="{25CC15D1-4890-4EA8-8403-D35EDD37CF01}" destId="{EB6308EC-329C-4EB7-A048-918F6330B427}" srcOrd="3" destOrd="0" presId="urn:microsoft.com/office/officeart/2016/7/layout/BasicLinearProcessNumbered"/>
    <dgm:cxn modelId="{CECC1815-EAB3-4FDF-9532-A7D7F300AB56}" type="presParOf" srcId="{25CC15D1-4890-4EA8-8403-D35EDD37CF01}" destId="{0CE040A8-7C53-4B67-B023-4171E07EEBF6}" srcOrd="4" destOrd="0" presId="urn:microsoft.com/office/officeart/2016/7/layout/BasicLinearProcessNumbered"/>
    <dgm:cxn modelId="{8ED9E51A-A7AB-44B5-AC19-5AFCF695A17C}" type="presParOf" srcId="{0CE040A8-7C53-4B67-B023-4171E07EEBF6}" destId="{8EACE38B-A0E5-4B53-9562-36B9630228CD}" srcOrd="0" destOrd="0" presId="urn:microsoft.com/office/officeart/2016/7/layout/BasicLinearProcessNumbered"/>
    <dgm:cxn modelId="{AE91E14B-CB20-4C77-8731-9BA0346C5270}" type="presParOf" srcId="{0CE040A8-7C53-4B67-B023-4171E07EEBF6}" destId="{44E4173D-2AAE-41EA-BC7A-FAC87B3A4414}" srcOrd="1" destOrd="0" presId="urn:microsoft.com/office/officeart/2016/7/layout/BasicLinearProcessNumbered"/>
    <dgm:cxn modelId="{9AFF8A13-B7E2-499E-B45F-123AB1521BDE}" type="presParOf" srcId="{0CE040A8-7C53-4B67-B023-4171E07EEBF6}" destId="{61E9BA77-8821-40E9-9DA0-4BC2527370DD}" srcOrd="2" destOrd="0" presId="urn:microsoft.com/office/officeart/2016/7/layout/BasicLinearProcessNumbered"/>
    <dgm:cxn modelId="{70A363D6-D17A-4E0B-87F8-804BF50D50E2}" type="presParOf" srcId="{0CE040A8-7C53-4B67-B023-4171E07EEBF6}" destId="{7D8DE632-0B8D-4F86-B8DF-AFB85D4FA89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E85DE-0EB5-43EB-9B20-F013BB5A895B}">
      <dsp:nvSpPr>
        <dsp:cNvPr id="0" name=""/>
        <dsp:cNvSpPr/>
      </dsp:nvSpPr>
      <dsp:spPr>
        <a:xfrm>
          <a:off x="0" y="0"/>
          <a:ext cx="3154934" cy="403262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Does the set of predictors explain a statistically significant portion of variation in the dependent variable? (look at the ANOVA table results) </a:t>
          </a:r>
        </a:p>
      </dsp:txBody>
      <dsp:txXfrm>
        <a:off x="0" y="1532395"/>
        <a:ext cx="3154934" cy="2419572"/>
      </dsp:txXfrm>
    </dsp:sp>
    <dsp:sp modelId="{61487285-EFDD-48C3-A9E9-445F50F9FAF2}">
      <dsp:nvSpPr>
        <dsp:cNvPr id="0" name=""/>
        <dsp:cNvSpPr/>
      </dsp:nvSpPr>
      <dsp:spPr>
        <a:xfrm>
          <a:off x="972573" y="403262"/>
          <a:ext cx="1209786" cy="120978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49742" y="580431"/>
        <a:ext cx="855448" cy="855448"/>
      </dsp:txXfrm>
    </dsp:sp>
    <dsp:sp modelId="{31804677-FF3F-4FAA-AA80-38CB9F07DAC3}">
      <dsp:nvSpPr>
        <dsp:cNvPr id="0" name=""/>
        <dsp:cNvSpPr/>
      </dsp:nvSpPr>
      <dsp:spPr>
        <a:xfrm>
          <a:off x="0" y="4032549"/>
          <a:ext cx="3154934"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2DE63-FD1D-4260-B1E5-6D8ABFF63895}">
      <dsp:nvSpPr>
        <dsp:cNvPr id="0" name=""/>
        <dsp:cNvSpPr/>
      </dsp:nvSpPr>
      <dsp:spPr>
        <a:xfrm>
          <a:off x="3470427" y="0"/>
          <a:ext cx="3154934" cy="4032621"/>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How much of the variation in the dependent viable does our set of predictors explain? </a:t>
          </a:r>
        </a:p>
      </dsp:txBody>
      <dsp:txXfrm>
        <a:off x="3470427" y="1532395"/>
        <a:ext cx="3154934" cy="2419572"/>
      </dsp:txXfrm>
    </dsp:sp>
    <dsp:sp modelId="{DE1BA168-49B2-42B9-B538-180D52E76242}">
      <dsp:nvSpPr>
        <dsp:cNvPr id="0" name=""/>
        <dsp:cNvSpPr/>
      </dsp:nvSpPr>
      <dsp:spPr>
        <a:xfrm>
          <a:off x="4443001" y="403262"/>
          <a:ext cx="1209786" cy="1209786"/>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20170" y="580431"/>
        <a:ext cx="855448" cy="855448"/>
      </dsp:txXfrm>
    </dsp:sp>
    <dsp:sp modelId="{6D68BA02-CA66-44A3-835E-C9A92CC4464E}">
      <dsp:nvSpPr>
        <dsp:cNvPr id="0" name=""/>
        <dsp:cNvSpPr/>
      </dsp:nvSpPr>
      <dsp:spPr>
        <a:xfrm>
          <a:off x="3470427" y="4032549"/>
          <a:ext cx="3154934"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CE38B-A0E5-4B53-9562-36B9630228CD}">
      <dsp:nvSpPr>
        <dsp:cNvPr id="0" name=""/>
        <dsp:cNvSpPr/>
      </dsp:nvSpPr>
      <dsp:spPr>
        <a:xfrm>
          <a:off x="6940854" y="0"/>
          <a:ext cx="3154934" cy="403262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Which of the individual predictors explain variation in the dependent variable, and what is the directions of the relationship (positive or negative)? (look at the t-values and p-values of the individual predictors) </a:t>
          </a:r>
        </a:p>
      </dsp:txBody>
      <dsp:txXfrm>
        <a:off x="6940854" y="1532395"/>
        <a:ext cx="3154934" cy="2419572"/>
      </dsp:txXfrm>
    </dsp:sp>
    <dsp:sp modelId="{44E4173D-2AAE-41EA-BC7A-FAC87B3A4414}">
      <dsp:nvSpPr>
        <dsp:cNvPr id="0" name=""/>
        <dsp:cNvSpPr/>
      </dsp:nvSpPr>
      <dsp:spPr>
        <a:xfrm>
          <a:off x="7913428" y="403262"/>
          <a:ext cx="1209786" cy="1209786"/>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0597" y="580431"/>
        <a:ext cx="855448" cy="855448"/>
      </dsp:txXfrm>
    </dsp:sp>
    <dsp:sp modelId="{61E9BA77-8821-40E9-9DA0-4BC2527370DD}">
      <dsp:nvSpPr>
        <dsp:cNvPr id="0" name=""/>
        <dsp:cNvSpPr/>
      </dsp:nvSpPr>
      <dsp:spPr>
        <a:xfrm>
          <a:off x="6940854" y="4032549"/>
          <a:ext cx="3154934"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11/8/2021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you can, please publicize the upcoming Marketing Analytics Industry Panel in your undergraduate courses.  This is an Edge-approved event, so registration will fill up quickly.  If students want to attend, they should register this week, before the event is publicized to all business majors.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PowerPoint slide and a pdf version are attached for use in your classes.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1904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60808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751246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i="1" dirty="0"/>
              <a:t>Thankfully, correlation </a:t>
            </a:r>
            <a:r>
              <a:rPr lang="en-US" altLang="en-US" sz="1200" i="1" dirty="0">
                <a:cs typeface="Arial" pitchFamily="34" charset="0"/>
              </a:rPr>
              <a:t>is not the same thing as causation.</a:t>
            </a:r>
            <a:endParaRPr lang="en-US" sz="12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1739722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suit and tie, but since this is a business presentation, hence professional dress is expected. </a:t>
            </a:r>
          </a:p>
          <a:p>
            <a:endParaRPr lang="en-US" dirty="0"/>
          </a:p>
          <a:p>
            <a:endParaRPr lang="en-US" dirty="0"/>
          </a:p>
          <a:p>
            <a:r>
              <a:rPr lang="en-US" dirty="0"/>
              <a:t>Update about the order of presentation. I’ve checked with the syllabus, and the two dates are November 17</a:t>
            </a:r>
            <a:r>
              <a:rPr lang="en-US" baseline="30000" dirty="0"/>
              <a:t>th</a:t>
            </a:r>
            <a:r>
              <a:rPr lang="en-US" dirty="0"/>
              <a:t> and 29</a:t>
            </a:r>
            <a:r>
              <a:rPr lang="en-US" baseline="30000" dirty="0"/>
              <a:t>th</a:t>
            </a:r>
            <a:r>
              <a:rPr lang="en-US" dirty="0"/>
              <a:t> instead of November 29</a:t>
            </a:r>
            <a:r>
              <a:rPr lang="en-US" baseline="30000" dirty="0"/>
              <a:t>th</a:t>
            </a:r>
            <a:r>
              <a:rPr lang="en-US" dirty="0"/>
              <a:t> and December 8</a:t>
            </a:r>
            <a:r>
              <a:rPr lang="en-US" baseline="30000" dirty="0"/>
              <a:t>th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in either case, there shouldn’t be a problem since all of you will be in class anyway. And the order of presentation for the two dates remain constant. </a:t>
            </a:r>
          </a:p>
          <a:p>
            <a:endParaRPr lang="en-US" dirty="0"/>
          </a:p>
          <a:p>
            <a:r>
              <a:rPr lang="en-US" dirty="0"/>
              <a:t>Please let me know if your group would like to change the order, I can ask other groups if they want to change with you. </a:t>
            </a:r>
          </a:p>
          <a:p>
            <a:endParaRPr lang="en-US" dirty="0"/>
          </a:p>
          <a:p>
            <a:r>
              <a:rPr lang="en-US" dirty="0"/>
              <a:t>Go over the sample slides link (</a:t>
            </a:r>
            <a:r>
              <a:rPr lang="en-US"/>
              <a:t>cover expectation as well)</a:t>
            </a:r>
          </a:p>
          <a:p>
            <a:endParaRPr lang="en-US" dirty="0"/>
          </a:p>
          <a:p>
            <a:endParaRPr lang="en-US" dirty="0"/>
          </a:p>
          <a:p>
            <a:pPr algn="l">
              <a:buFont typeface="Arial" panose="020B0604020202020204" pitchFamily="34" charset="0"/>
              <a:buChar char="•"/>
            </a:pPr>
            <a:r>
              <a:rPr lang="en-US" b="0" i="0" dirty="0">
                <a:solidFill>
                  <a:srgbClr val="333333"/>
                </a:solidFill>
                <a:effectLst/>
                <a:latin typeface="Lato Extended"/>
              </a:rPr>
              <a:t>You are responsible for practicing your presentation on the classroom equipment before presentation day and making sure that everyone in the group is familiar with how the equipment works.</a:t>
            </a:r>
          </a:p>
          <a:p>
            <a:pPr algn="l">
              <a:buFont typeface="Arial" panose="020B0604020202020204" pitchFamily="34" charset="0"/>
              <a:buChar char="•"/>
            </a:pPr>
            <a:r>
              <a:rPr lang="en-US" b="0" i="0" dirty="0">
                <a:solidFill>
                  <a:srgbClr val="333333"/>
                </a:solidFill>
                <a:effectLst/>
                <a:latin typeface="Lato Extended"/>
              </a:rPr>
              <a:t>On presentation day, you must be set up and ready to go before the beginning of class. If you are not ready at that time, there will be point deductions and you may be asked to give your presentation at another time. Class time is very tightly scheduled during presentation days, and it is necessary that all groups be ready to present at the appointed time.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3750575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how to do </a:t>
            </a:r>
            <a:r>
              <a:rPr lang="en-US"/>
              <a:t>presentation critique </a:t>
            </a:r>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217853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expected format of </a:t>
            </a:r>
            <a:r>
              <a:rPr lang="en-US"/>
              <a:t>the report</a:t>
            </a:r>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2697819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11/8/2021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11/8/2021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11/8/2021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11/8/2021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11/8/2021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11/8/2021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11/8/2021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11/8/2021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11/8/2021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11/8/2021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11/8/2021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11/8/2021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mikenguyen13/mar4050_F21/raw/master/project_assignment/presentation/Pointers%20on%20presentations.doc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ithub.com/mikenguyen13/mar4050_F21/raw/master/project_assignment/presentation/Presentation%20Evaluation%20Assignment.docx" TargetMode="External"/><Relationship Id="rId5" Type="http://schemas.openxmlformats.org/officeDocument/2006/relationships/hyperlink" Target="https://github.com/mikenguyen13/mar4050_F21/raw/master/project_assignment/presentation/Sample%20Student%20Presentation%20from%20previous%20semester.pptx" TargetMode="External"/><Relationship Id="rId4" Type="http://schemas.openxmlformats.org/officeDocument/2006/relationships/hyperlink" Target="https://github.com/mikenguyen13/mar4050_F21/raw/master/project_assignment/presentation/Presentation%20slide%20examples.pptx"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45C7-6B86-4116-8EA4-6FDCBEA686DF}"/>
              </a:ext>
            </a:extLst>
          </p:cNvPr>
          <p:cNvSpPr>
            <a:spLocks noGrp="1"/>
          </p:cNvSpPr>
          <p:nvPr>
            <p:ph type="ctrTitle"/>
          </p:nvPr>
        </p:nvSpPr>
        <p:spPr/>
        <p:txBody>
          <a:bodyPr/>
          <a:lstStyle/>
          <a:p>
            <a:r>
              <a:rPr lang="en-US" dirty="0"/>
              <a:t>Good Morning</a:t>
            </a:r>
          </a:p>
        </p:txBody>
      </p:sp>
      <p:sp>
        <p:nvSpPr>
          <p:cNvPr id="3" name="Subtitle 2">
            <a:extLst>
              <a:ext uri="{FF2B5EF4-FFF2-40B4-BE49-F238E27FC236}">
                <a16:creationId xmlns:a16="http://schemas.microsoft.com/office/drawing/2014/main" id="{00C527FC-DB35-4F84-8902-324800E911B4}"/>
              </a:ext>
            </a:extLst>
          </p:cNvPr>
          <p:cNvSpPr>
            <a:spLocks noGrp="1"/>
          </p:cNvSpPr>
          <p:nvPr>
            <p:ph type="subTitle" idx="1"/>
          </p:nvPr>
        </p:nvSpPr>
        <p:spPr/>
        <p:txBody>
          <a:bodyPr/>
          <a:lstStyle/>
          <a:p>
            <a:r>
              <a:rPr lang="en-US" dirty="0"/>
              <a:t>Take your name tag</a:t>
            </a:r>
          </a:p>
          <a:p>
            <a:r>
              <a:rPr lang="en-US" dirty="0"/>
              <a:t>Check-in</a:t>
            </a:r>
          </a:p>
        </p:txBody>
      </p:sp>
    </p:spTree>
    <p:extLst>
      <p:ext uri="{BB962C8B-B14F-4D97-AF65-F5344CB8AC3E}">
        <p14:creationId xmlns:p14="http://schemas.microsoft.com/office/powerpoint/2010/main" val="368068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FE1A7-CA81-49C3-BD45-B58412B2A7EA}"/>
              </a:ext>
            </a:extLst>
          </p:cNvPr>
          <p:cNvSpPr>
            <a:spLocks noGrp="1"/>
          </p:cNvSpPr>
          <p:nvPr>
            <p:ph type="title"/>
          </p:nvPr>
        </p:nvSpPr>
        <p:spPr>
          <a:xfrm>
            <a:off x="841248" y="548640"/>
            <a:ext cx="3600860" cy="5431536"/>
          </a:xfrm>
        </p:spPr>
        <p:txBody>
          <a:bodyPr>
            <a:normAutofit/>
          </a:bodyPr>
          <a:lstStyle/>
          <a:p>
            <a:r>
              <a:rPr lang="en-US" sz="5400"/>
              <a:t>Why Use Multivariate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CA7E00-D32C-4A1E-B107-BDBA8535F4E0}"/>
              </a:ext>
            </a:extLst>
          </p:cNvPr>
          <p:cNvSpPr>
            <a:spLocks noGrp="1"/>
          </p:cNvSpPr>
          <p:nvPr>
            <p:ph idx="1"/>
          </p:nvPr>
        </p:nvSpPr>
        <p:spPr>
          <a:xfrm>
            <a:off x="5126418" y="552091"/>
            <a:ext cx="6224335" cy="5431536"/>
          </a:xfrm>
        </p:spPr>
        <p:txBody>
          <a:bodyPr anchor="ctr">
            <a:normAutofit/>
          </a:bodyPr>
          <a:lstStyle/>
          <a:p>
            <a:r>
              <a:rPr lang="en-US" sz="2200"/>
              <a:t>Multivariate analyses allow researchers a closer look at their data than is possible with univariate analyses</a:t>
            </a:r>
          </a:p>
        </p:txBody>
      </p:sp>
    </p:spTree>
    <p:extLst>
      <p:ext uri="{BB962C8B-B14F-4D97-AF65-F5344CB8AC3E}">
        <p14:creationId xmlns:p14="http://schemas.microsoft.com/office/powerpoint/2010/main" val="338076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0479D-B1F5-47C9-9C09-327DA3B4B77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A Univariate Analysis Result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B1D1A652-3720-462F-A9B9-85836A97872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7139" y="640080"/>
            <a:ext cx="4148930"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792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9CE10B-7217-4727-A3A7-5DF664DEB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44029-71CD-488E-956A-1586FE9817C7}"/>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600" kern="1200">
                <a:solidFill>
                  <a:schemeClr val="tx1"/>
                </a:solidFill>
                <a:latin typeface="+mj-lt"/>
                <a:ea typeface="+mj-ea"/>
                <a:cs typeface="+mj-cs"/>
              </a:rPr>
              <a:t>Multivariate Analysis Results: Enhanced Meaning</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8B390F9D-67FC-41EF-9262-2F614055F8FC}"/>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t="700" r="2" b="1951"/>
          <a:stretch/>
        </p:blipFill>
        <p:spPr bwMode="auto">
          <a:xfrm>
            <a:off x="4125081"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FF4E1F76-380D-47AB-A2EC-F085492AABEB}"/>
              </a:ext>
            </a:extLst>
          </p:cNvPr>
          <p:cNvPicPr>
            <a:picLocks noGrp="1" noChangeAspect="1" noChangeArrowheads="1"/>
          </p:cNvPicPr>
          <p:nvPr/>
        </p:nvPicPr>
        <p:blipFill rotWithShape="1">
          <a:blip r:embed="rId3">
            <a:extLst>
              <a:ext uri="{28A0092B-C50C-407E-A947-70E740481C1C}">
                <a14:useLocalDpi xmlns:a14="http://schemas.microsoft.com/office/drawing/2010/main" val="0"/>
              </a:ext>
            </a:extLst>
          </a:blip>
          <a:srcRect l="1849" r="16160" b="-3"/>
          <a:stretch/>
        </p:blipFill>
        <p:spPr bwMode="auto">
          <a:xfrm>
            <a:off x="7812357"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81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1D2A20-2EB8-455E-B3CD-14F0EF241AB3}"/>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Cross Tabulation</a:t>
            </a:r>
          </a:p>
        </p:txBody>
      </p:sp>
      <p:sp>
        <p:nvSpPr>
          <p:cNvPr id="3" name="Content Placeholder 2">
            <a:extLst>
              <a:ext uri="{FF2B5EF4-FFF2-40B4-BE49-F238E27FC236}">
                <a16:creationId xmlns:a16="http://schemas.microsoft.com/office/drawing/2014/main" id="{506680AA-8472-49D1-A34C-046E6D268976}"/>
              </a:ext>
            </a:extLst>
          </p:cNvPr>
          <p:cNvSpPr>
            <a:spLocks noGrp="1"/>
          </p:cNvSpPr>
          <p:nvPr>
            <p:ph idx="1"/>
          </p:nvPr>
        </p:nvSpPr>
        <p:spPr>
          <a:xfrm>
            <a:off x="838200" y="2586789"/>
            <a:ext cx="10515600" cy="3590174"/>
          </a:xfrm>
        </p:spPr>
        <p:txBody>
          <a:bodyPr>
            <a:normAutofit/>
          </a:bodyPr>
          <a:lstStyle/>
          <a:p>
            <a:r>
              <a:rPr lang="en-US" sz="2200"/>
              <a:t>A multivariate technique used for studying the relationship between two or more categorical variables. The technique considers the joint distribution of sample elements across variables </a:t>
            </a:r>
          </a:p>
        </p:txBody>
      </p:sp>
    </p:spTree>
    <p:extLst>
      <p:ext uri="{BB962C8B-B14F-4D97-AF65-F5344CB8AC3E}">
        <p14:creationId xmlns:p14="http://schemas.microsoft.com/office/powerpoint/2010/main" val="206753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526FF-4E6A-490B-A949-47FEEEAE898B}"/>
              </a:ext>
            </a:extLst>
          </p:cNvPr>
          <p:cNvSpPr>
            <a:spLocks noGrp="1"/>
          </p:cNvSpPr>
          <p:nvPr>
            <p:ph type="title"/>
          </p:nvPr>
        </p:nvSpPr>
        <p:spPr>
          <a:xfrm>
            <a:off x="640080" y="325369"/>
            <a:ext cx="4368602" cy="1956841"/>
          </a:xfrm>
        </p:spPr>
        <p:txBody>
          <a:bodyPr anchor="b">
            <a:normAutofit/>
          </a:bodyPr>
          <a:lstStyle/>
          <a:p>
            <a:r>
              <a:rPr lang="en-US" sz="5400"/>
              <a:t>Back to the AFC Project</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648818-9211-4A7C-8422-FDC7E3639278}"/>
              </a:ext>
            </a:extLst>
          </p:cNvPr>
          <p:cNvSpPr>
            <a:spLocks noGrp="1"/>
          </p:cNvSpPr>
          <p:nvPr>
            <p:ph idx="1"/>
          </p:nvPr>
        </p:nvSpPr>
        <p:spPr>
          <a:xfrm>
            <a:off x="640080" y="2872899"/>
            <a:ext cx="4243589" cy="3320668"/>
          </a:xfrm>
        </p:spPr>
        <p:txBody>
          <a:bodyPr>
            <a:normAutofit/>
          </a:bodyPr>
          <a:lstStyle/>
          <a:p>
            <a:r>
              <a:rPr lang="en-US" sz="2200"/>
              <a:t>Question: Does being referred by a doctor to AFC lead to greater usage of the therapy pool?</a:t>
            </a:r>
          </a:p>
        </p:txBody>
      </p:sp>
      <p:pic>
        <p:nvPicPr>
          <p:cNvPr id="4" name="Picture 3" descr="A photo shows two women exercising in an indoor therapy pool. One of them is walking on a tread mill, while the other is being instructed by a trainer on how to use an elastic band.&#10;">
            <a:extLst>
              <a:ext uri="{FF2B5EF4-FFF2-40B4-BE49-F238E27FC236}">
                <a16:creationId xmlns:a16="http://schemas.microsoft.com/office/drawing/2014/main" id="{246C6493-952C-4728-83B0-DAA90E55BA92}"/>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l="20247" r="1455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11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02FA3-1F32-41DA-873E-D709578AEE4B}"/>
              </a:ext>
            </a:extLst>
          </p:cNvPr>
          <p:cNvSpPr>
            <a:spLocks noGrp="1"/>
          </p:cNvSpPr>
          <p:nvPr>
            <p:ph type="title"/>
          </p:nvPr>
        </p:nvSpPr>
        <p:spPr>
          <a:xfrm>
            <a:off x="841248" y="548640"/>
            <a:ext cx="3600860" cy="5431536"/>
          </a:xfrm>
        </p:spPr>
        <p:txBody>
          <a:bodyPr>
            <a:normAutofit/>
          </a:bodyPr>
          <a:lstStyle/>
          <a:p>
            <a:r>
              <a:rPr lang="en-US" sz="5400"/>
              <a:t>Back to the AFC Project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D57FC4-454B-4FC0-B951-1EE96035FE38}"/>
              </a:ext>
            </a:extLst>
          </p:cNvPr>
          <p:cNvSpPr>
            <a:spLocks noGrp="1"/>
          </p:cNvSpPr>
          <p:nvPr>
            <p:ph idx="1"/>
          </p:nvPr>
        </p:nvSpPr>
        <p:spPr>
          <a:xfrm>
            <a:off x="5126418" y="552091"/>
            <a:ext cx="6224335" cy="5431536"/>
          </a:xfrm>
        </p:spPr>
        <p:txBody>
          <a:bodyPr anchor="ctr">
            <a:normAutofit/>
          </a:bodyPr>
          <a:lstStyle/>
          <a:p>
            <a:r>
              <a:rPr lang="en-US" sz="2200"/>
              <a:t>Two Categorical variables: </a:t>
            </a:r>
          </a:p>
          <a:p>
            <a:pPr lvl="1"/>
            <a:r>
              <a:rPr lang="en-US" sz="2200"/>
              <a:t>Doctor referral (yes, no)</a:t>
            </a:r>
          </a:p>
          <a:p>
            <a:pPr lvl="1"/>
            <a:r>
              <a:rPr lang="en-US" sz="2200"/>
              <a:t>Pool Usage (yes, no)</a:t>
            </a:r>
          </a:p>
          <a:p>
            <a:r>
              <a:rPr lang="en-US" sz="2200"/>
              <a:t>In this situation, </a:t>
            </a:r>
          </a:p>
          <a:p>
            <a:pPr lvl="1"/>
            <a:r>
              <a:rPr lang="en-US" sz="2200"/>
              <a:t>Doctor referral would be considered the independent, or causal variable</a:t>
            </a:r>
          </a:p>
          <a:p>
            <a:pPr lvl="1"/>
            <a:r>
              <a:rPr lang="en-US" sz="2200"/>
              <a:t>Pool usage would be considered the dependent, or outcome variable. </a:t>
            </a:r>
          </a:p>
        </p:txBody>
      </p:sp>
      <p:sp>
        <p:nvSpPr>
          <p:cNvPr id="14" name="Content Placeholder 3">
            <a:extLst>
              <a:ext uri="{FF2B5EF4-FFF2-40B4-BE49-F238E27FC236}">
                <a16:creationId xmlns:a16="http://schemas.microsoft.com/office/drawing/2014/main" id="{652DFCF3-AB9F-498E-B88C-9157917DD467}"/>
              </a:ext>
            </a:extLst>
          </p:cNvPr>
          <p:cNvSpPr>
            <a:spLocks noGrp="1"/>
          </p:cNvSpPr>
          <p:nvPr/>
        </p:nvSpPr>
        <p:spPr bwMode="auto">
          <a:xfrm rot="2189534">
            <a:off x="9300098" y="937549"/>
            <a:ext cx="2286000" cy="1371600"/>
          </a:xfrm>
          <a:prstGeom prst="roundRect">
            <a:avLst/>
          </a:prstGeom>
          <a:solidFill>
            <a:srgbClr val="CCCCCC"/>
          </a:solidFill>
          <a:ln w="28575">
            <a:solidFill>
              <a:srgbClr val="93ABAD"/>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000" b="1" dirty="0"/>
              <a:t>This is an ideal situation for cross tabulation analysis</a:t>
            </a:r>
          </a:p>
        </p:txBody>
      </p:sp>
    </p:spTree>
    <p:extLst>
      <p:ext uri="{BB962C8B-B14F-4D97-AF65-F5344CB8AC3E}">
        <p14:creationId xmlns:p14="http://schemas.microsoft.com/office/powerpoint/2010/main" val="938487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F712F7-C5AB-4BD1-9E30-638806C063E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9882F3E0-676D-4A0E-98C6-72969E40891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RAW SPSS OUTPUT</a:t>
            </a:r>
          </a:p>
        </p:txBody>
      </p:sp>
      <p:pic>
        <p:nvPicPr>
          <p:cNvPr id="5" name="Picture 4" descr="A table titled “Avery Fitness Center: Therapy Pool Usage by Doctor’s Recommendation (SPSS Output)” shows the doctor-pool cross tabulation. ">
            <a:extLst>
              <a:ext uri="{FF2B5EF4-FFF2-40B4-BE49-F238E27FC236}">
                <a16:creationId xmlns:a16="http://schemas.microsoft.com/office/drawing/2014/main" id="{549147A1-D1A0-4DC4-8834-65868F29FA6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8" cy="3483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374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6D173E-33B1-4199-AC56-9A5B952897ED}"/>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F222F3C0-298F-4708-89B7-83FDFDF198E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MARGINAL TOTALS</a:t>
            </a:r>
          </a:p>
        </p:txBody>
      </p:sp>
      <p:pic>
        <p:nvPicPr>
          <p:cNvPr id="5" name="Picture 4" descr="A table titled “Avery Fitness Center: Therapy Pool Usage by Doctor’s Recommendation (SPSS Output)” shows the doctor-pool cross tabulation.&#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 headed ‘total,’ for rows headed 0 doctors and 1 doctor, are enclosed in a rectangle. The numbers for the total count, percent within doctor, and percent within pool, under columns headed 0 pools and 1 pool, are enclosed in a separate rectangle.">
            <a:extLst>
              <a:ext uri="{FF2B5EF4-FFF2-40B4-BE49-F238E27FC236}">
                <a16:creationId xmlns:a16="http://schemas.microsoft.com/office/drawing/2014/main" id="{7C729F0D-6B16-4AD7-B10E-596B36F63F7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997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21D246-3FD8-47F3-846E-53C5C47FBF3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C8E540DB-12AD-471F-A18B-0E151A0136E0}"/>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CELLS</a:t>
            </a:r>
          </a:p>
        </p:txBody>
      </p:sp>
      <p:pic>
        <p:nvPicPr>
          <p:cNvPr id="5" name="Picture 4" descr="A table titled “Avery Fitness Center: Therapy Pool Usage by Doctor’s Recommendation (SPSS Output)” shows the doctor-pool cross tabulation. &#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s headed 0 pools and 1 pool, for rows headed 0 doctors and 1 doctor, are enclosed in a rectangle.">
            <a:extLst>
              <a:ext uri="{FF2B5EF4-FFF2-40B4-BE49-F238E27FC236}">
                <a16:creationId xmlns:a16="http://schemas.microsoft.com/office/drawing/2014/main" id="{B72C68EC-6264-430D-B43F-967BB7F321E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80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8271C-5E5A-4858-B0B5-9BBB4F60871B}"/>
              </a:ext>
            </a:extLst>
          </p:cNvPr>
          <p:cNvSpPr>
            <a:spLocks noGrp="1"/>
          </p:cNvSpPr>
          <p:nvPr>
            <p:ph type="title"/>
          </p:nvPr>
        </p:nvSpPr>
        <p:spPr>
          <a:xfrm>
            <a:off x="640080" y="325369"/>
            <a:ext cx="4368602" cy="1956841"/>
          </a:xfrm>
        </p:spPr>
        <p:txBody>
          <a:bodyPr anchor="b">
            <a:normAutofit/>
          </a:bodyPr>
          <a:lstStyle/>
          <a:p>
            <a:r>
              <a:rPr lang="en-US" sz="4200"/>
              <a:t>Which Percentages Should I Use?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B60D2D-3539-4231-A05C-09894C17FC0D}"/>
              </a:ext>
            </a:extLst>
          </p:cNvPr>
          <p:cNvSpPr>
            <a:spLocks noGrp="1"/>
          </p:cNvSpPr>
          <p:nvPr>
            <p:ph idx="1"/>
          </p:nvPr>
        </p:nvSpPr>
        <p:spPr>
          <a:xfrm>
            <a:off x="640080" y="2872899"/>
            <a:ext cx="4243589" cy="3320668"/>
          </a:xfrm>
        </p:spPr>
        <p:txBody>
          <a:bodyPr>
            <a:normAutofit/>
          </a:bodyPr>
          <a:lstStyle/>
          <a:p>
            <a:r>
              <a:rPr lang="en-US" sz="2200"/>
              <a:t>Always calculate percentages in the direction of the causal variable </a:t>
            </a:r>
          </a:p>
          <a:p>
            <a:r>
              <a:rPr lang="en-US" sz="2200"/>
              <a:t>Hint: Which variable might have caused the other to occur?</a:t>
            </a:r>
          </a:p>
        </p:txBody>
      </p:sp>
      <p:pic>
        <p:nvPicPr>
          <p:cNvPr id="5" name="Picture 4" descr="Question mark on green pastel background">
            <a:extLst>
              <a:ext uri="{FF2B5EF4-FFF2-40B4-BE49-F238E27FC236}">
                <a16:creationId xmlns:a16="http://schemas.microsoft.com/office/drawing/2014/main" id="{F90CC42C-A7B2-4CCA-A16E-1E323D1C02A9}"/>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69444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D6FBEC-5EDD-6E49-A226-0851B414984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917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F9249B-106E-41EA-949D-CCE3C1831A9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Presenting the Results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table">
            <a:extLst>
              <a:ext uri="{FF2B5EF4-FFF2-40B4-BE49-F238E27FC236}">
                <a16:creationId xmlns:a16="http://schemas.microsoft.com/office/drawing/2014/main" id="{DDF869FE-EBD8-4DA1-A5BA-F7F950BA5B28}"/>
              </a:ext>
            </a:extLst>
          </p:cNvPr>
          <p:cNvPicPr>
            <a:picLocks noChangeAspect="1"/>
          </p:cNvPicPr>
          <p:nvPr/>
        </p:nvPicPr>
        <p:blipFill>
          <a:blip r:embed="rId2"/>
          <a:stretch>
            <a:fillRect/>
          </a:stretch>
        </p:blipFill>
        <p:spPr>
          <a:xfrm>
            <a:off x="5414356" y="2036162"/>
            <a:ext cx="6408836" cy="2634424"/>
          </a:xfrm>
          <a:prstGeom prst="rect">
            <a:avLst/>
          </a:prstGeom>
        </p:spPr>
      </p:pic>
      <p:sp>
        <p:nvSpPr>
          <p:cNvPr id="4" name="Content Placeholder 2">
            <a:extLst>
              <a:ext uri="{FF2B5EF4-FFF2-40B4-BE49-F238E27FC236}">
                <a16:creationId xmlns:a16="http://schemas.microsoft.com/office/drawing/2014/main" id="{2C30351A-DB12-407D-AB72-6A3189A65FBA}"/>
              </a:ext>
            </a:extLst>
          </p:cNvPr>
          <p:cNvSpPr>
            <a:spLocks noGrp="1"/>
          </p:cNvSpPr>
          <p:nvPr/>
        </p:nvSpPr>
        <p:spPr bwMode="auto">
          <a:xfrm>
            <a:off x="5414356" y="1047666"/>
            <a:ext cx="3474720" cy="92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Doctor Recommendation?</a:t>
            </a:r>
            <a:endParaRPr lang="en-US" sz="2800" dirty="0"/>
          </a:p>
        </p:txBody>
      </p:sp>
      <p:sp>
        <p:nvSpPr>
          <p:cNvPr id="5" name="Content Placeholder 3">
            <a:extLst>
              <a:ext uri="{FF2B5EF4-FFF2-40B4-BE49-F238E27FC236}">
                <a16:creationId xmlns:a16="http://schemas.microsoft.com/office/drawing/2014/main" id="{27564300-1025-41A6-9044-8E2B9290DAB9}"/>
              </a:ext>
            </a:extLst>
          </p:cNvPr>
          <p:cNvSpPr>
            <a:spLocks noGrp="1"/>
          </p:cNvSpPr>
          <p:nvPr/>
        </p:nvSpPr>
        <p:spPr bwMode="auto">
          <a:xfrm>
            <a:off x="8545044" y="1428666"/>
            <a:ext cx="4023360" cy="548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Utilized Therapy Pool?</a:t>
            </a:r>
            <a:endParaRPr lang="en-US" sz="2800" dirty="0"/>
          </a:p>
        </p:txBody>
      </p:sp>
    </p:spTree>
    <p:extLst>
      <p:ext uri="{BB962C8B-B14F-4D97-AF65-F5344CB8AC3E}">
        <p14:creationId xmlns:p14="http://schemas.microsoft.com/office/powerpoint/2010/main" val="168055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2BBE3-5195-452A-8CC4-0B56337B9AF0}"/>
              </a:ext>
            </a:extLst>
          </p:cNvPr>
          <p:cNvSpPr>
            <a:spLocks noGrp="1"/>
          </p:cNvSpPr>
          <p:nvPr>
            <p:ph type="title"/>
          </p:nvPr>
        </p:nvSpPr>
        <p:spPr>
          <a:xfrm>
            <a:off x="630936" y="502920"/>
            <a:ext cx="3419856" cy="1463040"/>
          </a:xfrm>
        </p:spPr>
        <p:txBody>
          <a:bodyPr anchor="ctr">
            <a:normAutofit/>
          </a:bodyPr>
          <a:lstStyle/>
          <a:p>
            <a:r>
              <a:rPr lang="en-US" sz="4800"/>
              <a:t>Presenting the Results</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D6F594-C1B7-48EA-B94A-7AAA67E2D78A}"/>
              </a:ext>
            </a:extLst>
          </p:cNvPr>
          <p:cNvSpPr>
            <a:spLocks noGrp="1"/>
          </p:cNvSpPr>
          <p:nvPr>
            <p:ph idx="1"/>
          </p:nvPr>
        </p:nvSpPr>
        <p:spPr>
          <a:xfrm>
            <a:off x="4654295" y="502920"/>
            <a:ext cx="6894576" cy="1463040"/>
          </a:xfrm>
        </p:spPr>
        <p:txBody>
          <a:bodyPr anchor="ctr">
            <a:normAutofit/>
          </a:bodyPr>
          <a:lstStyle/>
          <a:p>
            <a:r>
              <a:rPr lang="en-US" sz="2200"/>
              <a:t>Banner: A series of cross tabulations between an outcome, or dependent variable, and serval (sometimes many) explanatory variables in a single table. </a:t>
            </a:r>
          </a:p>
        </p:txBody>
      </p:sp>
      <p:pic>
        <p:nvPicPr>
          <p:cNvPr id="4" name="Picture 3" descr="A table is titled, Avery Fitness Center: Banner Table.">
            <a:extLst>
              <a:ext uri="{FF2B5EF4-FFF2-40B4-BE49-F238E27FC236}">
                <a16:creationId xmlns:a16="http://schemas.microsoft.com/office/drawing/2014/main" id="{893212A0-4F7E-46EF-9F57-BD677947A57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4281" y="2290936"/>
            <a:ext cx="9371245" cy="39593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0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30CD6-42A7-4914-A93C-76201A215F20}"/>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F17181-313F-452F-9847-73725A95CEB2}"/>
                  </a:ext>
                </a:extLst>
              </p:cNvPr>
              <p:cNvSpPr>
                <a:spLocks noGrp="1"/>
              </p:cNvSpPr>
              <p:nvPr>
                <p:ph idx="1"/>
              </p:nvPr>
            </p:nvSpPr>
            <p:spPr>
              <a:xfrm>
                <a:off x="5126418" y="552091"/>
                <a:ext cx="6224335" cy="5431536"/>
              </a:xfrm>
            </p:spPr>
            <p:txBody>
              <a:bodyPr anchor="ctr">
                <a:normAutofit/>
              </a:bodyPr>
              <a:lstStyle/>
              <a:p>
                <a:r>
                  <a:rPr lang="en-US" sz="2200"/>
                  <a:t>Pearson Chi-square </a:t>
                </a:r>
                <a14:m>
                  <m:oMath xmlns:m="http://schemas.openxmlformats.org/officeDocument/2006/math">
                    <m:sSup>
                      <m:sSupPr>
                        <m:ctrlPr>
                          <a:rPr lang="en-US" sz="2200" b="0" i="1">
                            <a:latin typeface="Cambria Math" panose="02040503050406030204" pitchFamily="18" charset="0"/>
                          </a:rPr>
                        </m:ctrlPr>
                      </m:sSupPr>
                      <m:e>
                        <m:r>
                          <a:rPr lang="en-US" sz="2200" b="0" i="1">
                            <a:latin typeface="Cambria Math" panose="02040503050406030204" pitchFamily="18" charset="0"/>
                          </a:rPr>
                          <m:t>𝜒</m:t>
                        </m:r>
                      </m:e>
                      <m:sup>
                        <m:r>
                          <a:rPr lang="en-US" sz="2200" b="0" i="1">
                            <a:latin typeface="Cambria Math" panose="02040503050406030204" pitchFamily="18" charset="0"/>
                          </a:rPr>
                          <m:t>2</m:t>
                        </m:r>
                      </m:sup>
                    </m:sSup>
                  </m:oMath>
                </a14:m>
                <a:r>
                  <a:rPr lang="en-US" sz="2200"/>
                  <a:t>test of independence: A commonly used statistic for testing the null hypothesis that categorical variables are independent of one another. </a:t>
                </a:r>
              </a:p>
              <a:p>
                <a:r>
                  <a:rPr lang="en-US" sz="2200"/>
                  <a:t>Independent Sample t-test for means: A technique commonly used to determine whether two groups differ on some characteristic assessed on a continuous measure (e.g., satisfaction rating between men vs. women; age in years between customers vs. noncustomers)</a:t>
                </a:r>
              </a:p>
              <a:p>
                <a:endParaRPr lang="en-US" sz="2200"/>
              </a:p>
            </p:txBody>
          </p:sp>
        </mc:Choice>
        <mc:Fallback xmlns="">
          <p:sp>
            <p:nvSpPr>
              <p:cNvPr id="3" name="Content Placeholder 2">
                <a:extLst>
                  <a:ext uri="{FF2B5EF4-FFF2-40B4-BE49-F238E27FC236}">
                    <a16:creationId xmlns:a16="http://schemas.microsoft.com/office/drawing/2014/main" id="{41F17181-313F-452F-9847-73725A95CEB2}"/>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r="-979"/>
                </a:stretch>
              </a:blipFill>
            </p:spPr>
            <p:txBody>
              <a:bodyPr/>
              <a:lstStyle/>
              <a:p>
                <a:r>
                  <a:rPr lang="en-US">
                    <a:noFill/>
                  </a:rPr>
                  <a:t> </a:t>
                </a:r>
              </a:p>
            </p:txBody>
          </p:sp>
        </mc:Fallback>
      </mc:AlternateContent>
    </p:spTree>
    <p:extLst>
      <p:ext uri="{BB962C8B-B14F-4D97-AF65-F5344CB8AC3E}">
        <p14:creationId xmlns:p14="http://schemas.microsoft.com/office/powerpoint/2010/main" val="491973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55ABE-1BD5-4843-963B-2238A5469654}"/>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2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C9A2DD-96AA-41BC-8E2D-8F3F24F01E3C}"/>
              </a:ext>
            </a:extLst>
          </p:cNvPr>
          <p:cNvSpPr>
            <a:spLocks noGrp="1"/>
          </p:cNvSpPr>
          <p:nvPr>
            <p:ph idx="1"/>
          </p:nvPr>
        </p:nvSpPr>
        <p:spPr>
          <a:xfrm>
            <a:off x="630936" y="2807208"/>
            <a:ext cx="3429000" cy="3410712"/>
          </a:xfrm>
        </p:spPr>
        <p:txBody>
          <a:bodyPr anchor="t">
            <a:normAutofit/>
          </a:bodyPr>
          <a:lstStyle/>
          <a:p>
            <a:r>
              <a:rPr lang="en-US" sz="2200"/>
              <a:t>Does utilizing the exercise circuit (categorical independent variable) lead to increased number of visits to the center (continuous dependent variable)? </a:t>
            </a:r>
          </a:p>
        </p:txBody>
      </p:sp>
      <p:pic>
        <p:nvPicPr>
          <p:cNvPr id="4" name="Picture 3" descr="A set of three tables is titled, Avery Fitness Center: Number of Visits (Past 30 Days) by Exercise Circuit Usage. &#10;The first table is titled, Group Statistics. The column headers are Circuit, N, Mean, Standard Deviation, and Standard Error Mean. The corresponding row-wise data for 30 visits is as follows: 0, 114, 11.83, 5.782, 0.542; 1, 44, 14.2, 5.773, 0.87. The numbers under the column headed ‘mean’ are enclosed in a rectangle. The second table is titled, Independent Samples Test. The column headers are F, Sig., T. DF, Sig (2-Tailed), Mean Difference, and Standard Error Difference. The first two headers are grouped under the label ‘Levene’s Test for Equality of Variances,’ and the rest are grouped under the labeled ‘T-Test for Equality of Means.’ The corresponding row-wise data for 30 visits when equal variances are assumed is as follows: 0.196, 0.658, negative 2.312, 156, 0.22, negative 2.371, 1.026. The corresponding row-wise data for 30 visits when equal variances are not assumed is as follows: blank, blank, negative 2.313, 78.276, 0.23, negative 2.371, 1.025. The numbers in the columns from F to Sig (2-Tailed) with equal variances assumed are enclosed in a rectangle. The third table is titled, T-Test for Equality of Means: 95 percent Confidence Interval of the Difference. The column headers are Lower and Upper. The corresponding row-wise data for 30 visits when equal variances are assumed is as follows: negative 4.397, negative 0.345. The corresponding row-wise data for 30 visits when equal variances are not assumed is as follows: negative 4.412, negative 0.331.">
            <a:extLst>
              <a:ext uri="{FF2B5EF4-FFF2-40B4-BE49-F238E27FC236}">
                <a16:creationId xmlns:a16="http://schemas.microsoft.com/office/drawing/2014/main" id="{DBCE4D1E-4D8E-467C-9912-29B1CC4CB32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60920"/>
            <a:ext cx="6903720" cy="493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63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4050F-CAB0-415B-89ED-CF3126518294}"/>
              </a:ext>
            </a:extLst>
          </p:cNvPr>
          <p:cNvSpPr>
            <a:spLocks noGrp="1"/>
          </p:cNvSpPr>
          <p:nvPr>
            <p:ph type="title"/>
          </p:nvPr>
        </p:nvSpPr>
        <p:spPr>
          <a:xfrm>
            <a:off x="630936" y="639520"/>
            <a:ext cx="3429000" cy="1719072"/>
          </a:xfrm>
        </p:spPr>
        <p:txBody>
          <a:bodyPr anchor="b">
            <a:normAutofit/>
          </a:bodyPr>
          <a:lstStyle/>
          <a:p>
            <a:r>
              <a:rPr lang="en-US" sz="3000"/>
              <a:t>Cross-tabs: Testing for Statistical Significance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A47CA1-FE99-40BA-B588-D639A9CD3A74}"/>
              </a:ext>
            </a:extLst>
          </p:cNvPr>
          <p:cNvSpPr>
            <a:spLocks noGrp="1"/>
          </p:cNvSpPr>
          <p:nvPr>
            <p:ph idx="1"/>
          </p:nvPr>
        </p:nvSpPr>
        <p:spPr>
          <a:xfrm>
            <a:off x="630936" y="2807208"/>
            <a:ext cx="3429000" cy="3410712"/>
          </a:xfrm>
        </p:spPr>
        <p:txBody>
          <a:bodyPr anchor="t">
            <a:normAutofit/>
          </a:bodyPr>
          <a:lstStyle/>
          <a:p>
            <a:r>
              <a:rPr lang="en-US" sz="2200"/>
              <a:t>Paired Sample t-test: A technique for comparing two means when scores for both variables are provided by the same sample (e.g., before and after measures, applying same measure to different objects). </a:t>
            </a:r>
          </a:p>
        </p:txBody>
      </p:sp>
      <p:pic>
        <p:nvPicPr>
          <p:cNvPr id="4" name="Picture 3" descr="&quot;An illustration shows a horizontal bar graph depicting the various reasons for attending the Avery Fitness Center and their importance levels. The horizontal axis represents the importance levels ranging from 1 (Not at all Important) to 5 (Very Important). The vertical axis represents four different reasons. The data from the graph are given below:&#10;General Health and Fitness: Mean – 4.77, Standard Deviation – (0.67).&#10;Social Aspects: Mean – 3.08, Standard Deviation – (1.25).&#10;Physical Enjoyment: Mean – 3.89, Standard Deviation – (1.07).&#10;Specific Medical Concerns: Mean – 3.99, Standard Deviation – (1.25).&quot;">
            <a:extLst>
              <a:ext uri="{FF2B5EF4-FFF2-40B4-BE49-F238E27FC236}">
                <a16:creationId xmlns:a16="http://schemas.microsoft.com/office/drawing/2014/main" id="{9C6291AC-6E3C-459E-9245-B5977AD58BA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409662"/>
            <a:ext cx="6903720" cy="40386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866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B1AB4-2440-4423-B47D-6F28CB0087ED}"/>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DFABC6-4B96-4B71-8C16-61FB57C897D9}"/>
              </a:ext>
            </a:extLst>
          </p:cNvPr>
          <p:cNvSpPr>
            <a:spLocks noGrp="1"/>
          </p:cNvSpPr>
          <p:nvPr>
            <p:ph idx="1"/>
          </p:nvPr>
        </p:nvSpPr>
        <p:spPr>
          <a:xfrm>
            <a:off x="630936" y="2807208"/>
            <a:ext cx="3429000" cy="3410712"/>
          </a:xfrm>
        </p:spPr>
        <p:txBody>
          <a:bodyPr anchor="t">
            <a:normAutofit/>
          </a:bodyPr>
          <a:lstStyle/>
          <a:p>
            <a:r>
              <a:rPr lang="en-US" sz="2200" dirty="0"/>
              <a:t>Do the mean attribute importance levels, provided by the same respondents, differ from one another? </a:t>
            </a:r>
          </a:p>
        </p:txBody>
      </p:sp>
      <p:pic>
        <p:nvPicPr>
          <p:cNvPr id="6" name="table">
            <a:extLst>
              <a:ext uri="{FF2B5EF4-FFF2-40B4-BE49-F238E27FC236}">
                <a16:creationId xmlns:a16="http://schemas.microsoft.com/office/drawing/2014/main" id="{BCE7F9B3-452E-4F5E-A639-7C6A7F2547AA}"/>
              </a:ext>
            </a:extLst>
          </p:cNvPr>
          <p:cNvPicPr>
            <a:picLocks noChangeAspect="1"/>
          </p:cNvPicPr>
          <p:nvPr/>
        </p:nvPicPr>
        <p:blipFill>
          <a:blip r:embed="rId2"/>
          <a:stretch>
            <a:fillRect/>
          </a:stretch>
        </p:blipFill>
        <p:spPr>
          <a:xfrm>
            <a:off x="4654296" y="2188567"/>
            <a:ext cx="6903720" cy="2480865"/>
          </a:xfrm>
          <a:prstGeom prst="rect">
            <a:avLst/>
          </a:prstGeom>
        </p:spPr>
      </p:pic>
      <p:sp>
        <p:nvSpPr>
          <p:cNvPr id="4" name="Content Placeholder 2">
            <a:extLst>
              <a:ext uri="{FF2B5EF4-FFF2-40B4-BE49-F238E27FC236}">
                <a16:creationId xmlns:a16="http://schemas.microsoft.com/office/drawing/2014/main" id="{11C10CB2-C020-4462-9271-4106A59C1E38}"/>
              </a:ext>
            </a:extLst>
          </p:cNvPr>
          <p:cNvSpPr>
            <a:spLocks noGrp="1"/>
          </p:cNvSpPr>
          <p:nvPr/>
        </p:nvSpPr>
        <p:spPr bwMode="auto">
          <a:xfrm>
            <a:off x="4593336" y="858064"/>
            <a:ext cx="7097094"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18.6</a:t>
            </a:r>
            <a:r>
              <a:rPr lang="en-US" sz="1900" dirty="0"/>
              <a:t>  Avery Fitness Center: Paired Sample </a:t>
            </a:r>
            <a:r>
              <a:rPr lang="en-US" sz="1900" i="1" dirty="0"/>
              <a:t>t</a:t>
            </a:r>
            <a:r>
              <a:rPr lang="en-US" sz="1900" dirty="0"/>
              <a:t>-Tests (SPSS Output)</a:t>
            </a:r>
          </a:p>
        </p:txBody>
      </p:sp>
      <p:sp>
        <p:nvSpPr>
          <p:cNvPr id="5" name="Content Placeholder 3">
            <a:extLst>
              <a:ext uri="{FF2B5EF4-FFF2-40B4-BE49-F238E27FC236}">
                <a16:creationId xmlns:a16="http://schemas.microsoft.com/office/drawing/2014/main" id="{5F91463E-3EA4-413E-A092-202EB84D1BFD}"/>
              </a:ext>
            </a:extLst>
          </p:cNvPr>
          <p:cNvSpPr>
            <a:spLocks noGrp="1"/>
          </p:cNvSpPr>
          <p:nvPr/>
        </p:nvSpPr>
        <p:spPr bwMode="auto">
          <a:xfrm>
            <a:off x="6231636" y="1546175"/>
            <a:ext cx="3749040" cy="42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PAIRED SAMPLES STATISTICS</a:t>
            </a:r>
          </a:p>
        </p:txBody>
      </p:sp>
    </p:spTree>
    <p:extLst>
      <p:ext uri="{BB962C8B-B14F-4D97-AF65-F5344CB8AC3E}">
        <p14:creationId xmlns:p14="http://schemas.microsoft.com/office/powerpoint/2010/main" val="3917113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27842-4844-4DBD-AE96-CB48D7F60C53}"/>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E1C6A8-BE36-44CA-8EA6-EA07128607AC}"/>
              </a:ext>
            </a:extLst>
          </p:cNvPr>
          <p:cNvSpPr>
            <a:spLocks noGrp="1"/>
          </p:cNvSpPr>
          <p:nvPr>
            <p:ph idx="1"/>
          </p:nvPr>
        </p:nvSpPr>
        <p:spPr>
          <a:xfrm>
            <a:off x="630936" y="2807208"/>
            <a:ext cx="3429000" cy="3410712"/>
          </a:xfrm>
        </p:spPr>
        <p:txBody>
          <a:bodyPr anchor="t">
            <a:normAutofit/>
          </a:bodyPr>
          <a:lstStyle/>
          <a:p>
            <a:r>
              <a:rPr lang="en-US" sz="2200"/>
              <a:t>Pearson product-moment correlation coefficient: A statistic that indicates the degree of linear association between two continuous variables. The correlation coefficient can range from -1 to +1</a:t>
            </a:r>
          </a:p>
        </p:txBody>
      </p:sp>
      <p:pic>
        <p:nvPicPr>
          <p:cNvPr id="7" name="Graphic 6" descr="Statistics">
            <a:extLst>
              <a:ext uri="{FF2B5EF4-FFF2-40B4-BE49-F238E27FC236}">
                <a16:creationId xmlns:a16="http://schemas.microsoft.com/office/drawing/2014/main" id="{34E2ACE3-7DEF-4CAD-B6BB-D0C7018D2B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4283593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9837F-2C42-4AD5-AEEF-F104760D6817}"/>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25DE18-A055-4B6E-A950-043E40C69206}"/>
              </a:ext>
            </a:extLst>
          </p:cNvPr>
          <p:cNvSpPr>
            <a:spLocks noGrp="1"/>
          </p:cNvSpPr>
          <p:nvPr>
            <p:ph idx="1"/>
          </p:nvPr>
        </p:nvSpPr>
        <p:spPr>
          <a:xfrm>
            <a:off x="630936" y="2807208"/>
            <a:ext cx="3429000" cy="3410712"/>
          </a:xfrm>
        </p:spPr>
        <p:txBody>
          <a:bodyPr anchor="t">
            <a:normAutofit/>
          </a:bodyPr>
          <a:lstStyle/>
          <a:p>
            <a:r>
              <a:rPr lang="en-US" sz="2200"/>
              <a:t>Is there a correlation between age (continuous indent variable) and fees paid (continuous dependent variable)? </a:t>
            </a:r>
          </a:p>
          <a:p>
            <a:endParaRPr lang="en-US" sz="2200"/>
          </a:p>
        </p:txBody>
      </p:sp>
      <p:pic>
        <p:nvPicPr>
          <p:cNvPr id="6" name="table">
            <a:extLst>
              <a:ext uri="{FF2B5EF4-FFF2-40B4-BE49-F238E27FC236}">
                <a16:creationId xmlns:a16="http://schemas.microsoft.com/office/drawing/2014/main" id="{53E03E82-578A-465F-8E4B-22A6C379B2AF}"/>
              </a:ext>
            </a:extLst>
          </p:cNvPr>
          <p:cNvPicPr>
            <a:picLocks noChangeAspect="1"/>
          </p:cNvPicPr>
          <p:nvPr/>
        </p:nvPicPr>
        <p:blipFill>
          <a:blip r:embed="rId2"/>
          <a:stretch>
            <a:fillRect/>
          </a:stretch>
        </p:blipFill>
        <p:spPr>
          <a:xfrm>
            <a:off x="4654296" y="2150439"/>
            <a:ext cx="6903720" cy="2557121"/>
          </a:xfrm>
          <a:prstGeom prst="rect">
            <a:avLst/>
          </a:prstGeom>
        </p:spPr>
      </p:pic>
      <p:sp>
        <p:nvSpPr>
          <p:cNvPr id="4" name="Content Placeholder 2">
            <a:extLst>
              <a:ext uri="{FF2B5EF4-FFF2-40B4-BE49-F238E27FC236}">
                <a16:creationId xmlns:a16="http://schemas.microsoft.com/office/drawing/2014/main" id="{5BADA68B-76FE-4553-AA27-48E459BC2228}"/>
              </a:ext>
            </a:extLst>
          </p:cNvPr>
          <p:cNvSpPr>
            <a:spLocks noGrp="1"/>
          </p:cNvSpPr>
          <p:nvPr/>
        </p:nvSpPr>
        <p:spPr bwMode="auto">
          <a:xfrm>
            <a:off x="4259580" y="767536"/>
            <a:ext cx="8229600" cy="731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18.7</a:t>
            </a:r>
            <a:r>
              <a:rPr lang="en-US" sz="1900" dirty="0"/>
              <a:t>  Avery Fitness Center: Correlation Between Age and Revenues (SPSS Output)</a:t>
            </a:r>
          </a:p>
        </p:txBody>
      </p:sp>
      <p:sp>
        <p:nvSpPr>
          <p:cNvPr id="5" name="Content Placeholder 3">
            <a:extLst>
              <a:ext uri="{FF2B5EF4-FFF2-40B4-BE49-F238E27FC236}">
                <a16:creationId xmlns:a16="http://schemas.microsoft.com/office/drawing/2014/main" id="{42A769A0-8BEF-45D7-994F-65CF4A0AD074}"/>
              </a:ext>
            </a:extLst>
          </p:cNvPr>
          <p:cNvSpPr>
            <a:spLocks noGrp="1"/>
          </p:cNvSpPr>
          <p:nvPr/>
        </p:nvSpPr>
        <p:spPr bwMode="auto">
          <a:xfrm>
            <a:off x="7231380" y="1531328"/>
            <a:ext cx="2286000" cy="365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CORRELATIONS</a:t>
            </a:r>
          </a:p>
        </p:txBody>
      </p:sp>
    </p:spTree>
    <p:extLst>
      <p:ext uri="{BB962C8B-B14F-4D97-AF65-F5344CB8AC3E}">
        <p14:creationId xmlns:p14="http://schemas.microsoft.com/office/powerpoint/2010/main" val="1893626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B3054-1D1E-4460-9218-A5EE9DEFC71A}"/>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30432F-E5FE-42B8-9D48-8E3C9FEC6AE6}"/>
              </a:ext>
            </a:extLst>
          </p:cNvPr>
          <p:cNvSpPr>
            <a:spLocks noGrp="1"/>
          </p:cNvSpPr>
          <p:nvPr>
            <p:ph idx="1"/>
          </p:nvPr>
        </p:nvSpPr>
        <p:spPr>
          <a:xfrm>
            <a:off x="5126418" y="552091"/>
            <a:ext cx="6224335" cy="5431536"/>
          </a:xfrm>
        </p:spPr>
        <p:txBody>
          <a:bodyPr anchor="ctr">
            <a:normAutofit/>
          </a:bodyPr>
          <a:lstStyle/>
          <a:p>
            <a:r>
              <a:rPr lang="en-US" sz="2200"/>
              <a:t>Ice cream purchases and murder rates are positively correlated</a:t>
            </a:r>
          </a:p>
        </p:txBody>
      </p:sp>
    </p:spTree>
    <p:extLst>
      <p:ext uri="{BB962C8B-B14F-4D97-AF65-F5344CB8AC3E}">
        <p14:creationId xmlns:p14="http://schemas.microsoft.com/office/powerpoint/2010/main" val="178109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955B1-805B-434A-8B8A-F609564186B1}"/>
              </a:ext>
            </a:extLst>
          </p:cNvPr>
          <p:cNvSpPr>
            <a:spLocks noGrp="1"/>
          </p:cNvSpPr>
          <p:nvPr>
            <p:ph type="title"/>
          </p:nvPr>
        </p:nvSpPr>
        <p:spPr>
          <a:xfrm>
            <a:off x="640080" y="325369"/>
            <a:ext cx="4368602" cy="1956841"/>
          </a:xfrm>
        </p:spPr>
        <p:txBody>
          <a:bodyPr anchor="b">
            <a:normAutofit/>
          </a:bodyPr>
          <a:lstStyle/>
          <a:p>
            <a:r>
              <a:rPr lang="en-US" sz="4200"/>
              <a:t>Cross-tabs: Testing for Statistical Significance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7C5376-9657-4173-84E0-BB36EBEB9F3F}"/>
              </a:ext>
            </a:extLst>
          </p:cNvPr>
          <p:cNvSpPr>
            <a:spLocks noGrp="1"/>
          </p:cNvSpPr>
          <p:nvPr>
            <p:ph idx="1"/>
          </p:nvPr>
        </p:nvSpPr>
        <p:spPr>
          <a:xfrm>
            <a:off x="640080" y="2872899"/>
            <a:ext cx="4243589" cy="3320668"/>
          </a:xfrm>
        </p:spPr>
        <p:txBody>
          <a:bodyPr>
            <a:normAutofit/>
          </a:bodyPr>
          <a:lstStyle/>
          <a:p>
            <a:r>
              <a:rPr lang="en-US" sz="2200"/>
              <a:t>Regression analysis: A statistical technique used to derive an equation representing the influence of a single (simple regression) or multiple (multiple regression) independent variables on a continuous dependent, or outcome variable </a:t>
            </a:r>
          </a:p>
        </p:txBody>
      </p:sp>
      <p:pic>
        <p:nvPicPr>
          <p:cNvPr id="5" name="Picture 4" descr="Complex maths formulae on a blackboard">
            <a:extLst>
              <a:ext uri="{FF2B5EF4-FFF2-40B4-BE49-F238E27FC236}">
                <a16:creationId xmlns:a16="http://schemas.microsoft.com/office/drawing/2014/main" id="{077CD8AE-0962-4996-BB80-A59B8B2468BA}"/>
              </a:ext>
            </a:extLst>
          </p:cNvPr>
          <p:cNvPicPr>
            <a:picLocks noChangeAspect="1"/>
          </p:cNvPicPr>
          <p:nvPr/>
        </p:nvPicPr>
        <p:blipFill rotWithShape="1">
          <a:blip r:embed="rId2"/>
          <a:srcRect l="20351" r="64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00083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4D64-7B55-4706-8052-99BE8AA2C87C}"/>
              </a:ext>
            </a:extLst>
          </p:cNvPr>
          <p:cNvSpPr>
            <a:spLocks noGrp="1"/>
          </p:cNvSpPr>
          <p:nvPr>
            <p:ph type="title"/>
          </p:nvPr>
        </p:nvSpPr>
        <p:spPr/>
        <p:txBody>
          <a:bodyPr/>
          <a:lstStyle/>
          <a:p>
            <a:r>
              <a:rPr lang="en-US" dirty="0"/>
              <a:t>iClicker Question</a:t>
            </a:r>
          </a:p>
        </p:txBody>
      </p:sp>
      <p:sp>
        <p:nvSpPr>
          <p:cNvPr id="3" name="Content Placeholder 2">
            <a:extLst>
              <a:ext uri="{FF2B5EF4-FFF2-40B4-BE49-F238E27FC236}">
                <a16:creationId xmlns:a16="http://schemas.microsoft.com/office/drawing/2014/main" id="{9DC3219C-A7A8-4F7C-BEA5-C1A8E1C9FE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5108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C5F82-CF57-4EEB-A51E-775EFA4486A1}"/>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0AC505-91F1-4DFF-B360-35C927DB6743}"/>
              </a:ext>
            </a:extLst>
          </p:cNvPr>
          <p:cNvSpPr>
            <a:spLocks noGrp="1"/>
          </p:cNvSpPr>
          <p:nvPr>
            <p:ph idx="1"/>
          </p:nvPr>
        </p:nvSpPr>
        <p:spPr>
          <a:xfrm>
            <a:off x="5126418" y="552091"/>
            <a:ext cx="6224335" cy="5431536"/>
          </a:xfrm>
        </p:spPr>
        <p:txBody>
          <a:bodyPr anchor="ctr">
            <a:normAutofit/>
          </a:bodyPr>
          <a:lstStyle/>
          <a:p>
            <a:r>
              <a:rPr lang="en-US" sz="2200"/>
              <a:t>Question: What are some of the factors that drive revenues at AFC? </a:t>
            </a:r>
          </a:p>
          <a:p>
            <a:pPr lvl="1"/>
            <a:r>
              <a:rPr lang="en-US" sz="2200"/>
              <a:t>Regress revenues on</a:t>
            </a:r>
          </a:p>
          <a:p>
            <a:pPr lvl="2"/>
            <a:r>
              <a:rPr lang="en-US" sz="2200"/>
              <a:t>(1) member age and </a:t>
            </a:r>
            <a:br>
              <a:rPr lang="en-US" sz="2200"/>
            </a:br>
            <a:r>
              <a:rPr lang="en-US" sz="2200"/>
              <a:t>the importance of </a:t>
            </a:r>
          </a:p>
          <a:p>
            <a:pPr lvl="2"/>
            <a:r>
              <a:rPr lang="en-US" sz="2200"/>
              <a:t>(2) general health and fitness</a:t>
            </a:r>
          </a:p>
          <a:p>
            <a:pPr lvl="2"/>
            <a:r>
              <a:rPr lang="en-US" sz="2200"/>
              <a:t>(3) Social aspects </a:t>
            </a:r>
          </a:p>
          <a:p>
            <a:pPr lvl="2"/>
            <a:r>
              <a:rPr lang="en-US" sz="2200"/>
              <a:t>(4) Physical enjoyment </a:t>
            </a:r>
          </a:p>
          <a:p>
            <a:pPr lvl="2"/>
            <a:r>
              <a:rPr lang="en-US" sz="2200"/>
              <a:t>(5) Specific medical concerns as the reason for visiting AFC</a:t>
            </a:r>
          </a:p>
        </p:txBody>
      </p:sp>
    </p:spTree>
    <p:extLst>
      <p:ext uri="{BB962C8B-B14F-4D97-AF65-F5344CB8AC3E}">
        <p14:creationId xmlns:p14="http://schemas.microsoft.com/office/powerpoint/2010/main" val="3115397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E5A5162-4A32-4EC1-9DD3-6DFEC59717FD}"/>
                  </a:ext>
                </a:extLst>
              </p:cNvPr>
              <p:cNvSpPr>
                <a:spLocks noGrp="1"/>
              </p:cNvSpPr>
              <p:nvPr>
                <p:ph type="title"/>
              </p:nvPr>
            </p:nvSpPr>
            <p:spPr>
              <a:xfrm>
                <a:off x="841248" y="548640"/>
                <a:ext cx="3600860" cy="5431536"/>
              </a:xfrm>
            </p:spPr>
            <p:txBody>
              <a:bodyPr>
                <a:normAutofit/>
              </a:bodyPr>
              <a:lstStyle/>
              <a:p>
                <a:r>
                  <a:rPr lang="en-US" sz="4600"/>
                  <a:t>Coefficient of Multiple Determination (</a:t>
                </a:r>
                <a14:m>
                  <m:oMath xmlns:m="http://schemas.openxmlformats.org/officeDocument/2006/math">
                    <m:sSup>
                      <m:sSupPr>
                        <m:ctrlPr>
                          <a:rPr lang="en-US" sz="4600" b="0" i="1">
                            <a:latin typeface="Cambria Math" panose="02040503050406030204" pitchFamily="18" charset="0"/>
                          </a:rPr>
                        </m:ctrlPr>
                      </m:sSupPr>
                      <m:e>
                        <m:r>
                          <a:rPr lang="en-US" sz="4600" b="0" i="1">
                            <a:latin typeface="Cambria Math" panose="02040503050406030204" pitchFamily="18" charset="0"/>
                          </a:rPr>
                          <m:t>𝑅</m:t>
                        </m:r>
                      </m:e>
                      <m:sup>
                        <m:r>
                          <a:rPr lang="en-US" sz="4600" b="0" i="1">
                            <a:latin typeface="Cambria Math" panose="02040503050406030204" pitchFamily="18" charset="0"/>
                          </a:rPr>
                          <m:t>2</m:t>
                        </m:r>
                      </m:sup>
                    </m:sSup>
                  </m:oMath>
                </a14:m>
                <a:r>
                  <a:rPr lang="en-US" sz="4600"/>
                  <a:t>)</a:t>
                </a:r>
              </a:p>
            </p:txBody>
          </p:sp>
        </mc:Choice>
        <mc:Fallback xmlns="">
          <p:sp>
            <p:nvSpPr>
              <p:cNvPr id="2" name="Title 1">
                <a:extLst>
                  <a:ext uri="{FF2B5EF4-FFF2-40B4-BE49-F238E27FC236}">
                    <a16:creationId xmlns:a16="http://schemas.microsoft.com/office/drawing/2014/main" id="{8E5A5162-4A32-4EC1-9DD3-6DFEC59717FD}"/>
                  </a:ext>
                </a:extLst>
              </p:cNvPr>
              <p:cNvSpPr>
                <a:spLocks noGrp="1" noRot="1" noChangeAspect="1" noMove="1" noResize="1" noEditPoints="1" noAdjustHandles="1" noChangeArrowheads="1" noChangeShapeType="1" noTextEdit="1"/>
              </p:cNvSpPr>
              <p:nvPr>
                <p:ph type="title"/>
              </p:nvPr>
            </p:nvSpPr>
            <p:spPr>
              <a:xfrm>
                <a:off x="841248" y="548640"/>
                <a:ext cx="3600860" cy="5431536"/>
              </a:xfrm>
              <a:blipFill>
                <a:blip r:embed="rId2"/>
                <a:stretch>
                  <a:fillRect l="-7276" r="-10660"/>
                </a:stretch>
              </a:blipFill>
            </p:spPr>
            <p:txBody>
              <a:bodyPr/>
              <a:lstStyle/>
              <a:p>
                <a:r>
                  <a:rPr lang="en-US">
                    <a:noFill/>
                  </a:rPr>
                  <a:t> </a:t>
                </a:r>
              </a:p>
            </p:txBody>
          </p:sp>
        </mc:Fallback>
      </mc:AlternateContent>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FA61D-9382-4E2A-88D8-CE81817BF2BD}"/>
              </a:ext>
            </a:extLst>
          </p:cNvPr>
          <p:cNvSpPr>
            <a:spLocks noGrp="1"/>
          </p:cNvSpPr>
          <p:nvPr>
            <p:ph idx="1"/>
          </p:nvPr>
        </p:nvSpPr>
        <p:spPr>
          <a:xfrm>
            <a:off x="5126418" y="552091"/>
            <a:ext cx="6224335" cy="5431536"/>
          </a:xfrm>
        </p:spPr>
        <p:txBody>
          <a:bodyPr anchor="ctr">
            <a:normAutofit/>
          </a:bodyPr>
          <a:lstStyle/>
          <a:p>
            <a:r>
              <a:rPr lang="en-US" sz="2200"/>
              <a:t>A measure representing the relative proportion of the total variation in the dependent variable that can be explained or accounted for by the fitted regression equation. When there is only one predictor viable, this value is referred to as the coefficient of determination. </a:t>
            </a:r>
          </a:p>
        </p:txBody>
      </p:sp>
    </p:spTree>
    <p:extLst>
      <p:ext uri="{BB962C8B-B14F-4D97-AF65-F5344CB8AC3E}">
        <p14:creationId xmlns:p14="http://schemas.microsoft.com/office/powerpoint/2010/main" val="4090639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0A415-FEE0-4D5C-8EA2-B7996F4B06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Coefficient of Multiple Determination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
            <a:extLst>
              <a:ext uri="{FF2B5EF4-FFF2-40B4-BE49-F238E27FC236}">
                <a16:creationId xmlns:a16="http://schemas.microsoft.com/office/drawing/2014/main" id="{5BBC66E6-C159-41F6-A2E6-14D45F3D28A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9763" y="640080"/>
            <a:ext cx="5663682"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7222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6C7A621-29EE-4AC6-B84B-DE23729FE903}"/>
              </a:ext>
            </a:extLst>
          </p:cNvPr>
          <p:cNvSpPr>
            <a:spLocks noGrp="1"/>
          </p:cNvSpPr>
          <p:nvPr>
            <p:ph type="title"/>
          </p:nvPr>
        </p:nvSpPr>
        <p:spPr>
          <a:xfrm>
            <a:off x="1047280" y="788894"/>
            <a:ext cx="10306520" cy="880730"/>
          </a:xfrm>
        </p:spPr>
        <p:txBody>
          <a:bodyPr>
            <a:normAutofit/>
          </a:bodyPr>
          <a:lstStyle/>
          <a:p>
            <a:r>
              <a:rPr lang="en-US" sz="3700">
                <a:solidFill>
                  <a:srgbClr val="FFFFFF"/>
                </a:solidFill>
              </a:rPr>
              <a:t>Key Steps in Interpreting Multiple Regression Results</a:t>
            </a:r>
          </a:p>
        </p:txBody>
      </p:sp>
      <p:graphicFrame>
        <p:nvGraphicFramePr>
          <p:cNvPr id="5" name="Content Placeholder 2">
            <a:extLst>
              <a:ext uri="{FF2B5EF4-FFF2-40B4-BE49-F238E27FC236}">
                <a16:creationId xmlns:a16="http://schemas.microsoft.com/office/drawing/2014/main" id="{BB8EA0EF-5C91-4522-83A4-DCA3947EBA3E}"/>
              </a:ext>
            </a:extLst>
          </p:cNvPr>
          <p:cNvGraphicFramePr>
            <a:graphicFrameLocks noGrp="1"/>
          </p:cNvGraphicFramePr>
          <p:nvPr>
            <p:ph idx="1"/>
            <p:extLst>
              <p:ext uri="{D42A27DB-BD31-4B8C-83A1-F6EECF244321}">
                <p14:modId xmlns:p14="http://schemas.microsoft.com/office/powerpoint/2010/main" val="3566703740"/>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039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44A25-A603-43A5-84B8-5D6758FB235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Key Steps in Interpreting Multiple Regression Results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10;The first table has a primary all-encompassing header that reads, Correlations. The column headers are Model, R, R Square, Adjusted R Square, and Standard Error of the Estimate. The row-wise data is as follows: 1, 0.408 superscript a, 0.166, 0.143, and 156.241. The numbers 0.166 and 0.143 are enclosed in a rectangle, and a bold arrow labeled ‘2’ points to the rectangle. A note below the table reads: superscript a: Predictors: (Constant), Importance: Specific Medical Concerns, Age in Years, Importance: Physical Enjoyment, Importance: General Health and Fitness, Importance: Social Aspects. The second table has a primary all-encompassing header that reads, Anova superscript b. The column headers are Model, blank, Sum of Squares, DF, Mean Square, F, Sig. The row-wise data is as follows: 1, Regression, 861276.227, 5, 172255.245, 7.056, 0.000 superscript a; Blank, Residual, 4320770.289, 177, 24411.132, blank, blank; Blank, Total, 5182046.516, 182, blank, blank, blank. The numbers 7.056 and 0.000 superscript a are enclosed in a rectangle, and a bold arrow labeled ‘1’ points to the rectangle. A note below the table reads: superscript a: Predictors: (Constant), Importance: Specific Medical Concerns, Age in Years, Importance: Physical Enjoyment, Importance: General Health and Fitness, Importance: Social Aspects; superscript b: Dependent Variable: Previous Year Revenue (dollars). The third table is titled, Coefficients superscript a. The column headers are Model, blank, B, Standard Error, Beta, T, Sig. The headers B and Standard Error are grouped under the label ‘Unstandardized Coefficients,’ and the headers Beta and T are grouped under the label ‘Standardized Coefficients.’ The row-wise data is as follows: 1, (Constant), negative 88.819, 108.633, blank, negative 0.818, 0.415; Age in Years, Age in Years, 4.334, 0.996, 0.304, 4.351, 0.000; Blank, Importance: General Health and Fitness, 14.850, 18.769, 0.060, 0.791, 0.430; Importance: Social Aspects, 36.637, 11.224, 0.273, 3.264, 0.001; Importance: Physical Enjoyment negative 29.639, 13.609, negative 0.188, negative 2.178, 0.031; Importance: Specific Medical Concerns, 2.486, 9.828, 0.018, 0.253, 0.801. The data in the second, fifth, and sixth rows are enclosed in separate rectangles, and a bold arrow labeled ‘3’ points to the rectangle around the second row. A note below the table reads: Superscript a: Dependent Variable: Previous Year Revenue (dollars).">
            <a:extLst>
              <a:ext uri="{FF2B5EF4-FFF2-40B4-BE49-F238E27FC236}">
                <a16:creationId xmlns:a16="http://schemas.microsoft.com/office/drawing/2014/main" id="{CD45C670-EC49-4D77-B1DC-6FF6A9FC151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4881" y="640080"/>
            <a:ext cx="5873446"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18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F6C60-68EE-4BF4-AB7C-E20E8D2238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ABE989-32FE-4FC6-AC04-17E0FF4D69DA}"/>
              </a:ext>
            </a:extLst>
          </p:cNvPr>
          <p:cNvSpPr>
            <a:spLocks noGrp="1"/>
          </p:cNvSpPr>
          <p:nvPr>
            <p:ph idx="1"/>
          </p:nvPr>
        </p:nvSpPr>
        <p:spPr/>
        <p:txBody>
          <a:bodyPr>
            <a:normAutofit fontScale="92500" lnSpcReduction="10000"/>
          </a:bodyPr>
          <a:lstStyle/>
          <a:p>
            <a:r>
              <a:rPr lang="en-US" dirty="0"/>
              <a:t>These class sessions have given you an introduction to regression analysis and shown you a few of the ways it can be used by companies.</a:t>
            </a:r>
          </a:p>
          <a:p>
            <a:endParaRPr lang="en-US" dirty="0"/>
          </a:p>
          <a:p>
            <a:r>
              <a:rPr lang="en-US" dirty="0"/>
              <a:t>Actually conducting regression analysis requires additional training to avoid making analysis and interpretation errors.</a:t>
            </a:r>
          </a:p>
          <a:p>
            <a:endParaRPr lang="en-US" dirty="0"/>
          </a:p>
          <a:p>
            <a:r>
              <a:rPr lang="en-US" dirty="0"/>
              <a:t>Students who enjoyed the material on correlation and regression should consider getting a marketing analytics certificate.  In that coursework, you’ll learn the technical details of running regression analysis plus many other ways data can be analyzed to help companies make marketing decisions.</a:t>
            </a:r>
          </a:p>
          <a:p>
            <a:endParaRPr lang="en-US" dirty="0"/>
          </a:p>
        </p:txBody>
      </p:sp>
    </p:spTree>
    <p:extLst>
      <p:ext uri="{BB962C8B-B14F-4D97-AF65-F5344CB8AC3E}">
        <p14:creationId xmlns:p14="http://schemas.microsoft.com/office/powerpoint/2010/main" val="1416548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1371-AF09-4B5D-8375-7EF63E8DED53}"/>
              </a:ext>
            </a:extLst>
          </p:cNvPr>
          <p:cNvSpPr>
            <a:spLocks noGrp="1"/>
          </p:cNvSpPr>
          <p:nvPr>
            <p:ph type="title"/>
          </p:nvPr>
        </p:nvSpPr>
        <p:spPr/>
        <p:txBody>
          <a:bodyPr/>
          <a:lstStyle/>
          <a:p>
            <a:r>
              <a:rPr lang="en-US" dirty="0"/>
              <a:t>Project Presentation</a:t>
            </a:r>
          </a:p>
        </p:txBody>
      </p:sp>
      <p:sp>
        <p:nvSpPr>
          <p:cNvPr id="3" name="Content Placeholder 2">
            <a:extLst>
              <a:ext uri="{FF2B5EF4-FFF2-40B4-BE49-F238E27FC236}">
                <a16:creationId xmlns:a16="http://schemas.microsoft.com/office/drawing/2014/main" id="{36F0ACDB-5B81-4E4A-97BC-FF36E0ED7F3B}"/>
              </a:ext>
            </a:extLst>
          </p:cNvPr>
          <p:cNvSpPr>
            <a:spLocks noGrp="1"/>
          </p:cNvSpPr>
          <p:nvPr>
            <p:ph idx="1"/>
          </p:nvPr>
        </p:nvSpPr>
        <p:spPr/>
        <p:txBody>
          <a:bodyPr/>
          <a:lstStyle/>
          <a:p>
            <a:r>
              <a:rPr lang="en-US" dirty="0"/>
              <a:t>Each team will have 20 mins </a:t>
            </a:r>
          </a:p>
          <a:p>
            <a:pPr lvl="1"/>
            <a:r>
              <a:rPr lang="en-US" dirty="0"/>
              <a:t>15 mins to present the project </a:t>
            </a:r>
          </a:p>
          <a:p>
            <a:pPr lvl="1"/>
            <a:r>
              <a:rPr lang="en-US" dirty="0"/>
              <a:t>5 mins for discussion and questions</a:t>
            </a:r>
          </a:p>
          <a:p>
            <a:r>
              <a:rPr lang="en-US" dirty="0"/>
              <a:t>Sign-up Sheet</a:t>
            </a:r>
          </a:p>
          <a:p>
            <a:pPr lvl="1"/>
            <a:r>
              <a:rPr lang="en-US" dirty="0"/>
              <a:t>2 class sessions</a:t>
            </a:r>
          </a:p>
        </p:txBody>
      </p:sp>
    </p:spTree>
    <p:extLst>
      <p:ext uri="{BB962C8B-B14F-4D97-AF65-F5344CB8AC3E}">
        <p14:creationId xmlns:p14="http://schemas.microsoft.com/office/powerpoint/2010/main" val="3338512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83DA-5967-4ADD-AB1F-79657CA53620}"/>
              </a:ext>
            </a:extLst>
          </p:cNvPr>
          <p:cNvSpPr>
            <a:spLocks noGrp="1"/>
          </p:cNvSpPr>
          <p:nvPr>
            <p:ph type="title"/>
          </p:nvPr>
        </p:nvSpPr>
        <p:spPr>
          <a:xfrm>
            <a:off x="841248" y="548640"/>
            <a:ext cx="3600860" cy="5431536"/>
          </a:xfrm>
        </p:spPr>
        <p:txBody>
          <a:bodyPr>
            <a:normAutofit/>
          </a:bodyPr>
          <a:lstStyle/>
          <a:p>
            <a:r>
              <a:rPr lang="en-US" sz="5000" dirty="0"/>
              <a:t>Presentation Guidelines</a:t>
            </a:r>
          </a:p>
        </p:txBody>
      </p:sp>
      <p:sp>
        <p:nvSpPr>
          <p:cNvPr id="3" name="Content Placeholder 2">
            <a:extLst>
              <a:ext uri="{FF2B5EF4-FFF2-40B4-BE49-F238E27FC236}">
                <a16:creationId xmlns:a16="http://schemas.microsoft.com/office/drawing/2014/main" id="{313FECC5-1B30-4D79-9745-AF64950B7833}"/>
              </a:ext>
            </a:extLst>
          </p:cNvPr>
          <p:cNvSpPr>
            <a:spLocks noGrp="1"/>
          </p:cNvSpPr>
          <p:nvPr>
            <p:ph idx="1"/>
          </p:nvPr>
        </p:nvSpPr>
        <p:spPr>
          <a:xfrm>
            <a:off x="5126418" y="552091"/>
            <a:ext cx="6224335" cy="5431536"/>
          </a:xfrm>
        </p:spPr>
        <p:txBody>
          <a:bodyPr anchor="ctr">
            <a:normAutofit/>
          </a:bodyPr>
          <a:lstStyle/>
          <a:p>
            <a:r>
              <a:rPr lang="en-US" sz="2200" dirty="0">
                <a:hlinkClick r:id="rId3"/>
              </a:rPr>
              <a:t>Pointers on Presentation</a:t>
            </a:r>
            <a:endParaRPr lang="en-US" sz="2200" dirty="0"/>
          </a:p>
          <a:p>
            <a:r>
              <a:rPr lang="en-US" sz="2200" dirty="0"/>
              <a:t>Format: PowerPoint (recommended), Google Slides, Prezi</a:t>
            </a:r>
          </a:p>
          <a:p>
            <a:r>
              <a:rPr lang="en-US" sz="2200" dirty="0"/>
              <a:t>No back monitor (to resemble a business setting)</a:t>
            </a:r>
          </a:p>
          <a:p>
            <a:r>
              <a:rPr lang="en-US" sz="2200" dirty="0">
                <a:hlinkClick r:id="rId4"/>
              </a:rPr>
              <a:t>Slide tips </a:t>
            </a:r>
            <a:endParaRPr lang="en-US" sz="2200" dirty="0"/>
          </a:p>
          <a:p>
            <a:r>
              <a:rPr lang="en-US" sz="2200" dirty="0">
                <a:hlinkClick r:id="rId5"/>
              </a:rPr>
              <a:t>Sample Slides</a:t>
            </a:r>
            <a:endParaRPr lang="en-US" sz="2200" dirty="0"/>
          </a:p>
          <a:p>
            <a:r>
              <a:rPr lang="en-US" sz="2200" dirty="0"/>
              <a:t>Time: 15 minutes (under or over = 1 point deduction)</a:t>
            </a:r>
          </a:p>
          <a:p>
            <a:r>
              <a:rPr lang="en-US" sz="2200" dirty="0"/>
              <a:t>Q&amp;A: 5 minutes</a:t>
            </a:r>
          </a:p>
          <a:p>
            <a:r>
              <a:rPr lang="en-US" sz="2200" dirty="0"/>
              <a:t>Grade is based on </a:t>
            </a:r>
            <a:r>
              <a:rPr lang="en-US" sz="2200" dirty="0">
                <a:hlinkClick r:id="rId6"/>
              </a:rPr>
              <a:t>Presentation Evaluation Form</a:t>
            </a:r>
            <a:r>
              <a:rPr lang="en-US" sz="2200" dirty="0"/>
              <a:t> (next class)</a:t>
            </a:r>
          </a:p>
        </p:txBody>
      </p:sp>
      <p:sp>
        <p:nvSpPr>
          <p:cNvPr id="4" name="Footer Placeholder 3">
            <a:extLst>
              <a:ext uri="{FF2B5EF4-FFF2-40B4-BE49-F238E27FC236}">
                <a16:creationId xmlns:a16="http://schemas.microsoft.com/office/drawing/2014/main" id="{B887EA9D-0A8F-4EA4-923A-371FEF80F79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AEEB6E9-D6DE-4484-B0E0-6FE178C8281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37</a:t>
            </a:fld>
            <a:endParaRPr lang="en-US"/>
          </a:p>
        </p:txBody>
      </p:sp>
    </p:spTree>
    <p:extLst>
      <p:ext uri="{BB962C8B-B14F-4D97-AF65-F5344CB8AC3E}">
        <p14:creationId xmlns:p14="http://schemas.microsoft.com/office/powerpoint/2010/main" val="3702273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ED90-A8D7-400A-B691-6A9E102A03AB}"/>
              </a:ext>
            </a:extLst>
          </p:cNvPr>
          <p:cNvSpPr>
            <a:spLocks noGrp="1"/>
          </p:cNvSpPr>
          <p:nvPr>
            <p:ph type="title"/>
          </p:nvPr>
        </p:nvSpPr>
        <p:spPr/>
        <p:txBody>
          <a:bodyPr/>
          <a:lstStyle/>
          <a:p>
            <a:r>
              <a:rPr lang="en-US" dirty="0"/>
              <a:t>Presentation Critique</a:t>
            </a:r>
          </a:p>
        </p:txBody>
      </p:sp>
      <p:sp>
        <p:nvSpPr>
          <p:cNvPr id="3" name="Content Placeholder 2">
            <a:extLst>
              <a:ext uri="{FF2B5EF4-FFF2-40B4-BE49-F238E27FC236}">
                <a16:creationId xmlns:a16="http://schemas.microsoft.com/office/drawing/2014/main" id="{3EE857C0-FD39-4458-88EF-5911ADE348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4212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2098-46F3-47A0-8900-9A54667CB250}"/>
              </a:ext>
            </a:extLst>
          </p:cNvPr>
          <p:cNvSpPr>
            <a:spLocks noGrp="1"/>
          </p:cNvSpPr>
          <p:nvPr>
            <p:ph type="title"/>
          </p:nvPr>
        </p:nvSpPr>
        <p:spPr/>
        <p:txBody>
          <a:bodyPr/>
          <a:lstStyle/>
          <a:p>
            <a:r>
              <a:rPr lang="en-US" dirty="0"/>
              <a:t>Report </a:t>
            </a:r>
          </a:p>
        </p:txBody>
      </p:sp>
      <p:sp>
        <p:nvSpPr>
          <p:cNvPr id="3" name="Content Placeholder 2">
            <a:extLst>
              <a:ext uri="{FF2B5EF4-FFF2-40B4-BE49-F238E27FC236}">
                <a16:creationId xmlns:a16="http://schemas.microsoft.com/office/drawing/2014/main" id="{22E89456-EB0C-46AE-B7C9-00C7A67713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894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4D64-7B55-4706-8052-99BE8AA2C87C}"/>
              </a:ext>
            </a:extLst>
          </p:cNvPr>
          <p:cNvSpPr>
            <a:spLocks noGrp="1"/>
          </p:cNvSpPr>
          <p:nvPr>
            <p:ph type="title"/>
          </p:nvPr>
        </p:nvSpPr>
        <p:spPr/>
        <p:txBody>
          <a:bodyPr/>
          <a:lstStyle/>
          <a:p>
            <a:r>
              <a:rPr lang="en-US" dirty="0"/>
              <a:t>iClicker Question</a:t>
            </a:r>
          </a:p>
        </p:txBody>
      </p:sp>
      <p:sp>
        <p:nvSpPr>
          <p:cNvPr id="3" name="Content Placeholder 2">
            <a:extLst>
              <a:ext uri="{FF2B5EF4-FFF2-40B4-BE49-F238E27FC236}">
                <a16:creationId xmlns:a16="http://schemas.microsoft.com/office/drawing/2014/main" id="{9DC3219C-A7A8-4F7C-BEA5-C1A8E1C9FE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77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4D64-7B55-4706-8052-99BE8AA2C87C}"/>
              </a:ext>
            </a:extLst>
          </p:cNvPr>
          <p:cNvSpPr>
            <a:spLocks noGrp="1"/>
          </p:cNvSpPr>
          <p:nvPr>
            <p:ph type="title"/>
          </p:nvPr>
        </p:nvSpPr>
        <p:spPr/>
        <p:txBody>
          <a:bodyPr/>
          <a:lstStyle/>
          <a:p>
            <a:r>
              <a:rPr lang="en-US" dirty="0"/>
              <a:t>iClicker Question</a:t>
            </a:r>
          </a:p>
        </p:txBody>
      </p:sp>
      <p:sp>
        <p:nvSpPr>
          <p:cNvPr id="3" name="Content Placeholder 2">
            <a:extLst>
              <a:ext uri="{FF2B5EF4-FFF2-40B4-BE49-F238E27FC236}">
                <a16:creationId xmlns:a16="http://schemas.microsoft.com/office/drawing/2014/main" id="{9DC3219C-A7A8-4F7C-BEA5-C1A8E1C9FE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976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4D64-7B55-4706-8052-99BE8AA2C87C}"/>
              </a:ext>
            </a:extLst>
          </p:cNvPr>
          <p:cNvSpPr>
            <a:spLocks noGrp="1"/>
          </p:cNvSpPr>
          <p:nvPr>
            <p:ph type="title"/>
          </p:nvPr>
        </p:nvSpPr>
        <p:spPr/>
        <p:txBody>
          <a:bodyPr/>
          <a:lstStyle/>
          <a:p>
            <a:r>
              <a:rPr lang="en-US" dirty="0"/>
              <a:t>iClicker Question</a:t>
            </a:r>
          </a:p>
        </p:txBody>
      </p:sp>
      <p:sp>
        <p:nvSpPr>
          <p:cNvPr id="3" name="Content Placeholder 2">
            <a:extLst>
              <a:ext uri="{FF2B5EF4-FFF2-40B4-BE49-F238E27FC236}">
                <a16:creationId xmlns:a16="http://schemas.microsoft.com/office/drawing/2014/main" id="{9DC3219C-A7A8-4F7C-BEA5-C1A8E1C9FE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366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18: Analysis and Interpretation Multiple Variables Simultaneously</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DBAF-1C35-4F69-A846-7025D95C1BB2}"/>
              </a:ext>
            </a:extLst>
          </p:cNvPr>
          <p:cNvSpPr>
            <a:spLocks noGrp="1"/>
          </p:cNvSpPr>
          <p:nvPr>
            <p:ph type="title"/>
          </p:nvPr>
        </p:nvSpPr>
        <p:spPr/>
        <p:txBody>
          <a:bodyPr/>
          <a:lstStyle/>
          <a:p>
            <a:r>
              <a:rPr lang="en-US" dirty="0"/>
              <a:t>Multiple Regression Implementation</a:t>
            </a:r>
          </a:p>
        </p:txBody>
      </p:sp>
      <p:sp>
        <p:nvSpPr>
          <p:cNvPr id="3" name="Content Placeholder 2">
            <a:extLst>
              <a:ext uri="{FF2B5EF4-FFF2-40B4-BE49-F238E27FC236}">
                <a16:creationId xmlns:a16="http://schemas.microsoft.com/office/drawing/2014/main" id="{FC0FF74C-27A5-4B2E-9169-6F2B0F4E021D}"/>
              </a:ext>
            </a:extLst>
          </p:cNvPr>
          <p:cNvSpPr>
            <a:spLocks noGrp="1"/>
          </p:cNvSpPr>
          <p:nvPr>
            <p:ph idx="1"/>
          </p:nvPr>
        </p:nvSpPr>
        <p:spPr/>
        <p:txBody>
          <a:bodyPr/>
          <a:lstStyle/>
          <a:p>
            <a:r>
              <a:rPr lang="en-US" dirty="0"/>
              <a:t>Excel </a:t>
            </a:r>
          </a:p>
          <a:p>
            <a:r>
              <a:rPr lang="en-US" dirty="0"/>
              <a:t>R</a:t>
            </a:r>
          </a:p>
        </p:txBody>
      </p:sp>
    </p:spTree>
    <p:extLst>
      <p:ext uri="{BB962C8B-B14F-4D97-AF65-F5344CB8AC3E}">
        <p14:creationId xmlns:p14="http://schemas.microsoft.com/office/powerpoint/2010/main" val="3502070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E9830-8242-409D-B282-6322222D66E9}"/>
              </a:ext>
            </a:extLst>
          </p:cNvPr>
          <p:cNvSpPr>
            <a:spLocks noGrp="1"/>
          </p:cNvSpPr>
          <p:nvPr>
            <p:ph type="title"/>
          </p:nvPr>
        </p:nvSpPr>
        <p:spPr>
          <a:xfrm>
            <a:off x="841248" y="548640"/>
            <a:ext cx="3600860" cy="5431536"/>
          </a:xfrm>
        </p:spPr>
        <p:txBody>
          <a:bodyPr>
            <a:normAutofit/>
          </a:bodyPr>
          <a:lstStyle/>
          <a:p>
            <a:r>
              <a:rPr lang="en-US" sz="5400" dirty="0"/>
              <a:t>Learning Objectives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E0734D35-EBE0-4722-AD15-2AC3524B80D8}"/>
              </a:ext>
            </a:extLst>
          </p:cNvPr>
          <p:cNvSpPr>
            <a:spLocks noGrp="1"/>
          </p:cNvSpPr>
          <p:nvPr>
            <p:ph idx="1"/>
          </p:nvPr>
        </p:nvSpPr>
        <p:spPr>
          <a:xfrm>
            <a:off x="5126418" y="552091"/>
            <a:ext cx="6224335" cy="5431536"/>
          </a:xfrm>
        </p:spPr>
        <p:txBody>
          <a:bodyPr anchor="ctr">
            <a:normAutofit/>
          </a:bodyPr>
          <a:lstStyle/>
          <a:p>
            <a:pPr marL="514350" indent="-514350">
              <a:buFont typeface="+mj-lt"/>
              <a:buAutoNum type="arabicPeriod"/>
            </a:pPr>
            <a:r>
              <a:rPr lang="en-US" sz="2200" dirty="0"/>
              <a:t>Discuss why a researcher might conduct a multivariate analysis </a:t>
            </a:r>
          </a:p>
          <a:p>
            <a:pPr marL="514350" indent="-514350">
              <a:buFont typeface="+mj-lt"/>
              <a:buAutoNum type="arabicPeriod"/>
            </a:pPr>
            <a:r>
              <a:rPr lang="en-US" sz="2200" dirty="0"/>
              <a:t>Explain the purpose and importance of cross tabulation </a:t>
            </a:r>
          </a:p>
          <a:p>
            <a:pPr marL="514350" indent="-514350">
              <a:buFont typeface="+mj-lt"/>
              <a:buAutoNum type="arabicPeriod"/>
            </a:pPr>
            <a:r>
              <a:rPr lang="en-US" sz="2200" dirty="0"/>
              <a:t>Describe a technique for comparing groups on a continuous dependent variable</a:t>
            </a:r>
          </a:p>
          <a:p>
            <a:pPr marL="514350" indent="-514350">
              <a:buFont typeface="+mj-lt"/>
              <a:buAutoNum type="arabicPeriod"/>
            </a:pPr>
            <a:r>
              <a:rPr lang="en-US" sz="2200" dirty="0"/>
              <a:t>Explain the difference between an independent sample t-test for means and a paired sample t-test for means </a:t>
            </a:r>
          </a:p>
          <a:p>
            <a:pPr marL="514350" indent="-514350">
              <a:buFont typeface="+mj-lt"/>
              <a:buAutoNum type="arabicPeriod"/>
            </a:pPr>
            <a:r>
              <a:rPr lang="en-US" sz="2200" dirty="0"/>
              <a:t>Discuss the Pearson product-moment correlation coefficient </a:t>
            </a:r>
          </a:p>
          <a:p>
            <a:pPr marL="514350" indent="-514350">
              <a:buFont typeface="+mj-lt"/>
              <a:buAutoNum type="arabicPeriod"/>
            </a:pPr>
            <a:r>
              <a:rPr lang="en-US" sz="2200" dirty="0"/>
              <a:t>Describe a technique for examining the influence of one or more predictor variables on an outcome variable </a:t>
            </a:r>
          </a:p>
        </p:txBody>
      </p:sp>
    </p:spTree>
    <p:extLst>
      <p:ext uri="{BB962C8B-B14F-4D97-AF65-F5344CB8AC3E}">
        <p14:creationId xmlns:p14="http://schemas.microsoft.com/office/powerpoint/2010/main" val="2786617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150</TotalTime>
  <Words>1371</Words>
  <Application>Microsoft Office PowerPoint</Application>
  <PresentationFormat>Widescreen</PresentationFormat>
  <Paragraphs>138</Paragraphs>
  <Slides>39</Slides>
  <Notes>7</Notes>
  <HiddenSlides>26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Cambria Math</vt:lpstr>
      <vt:lpstr>Franklin Gothic Book</vt:lpstr>
      <vt:lpstr>Lato Extended</vt:lpstr>
      <vt:lpstr>Office Theme</vt:lpstr>
      <vt:lpstr>Good Morning</vt:lpstr>
      <vt:lpstr>PowerPoint Presentation</vt:lpstr>
      <vt:lpstr>iClicker Question</vt:lpstr>
      <vt:lpstr>iClicker Question</vt:lpstr>
      <vt:lpstr>iClicker Question</vt:lpstr>
      <vt:lpstr>iClicker Question</vt:lpstr>
      <vt:lpstr>Chapter 18: Analysis and Interpretation Multiple Variables Simultaneously</vt:lpstr>
      <vt:lpstr>Multiple Regression Implementation</vt:lpstr>
      <vt:lpstr>Learning Objectives</vt:lpstr>
      <vt:lpstr>Why Use Multivariate Analysis?</vt:lpstr>
      <vt:lpstr>A Univariate Analysis Result</vt:lpstr>
      <vt:lpstr>Multivariate Analysis Results: Enhanced Meaning</vt:lpstr>
      <vt:lpstr>Cross Tabulation</vt:lpstr>
      <vt:lpstr>Back to the AFC Project</vt:lpstr>
      <vt:lpstr>Back to the AFC Project</vt:lpstr>
      <vt:lpstr>Back to the AFC Project</vt:lpstr>
      <vt:lpstr>Back to the AFC Project</vt:lpstr>
      <vt:lpstr>Back to the AFC Project</vt:lpstr>
      <vt:lpstr>Which Percentages Should I Use?</vt:lpstr>
      <vt:lpstr>Presenting the Results</vt:lpstr>
      <vt:lpstr>Presenting the Results</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Coefficient of Multiple Determination (R^2)</vt:lpstr>
      <vt:lpstr>Coefficient of Multiple Determination </vt:lpstr>
      <vt:lpstr>Key Steps in Interpreting Multiple Regression Results</vt:lpstr>
      <vt:lpstr>Key Steps in Interpreting Multiple Regression Results</vt:lpstr>
      <vt:lpstr>PowerPoint Presentation</vt:lpstr>
      <vt:lpstr>Project Presentation</vt:lpstr>
      <vt:lpstr>Presentation Guidelines</vt:lpstr>
      <vt:lpstr>Presentation Critique</vt:lpstr>
      <vt:lpstr>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 Analysis and Interpretation Multiple Variables Simultaneously</dc:title>
  <dc:creator>Nguyen, Mike (MU-Student)</dc:creator>
  <cp:lastModifiedBy>Nguyen, Mike (MU-Student)</cp:lastModifiedBy>
  <cp:revision>8</cp:revision>
  <dcterms:created xsi:type="dcterms:W3CDTF">2021-08-14T20:23:59Z</dcterms:created>
  <dcterms:modified xsi:type="dcterms:W3CDTF">2021-11-08T23:57:45Z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