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96" r:id="rId5"/>
    <p:sldId id="301" r:id="rId6"/>
    <p:sldId id="297" r:id="rId7"/>
    <p:sldId id="298" r:id="rId8"/>
    <p:sldId id="299" r:id="rId9"/>
    <p:sldId id="256" r:id="rId10"/>
    <p:sldId id="295"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7" r:id="rId35"/>
    <p:sldId id="289" r:id="rId36"/>
    <p:sldId id="290" r:id="rId37"/>
    <p:sldId id="294" r:id="rId38"/>
    <p:sldId id="262"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6381" autoAdjust="0"/>
  </p:normalViewPr>
  <p:slideViewPr>
    <p:cSldViewPr snapToGrid="0">
      <p:cViewPr varScale="1">
        <p:scale>
          <a:sx n="83" d="100"/>
          <a:sy n="83" d="100"/>
        </p:scale>
        <p:origin x="612" y="90"/>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11/9/2021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an upcoming Marketing Analytics Industry Panel.  This is an Edge-approved event, so registration will fill up quickly.  If students want to attend, they should register this week, before the event is publicized to all business majors.</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1904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a:t>
            </a:r>
            <a:r>
              <a:rPr lang="en-US"/>
              <a:t>the report</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697819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or </a:t>
            </a:r>
            <a:r>
              <a:rPr lang="en-US" dirty="0" err="1"/>
              <a:t>probit</a:t>
            </a:r>
            <a:r>
              <a:rPr lang="en-US" dirty="0"/>
              <a:t> regression</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47846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65723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277777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need suit and tie, but since this is a business presentation, hence professional dress is expected. </a:t>
            </a:r>
          </a:p>
          <a:p>
            <a:endParaRPr lang="en-US" dirty="0"/>
          </a:p>
          <a:p>
            <a:endParaRPr lang="en-US" dirty="0"/>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in either case, there shouldn’t be a problem since all of you will be in class anyway. And the order of presentation for the two dates remain constant. </a:t>
            </a:r>
          </a:p>
          <a:p>
            <a:endParaRPr lang="en-US" dirty="0"/>
          </a:p>
          <a:p>
            <a:r>
              <a:rPr lang="en-US" dirty="0"/>
              <a:t>Please let me know if your group would like to change the order, I can ask other groups if they want to change with you. </a:t>
            </a:r>
          </a:p>
          <a:p>
            <a:endParaRPr lang="en-US" dirty="0"/>
          </a:p>
          <a:p>
            <a:r>
              <a:rPr lang="en-US" dirty="0"/>
              <a:t>Go over the sample slides link (cover expectation as well)</a:t>
            </a:r>
          </a:p>
          <a:p>
            <a:endParaRPr lang="en-US" dirty="0"/>
          </a:p>
          <a:p>
            <a:endParaRPr lang="en-US" dirty="0"/>
          </a:p>
          <a:p>
            <a:r>
              <a:rPr lang="en-US" dirty="0"/>
              <a:t>Each team will have 20 mins </a:t>
            </a:r>
          </a:p>
          <a:p>
            <a:pPr lvl="1"/>
            <a:r>
              <a:rPr lang="en-US" dirty="0"/>
              <a:t>15 mins to present the project </a:t>
            </a:r>
          </a:p>
          <a:p>
            <a:pPr lvl="1"/>
            <a:r>
              <a:rPr lang="en-US" dirty="0"/>
              <a:t>5 mins for discussion and questions</a:t>
            </a:r>
          </a:p>
          <a:p>
            <a:r>
              <a:rPr lang="en-US" dirty="0"/>
              <a:t>Sign-up Sheet</a:t>
            </a:r>
          </a:p>
          <a:p>
            <a:pPr lvl="1"/>
            <a:r>
              <a:rPr lang="en-US" dirty="0"/>
              <a:t>2 class sessions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21785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11/9/2021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11/9/2021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leveldata.com/about/" TargetMode="External"/><Relationship Id="rId5" Type="http://schemas.openxmlformats.org/officeDocument/2006/relationships/image" Target="../media/image32.png"/><Relationship Id="rId4" Type="http://schemas.openxmlformats.org/officeDocument/2006/relationships/hyperlink" Target="http://www.v12data.com/data-dirty-messy_0/"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crosnt.com/real-world-evidence-data-colle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45C7-6B86-4116-8EA4-6FDCBEA686DF}"/>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00C527FC-DB35-4F84-8902-324800E911B4}"/>
              </a:ext>
            </a:extLst>
          </p:cNvPr>
          <p:cNvSpPr>
            <a:spLocks noGrp="1"/>
          </p:cNvSpPr>
          <p:nvPr>
            <p:ph type="subTitle" idx="1"/>
          </p:nvPr>
        </p:nvSpPr>
        <p:spPr>
          <a:xfrm>
            <a:off x="638882" y="4631161"/>
            <a:ext cx="3571810" cy="1559327"/>
          </a:xfrm>
        </p:spPr>
        <p:txBody>
          <a:bodyPr>
            <a:normAutofit/>
          </a:bodyPr>
          <a:lstStyle/>
          <a:p>
            <a:pPr algn="l"/>
            <a:r>
              <a:rPr lang="en-US"/>
              <a:t>Take your name tag</a:t>
            </a:r>
          </a:p>
          <a:p>
            <a:pPr algn="l"/>
            <a:r>
              <a:rPr lang="en-US"/>
              <a:t>Check-in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ood Morning Wednesday GIF: Best Happy Wednesday GIF - MK Wishes">
            <a:extLst>
              <a:ext uri="{FF2B5EF4-FFF2-40B4-BE49-F238E27FC236}">
                <a16:creationId xmlns:a16="http://schemas.microsoft.com/office/drawing/2014/main" id="{52605F7E-23F6-45DE-8303-49F5FCF88AF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6FBEC-5EDD-6E49-A226-0851B4149849}"/>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917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How to improve R-squared in your regression model? </a:t>
            </a:r>
          </a:p>
          <a:p>
            <a:pPr marL="514350" indent="-514350">
              <a:buFont typeface="+mj-lt"/>
              <a:buAutoNum type="alphaUcPeriod"/>
            </a:pPr>
            <a:r>
              <a:rPr lang="en-US" sz="2200"/>
              <a:t>Include more relevant variables (i.e., those help predict Y)</a:t>
            </a:r>
          </a:p>
          <a:p>
            <a:pPr marL="514350" indent="-514350">
              <a:buFont typeface="+mj-lt"/>
              <a:buAutoNum type="alphaUcPeriod"/>
            </a:pPr>
            <a:r>
              <a:rPr lang="en-US" sz="2200"/>
              <a:t>Include more data points </a:t>
            </a:r>
          </a:p>
          <a:p>
            <a:pPr marL="514350" indent="-514350">
              <a:buFont typeface="+mj-lt"/>
              <a:buAutoNum type="alphaUcPeriod"/>
            </a:pPr>
            <a:r>
              <a:rPr lang="en-US" sz="2200"/>
              <a:t>Both A and B</a:t>
            </a:r>
          </a:p>
          <a:p>
            <a:pPr marL="514350" indent="-514350">
              <a:buFont typeface="+mj-lt"/>
              <a:buAutoNum type="alphaUcPeriod"/>
            </a:pPr>
            <a:endParaRPr lang="en-US" sz="2200"/>
          </a:p>
        </p:txBody>
      </p:sp>
    </p:spTree>
    <p:extLst>
      <p:ext uri="{BB962C8B-B14F-4D97-AF65-F5344CB8AC3E}">
        <p14:creationId xmlns:p14="http://schemas.microsoft.com/office/powerpoint/2010/main" val="1815108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a:xfrm>
            <a:off x="1051560" y="586822"/>
            <a:ext cx="3657600" cy="1645920"/>
          </a:xfrm>
        </p:spPr>
        <p:txBody>
          <a:bodyPr>
            <a:normAutofit/>
          </a:bodyPr>
          <a:lstStyle/>
          <a:p>
            <a:r>
              <a:rPr lang="en-US" sz="3200"/>
              <a:t>Notes on Multiple Regression</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a:xfrm>
            <a:off x="5250106" y="586822"/>
            <a:ext cx="6106742" cy="1645920"/>
          </a:xfrm>
        </p:spPr>
        <p:txBody>
          <a:bodyPr anchor="ctr">
            <a:normAutofit/>
          </a:bodyPr>
          <a:lstStyle/>
          <a:p>
            <a:r>
              <a:rPr lang="en-US" sz="1800" dirty="0"/>
              <a:t>Introduction to Multiple Regression</a:t>
            </a:r>
          </a:p>
          <a:p>
            <a:r>
              <a:rPr lang="en-US" sz="1800" dirty="0"/>
              <a:t>Real-world data are messy</a:t>
            </a:r>
          </a:p>
          <a:p>
            <a:r>
              <a:rPr lang="en-US" sz="1800" dirty="0"/>
              <a:t>Additional training: </a:t>
            </a:r>
            <a:r>
              <a:rPr lang="en-US" sz="1800" b="1" dirty="0"/>
              <a:t>Marketing Analytics certificate</a:t>
            </a:r>
          </a:p>
        </p:txBody>
      </p:sp>
      <p:pic>
        <p:nvPicPr>
          <p:cNvPr id="9" name="Picture 8" descr="A person standing in front of a blackboard with white writing&#10;&#10;Description automatically generated with low confidence">
            <a:extLst>
              <a:ext uri="{FF2B5EF4-FFF2-40B4-BE49-F238E27FC236}">
                <a16:creationId xmlns:a16="http://schemas.microsoft.com/office/drawing/2014/main" id="{F0377AC6-1D83-4DC5-BD33-2E13F2C176B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21122" y="2729397"/>
            <a:ext cx="4354830" cy="3483864"/>
          </a:xfrm>
          <a:prstGeom prst="rect">
            <a:avLst/>
          </a:prstGeom>
        </p:spPr>
      </p:pic>
      <p:pic>
        <p:nvPicPr>
          <p:cNvPr id="7" name="Picture 6" descr="A picture containing qr code&#10;&#10;Description automatically generated">
            <a:extLst>
              <a:ext uri="{FF2B5EF4-FFF2-40B4-BE49-F238E27FC236}">
                <a16:creationId xmlns:a16="http://schemas.microsoft.com/office/drawing/2014/main" id="{4DAC264D-0350-4F7E-8B00-BA958DB7154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1618" y="2729397"/>
            <a:ext cx="5417408" cy="3483864"/>
          </a:xfrm>
          <a:prstGeom prst="rect">
            <a:avLst/>
          </a:prstGeom>
        </p:spPr>
      </p:pic>
    </p:spTree>
    <p:extLst>
      <p:ext uri="{BB962C8B-B14F-4D97-AF65-F5344CB8AC3E}">
        <p14:creationId xmlns:p14="http://schemas.microsoft.com/office/powerpoint/2010/main" val="1416548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a:t>Presentation Guidelines</a:t>
            </a:r>
            <a:endParaRPr lang="en-US" sz="5000" dirty="0"/>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r>
              <a:rPr lang="en-US" sz="2200" dirty="0"/>
              <a:t> (next class)</a:t>
            </a:r>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35</a:t>
            </a:fld>
            <a:endParaRPr lang="en-US"/>
          </a:p>
        </p:txBody>
      </p:sp>
    </p:spTree>
    <p:extLst>
      <p:ext uri="{BB962C8B-B14F-4D97-AF65-F5344CB8AC3E}">
        <p14:creationId xmlns:p14="http://schemas.microsoft.com/office/powerpoint/2010/main" val="3702273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p:txBody>
          <a:bodyPr/>
          <a:lstStyle/>
          <a:p>
            <a:r>
              <a:rPr lang="en-US" dirty="0"/>
              <a:t>Presentation Critique</a:t>
            </a:r>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21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p:txBody>
          <a:bodyPr/>
          <a:lstStyle/>
          <a:p>
            <a:r>
              <a:rPr lang="en-US" dirty="0"/>
              <a:t>Report </a:t>
            </a:r>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894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Is it possible to include a variable with more than 2 categories (i.e., class standing – freshman, sophomore, junior, senior?</a:t>
            </a:r>
          </a:p>
          <a:p>
            <a:pPr marL="514350" indent="-514350">
              <a:buFont typeface="+mj-lt"/>
              <a:buAutoNum type="alphaUcPeriod"/>
            </a:pPr>
            <a:r>
              <a:rPr lang="en-US" sz="2200" dirty="0"/>
              <a:t>Yes</a:t>
            </a:r>
          </a:p>
          <a:p>
            <a:pPr marL="514350" indent="-514350">
              <a:buFont typeface="+mj-lt"/>
              <a:buAutoNum type="alphaUcPeriod"/>
            </a:pPr>
            <a:r>
              <a:rPr lang="en-US" sz="2200" dirty="0"/>
              <a:t>No </a:t>
            </a:r>
          </a:p>
        </p:txBody>
      </p:sp>
    </p:spTree>
    <p:extLst>
      <p:ext uri="{BB962C8B-B14F-4D97-AF65-F5344CB8AC3E}">
        <p14:creationId xmlns:p14="http://schemas.microsoft.com/office/powerpoint/2010/main" val="357177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Is it possible to have categorial variables be the dependent variables?</a:t>
            </a:r>
          </a:p>
          <a:p>
            <a:pPr marL="514350" indent="-514350">
              <a:buFont typeface="+mj-lt"/>
              <a:buAutoNum type="alphaUcPeriod"/>
            </a:pPr>
            <a:r>
              <a:rPr lang="en-US" sz="2200"/>
              <a:t>Yes</a:t>
            </a:r>
          </a:p>
          <a:p>
            <a:pPr marL="514350" indent="-514350">
              <a:buFont typeface="+mj-lt"/>
              <a:buAutoNum type="alphaUcPeriod"/>
            </a:pPr>
            <a:r>
              <a:rPr lang="en-US" sz="2200"/>
              <a:t>No</a:t>
            </a:r>
          </a:p>
          <a:p>
            <a:pPr marL="0" indent="0">
              <a:buNone/>
            </a:pPr>
            <a:endParaRPr lang="en-US" sz="2200"/>
          </a:p>
        </p:txBody>
      </p:sp>
    </p:spTree>
    <p:extLst>
      <p:ext uri="{BB962C8B-B14F-4D97-AF65-F5344CB8AC3E}">
        <p14:creationId xmlns:p14="http://schemas.microsoft.com/office/powerpoint/2010/main" val="249767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ADBAF-1C35-4F69-A846-7025D95C1BB2}"/>
              </a:ext>
            </a:extLst>
          </p:cNvPr>
          <p:cNvSpPr>
            <a:spLocks noGrp="1"/>
          </p:cNvSpPr>
          <p:nvPr>
            <p:ph type="title"/>
          </p:nvPr>
        </p:nvSpPr>
        <p:spPr>
          <a:xfrm>
            <a:off x="841247" y="978619"/>
            <a:ext cx="3410712" cy="1106424"/>
          </a:xfrm>
        </p:spPr>
        <p:txBody>
          <a:bodyPr>
            <a:normAutofit/>
          </a:bodyPr>
          <a:lstStyle/>
          <a:p>
            <a:r>
              <a:rPr lang="en-US" sz="2800"/>
              <a:t>Multiple Regression Implementation</a:t>
            </a:r>
          </a:p>
        </p:txBody>
      </p:sp>
      <p:sp>
        <p:nvSpPr>
          <p:cNvPr id="1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0FF74C-27A5-4B2E-9169-6F2B0F4E021D}"/>
              </a:ext>
            </a:extLst>
          </p:cNvPr>
          <p:cNvSpPr>
            <a:spLocks noGrp="1"/>
          </p:cNvSpPr>
          <p:nvPr>
            <p:ph idx="1"/>
          </p:nvPr>
        </p:nvSpPr>
        <p:spPr>
          <a:xfrm>
            <a:off x="841247" y="2359152"/>
            <a:ext cx="3410712" cy="3425043"/>
          </a:xfrm>
        </p:spPr>
        <p:txBody>
          <a:bodyPr>
            <a:normAutofit/>
          </a:bodyPr>
          <a:lstStyle/>
          <a:p>
            <a:r>
              <a:rPr lang="en-US" sz="1700"/>
              <a:t>R</a:t>
            </a:r>
          </a:p>
          <a:p>
            <a:r>
              <a:rPr lang="en-US" sz="1700"/>
              <a:t>Excel </a:t>
            </a:r>
          </a:p>
          <a:p>
            <a:r>
              <a:rPr lang="en-US" sz="1700"/>
              <a:t>Real Example</a:t>
            </a:r>
          </a:p>
        </p:txBody>
      </p:sp>
      <p:pic>
        <p:nvPicPr>
          <p:cNvPr id="5" name="Picture 4" descr="Graphical user interface&#10;&#10;Description automatically generated">
            <a:extLst>
              <a:ext uri="{FF2B5EF4-FFF2-40B4-BE49-F238E27FC236}">
                <a16:creationId xmlns:a16="http://schemas.microsoft.com/office/drawing/2014/main" id="{5D76DFE5-4A96-4AB0-B127-445AEA0E55C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25" r="13130"/>
          <a:stretch/>
        </p:blipFill>
        <p:spPr>
          <a:xfrm>
            <a:off x="5124450" y="634382"/>
            <a:ext cx="6657213" cy="5495162"/>
          </a:xfrm>
          <a:prstGeom prst="rect">
            <a:avLst/>
          </a:prstGeom>
        </p:spPr>
      </p:pic>
    </p:spTree>
    <p:extLst>
      <p:ext uri="{BB962C8B-B14F-4D97-AF65-F5344CB8AC3E}">
        <p14:creationId xmlns:p14="http://schemas.microsoft.com/office/powerpoint/2010/main" val="350207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227</TotalTime>
  <Words>1343</Words>
  <Application>Microsoft Office PowerPoint</Application>
  <PresentationFormat>Widescreen</PresentationFormat>
  <Paragraphs>151</Paragraphs>
  <Slides>37</Slides>
  <Notes>10</Notes>
  <HiddenSlides>26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Franklin Gothic Book</vt:lpstr>
      <vt:lpstr>Office Theme</vt:lpstr>
      <vt:lpstr>Good Morning</vt:lpstr>
      <vt:lpstr>PowerPoint Presentation</vt:lpstr>
      <vt:lpstr>iClicker Question</vt:lpstr>
      <vt:lpstr>iClicker Question</vt:lpstr>
      <vt:lpstr>iClicker Question</vt:lpstr>
      <vt:lpstr>Chapter 18: Analysis and Interpretation Multiple Variables Simultaneously</vt:lpstr>
      <vt:lpstr>Multiple Regression Implementation</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Notes on Multiple Regression</vt:lpstr>
      <vt:lpstr>Presentation Guidelines</vt:lpstr>
      <vt:lpstr>Presentation Critique</vt:lpstr>
      <vt:lpstr>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10</cp:revision>
  <dcterms:created xsi:type="dcterms:W3CDTF">2021-08-14T20:23:59Z</dcterms:created>
  <dcterms:modified xsi:type="dcterms:W3CDTF">2021-11-09T21:59:34Z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