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1"/>
  </p:notesMasterIdLst>
  <p:handoutMasterIdLst>
    <p:handoutMasterId r:id="rId42"/>
  </p:handoutMasterIdLst>
  <p:sldIdLst>
    <p:sldId id="260" r:id="rId6"/>
    <p:sldId id="256" r:id="rId7"/>
    <p:sldId id="261" r:id="rId8"/>
    <p:sldId id="262" r:id="rId9"/>
    <p:sldId id="263" r:id="rId10"/>
    <p:sldId id="264" r:id="rId11"/>
    <p:sldId id="265" r:id="rId12"/>
    <p:sldId id="266" r:id="rId13"/>
    <p:sldId id="267" r:id="rId14"/>
    <p:sldId id="268" r:id="rId15"/>
    <p:sldId id="269" r:id="rId16"/>
    <p:sldId id="297" r:id="rId17"/>
    <p:sldId id="270" r:id="rId18"/>
    <p:sldId id="271" r:id="rId19"/>
    <p:sldId id="272" r:id="rId20"/>
    <p:sldId id="298" r:id="rId21"/>
    <p:sldId id="300" r:id="rId22"/>
    <p:sldId id="301" r:id="rId23"/>
    <p:sldId id="302" r:id="rId24"/>
    <p:sldId id="303" r:id="rId25"/>
    <p:sldId id="304" r:id="rId26"/>
    <p:sldId id="305" r:id="rId27"/>
    <p:sldId id="306" r:id="rId28"/>
    <p:sldId id="307" r:id="rId29"/>
    <p:sldId id="308" r:id="rId30"/>
    <p:sldId id="273" r:id="rId31"/>
    <p:sldId id="274" r:id="rId32"/>
    <p:sldId id="275" r:id="rId33"/>
    <p:sldId id="276" r:id="rId34"/>
    <p:sldId id="277" r:id="rId35"/>
    <p:sldId id="278" r:id="rId36"/>
    <p:sldId id="279" r:id="rId37"/>
    <p:sldId id="259" r:id="rId38"/>
    <p:sldId id="296"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53" autoAdjust="0"/>
  </p:normalViewPr>
  <p:slideViewPr>
    <p:cSldViewPr snapToGrid="0">
      <p:cViewPr varScale="1">
        <p:scale>
          <a:sx n="76" d="100"/>
          <a:sy n="76" d="100"/>
        </p:scale>
        <p:origin x="181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30.pn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95A83F6-C69F-4D9D-93FC-993D86C12FA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51BA504-7E1D-42C7-801E-C94B2EB88B7B}">
      <dgm:prSet custT="1"/>
      <dgm:spPr/>
      <dgm:t>
        <a:bodyPr/>
        <a:lstStyle/>
        <a:p>
          <a:r>
            <a:rPr lang="en-US" sz="2800" b="1" dirty="0"/>
            <a:t>What we know</a:t>
          </a:r>
          <a:r>
            <a:rPr lang="en-US" sz="2800" dirty="0"/>
            <a:t>: sample statistics such as mean, mode, standard deviation, range etc. </a:t>
          </a:r>
        </a:p>
      </dgm:t>
    </dgm:pt>
    <dgm:pt modelId="{5CE3A2F7-7CDF-46A7-86A4-2F9F51F1402C}" type="parTrans" cxnId="{84FFD011-073F-4D76-99DA-40F594EF5EEE}">
      <dgm:prSet/>
      <dgm:spPr/>
      <dgm:t>
        <a:bodyPr/>
        <a:lstStyle/>
        <a:p>
          <a:endParaRPr lang="en-US"/>
        </a:p>
      </dgm:t>
    </dgm:pt>
    <dgm:pt modelId="{E7AD2461-3882-4752-AFA3-CA6C1F93E6E3}" type="sibTrans" cxnId="{84FFD011-073F-4D76-99DA-40F594EF5EEE}">
      <dgm:prSet/>
      <dgm:spPr/>
      <dgm:t>
        <a:bodyPr/>
        <a:lstStyle/>
        <a:p>
          <a:endParaRPr lang="en-US"/>
        </a:p>
      </dgm:t>
    </dgm:pt>
    <dgm:pt modelId="{B715E00A-EAA3-4A90-873D-022F5BA0A890}">
      <dgm:prSet custT="1"/>
      <dgm:spPr/>
      <dgm:t>
        <a:bodyPr/>
        <a:lstStyle/>
        <a:p>
          <a:r>
            <a:rPr lang="en-US" sz="2000" dirty="0"/>
            <a:t>The </a:t>
          </a:r>
          <a:r>
            <a:rPr lang="en-US" sz="2000" b="1" dirty="0"/>
            <a:t>sample statistic </a:t>
          </a:r>
          <a:r>
            <a:rPr lang="en-US" sz="2000" dirty="0"/>
            <a:t>may be either</a:t>
          </a:r>
        </a:p>
      </dgm:t>
    </dgm:pt>
    <dgm:pt modelId="{17BB2260-71C7-46AD-8600-C2E9BCB215F0}" type="parTrans" cxnId="{4B0DFB5A-6E66-4F95-B9EC-3353205F6D05}">
      <dgm:prSet/>
      <dgm:spPr/>
      <dgm:t>
        <a:bodyPr/>
        <a:lstStyle/>
        <a:p>
          <a:endParaRPr lang="en-US"/>
        </a:p>
      </dgm:t>
    </dgm:pt>
    <dgm:pt modelId="{4262DD8E-F004-40D9-A5DE-4E1DB4E8EFF2}" type="sibTrans" cxnId="{4B0DFB5A-6E66-4F95-B9EC-3353205F6D05}">
      <dgm:prSet/>
      <dgm:spPr/>
      <dgm:t>
        <a:bodyPr/>
        <a:lstStyle/>
        <a:p>
          <a:endParaRPr lang="en-US"/>
        </a:p>
      </dgm:t>
    </dgm:pt>
    <dgm:pt modelId="{3CBCD07E-E130-45FF-947C-577E12103D68}">
      <dgm:prSet/>
      <dgm:spPr/>
      <dgm:t>
        <a:bodyPr/>
        <a:lstStyle/>
        <a:p>
          <a:r>
            <a:rPr lang="en-US" dirty="0"/>
            <a:t>Use sample statistics to infer about the population through </a:t>
          </a:r>
          <a:r>
            <a:rPr lang="en-US" b="1" dirty="0"/>
            <a:t>confidence intervals </a:t>
          </a:r>
          <a:endParaRPr lang="en-US" dirty="0"/>
        </a:p>
      </dgm:t>
    </dgm:pt>
    <dgm:pt modelId="{EC8B0879-1C33-4C94-8E9D-A350C28635C9}" type="parTrans" cxnId="{80125E9D-2DB1-4B09-ABBA-9D9F194CF5CA}">
      <dgm:prSet/>
      <dgm:spPr/>
      <dgm:t>
        <a:bodyPr/>
        <a:lstStyle/>
        <a:p>
          <a:endParaRPr lang="en-US"/>
        </a:p>
      </dgm:t>
    </dgm:pt>
    <dgm:pt modelId="{7BD63166-0980-4D25-AD5E-856E6E057B09}" type="sibTrans" cxnId="{80125E9D-2DB1-4B09-ABBA-9D9F194CF5CA}">
      <dgm:prSet/>
      <dgm:spPr/>
      <dgm:t>
        <a:bodyPr/>
        <a:lstStyle/>
        <a:p>
          <a:endParaRPr lang="en-US"/>
        </a:p>
      </dgm:t>
    </dgm:pt>
    <dgm:pt modelId="{0191BDAA-9C5F-4E17-BDDA-A502C19128F1}">
      <dgm:prSet/>
      <dgm:spPr/>
      <dgm:t>
        <a:bodyPr/>
        <a:lstStyle/>
        <a:p>
          <a:r>
            <a:rPr lang="en-US" dirty="0"/>
            <a:t>So what is </a:t>
          </a:r>
          <a:r>
            <a:rPr lang="en-US" b="1" dirty="0"/>
            <a:t>confidence intervals</a:t>
          </a:r>
          <a:r>
            <a:rPr lang="en-US" dirty="0"/>
            <a:t>?</a:t>
          </a:r>
        </a:p>
      </dgm:t>
    </dgm:pt>
    <dgm:pt modelId="{A792FF7D-A041-4260-8205-77CBE645931D}" type="parTrans" cxnId="{BC927667-28E9-41E7-A3E3-9B59075E5988}">
      <dgm:prSet/>
      <dgm:spPr/>
      <dgm:t>
        <a:bodyPr/>
        <a:lstStyle/>
        <a:p>
          <a:endParaRPr lang="en-US"/>
        </a:p>
      </dgm:t>
    </dgm:pt>
    <dgm:pt modelId="{9310D6D2-AE48-403E-8736-46CFB059DA3B}" type="sibTrans" cxnId="{BC927667-28E9-41E7-A3E3-9B59075E5988}">
      <dgm:prSet/>
      <dgm:spPr/>
      <dgm:t>
        <a:bodyPr/>
        <a:lstStyle/>
        <a:p>
          <a:endParaRPr lang="en-US"/>
        </a:p>
      </dgm:t>
    </dgm:pt>
    <dgm:pt modelId="{03536C80-2B9A-4518-89AA-509508F9B346}">
      <dgm:prSet/>
      <dgm:spPr/>
      <dgm:t>
        <a:bodyPr/>
        <a:lstStyle/>
        <a:p>
          <a:r>
            <a:rPr lang="en-US" dirty="0"/>
            <a:t>a </a:t>
          </a:r>
          <a:r>
            <a:rPr lang="en-US" b="1" dirty="0"/>
            <a:t>percentage</a:t>
          </a:r>
          <a:r>
            <a:rPr lang="en-US" dirty="0"/>
            <a:t>, (i.e., 12% of the respondents stated they were “every likely” to patronize a new restaurant </a:t>
          </a:r>
          <a:r>
            <a:rPr lang="en-US" b="1" dirty="0"/>
            <a:t>OR</a:t>
          </a:r>
          <a:r>
            <a:rPr lang="en-US" dirty="0"/>
            <a:t> </a:t>
          </a:r>
        </a:p>
        <a:p>
          <a:r>
            <a:rPr lang="en-US" dirty="0"/>
            <a:t>a </a:t>
          </a:r>
          <a:r>
            <a:rPr lang="en-US" b="1" dirty="0"/>
            <a:t>mean</a:t>
          </a:r>
          <a:r>
            <a:rPr lang="en-US" dirty="0"/>
            <a:t>, i.e., the average amount spent per month in restaurants is $185</a:t>
          </a:r>
        </a:p>
      </dgm:t>
    </dgm:pt>
    <dgm:pt modelId="{58F51D6D-8F60-4FF9-8815-597CB53A0965}" type="parTrans" cxnId="{D5264729-85E0-4C09-8AA3-24A356622832}">
      <dgm:prSet/>
      <dgm:spPr/>
      <dgm:t>
        <a:bodyPr/>
        <a:lstStyle/>
        <a:p>
          <a:endParaRPr lang="en-US"/>
        </a:p>
      </dgm:t>
    </dgm:pt>
    <dgm:pt modelId="{3309C244-0F6C-4B03-B371-BBF5C544428A}" type="sibTrans" cxnId="{D5264729-85E0-4C09-8AA3-24A356622832}">
      <dgm:prSet/>
      <dgm:spPr/>
      <dgm:t>
        <a:bodyPr/>
        <a:lstStyle/>
        <a:p>
          <a:endParaRPr lang="en-US"/>
        </a:p>
      </dgm:t>
    </dgm:pt>
    <dgm:pt modelId="{3B01415F-EA53-40F1-9590-FE18CBC6D155}" type="pres">
      <dgm:prSet presAssocID="{795A83F6-C69F-4D9D-93FC-993D86C12FA9}" presName="vert0" presStyleCnt="0">
        <dgm:presLayoutVars>
          <dgm:dir/>
          <dgm:animOne val="branch"/>
          <dgm:animLvl val="lvl"/>
        </dgm:presLayoutVars>
      </dgm:prSet>
      <dgm:spPr/>
    </dgm:pt>
    <dgm:pt modelId="{53EA2642-12E4-4F21-B87F-51A8BD54A75D}" type="pres">
      <dgm:prSet presAssocID="{B51BA504-7E1D-42C7-801E-C94B2EB88B7B}" presName="thickLine" presStyleLbl="alignNode1" presStyleIdx="0" presStyleCnt="4"/>
      <dgm:spPr/>
    </dgm:pt>
    <dgm:pt modelId="{50AFD1B8-A686-4B68-90CC-85285B132A69}" type="pres">
      <dgm:prSet presAssocID="{B51BA504-7E1D-42C7-801E-C94B2EB88B7B}" presName="horz1" presStyleCnt="0"/>
      <dgm:spPr/>
    </dgm:pt>
    <dgm:pt modelId="{0851AFC0-F8E0-417C-87BC-04BC9CA8FD7B}" type="pres">
      <dgm:prSet presAssocID="{B51BA504-7E1D-42C7-801E-C94B2EB88B7B}" presName="tx1" presStyleLbl="revTx" presStyleIdx="0" presStyleCnt="5" custScaleX="500000"/>
      <dgm:spPr/>
    </dgm:pt>
    <dgm:pt modelId="{861A7938-77D5-4456-93C4-34A188F6AEE9}" type="pres">
      <dgm:prSet presAssocID="{B51BA504-7E1D-42C7-801E-C94B2EB88B7B}" presName="vert1" presStyleCnt="0"/>
      <dgm:spPr/>
    </dgm:pt>
    <dgm:pt modelId="{46CF7AC0-86EF-4902-8CD3-78AA8CF741DB}" type="pres">
      <dgm:prSet presAssocID="{B715E00A-EAA3-4A90-873D-022F5BA0A890}" presName="thickLine" presStyleLbl="alignNode1" presStyleIdx="1" presStyleCnt="4"/>
      <dgm:spPr/>
    </dgm:pt>
    <dgm:pt modelId="{27C819C8-943B-460B-9477-9ACF19749E36}" type="pres">
      <dgm:prSet presAssocID="{B715E00A-EAA3-4A90-873D-022F5BA0A890}" presName="horz1" presStyleCnt="0"/>
      <dgm:spPr/>
    </dgm:pt>
    <dgm:pt modelId="{5296528B-99E6-4EDD-ACBB-BDF80134D67A}" type="pres">
      <dgm:prSet presAssocID="{B715E00A-EAA3-4A90-873D-022F5BA0A890}" presName="tx1" presStyleLbl="revTx" presStyleIdx="1" presStyleCnt="5"/>
      <dgm:spPr/>
    </dgm:pt>
    <dgm:pt modelId="{FC541FB5-88D1-4DF3-BF8B-DBAA4FCFF024}" type="pres">
      <dgm:prSet presAssocID="{B715E00A-EAA3-4A90-873D-022F5BA0A890}" presName="vert1" presStyleCnt="0"/>
      <dgm:spPr/>
    </dgm:pt>
    <dgm:pt modelId="{06635841-D3F4-4C23-9E1B-6DB33EE52CAB}" type="pres">
      <dgm:prSet presAssocID="{03536C80-2B9A-4518-89AA-509508F9B346}" presName="vertSpace2a" presStyleCnt="0"/>
      <dgm:spPr/>
    </dgm:pt>
    <dgm:pt modelId="{EEAE959E-3432-487E-B64B-C9C3F1BDA46F}" type="pres">
      <dgm:prSet presAssocID="{03536C80-2B9A-4518-89AA-509508F9B346}" presName="horz2" presStyleCnt="0"/>
      <dgm:spPr/>
    </dgm:pt>
    <dgm:pt modelId="{23B1A551-9E32-49D1-AD29-C6542659CC58}" type="pres">
      <dgm:prSet presAssocID="{03536C80-2B9A-4518-89AA-509508F9B346}" presName="horzSpace2" presStyleCnt="0"/>
      <dgm:spPr/>
    </dgm:pt>
    <dgm:pt modelId="{B8A6EC0E-2BF8-4E62-92F3-2177CDC60FF6}" type="pres">
      <dgm:prSet presAssocID="{03536C80-2B9A-4518-89AA-509508F9B346}" presName="tx2" presStyleLbl="revTx" presStyleIdx="2" presStyleCnt="5"/>
      <dgm:spPr/>
    </dgm:pt>
    <dgm:pt modelId="{AAD53163-A422-472B-98FD-15E86CC94786}" type="pres">
      <dgm:prSet presAssocID="{03536C80-2B9A-4518-89AA-509508F9B346}" presName="vert2" presStyleCnt="0"/>
      <dgm:spPr/>
    </dgm:pt>
    <dgm:pt modelId="{8A1455AB-E379-42BF-8FC8-716C617A67AC}" type="pres">
      <dgm:prSet presAssocID="{03536C80-2B9A-4518-89AA-509508F9B346}" presName="thinLine2b" presStyleLbl="callout" presStyleIdx="0" presStyleCnt="1"/>
      <dgm:spPr/>
    </dgm:pt>
    <dgm:pt modelId="{575081AF-8605-43A3-A197-9B6A7317CEE5}" type="pres">
      <dgm:prSet presAssocID="{03536C80-2B9A-4518-89AA-509508F9B346}" presName="vertSpace2b" presStyleCnt="0"/>
      <dgm:spPr/>
    </dgm:pt>
    <dgm:pt modelId="{4843FDF1-0FB6-41EC-9B79-9D31B9FA696B}" type="pres">
      <dgm:prSet presAssocID="{3CBCD07E-E130-45FF-947C-577E12103D68}" presName="thickLine" presStyleLbl="alignNode1" presStyleIdx="2" presStyleCnt="4"/>
      <dgm:spPr/>
    </dgm:pt>
    <dgm:pt modelId="{571B2FC8-368C-4F7E-8F9B-F5C06A0A64EE}" type="pres">
      <dgm:prSet presAssocID="{3CBCD07E-E130-45FF-947C-577E12103D68}" presName="horz1" presStyleCnt="0"/>
      <dgm:spPr/>
    </dgm:pt>
    <dgm:pt modelId="{6177BD73-1D51-45F6-9F05-3B6BAE3F481A}" type="pres">
      <dgm:prSet presAssocID="{3CBCD07E-E130-45FF-947C-577E12103D68}" presName="tx1" presStyleLbl="revTx" presStyleIdx="3" presStyleCnt="5" custScaleX="500000"/>
      <dgm:spPr/>
    </dgm:pt>
    <dgm:pt modelId="{A9DE87F3-48B3-406B-BE9E-E2C4FEDA8DE2}" type="pres">
      <dgm:prSet presAssocID="{3CBCD07E-E130-45FF-947C-577E12103D68}" presName="vert1" presStyleCnt="0"/>
      <dgm:spPr/>
    </dgm:pt>
    <dgm:pt modelId="{75659748-DD77-49AD-8501-BCF9A2F8863B}" type="pres">
      <dgm:prSet presAssocID="{0191BDAA-9C5F-4E17-BDDA-A502C19128F1}" presName="thickLine" presStyleLbl="alignNode1" presStyleIdx="3" presStyleCnt="4"/>
      <dgm:spPr/>
    </dgm:pt>
    <dgm:pt modelId="{575442F6-DD51-4D6A-BE6E-042884CC96B5}" type="pres">
      <dgm:prSet presAssocID="{0191BDAA-9C5F-4E17-BDDA-A502C19128F1}" presName="horz1" presStyleCnt="0"/>
      <dgm:spPr/>
    </dgm:pt>
    <dgm:pt modelId="{C3012AA1-4561-4154-B1EA-5465D658B800}" type="pres">
      <dgm:prSet presAssocID="{0191BDAA-9C5F-4E17-BDDA-A502C19128F1}" presName="tx1" presStyleLbl="revTx" presStyleIdx="4" presStyleCnt="5" custScaleX="500000"/>
      <dgm:spPr/>
    </dgm:pt>
    <dgm:pt modelId="{6CB012D4-B728-47D9-9E0D-B26D9BA8752D}" type="pres">
      <dgm:prSet presAssocID="{0191BDAA-9C5F-4E17-BDDA-A502C19128F1}" presName="vert1" presStyleCnt="0"/>
      <dgm:spPr/>
    </dgm:pt>
  </dgm:ptLst>
  <dgm:cxnLst>
    <dgm:cxn modelId="{84FFD011-073F-4D76-99DA-40F594EF5EEE}" srcId="{795A83F6-C69F-4D9D-93FC-993D86C12FA9}" destId="{B51BA504-7E1D-42C7-801E-C94B2EB88B7B}" srcOrd="0" destOrd="0" parTransId="{5CE3A2F7-7CDF-46A7-86A4-2F9F51F1402C}" sibTransId="{E7AD2461-3882-4752-AFA3-CA6C1F93E6E3}"/>
    <dgm:cxn modelId="{FBF15B1A-0EDC-4070-92B5-1AAF84DA8C93}" type="presOf" srcId="{03536C80-2B9A-4518-89AA-509508F9B346}" destId="{B8A6EC0E-2BF8-4E62-92F3-2177CDC60FF6}" srcOrd="0" destOrd="0" presId="urn:microsoft.com/office/officeart/2008/layout/LinedList"/>
    <dgm:cxn modelId="{D5264729-85E0-4C09-8AA3-24A356622832}" srcId="{B715E00A-EAA3-4A90-873D-022F5BA0A890}" destId="{03536C80-2B9A-4518-89AA-509508F9B346}" srcOrd="0" destOrd="0" parTransId="{58F51D6D-8F60-4FF9-8815-597CB53A0965}" sibTransId="{3309C244-0F6C-4B03-B371-BBF5C544428A}"/>
    <dgm:cxn modelId="{57B4BB38-1B2D-4FC0-829E-7E0CF8A1B845}" type="presOf" srcId="{B51BA504-7E1D-42C7-801E-C94B2EB88B7B}" destId="{0851AFC0-F8E0-417C-87BC-04BC9CA8FD7B}" srcOrd="0" destOrd="0" presId="urn:microsoft.com/office/officeart/2008/layout/LinedList"/>
    <dgm:cxn modelId="{BC927667-28E9-41E7-A3E3-9B59075E5988}" srcId="{795A83F6-C69F-4D9D-93FC-993D86C12FA9}" destId="{0191BDAA-9C5F-4E17-BDDA-A502C19128F1}" srcOrd="3" destOrd="0" parTransId="{A792FF7D-A041-4260-8205-77CBE645931D}" sibTransId="{9310D6D2-AE48-403E-8736-46CFB059DA3B}"/>
    <dgm:cxn modelId="{25005F71-3607-49E5-9F3E-BFB0F33BE0AF}" type="presOf" srcId="{B715E00A-EAA3-4A90-873D-022F5BA0A890}" destId="{5296528B-99E6-4EDD-ACBB-BDF80134D67A}" srcOrd="0" destOrd="0" presId="urn:microsoft.com/office/officeart/2008/layout/LinedList"/>
    <dgm:cxn modelId="{4B0DFB5A-6E66-4F95-B9EC-3353205F6D05}" srcId="{795A83F6-C69F-4D9D-93FC-993D86C12FA9}" destId="{B715E00A-EAA3-4A90-873D-022F5BA0A890}" srcOrd="1" destOrd="0" parTransId="{17BB2260-71C7-46AD-8600-C2E9BCB215F0}" sibTransId="{4262DD8E-F004-40D9-A5DE-4E1DB4E8EFF2}"/>
    <dgm:cxn modelId="{3F271983-5BFD-4F4C-AB51-918D6F4BC6D2}" type="presOf" srcId="{3CBCD07E-E130-45FF-947C-577E12103D68}" destId="{6177BD73-1D51-45F6-9F05-3B6BAE3F481A}" srcOrd="0" destOrd="0" presId="urn:microsoft.com/office/officeart/2008/layout/LinedList"/>
    <dgm:cxn modelId="{52F6EE8C-067C-4E46-ADC3-63FEFCD21D47}" type="presOf" srcId="{0191BDAA-9C5F-4E17-BDDA-A502C19128F1}" destId="{C3012AA1-4561-4154-B1EA-5465D658B800}" srcOrd="0" destOrd="0" presId="urn:microsoft.com/office/officeart/2008/layout/LinedList"/>
    <dgm:cxn modelId="{80125E9D-2DB1-4B09-ABBA-9D9F194CF5CA}" srcId="{795A83F6-C69F-4D9D-93FC-993D86C12FA9}" destId="{3CBCD07E-E130-45FF-947C-577E12103D68}" srcOrd="2" destOrd="0" parTransId="{EC8B0879-1C33-4C94-8E9D-A350C28635C9}" sibTransId="{7BD63166-0980-4D25-AD5E-856E6E057B09}"/>
    <dgm:cxn modelId="{109054B6-70F9-400A-9D78-767E6AD8971E}" type="presOf" srcId="{795A83F6-C69F-4D9D-93FC-993D86C12FA9}" destId="{3B01415F-EA53-40F1-9590-FE18CBC6D155}" srcOrd="0" destOrd="0" presId="urn:microsoft.com/office/officeart/2008/layout/LinedList"/>
    <dgm:cxn modelId="{474BFFD8-955F-44E4-8A79-C9DEE738223E}" type="presParOf" srcId="{3B01415F-EA53-40F1-9590-FE18CBC6D155}" destId="{53EA2642-12E4-4F21-B87F-51A8BD54A75D}" srcOrd="0" destOrd="0" presId="urn:microsoft.com/office/officeart/2008/layout/LinedList"/>
    <dgm:cxn modelId="{D5277DFC-302C-4975-B800-0C6472363EDE}" type="presParOf" srcId="{3B01415F-EA53-40F1-9590-FE18CBC6D155}" destId="{50AFD1B8-A686-4B68-90CC-85285B132A69}" srcOrd="1" destOrd="0" presId="urn:microsoft.com/office/officeart/2008/layout/LinedList"/>
    <dgm:cxn modelId="{B7CCAFE4-7729-4ECD-B071-5B6C5590C274}" type="presParOf" srcId="{50AFD1B8-A686-4B68-90CC-85285B132A69}" destId="{0851AFC0-F8E0-417C-87BC-04BC9CA8FD7B}" srcOrd="0" destOrd="0" presId="urn:microsoft.com/office/officeart/2008/layout/LinedList"/>
    <dgm:cxn modelId="{0F759CEF-1FD5-465D-8C24-28F2D0E348B3}" type="presParOf" srcId="{50AFD1B8-A686-4B68-90CC-85285B132A69}" destId="{861A7938-77D5-4456-93C4-34A188F6AEE9}" srcOrd="1" destOrd="0" presId="urn:microsoft.com/office/officeart/2008/layout/LinedList"/>
    <dgm:cxn modelId="{3E32F799-FC70-43E9-A30B-938AE7B7AC4A}" type="presParOf" srcId="{3B01415F-EA53-40F1-9590-FE18CBC6D155}" destId="{46CF7AC0-86EF-4902-8CD3-78AA8CF741DB}" srcOrd="2" destOrd="0" presId="urn:microsoft.com/office/officeart/2008/layout/LinedList"/>
    <dgm:cxn modelId="{C94A5140-324B-46FB-A87E-5D908EE55AEF}" type="presParOf" srcId="{3B01415F-EA53-40F1-9590-FE18CBC6D155}" destId="{27C819C8-943B-460B-9477-9ACF19749E36}" srcOrd="3" destOrd="0" presId="urn:microsoft.com/office/officeart/2008/layout/LinedList"/>
    <dgm:cxn modelId="{6012B993-1616-4C79-9E97-D9FA8C2E10FC}" type="presParOf" srcId="{27C819C8-943B-460B-9477-9ACF19749E36}" destId="{5296528B-99E6-4EDD-ACBB-BDF80134D67A}" srcOrd="0" destOrd="0" presId="urn:microsoft.com/office/officeart/2008/layout/LinedList"/>
    <dgm:cxn modelId="{42249C15-FDD0-4340-AFD6-6A92DD0298D3}" type="presParOf" srcId="{27C819C8-943B-460B-9477-9ACF19749E36}" destId="{FC541FB5-88D1-4DF3-BF8B-DBAA4FCFF024}" srcOrd="1" destOrd="0" presId="urn:microsoft.com/office/officeart/2008/layout/LinedList"/>
    <dgm:cxn modelId="{4ABC3597-7997-46EF-9F2A-103855484D4F}" type="presParOf" srcId="{FC541FB5-88D1-4DF3-BF8B-DBAA4FCFF024}" destId="{06635841-D3F4-4C23-9E1B-6DB33EE52CAB}" srcOrd="0" destOrd="0" presId="urn:microsoft.com/office/officeart/2008/layout/LinedList"/>
    <dgm:cxn modelId="{A9D716F3-0A76-4593-9425-78CE3E404A60}" type="presParOf" srcId="{FC541FB5-88D1-4DF3-BF8B-DBAA4FCFF024}" destId="{EEAE959E-3432-487E-B64B-C9C3F1BDA46F}" srcOrd="1" destOrd="0" presId="urn:microsoft.com/office/officeart/2008/layout/LinedList"/>
    <dgm:cxn modelId="{D1FCD3D0-E9F0-4CB0-9874-50648D0D3D5D}" type="presParOf" srcId="{EEAE959E-3432-487E-B64B-C9C3F1BDA46F}" destId="{23B1A551-9E32-49D1-AD29-C6542659CC58}" srcOrd="0" destOrd="0" presId="urn:microsoft.com/office/officeart/2008/layout/LinedList"/>
    <dgm:cxn modelId="{43AD143B-2CC7-4CB4-B89F-DBB22967E27C}" type="presParOf" srcId="{EEAE959E-3432-487E-B64B-C9C3F1BDA46F}" destId="{B8A6EC0E-2BF8-4E62-92F3-2177CDC60FF6}" srcOrd="1" destOrd="0" presId="urn:microsoft.com/office/officeart/2008/layout/LinedList"/>
    <dgm:cxn modelId="{B72A4322-4460-4B2C-9C3A-910E88E044CD}" type="presParOf" srcId="{EEAE959E-3432-487E-B64B-C9C3F1BDA46F}" destId="{AAD53163-A422-472B-98FD-15E86CC94786}" srcOrd="2" destOrd="0" presId="urn:microsoft.com/office/officeart/2008/layout/LinedList"/>
    <dgm:cxn modelId="{F26A2841-9A44-40D6-B250-3135D4DCB59B}" type="presParOf" srcId="{FC541FB5-88D1-4DF3-BF8B-DBAA4FCFF024}" destId="{8A1455AB-E379-42BF-8FC8-716C617A67AC}" srcOrd="2" destOrd="0" presId="urn:microsoft.com/office/officeart/2008/layout/LinedList"/>
    <dgm:cxn modelId="{442FAB3F-13B1-4DF2-B55E-0F26D3782E7B}" type="presParOf" srcId="{FC541FB5-88D1-4DF3-BF8B-DBAA4FCFF024}" destId="{575081AF-8605-43A3-A197-9B6A7317CEE5}" srcOrd="3" destOrd="0" presId="urn:microsoft.com/office/officeart/2008/layout/LinedList"/>
    <dgm:cxn modelId="{B0058552-2452-4D7A-AFAA-42E4311DE39C}" type="presParOf" srcId="{3B01415F-EA53-40F1-9590-FE18CBC6D155}" destId="{4843FDF1-0FB6-41EC-9B79-9D31B9FA696B}" srcOrd="4" destOrd="0" presId="urn:microsoft.com/office/officeart/2008/layout/LinedList"/>
    <dgm:cxn modelId="{0D473938-EB7C-4ED1-AC84-9A9F0451104D}" type="presParOf" srcId="{3B01415F-EA53-40F1-9590-FE18CBC6D155}" destId="{571B2FC8-368C-4F7E-8F9B-F5C06A0A64EE}" srcOrd="5" destOrd="0" presId="urn:microsoft.com/office/officeart/2008/layout/LinedList"/>
    <dgm:cxn modelId="{17702974-95C1-4879-8156-2DB475F58254}" type="presParOf" srcId="{571B2FC8-368C-4F7E-8F9B-F5C06A0A64EE}" destId="{6177BD73-1D51-45F6-9F05-3B6BAE3F481A}" srcOrd="0" destOrd="0" presId="urn:microsoft.com/office/officeart/2008/layout/LinedList"/>
    <dgm:cxn modelId="{2B6AA6A0-7125-4617-81CD-E0ED6F10D0BB}" type="presParOf" srcId="{571B2FC8-368C-4F7E-8F9B-F5C06A0A64EE}" destId="{A9DE87F3-48B3-406B-BE9E-E2C4FEDA8DE2}" srcOrd="1" destOrd="0" presId="urn:microsoft.com/office/officeart/2008/layout/LinedList"/>
    <dgm:cxn modelId="{7BAE0A8B-CC84-4403-A977-8DAD66854125}" type="presParOf" srcId="{3B01415F-EA53-40F1-9590-FE18CBC6D155}" destId="{75659748-DD77-49AD-8501-BCF9A2F8863B}" srcOrd="6" destOrd="0" presId="urn:microsoft.com/office/officeart/2008/layout/LinedList"/>
    <dgm:cxn modelId="{C43559C6-672D-42C6-97CE-4B92598E1316}" type="presParOf" srcId="{3B01415F-EA53-40F1-9590-FE18CBC6D155}" destId="{575442F6-DD51-4D6A-BE6E-042884CC96B5}" srcOrd="7" destOrd="0" presId="urn:microsoft.com/office/officeart/2008/layout/LinedList"/>
    <dgm:cxn modelId="{F9B1EBAF-8D65-4CF4-9FC7-6C6E6E0EAACE}" type="presParOf" srcId="{575442F6-DD51-4D6A-BE6E-042884CC96B5}" destId="{C3012AA1-4561-4154-B1EA-5465D658B800}" srcOrd="0" destOrd="0" presId="urn:microsoft.com/office/officeart/2008/layout/LinedList"/>
    <dgm:cxn modelId="{7A7C23CF-EE1B-4773-8B90-E6155B445B56}" type="presParOf" srcId="{575442F6-DD51-4D6A-BE6E-042884CC96B5}" destId="{6CB012D4-B728-47D9-9E0D-B26D9BA8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dgm:pt modelId="{1C94B6B2-4482-4650-83EB-92A2579C687B}">
      <dgm:prSet/>
      <dgm:spPr>
        <a:blipFill>
          <a:blip xmlns:r="http://schemas.openxmlformats.org/officeDocument/2006/relationships" r:embed="rId1"/>
          <a:stretch>
            <a:fillRect l="-1753" t="-3240" b="-5449"/>
          </a:stretch>
        </a:blipFill>
      </dgm:spPr>
      <dgm:t>
        <a:bodyPr/>
        <a:lstStyle/>
        <a:p>
          <a:r>
            <a:rPr lang="en-US">
              <a:noFill/>
            </a:rPr>
            <a:t> </a:t>
          </a:r>
        </a:p>
      </dgm:t>
    </dgm:p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dgm:pt modelId="{C10FA1B7-B3E7-4491-BB79-EAA2381DA9CC}">
      <dgm:prSet/>
      <dgm:spPr/>
      <dgm:t>
        <a:bodyPr/>
        <a:lstStyle/>
        <a:p>
          <a:r>
            <a:rPr lang="en-US">
              <a:noFill/>
            </a:rPr>
            <a:t> </a:t>
          </a:r>
        </a:p>
      </dgm:t>
    </dgm:p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dgm:pt modelId="{320B24C9-8DFB-422C-A1AA-C7B555F471FE}">
      <dgm:prSet/>
      <dgm:spPr/>
      <dgm:t>
        <a:bodyPr/>
        <a:lstStyle/>
        <a:p>
          <a:r>
            <a:rPr lang="en-US">
              <a:noFill/>
            </a:rPr>
            <a:t> </a:t>
          </a:r>
        </a:p>
      </dgm:t>
    </dgm:p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dgm:pt modelId="{43CFB3A6-A8C6-4D18-B49B-6D20FAF12862}">
      <dgm:prSet/>
      <dgm:spPr/>
      <dgm:t>
        <a:bodyPr/>
        <a:lstStyle/>
        <a:p>
          <a:r>
            <a:rPr lang="en-US">
              <a:noFill/>
            </a:rPr>
            <a:t> </a:t>
          </a:r>
        </a:p>
      </dgm:t>
    </dgm:p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E04124-7912-479D-AB19-25AA98D23C8F}">
      <dgm:prSet/>
      <dgm:spPr/>
      <dgm:t>
        <a:bodyPr/>
        <a:lstStyle/>
        <a:p>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B2282E07-EA03-4F4A-9B39-44A3FB9DA0E2}" type="presOf" srcId="{003796D1-B18F-4BB7-B0EE-9025A542A3E7}" destId="{714654E2-4A56-467E-B44D-126BBFD78109}"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F947A28C-996E-41DB-A6E6-1010CF291795}"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8BE1B2C4-011B-4DF2-84B8-7F0766848636}" type="presOf" srcId="{1F1A791A-6EF2-40A4-B21F-A440B855638B}" destId="{DD728631-D7CC-47DD-940A-D633CB91014B}" srcOrd="0" destOrd="0" presId="urn:microsoft.com/office/officeart/2018/2/layout/IconVerticalSolidList"/>
    <dgm:cxn modelId="{3374FEC5-2F32-4C7A-A9FD-A3FF45606097}" type="presOf" srcId="{13E04124-7912-479D-AB19-25AA98D23C8F}" destId="{EFEAE509-1385-49E9-B40B-BA5EC53F965D}"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F7A8CBA4-4509-4DBB-9287-2C601A416A9B}" type="presParOf" srcId="{714654E2-4A56-467E-B44D-126BBFD78109}" destId="{3039D7A1-C7BA-4512-8532-06B11BE533D8}" srcOrd="0" destOrd="0" presId="urn:microsoft.com/office/officeart/2018/2/layout/IconVerticalSolidList"/>
    <dgm:cxn modelId="{2D8D5BAB-F067-4F4B-BCE5-72A3C5F3F875}" type="presParOf" srcId="{3039D7A1-C7BA-4512-8532-06B11BE533D8}" destId="{5B75908E-DD63-49CA-BDC0-772E63EDD287}" srcOrd="0" destOrd="0" presId="urn:microsoft.com/office/officeart/2018/2/layout/IconVerticalSolidList"/>
    <dgm:cxn modelId="{6FA3E499-6247-4743-B8DD-5E3678C58FD3}" type="presParOf" srcId="{3039D7A1-C7BA-4512-8532-06B11BE533D8}" destId="{2488EEAE-71A2-4109-BF68-CBA592368D4C}" srcOrd="1" destOrd="0" presId="urn:microsoft.com/office/officeart/2018/2/layout/IconVerticalSolidList"/>
    <dgm:cxn modelId="{B0DA585F-5959-4772-946D-80D5484EF88F}" type="presParOf" srcId="{3039D7A1-C7BA-4512-8532-06B11BE533D8}" destId="{0BB194E1-B2B5-49BD-970B-A34A1BDF3F28}" srcOrd="2" destOrd="0" presId="urn:microsoft.com/office/officeart/2018/2/layout/IconVerticalSolidList"/>
    <dgm:cxn modelId="{88BA4BD2-C7D3-4FF0-A19B-DFE60A87FCF6}" type="presParOf" srcId="{3039D7A1-C7BA-4512-8532-06B11BE533D8}" destId="{EFEAE509-1385-49E9-B40B-BA5EC53F965D}" srcOrd="3" destOrd="0" presId="urn:microsoft.com/office/officeart/2018/2/layout/IconVerticalSolidList"/>
    <dgm:cxn modelId="{B4A55958-E98E-4318-8FB0-55BB349703B8}" type="presParOf" srcId="{714654E2-4A56-467E-B44D-126BBFD78109}" destId="{17643888-44AB-4F66-BA3F-F7F9B6E4CBD6}" srcOrd="1" destOrd="0" presId="urn:microsoft.com/office/officeart/2018/2/layout/IconVerticalSolidList"/>
    <dgm:cxn modelId="{7CF39B48-5C3A-4374-8820-CA3489B8AA76}" type="presParOf" srcId="{714654E2-4A56-467E-B44D-126BBFD78109}" destId="{955F5E6B-FED0-4503-8882-E9EBEFB08295}" srcOrd="2" destOrd="0" presId="urn:microsoft.com/office/officeart/2018/2/layout/IconVerticalSolidList"/>
    <dgm:cxn modelId="{D3EA8B94-54DE-4DF8-BB1F-5D9A61E7E8E6}" type="presParOf" srcId="{955F5E6B-FED0-4503-8882-E9EBEFB08295}" destId="{7A9A1CC9-D83E-4446-B243-3AC5D2325F12}" srcOrd="0" destOrd="0" presId="urn:microsoft.com/office/officeart/2018/2/layout/IconVerticalSolidList"/>
    <dgm:cxn modelId="{B4870245-8670-4698-9FA9-499334C5CE06}" type="presParOf" srcId="{955F5E6B-FED0-4503-8882-E9EBEFB08295}" destId="{111558B0-6B56-4458-9EE4-6CD7E45932C5}" srcOrd="1" destOrd="0" presId="urn:microsoft.com/office/officeart/2018/2/layout/IconVerticalSolidList"/>
    <dgm:cxn modelId="{29D75F4A-620B-4277-A0A3-E3B12DC40FEB}" type="presParOf" srcId="{955F5E6B-FED0-4503-8882-E9EBEFB08295}" destId="{C5EED205-670E-4E46-BB1A-0CFD39E28FAA}" srcOrd="2" destOrd="0" presId="urn:microsoft.com/office/officeart/2018/2/layout/IconVerticalSolidList"/>
    <dgm:cxn modelId="{99439679-E9DF-4360-96F6-0778D8125CE9}" type="presParOf" srcId="{955F5E6B-FED0-4503-8882-E9EBEFB08295}" destId="{96A42470-68FF-4AB9-AE39-8F970794CF68}" srcOrd="3" destOrd="0" presId="urn:microsoft.com/office/officeart/2018/2/layout/IconVerticalSolidList"/>
    <dgm:cxn modelId="{5E578BE3-EF1C-4B11-B302-AF10EA41B36D}" type="presParOf" srcId="{714654E2-4A56-467E-B44D-126BBFD78109}" destId="{ACDD4DBF-E2E1-4E70-9824-38E2D98834CE}" srcOrd="3" destOrd="0" presId="urn:microsoft.com/office/officeart/2018/2/layout/IconVerticalSolidList"/>
    <dgm:cxn modelId="{31C57FB5-5DBD-4B46-9882-D3C6C265F1BC}" type="presParOf" srcId="{714654E2-4A56-467E-B44D-126BBFD78109}" destId="{84CB325C-4548-4476-84F0-13578768C083}" srcOrd="4" destOrd="0" presId="urn:microsoft.com/office/officeart/2018/2/layout/IconVerticalSolidList"/>
    <dgm:cxn modelId="{1300DD49-23DF-41A6-9ED8-287876996C2E}" type="presParOf" srcId="{84CB325C-4548-4476-84F0-13578768C083}" destId="{2BC579E9-277A-4245-831E-CB33BD64094C}" srcOrd="0" destOrd="0" presId="urn:microsoft.com/office/officeart/2018/2/layout/IconVerticalSolidList"/>
    <dgm:cxn modelId="{86D10C7F-D34A-4AAC-B9BD-06E572F49A1C}" type="presParOf" srcId="{84CB325C-4548-4476-84F0-13578768C083}" destId="{E4B8082E-C112-4282-94BA-405D6EEB02E0}" srcOrd="1" destOrd="0" presId="urn:microsoft.com/office/officeart/2018/2/layout/IconVerticalSolidList"/>
    <dgm:cxn modelId="{FDF3E57D-78CD-41EE-892C-589882E68BF3}" type="presParOf" srcId="{84CB325C-4548-4476-84F0-13578768C083}" destId="{1299BF5C-20C0-45AD-BEF3-6B17EBFF92C6}" srcOrd="2" destOrd="0" presId="urn:microsoft.com/office/officeart/2018/2/layout/IconVerticalSolidList"/>
    <dgm:cxn modelId="{258EFA8F-2302-4E75-A194-A947912EB43C}"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2642-12E4-4F21-B87F-51A8BD54A75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AFC0-F8E0-417C-87BC-04BC9CA8FD7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What we know</a:t>
          </a:r>
          <a:r>
            <a:rPr lang="en-US" sz="2800" kern="1200" dirty="0"/>
            <a:t>: sample statistics such as mean, mode, standard deviation, range etc. </a:t>
          </a:r>
        </a:p>
      </dsp:txBody>
      <dsp:txXfrm>
        <a:off x="0" y="0"/>
        <a:ext cx="6900512" cy="1384035"/>
      </dsp:txXfrm>
    </dsp:sp>
    <dsp:sp modelId="{46CF7AC0-86EF-4902-8CD3-78AA8CF741D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6528B-99E6-4EDD-ACBB-BDF80134D67A}">
      <dsp:nvSpPr>
        <dsp:cNvPr id="0" name=""/>
        <dsp:cNvSpPr/>
      </dsp:nvSpPr>
      <dsp:spPr>
        <a:xfrm>
          <a:off x="0" y="138403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a:t>
          </a:r>
          <a:r>
            <a:rPr lang="en-US" sz="2000" b="1" kern="1200" dirty="0"/>
            <a:t>sample statistic </a:t>
          </a:r>
          <a:r>
            <a:rPr lang="en-US" sz="2000" kern="1200" dirty="0"/>
            <a:t>may be either</a:t>
          </a:r>
        </a:p>
      </dsp:txBody>
      <dsp:txXfrm>
        <a:off x="0" y="1384035"/>
        <a:ext cx="1380102" cy="1384035"/>
      </dsp:txXfrm>
    </dsp:sp>
    <dsp:sp modelId="{B8A6EC0E-2BF8-4E62-92F3-2177CDC60FF6}">
      <dsp:nvSpPr>
        <dsp:cNvPr id="0" name=""/>
        <dsp:cNvSpPr/>
      </dsp:nvSpPr>
      <dsp:spPr>
        <a:xfrm>
          <a:off x="1483610" y="1446884"/>
          <a:ext cx="5416901" cy="1256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a:t>
          </a:r>
          <a:r>
            <a:rPr lang="en-US" sz="1800" b="1" kern="1200" dirty="0"/>
            <a:t>percentage</a:t>
          </a:r>
          <a:r>
            <a:rPr lang="en-US" sz="1800" kern="1200" dirty="0"/>
            <a:t>, (i.e., 12% of the respondents stated they were “every likely” to patronize a new restaurant </a:t>
          </a:r>
          <a:r>
            <a:rPr lang="en-US" sz="1800" b="1" kern="1200" dirty="0"/>
            <a:t>OR</a:t>
          </a:r>
          <a:r>
            <a:rPr lang="en-US" sz="1800" kern="1200" dirty="0"/>
            <a:t> </a:t>
          </a:r>
        </a:p>
        <a:p>
          <a:pPr marL="0" lvl="0" indent="0" algn="l" defTabSz="800100">
            <a:lnSpc>
              <a:spcPct val="90000"/>
            </a:lnSpc>
            <a:spcBef>
              <a:spcPct val="0"/>
            </a:spcBef>
            <a:spcAft>
              <a:spcPct val="35000"/>
            </a:spcAft>
            <a:buNone/>
          </a:pPr>
          <a:r>
            <a:rPr lang="en-US" sz="1800" kern="1200" dirty="0"/>
            <a:t>a </a:t>
          </a:r>
          <a:r>
            <a:rPr lang="en-US" sz="1800" b="1" kern="1200" dirty="0"/>
            <a:t>mean</a:t>
          </a:r>
          <a:r>
            <a:rPr lang="en-US" sz="1800" kern="1200" dirty="0"/>
            <a:t>, i.e., the average amount spent per month in restaurants is $185</a:t>
          </a:r>
        </a:p>
      </dsp:txBody>
      <dsp:txXfrm>
        <a:off x="1483610" y="1446884"/>
        <a:ext cx="5416901" cy="1256985"/>
      </dsp:txXfrm>
    </dsp:sp>
    <dsp:sp modelId="{8A1455AB-E379-42BF-8FC8-716C617A67AC}">
      <dsp:nvSpPr>
        <dsp:cNvPr id="0" name=""/>
        <dsp:cNvSpPr/>
      </dsp:nvSpPr>
      <dsp:spPr>
        <a:xfrm>
          <a:off x="1380102" y="2703869"/>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3FDF1-0FB6-41EC-9B79-9D31B9FA696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7BD73-1D51-45F6-9F05-3B6BAE3F481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Use sample statistics to infer about the population through </a:t>
          </a:r>
          <a:r>
            <a:rPr lang="en-US" sz="3000" b="1" kern="1200" dirty="0"/>
            <a:t>confidence intervals </a:t>
          </a:r>
          <a:endParaRPr lang="en-US" sz="3000" kern="1200" dirty="0"/>
        </a:p>
      </dsp:txBody>
      <dsp:txXfrm>
        <a:off x="0" y="2768070"/>
        <a:ext cx="6900512" cy="1384035"/>
      </dsp:txXfrm>
    </dsp:sp>
    <dsp:sp modelId="{75659748-DD77-49AD-8501-BCF9A2F886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2AA1-4561-4154-B1EA-5465D658B80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So what is </a:t>
          </a:r>
          <a:r>
            <a:rPr lang="en-US" sz="2900" b="1" kern="1200" dirty="0"/>
            <a:t>confidence intervals</a:t>
          </a:r>
          <a:r>
            <a:rPr lang="en-US" sz="2900" kern="1200" dirty="0"/>
            <a: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Discuss three writing standards that a report should meet if it is to communicate effectively with readers </a:t>
          </a:r>
        </a:p>
      </dsp:txBody>
      <dsp:txXfrm>
        <a:off x="1838352" y="680"/>
        <a:ext cx="4430685" cy="1591647"/>
      </dsp:txXfrm>
    </dsp:sp>
    <dsp:sp modelId="{7A9A1CC9-D83E-4446-B243-3AC5D2325F12}">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Outline the main elements that make up a standard research report</a:t>
          </a:r>
        </a:p>
      </dsp:txBody>
      <dsp:txXfrm>
        <a:off x="1838352" y="1990238"/>
        <a:ext cx="4430685" cy="1591647"/>
      </dsp:txXfrm>
    </dsp:sp>
    <dsp:sp modelId="{2BC579E9-277A-4245-831E-CB33BD64094C}">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Explain the kind of info contained in the executive summary </a:t>
          </a:r>
        </a:p>
      </dsp:txBody>
      <dsp:txXfrm>
        <a:off x="1838352" y="3979797"/>
        <a:ext cx="4430685" cy="1591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a:t>
            </a:r>
          </a:p>
          <a:p>
            <a:endParaRPr lang="en-US" dirty="0"/>
          </a:p>
          <a:p>
            <a:endParaRPr lang="en-US" dirty="0"/>
          </a:p>
          <a:p>
            <a:r>
              <a:rPr lang="en-US" dirty="0"/>
              <a:t>Talk about the progress of the project on Canvas</a:t>
            </a:r>
          </a:p>
          <a:p>
            <a:r>
              <a:rPr lang="en-US" dirty="0"/>
              <a:t>We have </a:t>
            </a:r>
          </a:p>
          <a:p>
            <a:pPr marL="228600" indent="-228600">
              <a:buAutoNum type="arabicPeriod"/>
            </a:pPr>
            <a:r>
              <a:rPr lang="en-US" dirty="0"/>
              <a:t>Mid-semester Peer evaluation </a:t>
            </a:r>
          </a:p>
          <a:p>
            <a:pPr marL="228600" indent="-228600">
              <a:buAutoNum type="arabicPeriod"/>
            </a:pPr>
            <a:r>
              <a:rPr lang="en-US" dirty="0"/>
              <a:t>Meeting with instructor </a:t>
            </a:r>
          </a:p>
          <a:p>
            <a:pPr marL="228600" indent="-228600">
              <a:buAutoNum type="arabicPeriod"/>
            </a:pPr>
            <a:r>
              <a:rPr lang="en-US" dirty="0"/>
              <a:t>Presentation </a:t>
            </a:r>
          </a:p>
          <a:p>
            <a:pPr marL="228600" indent="-228600">
              <a:buAutoNum type="arabicPeriod"/>
            </a:pPr>
            <a:r>
              <a:rPr lang="en-US" dirty="0"/>
              <a:t>Final Project Report</a:t>
            </a:r>
          </a:p>
          <a:p>
            <a:pPr marL="228600" indent="-228600">
              <a:buAutoNum type="arabicPeriod"/>
            </a:pPr>
            <a:r>
              <a:rPr lang="en-US" dirty="0"/>
              <a:t>Peer evaluation</a:t>
            </a:r>
          </a:p>
          <a:p>
            <a:pPr marL="228600" indent="-228600">
              <a:buAutoNum type="arabicPeriod"/>
            </a:pPr>
            <a:endParaRPr lang="en-US" dirty="0"/>
          </a:p>
          <a:p>
            <a:pPr marL="0" indent="0">
              <a:buNone/>
            </a:pPr>
            <a:r>
              <a:rPr lang="en-US" dirty="0"/>
              <a:t>We will cover analysis until presentation day. SO if you need help with your analysis, I can help in in the optional project meeting. But besides that, I cannot walk through every group’s analysis</a:t>
            </a:r>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67947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Sigma here stands for the population average standard deviation – it is calculated by the sample SE = SD/SQRT(n)</a:t>
            </a:r>
          </a:p>
          <a:p>
            <a:pPr marL="0" lvl="0" indent="0" algn="l" rtl="0">
              <a:spcBef>
                <a:spcPts val="0"/>
              </a:spcBef>
              <a:spcAft>
                <a:spcPts val="0"/>
              </a:spcAft>
              <a:buNone/>
            </a:pPr>
            <a:r>
              <a:rPr lang="en-US" dirty="0"/>
              <a:t>mu is the population average. sigma is the population variation.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52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same sample size, the more ….</a:t>
            </a:r>
          </a:p>
          <a:p>
            <a:endParaRPr lang="en-US" dirty="0"/>
          </a:p>
          <a:p>
            <a:endParaRPr lang="en-US" dirty="0"/>
          </a:p>
          <a:p>
            <a:endParaRPr lang="en-US" dirty="0"/>
          </a:p>
          <a:p>
            <a:r>
              <a:rPr lang="en-US" dirty="0"/>
              <a:t>So we here we have seen standard error and standard deviation, can you tell me what the difference between the two?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6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SD (standard deviation) and SE (standard error) are different in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The standard deviation (SD) measures the amount of variability, or dispersion, from the individual data values to the mean, while the standard error of the mean (SEM) measures how far the sample mean (average) of the data is likely to be from the true population mean.</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94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cover chapter 20 which I’ll say less cognitively demanding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93087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overall learning objectives</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985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report is all about how you communicate your result with your audience. </a:t>
            </a:r>
            <a:br>
              <a:rPr lang="en-US" dirty="0"/>
            </a:br>
            <a:r>
              <a:rPr lang="en-US" dirty="0"/>
              <a:t>Even if you run all kinds of fancy tests, if you cannot relay the results or be able to interpret and communicate them with your boss. Then, you can appear like you did nothing right?</a:t>
            </a:r>
          </a:p>
          <a:p>
            <a:r>
              <a:rPr lang="en-US" dirty="0"/>
              <a:t>A near-perfect …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756021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also the paradox of completeness </a:t>
            </a:r>
          </a:p>
          <a:p>
            <a:r>
              <a:rPr lang="en-US" dirty="0"/>
              <a:t>People who are involved in the analysis process usually want to be as complete as possible because they have done so much works that they want to show off how much work they have done. However, they can also run the risk of being too complete, that might stray their audience from the important message or takeaways. </a:t>
            </a:r>
          </a:p>
          <a:p>
            <a:r>
              <a:rPr lang="en-US" dirty="0"/>
              <a:t>On the other hand, people can also be deceiving that they can strategically omit stuffs, tests that did not fall into their prediction can be an example. In this case, you as co-workers or co-researchers need to step up and encourage completeness. </a:t>
            </a:r>
          </a:p>
          <a:p>
            <a:endParaRPr lang="en-US" dirty="0"/>
          </a:p>
          <a:p>
            <a:r>
              <a:rPr lang="en-US" dirty="0"/>
              <a:t>Strategic omission.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just don’t want to be deceiving or report incorrect information. </a:t>
            </a:r>
          </a:p>
          <a:p>
            <a:r>
              <a:rPr lang="en-US" dirty="0"/>
              <a:t>If you have two wrong datasets or data analyses, it doesn’t mean after averaging them you have a correct one.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486695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of inaccuracy </a:t>
            </a:r>
          </a:p>
          <a:p>
            <a:r>
              <a:rPr lang="en-US" dirty="0"/>
              <a:t>Read them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803303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want clarity in your report. It just means you need to clearly communicate the results and the next step to your managers.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5506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a:t>
            </a:r>
          </a:p>
          <a:p>
            <a:endParaRPr lang="en-US" dirty="0"/>
          </a:p>
          <a:p>
            <a:r>
              <a:rPr lang="en-US" dirty="0"/>
              <a:t>What do statistic measure? Statistics measure the characteristics of a sample </a:t>
            </a:r>
          </a:p>
          <a:p>
            <a:r>
              <a:rPr lang="en-US" dirty="0"/>
              <a:t>What do parameters measure? Parameters measure the characteristics of a population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633422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Clarity can be achieved by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403704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formal written research report outline. You can review these slides later. </a:t>
            </a:r>
          </a:p>
          <a:p>
            <a:r>
              <a:rPr lang="en-US" dirty="0"/>
              <a:t>However, in this class I do not need you to write pages long of report. </a:t>
            </a:r>
          </a:p>
          <a:p>
            <a:r>
              <a:rPr lang="en-US" dirty="0"/>
              <a:t>If you can open an example of final report examples. We can go over my expectation together </a:t>
            </a:r>
          </a:p>
          <a:p>
            <a:endParaRPr lang="en-US" dirty="0"/>
          </a:p>
          <a:p>
            <a:r>
              <a:rPr lang="en-US" dirty="0"/>
              <a:t>Report </a:t>
            </a:r>
            <a:r>
              <a:rPr lang="en-US" dirty="0" err="1"/>
              <a:t>Guidline</a:t>
            </a:r>
            <a:r>
              <a:rPr lang="en-US" dirty="0"/>
              <a:t>: https://github.com/mikenguyen13/mar4050_F21/blob/master/project_assignment/written_report/Project%20Report%20Guideline.pdf</a:t>
            </a:r>
          </a:p>
          <a:p>
            <a:r>
              <a:rPr lang="en-US" dirty="0"/>
              <a:t>Example: https://github.com/mikenguyen13/mar4050_F21/blob/master/project_assignment/written_report/example1%20SlideDoc%20research%20report.pdf</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08396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And go through example with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4258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8039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you a reminder on the definition of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since we are interested in the population parameters (population mean from all the Mizzou students), we cannot use sample statistics directly (sample mean from a sample of Mizzou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do some calculations, which will be covered in today’s lecture, to infer the population parameters by factoring in the uncertainty in our sample statistics.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3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study of statistics. Formally, statistical inference is a set of …  </a:t>
            </a:r>
          </a:p>
          <a:p>
            <a:endParaRPr lang="en-US" dirty="0"/>
          </a:p>
          <a:p>
            <a:r>
              <a:rPr lang="en-US" dirty="0"/>
              <a:t>In this preliminary class, we can only cover so much. Hence, we have sample average and standard deviation. There are more sample statistics beyond these two, such as proportion. </a:t>
            </a:r>
          </a:p>
          <a:p>
            <a:endParaRPr lang="en-US" dirty="0"/>
          </a:p>
          <a:p>
            <a:endParaRPr lang="en-US" dirty="0"/>
          </a:p>
          <a:p>
            <a:r>
              <a:rPr lang="en-US" dirty="0"/>
              <a:t>Talk about the example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We can know sample statistics such as mean, model, standard deviation, or range. </a:t>
            </a:r>
          </a:p>
          <a:p>
            <a:r>
              <a:rPr lang="en-US" b="0" i="0" dirty="0">
                <a:solidFill>
                  <a:srgbClr val="4D5156"/>
                </a:solidFill>
                <a:effectLst/>
                <a:latin typeface="Roboto" panose="02000000000000000000" pitchFamily="2" charset="0"/>
              </a:rPr>
              <a:t>Typically, we cannot know the true range of the population, </a:t>
            </a:r>
          </a:p>
          <a:p>
            <a:r>
              <a:rPr lang="en-US" b="0" i="0" dirty="0">
                <a:solidFill>
                  <a:srgbClr val="4D5156"/>
                </a:solidFill>
                <a:effectLst/>
                <a:latin typeface="Roboto" panose="02000000000000000000" pitchFamily="2" charset="0"/>
              </a:rPr>
              <a:t>However, with sample statistics such percentage or mean, we can infer mean and percentage for population parameters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Can someone quickly remind me when we use percentage and when we use mean? </a:t>
            </a:r>
          </a:p>
          <a:p>
            <a:r>
              <a:rPr lang="en-US" b="0" i="0" dirty="0">
                <a:solidFill>
                  <a:srgbClr val="4D5156"/>
                </a:solidFill>
                <a:effectLst/>
                <a:latin typeface="Roboto" panose="02000000000000000000" pitchFamily="2" charset="0"/>
              </a:rPr>
              <a:t>Categorical: percentage </a:t>
            </a:r>
          </a:p>
          <a:p>
            <a:r>
              <a:rPr lang="en-US" b="0" i="0" dirty="0">
                <a:solidFill>
                  <a:srgbClr val="4D5156"/>
                </a:solidFill>
                <a:effectLst/>
                <a:latin typeface="Roboto" panose="02000000000000000000" pitchFamily="2" charset="0"/>
              </a:rPr>
              <a:t>Continuous: mean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Going from sample statistics to population parameters, we have to quantify our uncertainty. Or in other words, we can quantify our confidence in having the true population parameters </a:t>
            </a:r>
          </a:p>
          <a:p>
            <a:r>
              <a:rPr lang="en-US" b="0" i="0" dirty="0">
                <a:solidFill>
                  <a:srgbClr val="4D5156"/>
                </a:solidFill>
                <a:effectLst/>
                <a:latin typeface="Roboto" panose="02000000000000000000" pitchFamily="2" charset="0"/>
              </a:rPr>
              <a:t>That’s where confidence intervals come in.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Formally, it gives a range of values for an unknown parameter. The interval has an associated confidence level chosen by the investigator. We will talk more about this with its formula.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10351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As mentioned in the last slide, mean is used for continuous variables, while proportion is used for categorial variables </a:t>
            </a:r>
          </a:p>
          <a:p>
            <a:r>
              <a:rPr lang="en-US" dirty="0"/>
              <a:t>You need to be careful to choose the type of descriptive statistics that you want to report. </a:t>
            </a:r>
          </a:p>
          <a:p>
            <a:endParaRPr lang="en-US" dirty="0"/>
          </a:p>
          <a:p>
            <a:r>
              <a:rPr lang="en-US" dirty="0"/>
              <a:t>After you have your formula, you also have to decide at what level of confidence do you want to calculate </a:t>
            </a:r>
          </a:p>
          <a:p>
            <a:r>
              <a:rPr lang="en-US" dirty="0"/>
              <a:t>I think most of you have seen this table of translation between confidence and critical value of Z, or t</a:t>
            </a:r>
          </a:p>
          <a:p>
            <a:r>
              <a:rPr lang="en-US" dirty="0"/>
              <a:t>Because t with large sample resemble z distribution </a:t>
            </a:r>
          </a:p>
          <a:p>
            <a:r>
              <a:rPr lang="en-US" dirty="0"/>
              <a:t>In this sense, we might use the two interchangeably in some cases. But you should know the difference </a:t>
            </a:r>
          </a:p>
          <a:p>
            <a:endParaRPr lang="en-US" dirty="0"/>
          </a:p>
          <a:p>
            <a:r>
              <a:rPr lang="en-US" dirty="0"/>
              <a:t>We will go into examples in excel. (confidence interval file) and also the excel help sheet</a:t>
            </a:r>
          </a:p>
          <a:p>
            <a:r>
              <a:rPr lang="en-US" dirty="0"/>
              <a:t>And also in R</a:t>
            </a:r>
          </a:p>
          <a:p>
            <a:endParaRPr lang="en-US" dirty="0"/>
          </a:p>
          <a:p>
            <a:r>
              <a:rPr lang="en-US" dirty="0"/>
              <a:t>https://rstudio.cloud/project/2980145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mean: SD/square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this plot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95% confidence in math means we draw 100 samples, 95% of the sample average will fall within the range.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3865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10/27/2021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10/27/2021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10/27/2021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057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251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462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0200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2869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2489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4023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628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10/27/2021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594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5454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081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10/27/2021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10/27/2021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10/27/2021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10/27/2021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10/27/2021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10/27/2021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10/27/2021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10/27/2021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60465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tackoverflow.com/questions/28553070/displaying-estimates-confidence-intervals-and-true-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tats.stackexchange.com/questions/423/what-is-your-favorite-data-analysis-carto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courses.lumenlearning.com/wmopen-concepts-statistics/chapter/wim-linking-probability-to-statistical-inference/"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 Id="rId1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2B2E6-7954-4AD6-AACA-F5CAEFC9D349}"/>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8876BB75-908D-49C8-9F90-6181438D10B5}"/>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gen GIFs - Get the best GIF on GIPHY">
            <a:extLst>
              <a:ext uri="{FF2B5EF4-FFF2-40B4-BE49-F238E27FC236}">
                <a16:creationId xmlns:a16="http://schemas.microsoft.com/office/drawing/2014/main" id="{EA56F1F8-547A-4DD3-BC66-E9562E5A01C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830840" y="640080"/>
            <a:ext cx="6861528" cy="555040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7018BE-ED98-4096-A1D5-AE125D7852F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AA4E00B-A79C-45EA-BCD0-2B4281F48F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304844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a:t>Example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a:latin typeface="Arial"/>
                <a:ea typeface="Arial"/>
                <a:cs typeface="Arial"/>
                <a:sym typeface="Arial"/>
              </a:rPr>
              <a:t>30% people say they dine out on Wednesday’s, n =500, </a:t>
            </a:r>
            <a:r>
              <a:rPr lang="en-US" sz="2200"/>
              <a:t>95% confidence (i.e., t = 1.96) </a:t>
            </a:r>
          </a:p>
          <a:p>
            <a:pPr marL="0" indent="0">
              <a:buNone/>
            </a:pPr>
            <a:endParaRPr lang="en-US" sz="2200"/>
          </a:p>
        </p:txBody>
      </p:sp>
    </p:spTree>
    <p:extLst>
      <p:ext uri="{BB962C8B-B14F-4D97-AF65-F5344CB8AC3E}">
        <p14:creationId xmlns:p14="http://schemas.microsoft.com/office/powerpoint/2010/main" val="6129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D6E-DAE4-4892-8542-2A48BD089A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Confidence Interval Visualization</a:t>
            </a:r>
          </a:p>
        </p:txBody>
      </p:sp>
      <p:pic>
        <p:nvPicPr>
          <p:cNvPr id="6" name="Picture 5" descr="Chart, histogram&#10;&#10;Description automatically generated">
            <a:extLst>
              <a:ext uri="{FF2B5EF4-FFF2-40B4-BE49-F238E27FC236}">
                <a16:creationId xmlns:a16="http://schemas.microsoft.com/office/drawing/2014/main" id="{0E4A8831-32F6-43C5-BBB0-FC0BF06785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928476"/>
            <a:ext cx="10515599" cy="4311395"/>
          </a:xfrm>
          <a:prstGeom prst="rect">
            <a:avLst/>
          </a:prstGeom>
        </p:spPr>
      </p:pic>
      <p:sp>
        <p:nvSpPr>
          <p:cNvPr id="7" name="TextBox 6">
            <a:extLst>
              <a:ext uri="{FF2B5EF4-FFF2-40B4-BE49-F238E27FC236}">
                <a16:creationId xmlns:a16="http://schemas.microsoft.com/office/drawing/2014/main" id="{0199C0E6-9FF7-4583-8F60-F6246422BDD4}"/>
              </a:ext>
            </a:extLst>
          </p:cNvPr>
          <p:cNvSpPr txBox="1"/>
          <p:nvPr/>
        </p:nvSpPr>
        <p:spPr>
          <a:xfrm>
            <a:off x="9046757" y="6039816"/>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questions/28553070/displaying-estimates-confidence-intervals-and-true-paramet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387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31DFAB-3660-4671-AE99-455CC07A84EC}"/>
              </a:ext>
            </a:extLst>
          </p:cNvPr>
          <p:cNvSpPr>
            <a:spLocks noGrp="1"/>
          </p:cNvSpPr>
          <p:nvPr>
            <p:ph type="title"/>
          </p:nvPr>
        </p:nvSpPr>
        <p:spPr>
          <a:xfrm>
            <a:off x="841248" y="548640"/>
            <a:ext cx="3600860" cy="5431536"/>
          </a:xfrm>
        </p:spPr>
        <p:txBody>
          <a:bodyPr>
            <a:normAutofit/>
          </a:bodyPr>
          <a:lstStyle/>
          <a:p>
            <a:r>
              <a:rPr lang="en-US" sz="5400"/>
              <a:t>Parameter Estimation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3F42955C-47E0-456F-912F-65EB01E042E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confidence level mean? </a:t>
            </a:r>
          </a:p>
          <a:p>
            <a:pPr marL="0" indent="0">
              <a:buNone/>
            </a:pPr>
            <a:r>
              <a:rPr lang="en-US" sz="2200" dirty="0"/>
              <a:t>It means that we can say that if we did our study over 100 times (although we only did ONCE), we can determine a range within which the sample statistic will fall 95 times out of 100 (95% level of confidence). This gives us confidence that the real population value falls within this range </a:t>
            </a:r>
          </a:p>
          <a:p>
            <a:pPr marL="0" indent="0">
              <a:buNone/>
            </a:pPr>
            <a:r>
              <a:rPr lang="en-US" sz="2200" dirty="0"/>
              <a:t>100 times, ($32, $35) $33.5</a:t>
            </a:r>
          </a:p>
        </p:txBody>
      </p:sp>
    </p:spTree>
    <p:extLst>
      <p:ext uri="{BB962C8B-B14F-4D97-AF65-F5344CB8AC3E}">
        <p14:creationId xmlns:p14="http://schemas.microsoft.com/office/powerpoint/2010/main" val="195964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65CFC9-0313-4E95-9BA0-058AD841E1A6}"/>
              </a:ext>
            </a:extLst>
          </p:cNvPr>
          <p:cNvSpPr>
            <a:spLocks noGrp="1"/>
          </p:cNvSpPr>
          <p:nvPr>
            <p:ph type="title"/>
          </p:nvPr>
        </p:nvSpPr>
        <p:spPr>
          <a:xfrm>
            <a:off x="841248" y="548640"/>
            <a:ext cx="3600860" cy="5431536"/>
          </a:xfrm>
        </p:spPr>
        <p:txBody>
          <a:bodyPr>
            <a:normAutofit/>
          </a:bodyPr>
          <a:lstStyle/>
          <a:p>
            <a:r>
              <a:rPr lang="en-US" sz="4600" dirty="0"/>
              <a:t>Confidence level visualization – increase the confidence level, the interval will be widened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oogle Shape;205;p28">
            <a:extLst>
              <a:ext uri="{FF2B5EF4-FFF2-40B4-BE49-F238E27FC236}">
                <a16:creationId xmlns:a16="http://schemas.microsoft.com/office/drawing/2014/main" id="{0B93978F-8DD4-43E9-A8CF-B5F71B10452A}"/>
              </a:ext>
            </a:extLst>
          </p:cNvPr>
          <p:cNvPicPr preferRelativeResize="0"/>
          <p:nvPr/>
        </p:nvPicPr>
        <p:blipFill rotWithShape="1">
          <a:blip r:embed="rId3">
            <a:alphaModFix/>
          </a:blip>
          <a:srcRect/>
          <a:stretch/>
        </p:blipFill>
        <p:spPr>
          <a:xfrm>
            <a:off x="4968820" y="1315571"/>
            <a:ext cx="4924425" cy="3562350"/>
          </a:xfrm>
          <a:prstGeom prst="rect">
            <a:avLst/>
          </a:prstGeom>
          <a:noFill/>
          <a:ln>
            <a:noFill/>
          </a:ln>
        </p:spPr>
      </p:pic>
      <p:sp>
        <p:nvSpPr>
          <p:cNvPr id="7" name="Google Shape;207;p28">
            <a:extLst>
              <a:ext uri="{FF2B5EF4-FFF2-40B4-BE49-F238E27FC236}">
                <a16:creationId xmlns:a16="http://schemas.microsoft.com/office/drawing/2014/main" id="{682F6AD0-BDD8-433F-95F2-0FEBFB36FD23}"/>
              </a:ext>
            </a:extLst>
          </p:cNvPr>
          <p:cNvSpPr txBox="1"/>
          <p:nvPr/>
        </p:nvSpPr>
        <p:spPr>
          <a:xfrm>
            <a:off x="10027000" y="1606552"/>
            <a:ext cx="2071500" cy="2062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95% confidence level covers the 95% of sample mean if we keep drawing the samples from the population randomly</a:t>
            </a:r>
            <a:endParaRPr kumimoji="0"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Google Shape;208;p28">
            <a:extLst>
              <a:ext uri="{FF2B5EF4-FFF2-40B4-BE49-F238E27FC236}">
                <a16:creationId xmlns:a16="http://schemas.microsoft.com/office/drawing/2014/main" id="{54102F2B-C4A3-4A89-8763-DDD1B444EEF7}"/>
              </a:ext>
            </a:extLst>
          </p:cNvPr>
          <p:cNvCxnSpPr>
            <a:stCxn id="7" idx="2"/>
          </p:cNvCxnSpPr>
          <p:nvPr/>
        </p:nvCxnSpPr>
        <p:spPr>
          <a:xfrm flipH="1">
            <a:off x="8589850" y="3668752"/>
            <a:ext cx="2472900" cy="481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88464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49BBC7-E6B5-4D7F-89D2-62E85522D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A58DB-6A54-44DF-9651-FB23074614A0}"/>
              </a:ext>
            </a:extLst>
          </p:cNvPr>
          <p:cNvSpPr>
            <a:spLocks noGrp="1"/>
          </p:cNvSpPr>
          <p:nvPr>
            <p:ph type="title"/>
          </p:nvPr>
        </p:nvSpPr>
        <p:spPr>
          <a:xfrm>
            <a:off x="7848600" y="643467"/>
            <a:ext cx="3574596" cy="3569241"/>
          </a:xfrm>
        </p:spPr>
        <p:txBody>
          <a:bodyPr vert="horz" lIns="91440" tIns="45720" rIns="91440" bIns="45720" rtlCol="0" anchor="b">
            <a:normAutofit/>
          </a:bodyPr>
          <a:lstStyle/>
          <a:p>
            <a:r>
              <a:rPr lang="en-US" sz="5400" kern="1200">
                <a:solidFill>
                  <a:schemeClr val="tx1"/>
                </a:solidFill>
                <a:latin typeface="+mj-lt"/>
                <a:ea typeface="+mj-ea"/>
                <a:cs typeface="+mj-cs"/>
              </a:rPr>
              <a:t>Parameter Estimation</a:t>
            </a:r>
          </a:p>
        </p:txBody>
      </p:sp>
      <p:sp>
        <p:nvSpPr>
          <p:cNvPr id="8" name="Google Shape;220;p29">
            <a:extLst>
              <a:ext uri="{FF2B5EF4-FFF2-40B4-BE49-F238E27FC236}">
                <a16:creationId xmlns:a16="http://schemas.microsoft.com/office/drawing/2014/main" id="{A5B22A74-8DA1-4678-A180-D7833C867A7E}"/>
              </a:ext>
            </a:extLst>
          </p:cNvPr>
          <p:cNvSpPr txBox="1"/>
          <p:nvPr/>
        </p:nvSpPr>
        <p:spPr>
          <a:xfrm>
            <a:off x="960120" y="4115024"/>
            <a:ext cx="6122724" cy="2297206"/>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Given the same sample size, the more variability, the __ the standard error.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The lower the standard error, the __ precisely our sample statistic will represent the population parameter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ketch line">
            <a:extLst>
              <a:ext uri="{FF2B5EF4-FFF2-40B4-BE49-F238E27FC236}">
                <a16:creationId xmlns:a16="http://schemas.microsoft.com/office/drawing/2014/main" id="{6A0BE910-1808-4684-867B-1BCC8A46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438391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Google Shape;217;p29">
            <a:extLst>
              <a:ext uri="{FF2B5EF4-FFF2-40B4-BE49-F238E27FC236}">
                <a16:creationId xmlns:a16="http://schemas.microsoft.com/office/drawing/2014/main" id="{B8C36585-C0B7-4CF6-B574-A8ABB007EE17}"/>
              </a:ext>
            </a:extLst>
          </p:cNvPr>
          <p:cNvSpPr txBox="1"/>
          <p:nvPr/>
        </p:nvSpPr>
        <p:spPr>
          <a:xfrm>
            <a:off x="797696" y="1837288"/>
            <a:ext cx="6235232" cy="68871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19;p29">
            <a:extLst>
              <a:ext uri="{FF2B5EF4-FFF2-40B4-BE49-F238E27FC236}">
                <a16:creationId xmlns:a16="http://schemas.microsoft.com/office/drawing/2014/main" id="{8A1ED3B2-2A39-4E90-9181-63166C89D1A5}"/>
              </a:ext>
            </a:extLst>
          </p:cNvPr>
          <p:cNvSpPr txBox="1"/>
          <p:nvPr/>
        </p:nvSpPr>
        <p:spPr>
          <a:xfrm>
            <a:off x="797696" y="3183680"/>
            <a:ext cx="5623334" cy="59381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216;p29">
            <a:extLst>
              <a:ext uri="{FF2B5EF4-FFF2-40B4-BE49-F238E27FC236}">
                <a16:creationId xmlns:a16="http://schemas.microsoft.com/office/drawing/2014/main" id="{29D4ED93-6359-4555-B069-0A29A4E240CD}"/>
              </a:ext>
            </a:extLst>
          </p:cNvPr>
          <p:cNvSpPr txBox="1"/>
          <p:nvPr/>
        </p:nvSpPr>
        <p:spPr>
          <a:xfrm>
            <a:off x="818219" y="2526003"/>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mean,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Google Shape;216;p29">
            <a:extLst>
              <a:ext uri="{FF2B5EF4-FFF2-40B4-BE49-F238E27FC236}">
                <a16:creationId xmlns:a16="http://schemas.microsoft.com/office/drawing/2014/main" id="{A9B55C3A-7337-4B93-8783-077C4B12F6DD}"/>
              </a:ext>
            </a:extLst>
          </p:cNvPr>
          <p:cNvSpPr txBox="1"/>
          <p:nvPr/>
        </p:nvSpPr>
        <p:spPr>
          <a:xfrm>
            <a:off x="809512" y="1165912"/>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percentage,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2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21FB7-5001-422F-AF2A-665B99D24D52}"/>
              </a:ext>
            </a:extLst>
          </p:cNvPr>
          <p:cNvSpPr>
            <a:spLocks noGrp="1"/>
          </p:cNvSpPr>
          <p:nvPr>
            <p:ph type="title"/>
          </p:nvPr>
        </p:nvSpPr>
        <p:spPr>
          <a:xfrm>
            <a:off x="630936" y="640080"/>
            <a:ext cx="4818888" cy="1481328"/>
          </a:xfrm>
        </p:spPr>
        <p:txBody>
          <a:bodyPr anchor="b">
            <a:normAutofit/>
          </a:bodyPr>
          <a:lstStyle/>
          <a:p>
            <a:r>
              <a:rPr lang="en-US" sz="4600"/>
              <a:t>Difference between SE and SD</a:t>
            </a:r>
          </a:p>
        </p:txBody>
      </p:sp>
      <p:sp>
        <p:nvSpPr>
          <p:cNvPr id="20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FC612-9ED6-4199-8554-BD5BE1E5BBF0}"/>
              </a:ext>
            </a:extLst>
          </p:cNvPr>
          <p:cNvSpPr>
            <a:spLocks noGrp="1"/>
          </p:cNvSpPr>
          <p:nvPr>
            <p:ph idx="1"/>
          </p:nvPr>
        </p:nvSpPr>
        <p:spPr>
          <a:xfrm>
            <a:off x="630936" y="2660904"/>
            <a:ext cx="4818888" cy="3547872"/>
          </a:xfrm>
        </p:spPr>
        <p:txBody>
          <a:bodyPr anchor="t">
            <a:normAutofit/>
          </a:bodyPr>
          <a:lstStyle/>
          <a:p>
            <a:pPr marL="0" indent="0">
              <a:buNone/>
            </a:pPr>
            <a:r>
              <a:rPr lang="en-US" sz="2200" b="0" i="0" dirty="0">
                <a:effectLst/>
                <a:latin typeface="Roboto" panose="02000000000000000000" pitchFamily="2" charset="0"/>
              </a:rPr>
              <a:t>The standard deviation (SD) measures the amount of variability, or dispersion, from the individual data values to the mean, </a:t>
            </a:r>
          </a:p>
          <a:p>
            <a:pPr marL="0" indent="0">
              <a:buNone/>
            </a:pPr>
            <a:r>
              <a:rPr lang="en-US" sz="2200" dirty="0">
                <a:latin typeface="Roboto" panose="02000000000000000000" pitchFamily="2" charset="0"/>
              </a:rPr>
              <a:t>T</a:t>
            </a:r>
            <a:r>
              <a:rPr lang="en-US" sz="2200" b="0" i="0" dirty="0">
                <a:effectLst/>
                <a:latin typeface="Roboto" panose="02000000000000000000" pitchFamily="2" charset="0"/>
              </a:rPr>
              <a:t>he standard error of the mean (SEM) measures how far the sample mean (average) of the data is likely to be from the true population mean.</a:t>
            </a:r>
            <a:endParaRPr lang="en-US" sz="2200" dirty="0"/>
          </a:p>
          <a:p>
            <a:endParaRPr lang="en-US" sz="2200" dirty="0"/>
          </a:p>
        </p:txBody>
      </p:sp>
      <p:pic>
        <p:nvPicPr>
          <p:cNvPr id="2050" name="Picture 2" descr="Standard Deviation vs Standard Error, Clearly Explained!!! - YouTube">
            <a:extLst>
              <a:ext uri="{FF2B5EF4-FFF2-40B4-BE49-F238E27FC236}">
                <a16:creationId xmlns:a16="http://schemas.microsoft.com/office/drawing/2014/main" id="{F7BF6268-F837-4FA1-B011-A84E5B1123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3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20: The Written Research Report</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80277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943277" y="712269"/>
            <a:ext cx="3370998" cy="5502264"/>
          </a:xfrm>
        </p:spPr>
        <p:txBody>
          <a:bodyPr>
            <a:normAutofit/>
          </a:bodyPr>
          <a:lstStyle/>
          <a:p>
            <a:r>
              <a:rPr lang="en-US">
                <a:solidFill>
                  <a:srgbClr val="FFFFFF"/>
                </a:solidFill>
              </a:rPr>
              <a:t>Learning Objectives</a:t>
            </a:r>
          </a:p>
        </p:txBody>
      </p: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02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808638" y="386930"/>
            <a:ext cx="9236700" cy="1188950"/>
          </a:xfrm>
        </p:spPr>
        <p:txBody>
          <a:bodyPr anchor="b">
            <a:normAutofit/>
          </a:bodyPr>
          <a:lstStyle/>
          <a:p>
            <a:r>
              <a:rPr lang="en-US" sz="5400"/>
              <a:t>The Written Research Report</a:t>
            </a:r>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793660" y="2599509"/>
            <a:ext cx="10143668" cy="3435531"/>
          </a:xfrm>
        </p:spPr>
        <p:txBody>
          <a:bodyPr anchor="ctr">
            <a:normAutofit/>
          </a:bodyPr>
          <a:lstStyle/>
          <a:p>
            <a:r>
              <a:rPr lang="en-US" sz="2400"/>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Data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ADFDDF06-C9FF-4958-9098-790BE160A72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A9D1D7E-CD68-4936-8F45-26C686581C5A}"/>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Accuracy</a:t>
            </a:r>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The degree to which the reasoning in the report is logical and the information correct</a:t>
            </a:r>
          </a:p>
        </p:txBody>
      </p:sp>
      <p:pic>
        <p:nvPicPr>
          <p:cNvPr id="5" name="Picture 4" descr="Diagram&#10;&#10;Description automatically generated with low confidence">
            <a:extLst>
              <a:ext uri="{FF2B5EF4-FFF2-40B4-BE49-F238E27FC236}">
                <a16:creationId xmlns:a16="http://schemas.microsoft.com/office/drawing/2014/main" id="{C350301E-EC28-47CA-9D54-3630B4A978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30694" y="2633472"/>
            <a:ext cx="11527563" cy="3586353"/>
          </a:xfrm>
          <a:prstGeom prst="rect">
            <a:avLst/>
          </a:prstGeom>
        </p:spPr>
      </p:pic>
      <p:sp>
        <p:nvSpPr>
          <p:cNvPr id="6" name="TextBox 5">
            <a:extLst>
              <a:ext uri="{FF2B5EF4-FFF2-40B4-BE49-F238E27FC236}">
                <a16:creationId xmlns:a16="http://schemas.microsoft.com/office/drawing/2014/main" id="{26287C37-AE88-478D-9DC9-EC0C079F4937}"/>
              </a:ext>
            </a:extLst>
          </p:cNvPr>
          <p:cNvSpPr txBox="1"/>
          <p:nvPr/>
        </p:nvSpPr>
        <p:spPr>
          <a:xfrm>
            <a:off x="9551215" y="601977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ts.stackexchange.com/questions/423/what-is-your-favorite-data-analysis-carto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3"/>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Written Research Report Outline</a:t>
            </a:r>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1" dirty="0"/>
              <a:t>Completeness</a:t>
            </a:r>
            <a:r>
              <a:rPr lang="en-US" sz="2400" dirty="0"/>
              <a:t> must be balanced against </a:t>
            </a:r>
            <a:r>
              <a:rPr lang="en-US" sz="2400" b="1" dirty="0"/>
              <a:t>Clarity</a:t>
            </a:r>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763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CC92D7F9-D06D-47B0-9548-EF667EA125E8}"/>
              </a:ext>
            </a:extLst>
          </p:cNvPr>
          <p:cNvSpPr>
            <a:spLocks noGrp="1"/>
          </p:cNvSpPr>
          <p:nvPr>
            <p:ph idx="1"/>
          </p:nvPr>
        </p:nvSpPr>
        <p:spPr>
          <a:xfrm>
            <a:off x="6095999" y="882315"/>
            <a:ext cx="5254754" cy="5294647"/>
          </a:xfrm>
        </p:spPr>
        <p:txBody>
          <a:bodyPr>
            <a:normAutofit/>
          </a:bodyPr>
          <a:lstStyle/>
          <a:p>
            <a:r>
              <a:rPr lang="en-US" sz="2200"/>
              <a:t>The executive summary is the most important part of the report </a:t>
            </a:r>
          </a:p>
          <a:p>
            <a:pPr lvl="1"/>
            <a:r>
              <a:rPr lang="en-US" sz="2200"/>
              <a:t>Think about what you would most want to communicate about he project if you only had 60 seconds to do so. </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704076" y="4069036"/>
            <a:ext cx="4038600" cy="18288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645855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5126418" y="552091"/>
            <a:ext cx="6224335" cy="5431536"/>
          </a:xfrm>
        </p:spPr>
        <p:txBody>
          <a:bodyPr anchor="ct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8" y="548640"/>
            <a:ext cx="3600860" cy="5431536"/>
          </a:xfrm>
        </p:spPr>
        <p:txBody>
          <a:bodyPr>
            <a:normAutofit/>
          </a:bodyPr>
          <a:lstStyle/>
          <a:p>
            <a:r>
              <a:rPr lang="en-US" sz="5400"/>
              <a:t>Method</a:t>
            </a:r>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5126418" y="552091"/>
            <a:ext cx="6224335" cy="5431536"/>
          </a:xfrm>
        </p:spPr>
        <p:txBody>
          <a:bodyPr anchor="ct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0B1FB-39CB-4503-B3FC-F6BAD37C5F2B}"/>
              </a:ext>
            </a:extLst>
          </p:cNvPr>
          <p:cNvSpPr>
            <a:spLocks noGrp="1"/>
          </p:cNvSpPr>
          <p:nvPr>
            <p:ph type="title"/>
          </p:nvPr>
        </p:nvSpPr>
        <p:spPr>
          <a:xfrm>
            <a:off x="524256" y="516804"/>
            <a:ext cx="6594189" cy="1625210"/>
          </a:xfrm>
        </p:spPr>
        <p:txBody>
          <a:bodyPr>
            <a:normAutofit/>
          </a:bodyPr>
          <a:lstStyle/>
          <a:p>
            <a:r>
              <a:rPr lang="en-US">
                <a:solidFill>
                  <a:srgbClr val="FFFFFF"/>
                </a:solidFill>
              </a:rPr>
              <a:t>Inference – Statistics and Parameters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E3C03-019C-4783-86EC-66746CD64605}"/>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What do statistics measure? </a:t>
            </a:r>
          </a:p>
          <a:p>
            <a:r>
              <a:rPr lang="en-US" sz="2000">
                <a:solidFill>
                  <a:srgbClr val="FFFFFF"/>
                </a:solidFill>
              </a:rPr>
              <a:t>What do parameters measure? </a:t>
            </a:r>
          </a:p>
        </p:txBody>
      </p:sp>
      <p:grpSp>
        <p:nvGrpSpPr>
          <p:cNvPr id="4" name="Google Shape;110;p18">
            <a:extLst>
              <a:ext uri="{FF2B5EF4-FFF2-40B4-BE49-F238E27FC236}">
                <a16:creationId xmlns:a16="http://schemas.microsoft.com/office/drawing/2014/main" id="{720DC345-B3C4-4DB5-8BFA-B39BE6B4E0F3}"/>
              </a:ext>
            </a:extLst>
          </p:cNvPr>
          <p:cNvGrpSpPr/>
          <p:nvPr/>
        </p:nvGrpSpPr>
        <p:grpSpPr>
          <a:xfrm>
            <a:off x="566744" y="3204858"/>
            <a:ext cx="6579910" cy="2557744"/>
            <a:chOff x="228601" y="2203261"/>
            <a:chExt cx="8201024" cy="2927355"/>
          </a:xfrm>
        </p:grpSpPr>
        <p:pic>
          <p:nvPicPr>
            <p:cNvPr id="5" name="Google Shape;111;p18">
              <a:extLst>
                <a:ext uri="{FF2B5EF4-FFF2-40B4-BE49-F238E27FC236}">
                  <a16:creationId xmlns:a16="http://schemas.microsoft.com/office/drawing/2014/main" id="{29D1B528-8E00-416E-9FE1-C371096C6C26}"/>
                </a:ext>
              </a:extLst>
            </p:cNvPr>
            <p:cNvPicPr preferRelativeResize="0"/>
            <p:nvPr/>
          </p:nvPicPr>
          <p:blipFill rotWithShape="1">
            <a:blip r:embed="rId3">
              <a:alphaModFix/>
            </a:blip>
            <a:srcRect/>
            <a:stretch/>
          </p:blipFill>
          <p:spPr>
            <a:xfrm>
              <a:off x="3733800" y="2203261"/>
              <a:ext cx="4695825" cy="2927355"/>
            </a:xfrm>
            <a:prstGeom prst="rect">
              <a:avLst/>
            </a:prstGeom>
            <a:noFill/>
            <a:ln>
              <a:noFill/>
            </a:ln>
          </p:spPr>
        </p:pic>
        <p:pic>
          <p:nvPicPr>
            <p:cNvPr id="6" name="Google Shape;112;p18">
              <a:extLst>
                <a:ext uri="{FF2B5EF4-FFF2-40B4-BE49-F238E27FC236}">
                  <a16:creationId xmlns:a16="http://schemas.microsoft.com/office/drawing/2014/main" id="{6EED3380-BB08-4DE0-81AB-7E5AFE116935}"/>
                </a:ext>
              </a:extLst>
            </p:cNvPr>
            <p:cNvPicPr preferRelativeResize="0"/>
            <p:nvPr/>
          </p:nvPicPr>
          <p:blipFill rotWithShape="1">
            <a:blip r:embed="rId4">
              <a:alphaModFix/>
            </a:blip>
            <a:srcRect/>
            <a:stretch/>
          </p:blipFill>
          <p:spPr>
            <a:xfrm>
              <a:off x="228601" y="2567453"/>
              <a:ext cx="2590800" cy="1546524"/>
            </a:xfrm>
            <a:prstGeom prst="rect">
              <a:avLst/>
            </a:prstGeom>
            <a:noFill/>
            <a:ln>
              <a:noFill/>
            </a:ln>
          </p:spPr>
        </p:pic>
        <p:sp>
          <p:nvSpPr>
            <p:cNvPr id="7" name="Google Shape;113;p18">
              <a:extLst>
                <a:ext uri="{FF2B5EF4-FFF2-40B4-BE49-F238E27FC236}">
                  <a16:creationId xmlns:a16="http://schemas.microsoft.com/office/drawing/2014/main" id="{E2D58B34-53E8-404E-BB59-E55B497E6268}"/>
                </a:ext>
              </a:extLst>
            </p:cNvPr>
            <p:cNvSpPr/>
            <p:nvPr/>
          </p:nvSpPr>
          <p:spPr>
            <a:xfrm>
              <a:off x="2890530" y="3032754"/>
              <a:ext cx="685800" cy="457201"/>
            </a:xfrm>
            <a:prstGeom prst="rightArrow">
              <a:avLst>
                <a:gd name="adj1" fmla="val 50000"/>
                <a:gd name="adj2" fmla="val 50000"/>
              </a:avLst>
            </a:prstGeom>
            <a:solidFill>
              <a:schemeClr val="accent1"/>
            </a:solidFill>
            <a:ln w="25400" cap="flat" cmpd="sng">
              <a:solidFill>
                <a:srgbClr val="91A3B7"/>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1200" cap="none" spc="0" normalizeH="0" baseline="0" noProof="0">
                <a:ln>
                  <a:noFill/>
                </a:ln>
                <a:solidFill>
                  <a:prstClr val="white"/>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51375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8" y="548640"/>
            <a:ext cx="3600860" cy="5431536"/>
          </a:xfrm>
        </p:spPr>
        <p:txBody>
          <a:bodyPr>
            <a:normAutofit/>
          </a:bodyPr>
          <a:lstStyle/>
          <a:p>
            <a:r>
              <a:rPr lang="en-US" sz="5400"/>
              <a:t>Results</a:t>
            </a:r>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5126418" y="552091"/>
            <a:ext cx="6224335" cy="5431536"/>
          </a:xfrm>
        </p:spPr>
        <p:txBody>
          <a:bodyPr anchor="ct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8" y="548640"/>
            <a:ext cx="3600860" cy="5431536"/>
          </a:xfrm>
        </p:spPr>
        <p:txBody>
          <a:bodyPr>
            <a:normAutofit/>
          </a:bodyPr>
          <a:lstStyle/>
          <a:p>
            <a:r>
              <a:rPr lang="en-US" sz="3400"/>
              <a:t>Conclusions and Recommendations</a:t>
            </a:r>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5126418" y="552091"/>
            <a:ext cx="6224335" cy="5431536"/>
          </a:xfrm>
        </p:spPr>
        <p:txBody>
          <a:bodyPr anchor="ct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33</a:t>
            </a:fld>
            <a:endParaRPr lang="en-US"/>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extLst>
              <p:ext uri="{D42A27DB-BD31-4B8C-83A1-F6EECF244321}">
                <p14:modId xmlns:p14="http://schemas.microsoft.com/office/powerpoint/2010/main" val="1588601763"/>
              </p:ext>
            </p:extLst>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a:solidFill>
                            <a:srgbClr val="000000"/>
                          </a:solidFill>
                          <a:effectLst/>
                          <a:latin typeface="Arimo"/>
                        </a:rPr>
                        <a:t>  * descriptive or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a:hlinkClick r:id="rId3"/>
              </a:rPr>
              <a:t>Sign up </a:t>
            </a:r>
            <a:r>
              <a:rPr lang="en-US" sz="2200"/>
              <a:t>for presentation day (same link for the project meeting)</a:t>
            </a:r>
          </a:p>
          <a:p>
            <a:r>
              <a:rPr lang="en-US" sz="2200"/>
              <a:t>Each team will present 15 mins and 5 mins Q&amp;A </a:t>
            </a:r>
          </a:p>
          <a:p>
            <a:r>
              <a:rPr lang="en-US" sz="2200"/>
              <a:t>Not all group members need to present (As long as your group finds optimal task allocation). </a:t>
            </a:r>
          </a:p>
          <a:p>
            <a:r>
              <a:rPr lang="en-US" sz="2200"/>
              <a:t>Discuss questions that allow you to use descriptive statistics (e.g., mean, prop, confidence interval)</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34</a:t>
            </a:fld>
            <a:endParaRPr lang="en-US">
              <a:solidFill>
                <a:schemeClr val="tx1">
                  <a:lumMod val="50000"/>
                  <a:lumOff val="50000"/>
                </a:schemeClr>
              </a:solidFill>
            </a:endParaRPr>
          </a:p>
        </p:txBody>
      </p:sp>
    </p:spTree>
    <p:extLst>
      <p:ext uri="{BB962C8B-B14F-4D97-AF65-F5344CB8AC3E}">
        <p14:creationId xmlns:p14="http://schemas.microsoft.com/office/powerpoint/2010/main" val="490149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30304-52C6-4138-80FC-A867DFF8EB5A}"/>
              </a:ext>
            </a:extLst>
          </p:cNvPr>
          <p:cNvSpPr>
            <a:spLocks noGrp="1"/>
          </p:cNvSpPr>
          <p:nvPr>
            <p:ph type="title"/>
          </p:nvPr>
        </p:nvSpPr>
        <p:spPr>
          <a:xfrm>
            <a:off x="838200" y="365125"/>
            <a:ext cx="10515600" cy="1325563"/>
          </a:xfrm>
        </p:spPr>
        <p:txBody>
          <a:bodyPr>
            <a:normAutofit/>
          </a:bodyPr>
          <a:lstStyle/>
          <a:p>
            <a:r>
              <a:rPr lang="en-US" sz="5400"/>
              <a:t>Up next</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698DAA1A-2626-4E03-895C-50C17773C921}"/>
              </a:ext>
            </a:extLst>
          </p:cNvPr>
          <p:cNvSpPr>
            <a:spLocks noGrp="1"/>
          </p:cNvSpPr>
          <p:nvPr>
            <p:ph idx="1"/>
          </p:nvPr>
        </p:nvSpPr>
        <p:spPr>
          <a:xfrm>
            <a:off x="838200" y="1929384"/>
            <a:ext cx="10515600" cy="4251960"/>
          </a:xfrm>
        </p:spPr>
        <p:txBody>
          <a:bodyPr>
            <a:normAutofit/>
          </a:bodyPr>
          <a:lstStyle/>
          <a:p>
            <a:r>
              <a:rPr lang="en-US" sz="2200"/>
              <a:t>Visualization and Presentation </a:t>
            </a:r>
          </a:p>
          <a:p>
            <a:r>
              <a:rPr lang="en-US" sz="2200"/>
              <a:t>PA #6: Data Analysis Plan</a:t>
            </a:r>
          </a:p>
        </p:txBody>
      </p:sp>
      <p:sp>
        <p:nvSpPr>
          <p:cNvPr id="4" name="Footer Placeholder 3">
            <a:extLst>
              <a:ext uri="{FF2B5EF4-FFF2-40B4-BE49-F238E27FC236}">
                <a16:creationId xmlns:a16="http://schemas.microsoft.com/office/drawing/2014/main" id="{7FD319BA-FECE-4F55-AD5A-26FCA5CA05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0385FC-D2FE-47A7-BEFD-BCF396A476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364918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1F3E1-5C6D-4811-ADBE-A91942252391}"/>
              </a:ext>
            </a:extLst>
          </p:cNvPr>
          <p:cNvSpPr>
            <a:spLocks noGrp="1"/>
          </p:cNvSpPr>
          <p:nvPr>
            <p:ph type="title"/>
          </p:nvPr>
        </p:nvSpPr>
        <p:spPr>
          <a:xfrm>
            <a:off x="841248" y="548640"/>
            <a:ext cx="3600860" cy="5431536"/>
          </a:xfrm>
        </p:spPr>
        <p:txBody>
          <a:bodyPr>
            <a:normAutofit/>
          </a:bodyPr>
          <a:lstStyle/>
          <a:p>
            <a:r>
              <a:rPr lang="en-US" sz="5400"/>
              <a:t>Statistics vs. Parameters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7F7766C-387B-485B-AD73-97F396281D11}"/>
              </a:ext>
            </a:extLst>
          </p:cNvPr>
          <p:cNvSpPr>
            <a:spLocks noGrp="1"/>
          </p:cNvSpPr>
          <p:nvPr>
            <p:ph idx="1"/>
          </p:nvPr>
        </p:nvSpPr>
        <p:spPr>
          <a:xfrm>
            <a:off x="5126417" y="573319"/>
            <a:ext cx="6742495" cy="4164438"/>
          </a:xfrm>
        </p:spPr>
        <p:txBody>
          <a:bodyPr anchor="ctr">
            <a:normAutofit/>
          </a:bodyPr>
          <a:lstStyle/>
          <a:p>
            <a:r>
              <a:rPr lang="en-US" sz="2200" b="1" dirty="0"/>
              <a:t>Statistics</a:t>
            </a:r>
            <a:r>
              <a:rPr lang="en-US" sz="2200" dirty="0"/>
              <a:t>: values that are computed from information provided by a  sample (e.g., </a:t>
            </a:r>
            <a:r>
              <a:rPr lang="en-US" sz="2200" b="1" dirty="0"/>
              <a:t>sample</a:t>
            </a:r>
            <a:r>
              <a:rPr lang="en-US" sz="2200" dirty="0"/>
              <a:t> </a:t>
            </a:r>
            <a:r>
              <a:rPr lang="en-US" sz="2200" b="1" dirty="0"/>
              <a:t>average</a:t>
            </a:r>
            <a:r>
              <a:rPr lang="en-US" sz="2200" dirty="0"/>
              <a:t>) </a:t>
            </a:r>
          </a:p>
          <a:p>
            <a:r>
              <a:rPr lang="en-US" sz="2200" b="1" dirty="0"/>
              <a:t>Parameters</a:t>
            </a:r>
            <a:r>
              <a:rPr lang="en-US" sz="2200" dirty="0"/>
              <a:t>: values that are computed from a complete census which are considered to be precise and valid measures of the population (e.g., </a:t>
            </a:r>
            <a:r>
              <a:rPr lang="en-US" sz="2200" b="1" dirty="0"/>
              <a:t>population</a:t>
            </a:r>
            <a:r>
              <a:rPr lang="en-US" sz="2200" dirty="0"/>
              <a:t> </a:t>
            </a:r>
            <a:r>
              <a:rPr lang="en-US" sz="2200" b="1" dirty="0"/>
              <a:t>average</a:t>
            </a:r>
            <a:r>
              <a:rPr lang="en-US" sz="2200" dirty="0"/>
              <a:t>) </a:t>
            </a:r>
          </a:p>
          <a:p>
            <a:r>
              <a:rPr lang="en-US" sz="2200" dirty="0"/>
              <a:t>In other words, </a:t>
            </a:r>
            <a:r>
              <a:rPr lang="en-US" sz="2200" b="1" dirty="0"/>
              <a:t>Parameters</a:t>
            </a:r>
            <a:r>
              <a:rPr lang="en-US" sz="2200" dirty="0"/>
              <a:t> represent “what we wish to know” about a population. Statistics are used to estimate population parameters </a:t>
            </a:r>
          </a:p>
        </p:txBody>
      </p:sp>
      <p:sp>
        <p:nvSpPr>
          <p:cNvPr id="28" name="Google Shape;123;p19">
            <a:extLst>
              <a:ext uri="{FF2B5EF4-FFF2-40B4-BE49-F238E27FC236}">
                <a16:creationId xmlns:a16="http://schemas.microsoft.com/office/drawing/2014/main" id="{B33D32CF-247A-4AE9-AD22-0715940FF018}"/>
              </a:ext>
            </a:extLst>
          </p:cNvPr>
          <p:cNvSpPr/>
          <p:nvPr/>
        </p:nvSpPr>
        <p:spPr>
          <a:xfrm>
            <a:off x="5376717" y="5600515"/>
            <a:ext cx="1471749" cy="633549"/>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1200" cap="none" spc="0" normalizeH="0" baseline="0" noProof="0" dirty="0">
                <a:ln>
                  <a:noFill/>
                </a:ln>
                <a:solidFill>
                  <a:srgbClr val="000000"/>
                </a:solidFill>
                <a:effectLst/>
                <a:uLnTx/>
                <a:uFillTx/>
                <a:latin typeface="Arial"/>
                <a:ea typeface="Arial"/>
                <a:cs typeface="Arial"/>
                <a:sym typeface="Arial"/>
              </a:rPr>
              <a:t>Sample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Google Shape;124;p19">
            <a:extLst>
              <a:ext uri="{FF2B5EF4-FFF2-40B4-BE49-F238E27FC236}">
                <a16:creationId xmlns:a16="http://schemas.microsoft.com/office/drawing/2014/main" id="{0922A4A8-F394-4EF9-8D8D-37447A9F43E2}"/>
              </a:ext>
            </a:extLst>
          </p:cNvPr>
          <p:cNvSpPr/>
          <p:nvPr/>
        </p:nvSpPr>
        <p:spPr>
          <a:xfrm>
            <a:off x="9014724" y="5038811"/>
            <a:ext cx="2678165" cy="1267098"/>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0" i="0" u="none" strike="noStrike" kern="1200" cap="none" spc="0" normalizeH="0" baseline="0" noProof="0">
                <a:ln>
                  <a:noFill/>
                </a:ln>
                <a:solidFill>
                  <a:srgbClr val="000000"/>
                </a:solidFill>
                <a:effectLst/>
                <a:uLnTx/>
                <a:uFillTx/>
                <a:latin typeface="Arial"/>
                <a:ea typeface="Arial"/>
                <a:cs typeface="Arial"/>
                <a:sym typeface="Arial"/>
              </a:rPr>
              <a:t>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Google Shape;125;p19">
            <a:extLst>
              <a:ext uri="{FF2B5EF4-FFF2-40B4-BE49-F238E27FC236}">
                <a16:creationId xmlns:a16="http://schemas.microsoft.com/office/drawing/2014/main" id="{3E83592A-1C6E-410B-A067-2D1F626399DF}"/>
              </a:ext>
            </a:extLst>
          </p:cNvPr>
          <p:cNvCxnSpPr/>
          <p:nvPr/>
        </p:nvCxnSpPr>
        <p:spPr>
          <a:xfrm>
            <a:off x="7281717" y="5927085"/>
            <a:ext cx="1215793" cy="0"/>
          </a:xfrm>
          <a:prstGeom prst="straightConnector1">
            <a:avLst/>
          </a:prstGeom>
          <a:noFill/>
          <a:ln w="22225" cap="flat" cmpd="sng">
            <a:solidFill>
              <a:srgbClr val="000000"/>
            </a:solidFill>
            <a:prstDash val="solid"/>
            <a:round/>
            <a:headEnd type="none" w="med" len="med"/>
            <a:tailEnd type="triangle" w="med" len="med"/>
          </a:ln>
        </p:spPr>
      </p:cxnSp>
      <p:sp>
        <p:nvSpPr>
          <p:cNvPr id="31" name="Google Shape;126;p19">
            <a:extLst>
              <a:ext uri="{FF2B5EF4-FFF2-40B4-BE49-F238E27FC236}">
                <a16:creationId xmlns:a16="http://schemas.microsoft.com/office/drawing/2014/main" id="{A0A47BC5-53FC-4F2B-BB6D-99BE24EA32AF}"/>
              </a:ext>
            </a:extLst>
          </p:cNvPr>
          <p:cNvSpPr txBox="1"/>
          <p:nvPr/>
        </p:nvSpPr>
        <p:spPr>
          <a:xfrm>
            <a:off x="7205517" y="4938663"/>
            <a:ext cx="1600200" cy="954107"/>
          </a:xfrm>
          <a:prstGeom prst="rect">
            <a:avLst/>
          </a:pr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Generalizing a Sample’s Findings to Its 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05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4A65B-9D8D-4A2A-8C76-C5A7B77626D5}"/>
              </a:ext>
            </a:extLst>
          </p:cNvPr>
          <p:cNvSpPr>
            <a:spLocks noGrp="1"/>
          </p:cNvSpPr>
          <p:nvPr>
            <p:ph type="title"/>
          </p:nvPr>
        </p:nvSpPr>
        <p:spPr>
          <a:xfrm>
            <a:off x="635000" y="640823"/>
            <a:ext cx="3418659" cy="5583148"/>
          </a:xfrm>
        </p:spPr>
        <p:txBody>
          <a:bodyPr anchor="ctr">
            <a:normAutofit/>
          </a:bodyPr>
          <a:lstStyle/>
          <a:p>
            <a:r>
              <a:rPr lang="en-US" sz="5400"/>
              <a:t>Parameter Estimation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D77155-26AD-47A9-B550-83E05D94DDB1}"/>
              </a:ext>
            </a:extLst>
          </p:cNvPr>
          <p:cNvGraphicFramePr>
            <a:graphicFrameLocks noGrp="1"/>
          </p:cNvGraphicFramePr>
          <p:nvPr>
            <p:ph idx="1"/>
            <p:extLst>
              <p:ext uri="{D42A27DB-BD31-4B8C-83A1-F6EECF244321}">
                <p14:modId xmlns:p14="http://schemas.microsoft.com/office/powerpoint/2010/main" val="399966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19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Example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dirty="0">
                <a:latin typeface="Arial"/>
                <a:ea typeface="Arial"/>
                <a:cs typeface="Arial"/>
                <a:sym typeface="Arial"/>
              </a:rPr>
              <a:t>Those who dine out on Wednesday’s, spend on an average $45.2, SD = 20, n = 500, </a:t>
            </a:r>
            <a:r>
              <a:rPr lang="en-US" sz="2200" dirty="0"/>
              <a:t>95% confidence (t = 1.96)</a:t>
            </a:r>
            <a:endParaRPr lang="en-US" sz="2200" b="0" dirty="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2102</TotalTime>
  <Words>2993</Words>
  <Application>Microsoft Office PowerPoint</Application>
  <PresentationFormat>Widescreen</PresentationFormat>
  <Paragraphs>372</Paragraphs>
  <Slides>35</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Arimo</vt:lpstr>
      <vt:lpstr>Calibri</vt:lpstr>
      <vt:lpstr>Calibri Light</vt:lpstr>
      <vt:lpstr>Cambria Math</vt:lpstr>
      <vt:lpstr>Century</vt:lpstr>
      <vt:lpstr>Franklin Gothic Book</vt:lpstr>
      <vt:lpstr>Roboto</vt:lpstr>
      <vt:lpstr>Office Theme</vt:lpstr>
      <vt:lpstr>1_Office Theme</vt:lpstr>
      <vt:lpstr>Good Morning</vt:lpstr>
      <vt:lpstr>Data Analysis</vt:lpstr>
      <vt:lpstr>Inference – Statistics and Parameters</vt:lpstr>
      <vt:lpstr>Statistics vs. Parameters</vt:lpstr>
      <vt:lpstr>Statistical Inference</vt:lpstr>
      <vt:lpstr>Parameter Estimation</vt:lpstr>
      <vt:lpstr>Parameter Estimation</vt:lpstr>
      <vt:lpstr>Example 1</vt:lpstr>
      <vt:lpstr>Answers</vt:lpstr>
      <vt:lpstr>Example 2</vt:lpstr>
      <vt:lpstr>Answer</vt:lpstr>
      <vt:lpstr>Confidence Interval Visualization</vt:lpstr>
      <vt:lpstr>Parameter Estimation</vt:lpstr>
      <vt:lpstr>Confidence level visualization – increase the confidence level, the interval will be widened</vt:lpstr>
      <vt:lpstr>Parameter Estimation</vt:lpstr>
      <vt:lpstr>Difference between SE and SD</vt:lpstr>
      <vt:lpstr>Chapter 20: The Written Research Report</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Data Analysis Plan Template Assignment 6</vt:lpstr>
      <vt:lpstr>15-min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12</cp:revision>
  <dcterms:created xsi:type="dcterms:W3CDTF">2021-10-20T14:28:05Z</dcterms:created>
  <dcterms:modified xsi:type="dcterms:W3CDTF">2021-10-27T14:29:13Z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