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handoutMasterIdLst>
    <p:handoutMasterId r:id="rId18"/>
  </p:handoutMasterIdLst>
  <p:sldIdLst>
    <p:sldId id="280" r:id="rId6"/>
    <p:sldId id="285" r:id="rId7"/>
    <p:sldId id="286" r:id="rId8"/>
    <p:sldId id="282" r:id="rId9"/>
    <p:sldId id="297" r:id="rId10"/>
    <p:sldId id="298" r:id="rId11"/>
    <p:sldId id="281" r:id="rId12"/>
    <p:sldId id="299" r:id="rId13"/>
    <p:sldId id="300" r:id="rId14"/>
    <p:sldId id="259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75410" autoAdjust="0"/>
  </p:normalViewPr>
  <p:slideViewPr>
    <p:cSldViewPr snapToGrid="0">
      <p:cViewPr varScale="1">
        <p:scale>
          <a:sx n="82" d="100"/>
          <a:sy n="82" d="100"/>
        </p:scale>
        <p:origin x="14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75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assignment 6</a:t>
            </a:r>
          </a:p>
          <a:p>
            <a:r>
              <a:rPr lang="en-US" dirty="0"/>
              <a:t>https://umsystem.instructure.com/courses/41919/assignments/871304?module_item_id=2985137</a:t>
            </a:r>
          </a:p>
          <a:p>
            <a:r>
              <a:rPr lang="en-US" dirty="0"/>
              <a:t>Show template</a:t>
            </a:r>
          </a:p>
          <a:p>
            <a:r>
              <a:rPr lang="en-US" dirty="0"/>
              <a:t>Go to the difference quickly </a:t>
            </a:r>
          </a:p>
          <a:p>
            <a:r>
              <a:rPr lang="en-US" dirty="0"/>
              <a:t>I want to correct my statement in the last class that we did cover cross-tabulation. Hence, you should be able to present the table. </a:t>
            </a:r>
          </a:p>
          <a:p>
            <a:r>
              <a:rPr lang="en-US" dirty="0"/>
              <a:t>(open the data analysis plan example and regression descriptive statistics doc).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81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skip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49E9A-41F7-4779-A581-48A7C374A2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6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5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first thing today, we will cover hypothesis </a:t>
            </a:r>
          </a:p>
          <a:p>
            <a:endParaRPr lang="en-US" dirty="0"/>
          </a:p>
          <a:p>
            <a:r>
              <a:rPr lang="en-US" dirty="0"/>
              <a:t>Can somebody define what a hypothesis is? </a:t>
            </a:r>
          </a:p>
          <a:p>
            <a:endParaRPr lang="en-US" dirty="0"/>
          </a:p>
          <a:p>
            <a:r>
              <a:rPr lang="en-US" dirty="0"/>
              <a:t>Can you give an example of a hypothesis? </a:t>
            </a:r>
          </a:p>
          <a:p>
            <a:endParaRPr lang="en-US" dirty="0"/>
          </a:p>
          <a:p>
            <a:r>
              <a:rPr lang="en-US" dirty="0"/>
              <a:t>The main purpose of statistics is to test a hypothesis.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examples: A possible location of new species.</a:t>
            </a:r>
          </a:p>
          <a:p>
            <a:pPr marL="0" indent="0">
              <a:buNone/>
            </a:pPr>
            <a:r>
              <a:rPr lang="en-US" dirty="0"/>
              <a:t>A fairer way to administer standardized tests.</a:t>
            </a:r>
          </a:p>
          <a:p>
            <a:endParaRPr lang="en-US" dirty="0"/>
          </a:p>
          <a:p>
            <a:r>
              <a:rPr lang="en-US" dirty="0"/>
              <a:t>When we propose a hypothesis, it’s customary to write a statement. Your statement will look like this:</a:t>
            </a:r>
          </a:p>
          <a:p>
            <a:r>
              <a:rPr lang="en-US" dirty="0"/>
              <a:t>“If I…(do this to an independent variable)….then (this will happen to the dependent variable).”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8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having your hypothesis, you have to decide what type of hypothesis test is appropriate to figure out if you statement is likely to be true </a:t>
            </a:r>
          </a:p>
          <a:p>
            <a:r>
              <a:rPr lang="en-US" dirty="0"/>
              <a:t>Formally, hypothesis testing is … </a:t>
            </a:r>
          </a:p>
          <a:p>
            <a:endParaRPr lang="en-US" dirty="0"/>
          </a:p>
          <a:p>
            <a:r>
              <a:rPr lang="en-US" dirty="0"/>
              <a:t>And the three steps for evidence-based science are …</a:t>
            </a:r>
          </a:p>
          <a:p>
            <a:endParaRPr lang="en-US" dirty="0"/>
          </a:p>
          <a:p>
            <a:r>
              <a:rPr lang="en-US" dirty="0"/>
              <a:t>A quick tip to think about null and alternative hypothesis is that alternative hypothesis is the claim you are trying to test </a:t>
            </a:r>
          </a:p>
          <a:p>
            <a:r>
              <a:rPr lang="en-US" dirty="0"/>
              <a:t>While null hypothesis is the opposite of what you are testing, or conventional wisdom.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7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think of null hypothesis is that it is usually the accepted fact. </a:t>
            </a:r>
          </a:p>
          <a:p>
            <a:endParaRPr lang="en-US" dirty="0"/>
          </a:p>
          <a:p>
            <a:r>
              <a:rPr lang="en-US" dirty="0"/>
              <a:t>An example of the null hypothesis that there is …</a:t>
            </a:r>
          </a:p>
          <a:p>
            <a:br>
              <a:rPr lang="en-US" dirty="0"/>
            </a:br>
            <a:r>
              <a:rPr lang="en-US" dirty="0"/>
              <a:t>More examples include</a:t>
            </a:r>
          </a:p>
          <a:p>
            <a:endParaRPr lang="en-US" dirty="0"/>
          </a:p>
          <a:p>
            <a:r>
              <a:rPr lang="en-US" dirty="0"/>
              <a:t>As you can see that most null hypotheses contain the status quo. </a:t>
            </a:r>
          </a:p>
          <a:p>
            <a:br>
              <a:rPr lang="en-US" dirty="0"/>
            </a:br>
            <a:r>
              <a:rPr lang="en-US" dirty="0"/>
              <a:t>Now we can go to the </a:t>
            </a:r>
            <a:r>
              <a:rPr lang="en-US" dirty="0" err="1"/>
              <a:t>Rscript</a:t>
            </a:r>
            <a:r>
              <a:rPr lang="en-US" dirty="0"/>
              <a:t> to visualize hypothesis testing</a:t>
            </a:r>
          </a:p>
          <a:p>
            <a:r>
              <a:rPr lang="en-US" dirty="0"/>
              <a:t>Go to the </a:t>
            </a:r>
            <a:r>
              <a:rPr lang="en-US" dirty="0" err="1"/>
              <a:t>Rscript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 sample t-test is rarely used with mean value, because we usually don’t have a good estimate or prior knowledge. </a:t>
            </a:r>
          </a:p>
          <a:p>
            <a:r>
              <a:rPr lang="en-US" dirty="0"/>
              <a:t>This t-test is equivalent to the coefficient t-test that we will cover later in regression. But we know we turn our attention to 2 independent samples t-test </a:t>
            </a:r>
          </a:p>
          <a:p>
            <a:endParaRPr lang="en-US" dirty="0"/>
          </a:p>
          <a:p>
            <a:r>
              <a:rPr lang="en-US" dirty="0"/>
              <a:t>Since all group have a difference research question between 1 categorial variable and 1 continuous variable, I’ll cover independent sample t-test</a:t>
            </a:r>
          </a:p>
          <a:p>
            <a:r>
              <a:rPr lang="en-US" dirty="0"/>
              <a:t>But we will not cover two-way chi-square test, which is for 2 categorical  variables. </a:t>
            </a:r>
          </a:p>
          <a:p>
            <a:r>
              <a:rPr lang="en-US" dirty="0"/>
              <a:t>Other sessions do not cover either but I think this test is critical for you to understand and be able to present difference research questions. </a:t>
            </a:r>
          </a:p>
          <a:p>
            <a:r>
              <a:rPr lang="en-US" dirty="0"/>
              <a:t>Other sessions just do descriptive statistics that I do not think yield as much value as formal statistical tests. </a:t>
            </a:r>
          </a:p>
          <a:p>
            <a:endParaRPr lang="en-US" dirty="0"/>
          </a:p>
          <a:p>
            <a:r>
              <a:rPr lang="en-US" dirty="0"/>
              <a:t>And just a quick note for you that there is another type of t-test besides independent t-test and one sample t-test, which is paired t-test</a:t>
            </a:r>
          </a:p>
          <a:p>
            <a:r>
              <a:rPr lang="en-US" dirty="0"/>
              <a:t>Which is used in cases like you have before and after treatment, or twin study. </a:t>
            </a:r>
          </a:p>
          <a:p>
            <a:endParaRPr lang="en-US" dirty="0"/>
          </a:p>
          <a:p>
            <a:r>
              <a:rPr lang="en-US" dirty="0"/>
              <a:t>Start reading the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2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to the t-test, we have to know whether the two samples’ variances are equal. </a:t>
            </a:r>
            <a:br>
              <a:rPr lang="en-US" dirty="0"/>
            </a:br>
            <a:r>
              <a:rPr lang="en-US" dirty="0"/>
              <a:t>Hence, we can use the F-test for 2 variances to figure this out. </a:t>
            </a:r>
          </a:p>
          <a:p>
            <a:r>
              <a:rPr lang="en-US" dirty="0"/>
              <a:t>I do not expect you to memorize the formula, but at least know how to use the software to derive at your result. </a:t>
            </a:r>
          </a:p>
          <a:p>
            <a:r>
              <a:rPr lang="en-US" dirty="0"/>
              <a:t>I can give you an intuitive understanding 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Rscript</a:t>
            </a:r>
            <a:r>
              <a:rPr lang="en-US" dirty="0"/>
              <a:t> first, then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7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34EC-1E1E-4781-99A9-0A28CCB2B4B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8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3F28-525C-4D2F-9462-E350E3E64AF6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39F8-67D0-454E-8A32-D01189D240B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8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22DA-7B43-4B05-9EB2-95FA5414D608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6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965F-5C4D-4D57-8560-49DE2E8F69E1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E1BA-6770-4704-AEF1-C1E53A826593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0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FE86-AC42-4784-A62A-371E4E04F25D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36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D4EB-8A2B-4B15-81B4-AF489665346C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6B90-020F-4ADD-B4E0-542FB5BFAA23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38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C4EA-047E-4A78-A42D-B75F2DB9C83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1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DE87-5538-44B3-819A-CF13FBCDF38E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7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8070-8CAD-4030-857E-B3DF8F925AC3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7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dxqG99lQMBNp_87SlojglrzqVy6KK4FA4T4SBZ88rE/edit#gid=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businessnews.com/financial-glossary/hypothesi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azyegg.com/blog/glossary/hypothesis-testing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://www.statisticslectures.com/topics/hypothes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oughtco.com/null-hypothesis-examples-60909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mike/data_analysis/basic-statistical-inferenc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sharenow.blogspot.com/2020/06/two-independent-sample-t-test.html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BD9A7-48CC-4888-A963-E22EF46B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Happy Halloween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303C-283A-47CC-A519-F196AE67A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713" y="4716472"/>
            <a:ext cx="3494088" cy="1017896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Take your name tag</a:t>
            </a:r>
          </a:p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Take some candies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Check-in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29 Halloween Memes and GIFs to Share via Email | Grammarly">
            <a:extLst>
              <a:ext uri="{FF2B5EF4-FFF2-40B4-BE49-F238E27FC236}">
                <a16:creationId xmlns:a16="http://schemas.microsoft.com/office/drawing/2014/main" id="{CBA918FC-FBAB-4579-852A-297EDD66D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8" r="1640"/>
          <a:stretch/>
        </p:blipFill>
        <p:spPr bwMode="auto"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d so it begins Pumpkin spice scented mask meme - MemeZila.com">
            <a:extLst>
              <a:ext uri="{FF2B5EF4-FFF2-40B4-BE49-F238E27FC236}">
                <a16:creationId xmlns:a16="http://schemas.microsoft.com/office/drawing/2014/main" id="{33507C9D-EFD8-437F-8F84-1899F99AC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842"/>
          <a:stretch/>
        </p:blipFill>
        <p:spPr bwMode="auto"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Freeform: Shape 78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8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8F735-3CE5-47ED-B5EE-C5A42A3D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Data Analysis Plan Template</a:t>
            </a:r>
            <a:br>
              <a:rPr lang="en-US" sz="4200"/>
            </a:br>
            <a:r>
              <a:rPr lang="en-US" sz="4200"/>
              <a:t>Assignment 6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9C270-EB2C-46F4-B1C8-FA4427C9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0917F-8917-497B-A28F-142AB108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AF1B4E-90EC-4A51-B6E5-B702C054EC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A1C40A-2C34-45A7-B08E-B0095A76DB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40576"/>
          <a:ext cx="10515602" cy="3923905"/>
        </p:xfrm>
        <a:graphic>
          <a:graphicData uri="http://schemas.openxmlformats.org/drawingml/2006/table">
            <a:tbl>
              <a:tblPr/>
              <a:tblGrid>
                <a:gridCol w="3453138">
                  <a:extLst>
                    <a:ext uri="{9D8B030D-6E8A-4147-A177-3AD203B41FA5}">
                      <a16:colId xmlns:a16="http://schemas.microsoft.com/office/drawing/2014/main" val="1580610420"/>
                    </a:ext>
                  </a:extLst>
                </a:gridCol>
                <a:gridCol w="1408543">
                  <a:extLst>
                    <a:ext uri="{9D8B030D-6E8A-4147-A177-3AD203B41FA5}">
                      <a16:colId xmlns:a16="http://schemas.microsoft.com/office/drawing/2014/main" val="1176655607"/>
                    </a:ext>
                  </a:extLst>
                </a:gridCol>
                <a:gridCol w="1942552">
                  <a:extLst>
                    <a:ext uri="{9D8B030D-6E8A-4147-A177-3AD203B41FA5}">
                      <a16:colId xmlns:a16="http://schemas.microsoft.com/office/drawing/2014/main" val="1569988287"/>
                    </a:ext>
                  </a:extLst>
                </a:gridCol>
                <a:gridCol w="1814536">
                  <a:extLst>
                    <a:ext uri="{9D8B030D-6E8A-4147-A177-3AD203B41FA5}">
                      <a16:colId xmlns:a16="http://schemas.microsoft.com/office/drawing/2014/main" val="2949740936"/>
                    </a:ext>
                  </a:extLst>
                </a:gridCol>
                <a:gridCol w="1896833">
                  <a:extLst>
                    <a:ext uri="{9D8B030D-6E8A-4147-A177-3AD203B41FA5}">
                      <a16:colId xmlns:a16="http://schemas.microsoft.com/office/drawing/2014/main" val="697688480"/>
                    </a:ext>
                  </a:extLst>
                </a:gridCol>
              </a:tblGrid>
              <a:tr h="27677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Data Analysis Plans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60086"/>
                  </a:ext>
                </a:extLst>
              </a:tr>
              <a:tr h="2767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(1)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(2)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(3)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(4)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(5) and (6)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279154"/>
                  </a:ext>
                </a:extLst>
              </a:tr>
              <a:tr h="27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000465"/>
                  </a:ext>
                </a:extLst>
              </a:tr>
              <a:tr h="4347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                                                            Research Question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Type of Research Question*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                                  Questionnaire Question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                             Level of Measurement**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1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</a:rPr>
                        <a:t>Descriptive statistics or Statistical Test</a:t>
                      </a:r>
                    </a:p>
                  </a:txBody>
                  <a:tcPr marL="6403" marR="6403" marT="64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76417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 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91919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4372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840753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95672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3186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1461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43997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695896"/>
                  </a:ext>
                </a:extLst>
              </a:tr>
              <a:tr h="224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 </a:t>
                      </a:r>
                    </a:p>
                  </a:txBody>
                  <a:tcPr marL="6403" marR="6403" marT="64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957292"/>
                  </a:ext>
                </a:extLst>
              </a:tr>
              <a:tr h="193672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426160"/>
                  </a:ext>
                </a:extLst>
              </a:tr>
              <a:tr h="2241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mo"/>
                        </a:rPr>
                        <a:t>  * descriptive or differences research question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698744"/>
                  </a:ext>
                </a:extLst>
              </a:tr>
              <a:tr h="22410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 nominal, ordinal, interval, or ratio</a:t>
                      </a: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mo"/>
                      </a:endParaRPr>
                    </a:p>
                  </a:txBody>
                  <a:tcPr marL="6403" marR="6403" marT="64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70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70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68948-7F47-4BF7-B78F-7A6715C5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15-min Group Discussion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7574-29FA-44A4-A50E-D19477F0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3"/>
              </a:rPr>
              <a:t>Sign up </a:t>
            </a:r>
            <a:r>
              <a:rPr lang="en-US" sz="2200" dirty="0"/>
              <a:t>for presentation day (same link for the project meeting)</a:t>
            </a:r>
          </a:p>
          <a:p>
            <a:r>
              <a:rPr lang="en-US" sz="2200" dirty="0"/>
              <a:t>Each team will present 15 mins and 5 mins Q&amp;A </a:t>
            </a:r>
          </a:p>
          <a:p>
            <a:r>
              <a:rPr lang="en-US" sz="2200" dirty="0"/>
              <a:t>Not all group members need to present (As long as your group finds optimal task allocation). </a:t>
            </a:r>
            <a:r>
              <a:rPr lang="en-US" sz="2200" b="1" dirty="0"/>
              <a:t>Does not mean you can just skip class</a:t>
            </a:r>
            <a:r>
              <a:rPr lang="en-US" sz="2200" dirty="0"/>
              <a:t>. </a:t>
            </a:r>
          </a:p>
          <a:p>
            <a:r>
              <a:rPr lang="en-US" sz="2200" dirty="0"/>
              <a:t>Discuss questions that allow you to use descriptive statistics (e.g., mean, prop, confidence interval, cross-tabulation) and independent t-test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0ED8E-73D2-4E5C-A161-11637FAB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Mike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567C8-72ED-40B8-A839-D957B2F9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AF1B4E-90EC-4A51-B6E5-B702C054ECB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14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0846-2483-47C3-A601-D6EFD50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iClicker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073DC-24A5-4C31-A3F0-6B293D7B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Arial"/>
                    <a:ea typeface="Arial"/>
                    <a:cs typeface="Arial"/>
                    <a:sym typeface="Arial"/>
                  </a:rPr>
                  <a:t>Those who dine out on Wednesday’s, spend on an average $20, SD = 10, n = 1000, </a:t>
                </a:r>
                <a:r>
                  <a:rPr lang="en-US" dirty="0"/>
                  <a:t>95% confidence (t = 1.96). What is the </a:t>
                </a:r>
                <a:r>
                  <a:rPr lang="en-US" b="1" dirty="0"/>
                  <a:t>lower bound </a:t>
                </a:r>
                <a:r>
                  <a:rPr lang="en-US" dirty="0"/>
                  <a:t>of this variable’s confidence interval?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b="0" dirty="0">
                    <a:latin typeface="Arial"/>
                    <a:ea typeface="Arial"/>
                    <a:cs typeface="Arial"/>
                    <a:sym typeface="Arial"/>
                  </a:rPr>
                  <a:t>Hint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</a:p>
              <a:p>
                <a:pPr lvl="0"/>
                <a:r>
                  <a:rPr lang="en-US" dirty="0"/>
                  <a:t>For percentage,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1100"/>
                  <a:buNone/>
                </a:pPr>
                <a:r>
                  <a:rPr lang="en-US" dirty="0"/>
                  <a:t>	 Standard error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p = 1- q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1100"/>
                  <a:buNone/>
                </a:pPr>
                <a:r>
                  <a:rPr lang="en-US" dirty="0"/>
                  <a:t>For mean,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dirty="0"/>
                  <a:t>	 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15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16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17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18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073DC-24A5-4C31-A3F0-6B293D7B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6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2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0846-2483-47C3-A601-D6EFD50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iClicker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073DC-24A5-4C31-A3F0-6B293D7BB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r>
                  <a:rPr lang="en-US" sz="2800" b="0" dirty="0">
                    <a:latin typeface="Arial"/>
                    <a:ea typeface="Arial"/>
                    <a:cs typeface="Arial"/>
                    <a:sym typeface="Arial"/>
                  </a:rPr>
                  <a:t>0% people say they dine out on Wednesday’s, n =1000, </a:t>
                </a:r>
                <a:r>
                  <a:rPr lang="en-US" sz="2800" dirty="0"/>
                  <a:t>95% confidence (i.e., t = 1.96). </a:t>
                </a:r>
                <a:r>
                  <a:rPr lang="en-US" dirty="0"/>
                  <a:t>What is the </a:t>
                </a:r>
                <a:r>
                  <a:rPr lang="en-US" b="1" dirty="0"/>
                  <a:t>upper bound </a:t>
                </a:r>
                <a:r>
                  <a:rPr lang="en-US" dirty="0"/>
                  <a:t>of this variable’s confidence interval?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b="0" dirty="0">
                    <a:latin typeface="Arial"/>
                    <a:ea typeface="Arial"/>
                    <a:cs typeface="Arial"/>
                    <a:sym typeface="Arial"/>
                  </a:rPr>
                  <a:t>Hint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</a:p>
              <a:p>
                <a:pPr lvl="0"/>
                <a:r>
                  <a:rPr lang="en-US" dirty="0"/>
                  <a:t>For percentage,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1100"/>
                  <a:buNone/>
                </a:pPr>
                <a:r>
                  <a:rPr lang="en-US" dirty="0"/>
                  <a:t>	 Standard error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p = 1- q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1100"/>
                  <a:buNone/>
                </a:pPr>
                <a:r>
                  <a:rPr lang="en-US" dirty="0"/>
                  <a:t>For mean,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𝑐𝑟𝑖𝑡𝑖𝑐𝑎𝑙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rPr lang="en-US" dirty="0"/>
                  <a:t>	 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0.50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0.53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0.55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dirty="0"/>
                  <a:t>0.57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1073DC-24A5-4C31-A3F0-6B293D7BB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6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5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48AB6-7299-4F17-8ED7-0C71E027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Hypothesis Statement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E5B7-ADC8-47D5-83EF-5B4F77AA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hypothesis is an educated guess about something in the world around you. It should be testable, either by experiment or observation. For example:</a:t>
            </a:r>
          </a:p>
          <a:p>
            <a:r>
              <a:rPr lang="en-US" sz="2200" dirty="0"/>
              <a:t>A new medicine you think might work.</a:t>
            </a:r>
          </a:p>
          <a:p>
            <a:r>
              <a:rPr lang="en-US" sz="2200" dirty="0"/>
              <a:t>A way of teaching you think might be better.</a:t>
            </a:r>
          </a:p>
          <a:p>
            <a:pPr marL="0" indent="0">
              <a:buNone/>
            </a:pPr>
            <a:r>
              <a:rPr lang="en-US" sz="2200" dirty="0"/>
              <a:t>“If I…(do this to </a:t>
            </a:r>
            <a:r>
              <a:rPr lang="en-US" sz="2200" b="1" dirty="0"/>
              <a:t>an independent variable</a:t>
            </a:r>
            <a:r>
              <a:rPr lang="en-US" sz="2200" dirty="0"/>
              <a:t>)….then (this will happen to </a:t>
            </a:r>
            <a:r>
              <a:rPr lang="en-US" sz="2200" b="1" dirty="0"/>
              <a:t>the dependent variable</a:t>
            </a:r>
            <a:r>
              <a:rPr lang="en-US" sz="2200" dirty="0"/>
              <a:t>).”</a:t>
            </a: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518430C3-4EE3-4C13-AEAC-D885ADD5D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9048" y="1975550"/>
            <a:ext cx="5458968" cy="29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85CA-A0B3-4DD2-B1C3-08976C46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D9C6-E52A-40AB-BA88-16552E26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Hypothesis testing is a way for you to test whether your results are valid by calculating the odds (probability) that your results have happened by chance. </a:t>
            </a:r>
          </a:p>
          <a:p>
            <a:pPr marL="0" indent="0">
              <a:buNone/>
            </a:pPr>
            <a:r>
              <a:rPr lang="en-US" sz="2000" dirty="0"/>
              <a:t>Steps for evidence-based science: </a:t>
            </a:r>
          </a:p>
          <a:p>
            <a:pPr marL="514350" indent="-514350">
              <a:buAutoNum type="arabicPeriod"/>
            </a:pPr>
            <a:r>
              <a:rPr lang="en-US" sz="2000" dirty="0"/>
              <a:t>State your null hypothesis and alternative hypothesis,</a:t>
            </a:r>
          </a:p>
          <a:p>
            <a:pPr marL="514350" indent="-514350">
              <a:buAutoNum type="arabicPeriod"/>
            </a:pPr>
            <a:r>
              <a:rPr lang="en-US" sz="2000" dirty="0"/>
              <a:t>Choose what kind of test you need to perform,</a:t>
            </a:r>
          </a:p>
          <a:p>
            <a:pPr marL="514350" indent="-514350">
              <a:buAutoNum type="arabicPeriod"/>
            </a:pPr>
            <a:r>
              <a:rPr lang="en-US" sz="2000" dirty="0"/>
              <a:t>Either support or reject the null hypothesis.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65682E2-7BF7-46DE-A059-29A6A3892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31100" y="1782982"/>
            <a:ext cx="4181649" cy="211655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cture containing text, saw, businesscard, worktable&#10;&#10;Description automatically generated">
            <a:extLst>
              <a:ext uri="{FF2B5EF4-FFF2-40B4-BE49-F238E27FC236}">
                <a16:creationId xmlns:a16="http://schemas.microsoft.com/office/drawing/2014/main" id="{C5DFDDEE-CD05-4C32-85C8-67561D685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9828" y="4060406"/>
            <a:ext cx="4684196" cy="208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36E04-6B79-453B-A010-6F7B2DF8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Null Hypothesis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1FCE-5598-461E-BB6E-63857BC7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The null hypothesis is usually the accepted fact. Simple examples of null hypotheses that are generally accepted as being true are:</a:t>
            </a:r>
          </a:p>
          <a:p>
            <a:pPr marL="0" indent="0">
              <a:buNone/>
            </a:pPr>
            <a:r>
              <a:rPr lang="en-US" sz="1700" b="1" dirty="0" err="1"/>
              <a:t>H0</a:t>
            </a:r>
            <a:r>
              <a:rPr lang="en-US" sz="1700" dirty="0"/>
              <a:t>: There is </a:t>
            </a:r>
            <a:r>
              <a:rPr lang="en-US" sz="1700" b="1" dirty="0"/>
              <a:t>no difference</a:t>
            </a:r>
            <a:r>
              <a:rPr lang="en-US" sz="1700" dirty="0"/>
              <a:t> between males and females in the satisfaction level regarding the rec center</a:t>
            </a:r>
          </a:p>
          <a:p>
            <a:pPr marL="0" indent="0">
              <a:buNone/>
            </a:pPr>
            <a:r>
              <a:rPr lang="en-US" sz="1700" b="1" dirty="0" err="1"/>
              <a:t>H1</a:t>
            </a:r>
            <a:r>
              <a:rPr lang="en-US" sz="1700" dirty="0"/>
              <a:t>/ HA: There </a:t>
            </a:r>
            <a:r>
              <a:rPr lang="en-US" sz="1700" b="1" dirty="0"/>
              <a:t>are differences </a:t>
            </a:r>
            <a:r>
              <a:rPr lang="en-US" sz="1700" dirty="0"/>
              <a:t>between males and females in the satisfaction level regarding the rec center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9B3EF87-2CB6-46DE-B3AE-B926A4DBB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7186F-F60A-433D-B008-ADB7F7BA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Independent t-test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E750-05BF-4FB2-AC79-F21CC964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Hypothesis tests use samples to infer properties of entire population </a:t>
            </a:r>
          </a:p>
          <a:p>
            <a:r>
              <a:rPr lang="en-US" sz="2200" dirty="0"/>
              <a:t>T-test compare means </a:t>
            </a:r>
          </a:p>
          <a:p>
            <a:r>
              <a:rPr lang="en-US" sz="2200" dirty="0"/>
              <a:t>2 sample t-tests compare the means of 2 groups </a:t>
            </a:r>
          </a:p>
          <a:p>
            <a:pPr lvl="1"/>
            <a:r>
              <a:rPr lang="en-US" sz="2200" dirty="0"/>
              <a:t>Are two population means different?</a:t>
            </a:r>
          </a:p>
          <a:p>
            <a:r>
              <a:rPr lang="en-US" sz="2200" dirty="0"/>
              <a:t>Null and Alternative Hypotheses</a:t>
            </a:r>
          </a:p>
          <a:p>
            <a:pPr lvl="1"/>
            <a:r>
              <a:rPr lang="en-US" sz="2200" dirty="0"/>
              <a:t>Null: The two-group means are equal </a:t>
            </a:r>
          </a:p>
          <a:p>
            <a:pPr lvl="1"/>
            <a:r>
              <a:rPr lang="en-US" sz="2200" dirty="0"/>
              <a:t>Alternative: The two-group means are NOT equal </a:t>
            </a:r>
          </a:p>
          <a:p>
            <a:r>
              <a:rPr lang="en-US" sz="2200" dirty="0"/>
              <a:t>Statistically results: Reject the null hypothesis when the p-value &lt; significance level </a:t>
            </a:r>
          </a:p>
          <a:p>
            <a:r>
              <a:rPr lang="en-US" sz="2200" dirty="0"/>
              <a:t>The formula for the independent t-test depends on the two samples’ variances </a:t>
            </a:r>
          </a:p>
          <a:p>
            <a:pPr lvl="1"/>
            <a:r>
              <a:rPr lang="en-US" sz="1800" dirty="0"/>
              <a:t>Equal variance</a:t>
            </a:r>
          </a:p>
          <a:p>
            <a:pPr lvl="1"/>
            <a:r>
              <a:rPr lang="en-US" sz="1800" dirty="0"/>
              <a:t>Unequal variance</a:t>
            </a:r>
          </a:p>
          <a:p>
            <a:r>
              <a:rPr lang="en-US" sz="2200" dirty="0"/>
              <a:t>For formal formulas: visit </a:t>
            </a:r>
            <a:r>
              <a:rPr lang="en-US" sz="2200" dirty="0">
                <a:hlinkClick r:id="rId3"/>
              </a:rPr>
              <a:t>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187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44975-097F-43CA-B464-1AE371D5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F-test for 2 Variances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24CAF-BDA7-420F-96BA-67C4365D3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H0: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r>
                  <a:rPr lang="en-US" sz="2200" dirty="0" err="1"/>
                  <a:t>H1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200" b="0" i="1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200" dirty="0"/>
              </a:p>
              <a:p>
                <a:r>
                  <a:rPr lang="en-US" sz="2200" dirty="0"/>
                  <a:t>The shape of the 2 distributions can affect the mean </a:t>
                </a:r>
                <a:r>
                  <a:rPr lang="en-US" sz="2200"/>
                  <a:t>hypothesis testing.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24CAF-BDA7-420F-96BA-67C4365D3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2135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fining the overlapping area of two log-normal distributions with  different means, same variance, and different scaling factors that add up  to 1 - Cross Validated">
            <a:extLst>
              <a:ext uri="{FF2B5EF4-FFF2-40B4-BE49-F238E27FC236}">
                <a16:creationId xmlns:a16="http://schemas.microsoft.com/office/drawing/2014/main" id="{0C056128-00B7-400E-90CE-F7C21C68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7512"/>
            <a:ext cx="6903720" cy="55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91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6F8F4-36B8-4CDE-88FB-4A7105F6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Two-sample independent t-test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628DC-7173-4799-A964-5E85EE08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/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/>
              </a:p>
              <a:p>
                <a:r>
                  <a:rPr lang="en-US" sz="2200"/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/>
              </a:p>
              <a:p>
                <a:r>
                  <a:rPr lang="en-US" sz="2200"/>
                  <a:t>Based on whether you reject or accept the assumption that the two samples’ variances are equal, then you can select the appropriate test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628DC-7173-4799-A964-5E85EE08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3"/>
                <a:stretch>
                  <a:fillRect l="-2135" t="-1968" r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C19467-C257-436B-BF79-2F20ED42D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54296" y="1754848"/>
            <a:ext cx="6903720" cy="33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1368</TotalTime>
  <Words>1321</Words>
  <Application>Microsoft Office PowerPoint</Application>
  <PresentationFormat>Widescreen</PresentationFormat>
  <Paragraphs>209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Arimo</vt:lpstr>
      <vt:lpstr>Calibri</vt:lpstr>
      <vt:lpstr>Calibri Light</vt:lpstr>
      <vt:lpstr>Cambria Math</vt:lpstr>
      <vt:lpstr>Century</vt:lpstr>
      <vt:lpstr>Office Theme</vt:lpstr>
      <vt:lpstr>1_Office Theme</vt:lpstr>
      <vt:lpstr>Happy Halloween</vt:lpstr>
      <vt:lpstr>iClicker Question</vt:lpstr>
      <vt:lpstr>iClicker Question</vt:lpstr>
      <vt:lpstr>Hypothesis Statement</vt:lpstr>
      <vt:lpstr>Hypothesis Testing</vt:lpstr>
      <vt:lpstr>Null Hypothesis</vt:lpstr>
      <vt:lpstr>Independent t-test</vt:lpstr>
      <vt:lpstr>F-test for 2 Variances</vt:lpstr>
      <vt:lpstr>Two-sample independent t-test</vt:lpstr>
      <vt:lpstr>Data Analysis Plan Template Assignment 6</vt:lpstr>
      <vt:lpstr>15-min Group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20: The Written Research Report</dc:title>
  <dc:creator>Nguyen, Mike (MU-Student)</dc:creator>
  <cp:lastModifiedBy>Nguyen, Mike (MU-Student)</cp:lastModifiedBy>
  <cp:revision>14</cp:revision>
  <dcterms:created xsi:type="dcterms:W3CDTF">2021-08-14T21:38:38Z</dcterms:created>
  <dcterms:modified xsi:type="dcterms:W3CDTF">2021-10-27T14:45:47Z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