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64" r:id="rId5"/>
    <p:sldId id="265" r:id="rId6"/>
    <p:sldId id="266" r:id="rId7"/>
    <p:sldId id="267" r:id="rId8"/>
    <p:sldId id="256" r:id="rId9"/>
    <p:sldId id="257" r:id="rId10"/>
    <p:sldId id="263" r:id="rId11"/>
    <p:sldId id="258" r:id="rId12"/>
    <p:sldId id="259" r:id="rId13"/>
    <p:sldId id="260" r:id="rId14"/>
    <p:sldId id="261" r:id="rId15"/>
    <p:sldId id="262"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6" autoAdjust="0"/>
    <p:restoredTop sz="88939" autoAdjust="0"/>
  </p:normalViewPr>
  <p:slideViewPr>
    <p:cSldViewPr snapToGrid="0">
      <p:cViewPr varScale="1">
        <p:scale>
          <a:sx n="96" d="100"/>
          <a:sy n="96" d="100"/>
        </p:scale>
        <p:origin x="90" y="12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C9C660-DBE1-434E-B814-44CFB09F529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6CC8A5-11A8-4302-BA03-CCB2B6C96665}">
      <dgm:prSet/>
      <dgm:spPr/>
      <dgm:t>
        <a:bodyPr/>
        <a:lstStyle/>
        <a:p>
          <a:r>
            <a:rPr lang="en-US"/>
            <a:t>Reading statistical program output </a:t>
          </a:r>
        </a:p>
      </dgm:t>
    </dgm:pt>
    <dgm:pt modelId="{6EA081D8-450D-4CA0-B26A-4BF6F03C104A}" type="parTrans" cxnId="{0F6A59CF-B738-46DE-85B2-A853B8DE9BA2}">
      <dgm:prSet/>
      <dgm:spPr/>
      <dgm:t>
        <a:bodyPr/>
        <a:lstStyle/>
        <a:p>
          <a:endParaRPr lang="en-US"/>
        </a:p>
      </dgm:t>
    </dgm:pt>
    <dgm:pt modelId="{FE27CA9E-1D7D-43F6-9EDD-52C732598CD1}" type="sibTrans" cxnId="{0F6A59CF-B738-46DE-85B2-A853B8DE9BA2}">
      <dgm:prSet/>
      <dgm:spPr/>
      <dgm:t>
        <a:bodyPr/>
        <a:lstStyle/>
        <a:p>
          <a:endParaRPr lang="en-US"/>
        </a:p>
      </dgm:t>
    </dgm:pt>
    <dgm:pt modelId="{C97BD870-1528-4367-9138-7FA1B53F9767}">
      <dgm:prSet/>
      <dgm:spPr/>
      <dgm:t>
        <a:bodyPr/>
        <a:lstStyle/>
        <a:p>
          <a:r>
            <a:rPr lang="en-US"/>
            <a:t>The last statistical test – correlation </a:t>
          </a:r>
        </a:p>
      </dgm:t>
    </dgm:pt>
    <dgm:pt modelId="{3D5A61A1-C017-4D99-8BEA-46D9AAC5F53A}" type="parTrans" cxnId="{11A0BBE0-CE9E-4064-8C23-63EF5E4D52FC}">
      <dgm:prSet/>
      <dgm:spPr/>
      <dgm:t>
        <a:bodyPr/>
        <a:lstStyle/>
        <a:p>
          <a:endParaRPr lang="en-US"/>
        </a:p>
      </dgm:t>
    </dgm:pt>
    <dgm:pt modelId="{8E3B3DE2-573D-4981-B965-7305F0DFC9CA}" type="sibTrans" cxnId="{11A0BBE0-CE9E-4064-8C23-63EF5E4D52FC}">
      <dgm:prSet/>
      <dgm:spPr/>
      <dgm:t>
        <a:bodyPr/>
        <a:lstStyle/>
        <a:p>
          <a:endParaRPr lang="en-US"/>
        </a:p>
      </dgm:t>
    </dgm:pt>
    <dgm:pt modelId="{40A4D461-E5A3-4663-8F8B-64A16BAC681A}">
      <dgm:prSet/>
      <dgm:spPr/>
      <dgm:t>
        <a:bodyPr/>
        <a:lstStyle/>
        <a:p>
          <a:r>
            <a:rPr lang="en-US"/>
            <a:t>Next class: Final exam review &amp; Q&amp;A</a:t>
          </a:r>
        </a:p>
      </dgm:t>
    </dgm:pt>
    <dgm:pt modelId="{B8BA067B-D780-40BE-A7B3-C507747CD338}" type="parTrans" cxnId="{DE7EF9BC-F9F2-406C-9119-D79215964951}">
      <dgm:prSet/>
      <dgm:spPr/>
      <dgm:t>
        <a:bodyPr/>
        <a:lstStyle/>
        <a:p>
          <a:endParaRPr lang="en-US"/>
        </a:p>
      </dgm:t>
    </dgm:pt>
    <dgm:pt modelId="{914CB6DF-AD42-4378-B158-84D4FDA58C52}" type="sibTrans" cxnId="{DE7EF9BC-F9F2-406C-9119-D79215964951}">
      <dgm:prSet/>
      <dgm:spPr/>
      <dgm:t>
        <a:bodyPr/>
        <a:lstStyle/>
        <a:p>
          <a:endParaRPr lang="en-US"/>
        </a:p>
      </dgm:t>
    </dgm:pt>
    <dgm:pt modelId="{8D9F1720-2EA4-4128-929C-A94AEEC4474D}">
      <dgm:prSet/>
      <dgm:spPr/>
      <dgm:t>
        <a:bodyPr/>
        <a:lstStyle/>
        <a:p>
          <a:r>
            <a:rPr lang="en-US"/>
            <a:t>Extra credit PA</a:t>
          </a:r>
        </a:p>
      </dgm:t>
    </dgm:pt>
    <dgm:pt modelId="{CA1A2078-87AE-4446-BF86-8E514F28DE63}" type="parTrans" cxnId="{E49DFCC3-98A9-4AA1-B5FA-DFAF19005AC8}">
      <dgm:prSet/>
      <dgm:spPr/>
      <dgm:t>
        <a:bodyPr/>
        <a:lstStyle/>
        <a:p>
          <a:endParaRPr lang="en-US"/>
        </a:p>
      </dgm:t>
    </dgm:pt>
    <dgm:pt modelId="{97D7BB34-6CC1-483C-8E3A-570B566E2341}" type="sibTrans" cxnId="{E49DFCC3-98A9-4AA1-B5FA-DFAF19005AC8}">
      <dgm:prSet/>
      <dgm:spPr/>
      <dgm:t>
        <a:bodyPr/>
        <a:lstStyle/>
        <a:p>
          <a:endParaRPr lang="en-US"/>
        </a:p>
      </dgm:t>
    </dgm:pt>
    <dgm:pt modelId="{849BFBE0-1BDE-41BA-9E97-28EB2937A26D}" type="pres">
      <dgm:prSet presAssocID="{1BC9C660-DBE1-434E-B814-44CFB09F5292}" presName="root" presStyleCnt="0">
        <dgm:presLayoutVars>
          <dgm:dir/>
          <dgm:resizeHandles val="exact"/>
        </dgm:presLayoutVars>
      </dgm:prSet>
      <dgm:spPr/>
    </dgm:pt>
    <dgm:pt modelId="{154A0D1A-D729-440B-AB1F-2A2693CB6AAC}" type="pres">
      <dgm:prSet presAssocID="{A36CC8A5-11A8-4302-BA03-CCB2B6C96665}" presName="compNode" presStyleCnt="0"/>
      <dgm:spPr/>
    </dgm:pt>
    <dgm:pt modelId="{9606195F-CB9C-450E-8303-F6648B935BA5}" type="pres">
      <dgm:prSet presAssocID="{A36CC8A5-11A8-4302-BA03-CCB2B6C96665}" presName="bgRect" presStyleLbl="bgShp" presStyleIdx="0" presStyleCnt="4"/>
      <dgm:spPr/>
    </dgm:pt>
    <dgm:pt modelId="{5845139D-AB6F-41D5-B3F9-02DE746309B3}" type="pres">
      <dgm:prSet presAssocID="{A36CC8A5-11A8-4302-BA03-CCB2B6C9666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184B0D82-90CC-4C12-B706-0A19355A6C4B}" type="pres">
      <dgm:prSet presAssocID="{A36CC8A5-11A8-4302-BA03-CCB2B6C96665}" presName="spaceRect" presStyleCnt="0"/>
      <dgm:spPr/>
    </dgm:pt>
    <dgm:pt modelId="{5E7DEE82-FCB6-492A-B74D-5581CDD3D9DF}" type="pres">
      <dgm:prSet presAssocID="{A36CC8A5-11A8-4302-BA03-CCB2B6C96665}" presName="parTx" presStyleLbl="revTx" presStyleIdx="0" presStyleCnt="4">
        <dgm:presLayoutVars>
          <dgm:chMax val="0"/>
          <dgm:chPref val="0"/>
        </dgm:presLayoutVars>
      </dgm:prSet>
      <dgm:spPr/>
    </dgm:pt>
    <dgm:pt modelId="{10CFDBA9-D997-426D-A5A1-DE97067AD878}" type="pres">
      <dgm:prSet presAssocID="{FE27CA9E-1D7D-43F6-9EDD-52C732598CD1}" presName="sibTrans" presStyleCnt="0"/>
      <dgm:spPr/>
    </dgm:pt>
    <dgm:pt modelId="{82981455-CC7F-4CEE-8810-7142AA886D09}" type="pres">
      <dgm:prSet presAssocID="{C97BD870-1528-4367-9138-7FA1B53F9767}" presName="compNode" presStyleCnt="0"/>
      <dgm:spPr/>
    </dgm:pt>
    <dgm:pt modelId="{8FA17A05-4605-422E-8D7C-1F4912037F21}" type="pres">
      <dgm:prSet presAssocID="{C97BD870-1528-4367-9138-7FA1B53F9767}" presName="bgRect" presStyleLbl="bgShp" presStyleIdx="1" presStyleCnt="4"/>
      <dgm:spPr/>
    </dgm:pt>
    <dgm:pt modelId="{D8309904-D937-437E-BF0B-D5367CA9A962}" type="pres">
      <dgm:prSet presAssocID="{C97BD870-1528-4367-9138-7FA1B53F976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CEECB6C4-D8B8-416E-A98D-1D040B8F49BC}" type="pres">
      <dgm:prSet presAssocID="{C97BD870-1528-4367-9138-7FA1B53F9767}" presName="spaceRect" presStyleCnt="0"/>
      <dgm:spPr/>
    </dgm:pt>
    <dgm:pt modelId="{AC2DFFE2-FBDD-448C-9C03-1EE855649B24}" type="pres">
      <dgm:prSet presAssocID="{C97BD870-1528-4367-9138-7FA1B53F9767}" presName="parTx" presStyleLbl="revTx" presStyleIdx="1" presStyleCnt="4">
        <dgm:presLayoutVars>
          <dgm:chMax val="0"/>
          <dgm:chPref val="0"/>
        </dgm:presLayoutVars>
      </dgm:prSet>
      <dgm:spPr/>
    </dgm:pt>
    <dgm:pt modelId="{23A28036-2F87-42FA-B297-E02392DE9020}" type="pres">
      <dgm:prSet presAssocID="{8E3B3DE2-573D-4981-B965-7305F0DFC9CA}" presName="sibTrans" presStyleCnt="0"/>
      <dgm:spPr/>
    </dgm:pt>
    <dgm:pt modelId="{B5F04B23-08A4-45EB-8E75-C00F357CCBFA}" type="pres">
      <dgm:prSet presAssocID="{40A4D461-E5A3-4663-8F8B-64A16BAC681A}" presName="compNode" presStyleCnt="0"/>
      <dgm:spPr/>
    </dgm:pt>
    <dgm:pt modelId="{9CEB0DE1-F649-4DC0-8349-E4BC699E5510}" type="pres">
      <dgm:prSet presAssocID="{40A4D461-E5A3-4663-8F8B-64A16BAC681A}" presName="bgRect" presStyleLbl="bgShp" presStyleIdx="2" presStyleCnt="4"/>
      <dgm:spPr/>
    </dgm:pt>
    <dgm:pt modelId="{BE32FFFA-82DF-43A2-A082-1161C03A92F1}" type="pres">
      <dgm:prSet presAssocID="{40A4D461-E5A3-4663-8F8B-64A16BAC68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a:ext>
      </dgm:extLst>
    </dgm:pt>
    <dgm:pt modelId="{35B1EEFE-13D9-4B41-9A61-0E089C55CAF5}" type="pres">
      <dgm:prSet presAssocID="{40A4D461-E5A3-4663-8F8B-64A16BAC681A}" presName="spaceRect" presStyleCnt="0"/>
      <dgm:spPr/>
    </dgm:pt>
    <dgm:pt modelId="{30AF1E08-6D97-4E42-B4B2-105B2B00C975}" type="pres">
      <dgm:prSet presAssocID="{40A4D461-E5A3-4663-8F8B-64A16BAC681A}" presName="parTx" presStyleLbl="revTx" presStyleIdx="2" presStyleCnt="4">
        <dgm:presLayoutVars>
          <dgm:chMax val="0"/>
          <dgm:chPref val="0"/>
        </dgm:presLayoutVars>
      </dgm:prSet>
      <dgm:spPr/>
    </dgm:pt>
    <dgm:pt modelId="{83C850EB-05EC-4C2D-B1D6-593270C3004C}" type="pres">
      <dgm:prSet presAssocID="{914CB6DF-AD42-4378-B158-84D4FDA58C52}" presName="sibTrans" presStyleCnt="0"/>
      <dgm:spPr/>
    </dgm:pt>
    <dgm:pt modelId="{5962AD22-B4DD-49D6-A837-7713DEBAAC38}" type="pres">
      <dgm:prSet presAssocID="{8D9F1720-2EA4-4128-929C-A94AEEC4474D}" presName="compNode" presStyleCnt="0"/>
      <dgm:spPr/>
    </dgm:pt>
    <dgm:pt modelId="{DC4F6FBD-A6DB-4511-930E-6E94C70A4535}" type="pres">
      <dgm:prSet presAssocID="{8D9F1720-2EA4-4128-929C-A94AEEC4474D}" presName="bgRect" presStyleLbl="bgShp" presStyleIdx="3" presStyleCnt="4"/>
      <dgm:spPr/>
    </dgm:pt>
    <dgm:pt modelId="{47448C4B-143C-4978-B807-9717BE71CCAF}" type="pres">
      <dgm:prSet presAssocID="{8D9F1720-2EA4-4128-929C-A94AEEC447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21FB1E11-A200-44FA-B6C5-A8A7A4DE93D0}" type="pres">
      <dgm:prSet presAssocID="{8D9F1720-2EA4-4128-929C-A94AEEC4474D}" presName="spaceRect" presStyleCnt="0"/>
      <dgm:spPr/>
    </dgm:pt>
    <dgm:pt modelId="{7AF10A20-BAAF-428E-85FB-4BCB321E996F}" type="pres">
      <dgm:prSet presAssocID="{8D9F1720-2EA4-4128-929C-A94AEEC4474D}" presName="parTx" presStyleLbl="revTx" presStyleIdx="3" presStyleCnt="4">
        <dgm:presLayoutVars>
          <dgm:chMax val="0"/>
          <dgm:chPref val="0"/>
        </dgm:presLayoutVars>
      </dgm:prSet>
      <dgm:spPr/>
    </dgm:pt>
  </dgm:ptLst>
  <dgm:cxnLst>
    <dgm:cxn modelId="{1E3E854E-921D-40CD-8B87-CB2BFACF6D7F}" type="presOf" srcId="{8D9F1720-2EA4-4128-929C-A94AEEC4474D}" destId="{7AF10A20-BAAF-428E-85FB-4BCB321E996F}" srcOrd="0" destOrd="0" presId="urn:microsoft.com/office/officeart/2018/2/layout/IconVerticalSolidList"/>
    <dgm:cxn modelId="{24D27A54-B1D2-4C00-9496-6C4559B81FCE}" type="presOf" srcId="{A36CC8A5-11A8-4302-BA03-CCB2B6C96665}" destId="{5E7DEE82-FCB6-492A-B74D-5581CDD3D9DF}" srcOrd="0" destOrd="0" presId="urn:microsoft.com/office/officeart/2018/2/layout/IconVerticalSolidList"/>
    <dgm:cxn modelId="{C071E19F-1472-4224-9F63-345AD5EBF1D2}" type="presOf" srcId="{40A4D461-E5A3-4663-8F8B-64A16BAC681A}" destId="{30AF1E08-6D97-4E42-B4B2-105B2B00C975}" srcOrd="0" destOrd="0" presId="urn:microsoft.com/office/officeart/2018/2/layout/IconVerticalSolidList"/>
    <dgm:cxn modelId="{DE7EF9BC-F9F2-406C-9119-D79215964951}" srcId="{1BC9C660-DBE1-434E-B814-44CFB09F5292}" destId="{40A4D461-E5A3-4663-8F8B-64A16BAC681A}" srcOrd="2" destOrd="0" parTransId="{B8BA067B-D780-40BE-A7B3-C507747CD338}" sibTransId="{914CB6DF-AD42-4378-B158-84D4FDA58C52}"/>
    <dgm:cxn modelId="{995831C1-D1A3-47FA-8D29-BFE8F8308574}" type="presOf" srcId="{1BC9C660-DBE1-434E-B814-44CFB09F5292}" destId="{849BFBE0-1BDE-41BA-9E97-28EB2937A26D}" srcOrd="0" destOrd="0" presId="urn:microsoft.com/office/officeart/2018/2/layout/IconVerticalSolidList"/>
    <dgm:cxn modelId="{E49DFCC3-98A9-4AA1-B5FA-DFAF19005AC8}" srcId="{1BC9C660-DBE1-434E-B814-44CFB09F5292}" destId="{8D9F1720-2EA4-4128-929C-A94AEEC4474D}" srcOrd="3" destOrd="0" parTransId="{CA1A2078-87AE-4446-BF86-8E514F28DE63}" sibTransId="{97D7BB34-6CC1-483C-8E3A-570B566E2341}"/>
    <dgm:cxn modelId="{0F6A59CF-B738-46DE-85B2-A853B8DE9BA2}" srcId="{1BC9C660-DBE1-434E-B814-44CFB09F5292}" destId="{A36CC8A5-11A8-4302-BA03-CCB2B6C96665}" srcOrd="0" destOrd="0" parTransId="{6EA081D8-450D-4CA0-B26A-4BF6F03C104A}" sibTransId="{FE27CA9E-1D7D-43F6-9EDD-52C732598CD1}"/>
    <dgm:cxn modelId="{11A0BBE0-CE9E-4064-8C23-63EF5E4D52FC}" srcId="{1BC9C660-DBE1-434E-B814-44CFB09F5292}" destId="{C97BD870-1528-4367-9138-7FA1B53F9767}" srcOrd="1" destOrd="0" parTransId="{3D5A61A1-C017-4D99-8BEA-46D9AAC5F53A}" sibTransId="{8E3B3DE2-573D-4981-B965-7305F0DFC9CA}"/>
    <dgm:cxn modelId="{D60464EA-AA84-42A2-99D4-956FF20D37B9}" type="presOf" srcId="{C97BD870-1528-4367-9138-7FA1B53F9767}" destId="{AC2DFFE2-FBDD-448C-9C03-1EE855649B24}" srcOrd="0" destOrd="0" presId="urn:microsoft.com/office/officeart/2018/2/layout/IconVerticalSolidList"/>
    <dgm:cxn modelId="{EAE0EC4A-4D28-4061-9211-8EA3BCC202EB}" type="presParOf" srcId="{849BFBE0-1BDE-41BA-9E97-28EB2937A26D}" destId="{154A0D1A-D729-440B-AB1F-2A2693CB6AAC}" srcOrd="0" destOrd="0" presId="urn:microsoft.com/office/officeart/2018/2/layout/IconVerticalSolidList"/>
    <dgm:cxn modelId="{7E9EE1D9-853A-461C-9E02-DEA0BA85D49A}" type="presParOf" srcId="{154A0D1A-D729-440B-AB1F-2A2693CB6AAC}" destId="{9606195F-CB9C-450E-8303-F6648B935BA5}" srcOrd="0" destOrd="0" presId="urn:microsoft.com/office/officeart/2018/2/layout/IconVerticalSolidList"/>
    <dgm:cxn modelId="{CBD40279-5E82-49F3-856B-C7A65E95E3FF}" type="presParOf" srcId="{154A0D1A-D729-440B-AB1F-2A2693CB6AAC}" destId="{5845139D-AB6F-41D5-B3F9-02DE746309B3}" srcOrd="1" destOrd="0" presId="urn:microsoft.com/office/officeart/2018/2/layout/IconVerticalSolidList"/>
    <dgm:cxn modelId="{E77504CE-22D1-48CA-A783-9928A75E74ED}" type="presParOf" srcId="{154A0D1A-D729-440B-AB1F-2A2693CB6AAC}" destId="{184B0D82-90CC-4C12-B706-0A19355A6C4B}" srcOrd="2" destOrd="0" presId="urn:microsoft.com/office/officeart/2018/2/layout/IconVerticalSolidList"/>
    <dgm:cxn modelId="{3A1E6C39-659D-45CA-8E1A-6968393F55B1}" type="presParOf" srcId="{154A0D1A-D729-440B-AB1F-2A2693CB6AAC}" destId="{5E7DEE82-FCB6-492A-B74D-5581CDD3D9DF}" srcOrd="3" destOrd="0" presId="urn:microsoft.com/office/officeart/2018/2/layout/IconVerticalSolidList"/>
    <dgm:cxn modelId="{A6A0F8B6-7799-4041-BDBB-2134E3B946ED}" type="presParOf" srcId="{849BFBE0-1BDE-41BA-9E97-28EB2937A26D}" destId="{10CFDBA9-D997-426D-A5A1-DE97067AD878}" srcOrd="1" destOrd="0" presId="urn:microsoft.com/office/officeart/2018/2/layout/IconVerticalSolidList"/>
    <dgm:cxn modelId="{356A8E9B-97C8-49A5-81F4-366192E88319}" type="presParOf" srcId="{849BFBE0-1BDE-41BA-9E97-28EB2937A26D}" destId="{82981455-CC7F-4CEE-8810-7142AA886D09}" srcOrd="2" destOrd="0" presId="urn:microsoft.com/office/officeart/2018/2/layout/IconVerticalSolidList"/>
    <dgm:cxn modelId="{469D5720-778E-47FC-92D4-6BDB46336439}" type="presParOf" srcId="{82981455-CC7F-4CEE-8810-7142AA886D09}" destId="{8FA17A05-4605-422E-8D7C-1F4912037F21}" srcOrd="0" destOrd="0" presId="urn:microsoft.com/office/officeart/2018/2/layout/IconVerticalSolidList"/>
    <dgm:cxn modelId="{A5A2DBE8-A146-4527-9383-315B9E4ECC96}" type="presParOf" srcId="{82981455-CC7F-4CEE-8810-7142AA886D09}" destId="{D8309904-D937-437E-BF0B-D5367CA9A962}" srcOrd="1" destOrd="0" presId="urn:microsoft.com/office/officeart/2018/2/layout/IconVerticalSolidList"/>
    <dgm:cxn modelId="{39C62FDC-55A2-44E4-A894-B5E24D90F607}" type="presParOf" srcId="{82981455-CC7F-4CEE-8810-7142AA886D09}" destId="{CEECB6C4-D8B8-416E-A98D-1D040B8F49BC}" srcOrd="2" destOrd="0" presId="urn:microsoft.com/office/officeart/2018/2/layout/IconVerticalSolidList"/>
    <dgm:cxn modelId="{0021E51C-3FED-402A-8DF0-8222B5BBA8F5}" type="presParOf" srcId="{82981455-CC7F-4CEE-8810-7142AA886D09}" destId="{AC2DFFE2-FBDD-448C-9C03-1EE855649B24}" srcOrd="3" destOrd="0" presId="urn:microsoft.com/office/officeart/2018/2/layout/IconVerticalSolidList"/>
    <dgm:cxn modelId="{D62331FF-0D75-4DAE-BFD4-47227F6D899A}" type="presParOf" srcId="{849BFBE0-1BDE-41BA-9E97-28EB2937A26D}" destId="{23A28036-2F87-42FA-B297-E02392DE9020}" srcOrd="3" destOrd="0" presId="urn:microsoft.com/office/officeart/2018/2/layout/IconVerticalSolidList"/>
    <dgm:cxn modelId="{F41FC66D-6031-4530-A0B0-BB17D4B29F6B}" type="presParOf" srcId="{849BFBE0-1BDE-41BA-9E97-28EB2937A26D}" destId="{B5F04B23-08A4-45EB-8E75-C00F357CCBFA}" srcOrd="4" destOrd="0" presId="urn:microsoft.com/office/officeart/2018/2/layout/IconVerticalSolidList"/>
    <dgm:cxn modelId="{C59D515A-D7CE-45AC-B321-71AB06761642}" type="presParOf" srcId="{B5F04B23-08A4-45EB-8E75-C00F357CCBFA}" destId="{9CEB0DE1-F649-4DC0-8349-E4BC699E5510}" srcOrd="0" destOrd="0" presId="urn:microsoft.com/office/officeart/2018/2/layout/IconVerticalSolidList"/>
    <dgm:cxn modelId="{428D2D7D-E3DC-43F2-B747-2D6A955F2B2B}" type="presParOf" srcId="{B5F04B23-08A4-45EB-8E75-C00F357CCBFA}" destId="{BE32FFFA-82DF-43A2-A082-1161C03A92F1}" srcOrd="1" destOrd="0" presId="urn:microsoft.com/office/officeart/2018/2/layout/IconVerticalSolidList"/>
    <dgm:cxn modelId="{04387C26-22D3-4876-BAD9-B792654F0B73}" type="presParOf" srcId="{B5F04B23-08A4-45EB-8E75-C00F357CCBFA}" destId="{35B1EEFE-13D9-4B41-9A61-0E089C55CAF5}" srcOrd="2" destOrd="0" presId="urn:microsoft.com/office/officeart/2018/2/layout/IconVerticalSolidList"/>
    <dgm:cxn modelId="{33A9997E-DDE7-4161-9250-CE80525D2DBB}" type="presParOf" srcId="{B5F04B23-08A4-45EB-8E75-C00F357CCBFA}" destId="{30AF1E08-6D97-4E42-B4B2-105B2B00C975}" srcOrd="3" destOrd="0" presId="urn:microsoft.com/office/officeart/2018/2/layout/IconVerticalSolidList"/>
    <dgm:cxn modelId="{BD348A70-F2A6-483D-A8B7-EF5BBEF7F4DB}" type="presParOf" srcId="{849BFBE0-1BDE-41BA-9E97-28EB2937A26D}" destId="{83C850EB-05EC-4C2D-B1D6-593270C3004C}" srcOrd="5" destOrd="0" presId="urn:microsoft.com/office/officeart/2018/2/layout/IconVerticalSolidList"/>
    <dgm:cxn modelId="{1AAA4B37-7140-49EE-939A-D67F546BD59F}" type="presParOf" srcId="{849BFBE0-1BDE-41BA-9E97-28EB2937A26D}" destId="{5962AD22-B4DD-49D6-A837-7713DEBAAC38}" srcOrd="6" destOrd="0" presId="urn:microsoft.com/office/officeart/2018/2/layout/IconVerticalSolidList"/>
    <dgm:cxn modelId="{FD7F1BE2-723F-4B37-B8EC-776FF86F1257}" type="presParOf" srcId="{5962AD22-B4DD-49D6-A837-7713DEBAAC38}" destId="{DC4F6FBD-A6DB-4511-930E-6E94C70A4535}" srcOrd="0" destOrd="0" presId="urn:microsoft.com/office/officeart/2018/2/layout/IconVerticalSolidList"/>
    <dgm:cxn modelId="{B0176F76-48FA-4F31-B5FD-985E2C715E57}" type="presParOf" srcId="{5962AD22-B4DD-49D6-A837-7713DEBAAC38}" destId="{47448C4B-143C-4978-B807-9717BE71CCAF}" srcOrd="1" destOrd="0" presId="urn:microsoft.com/office/officeart/2018/2/layout/IconVerticalSolidList"/>
    <dgm:cxn modelId="{E5271F8C-BBEA-46F8-93E3-3BAB7D7D9BE5}" type="presParOf" srcId="{5962AD22-B4DD-49D6-A837-7713DEBAAC38}" destId="{21FB1E11-A200-44FA-B6C5-A8A7A4DE93D0}" srcOrd="2" destOrd="0" presId="urn:microsoft.com/office/officeart/2018/2/layout/IconVerticalSolidList"/>
    <dgm:cxn modelId="{A63B819C-3D02-4B45-8056-560D9FBA3CC6}" type="presParOf" srcId="{5962AD22-B4DD-49D6-A837-7713DEBAAC38}" destId="{7AF10A20-BAAF-428E-85FB-4BCB321E996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47A165-A961-40E6-9A3A-FE448E587AA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4533240-27B6-4B8D-AA94-4324EB8D8057}">
      <dgm:prSet/>
      <dgm:spPr/>
      <dgm:t>
        <a:bodyPr/>
        <a:lstStyle/>
        <a:p>
          <a:r>
            <a:rPr lang="en-US"/>
            <a:t>Example</a:t>
          </a:r>
        </a:p>
      </dgm:t>
    </dgm:pt>
    <dgm:pt modelId="{39774E77-71BE-49EA-AEED-C4AB19FB5E48}" type="parTrans" cxnId="{78E06302-9535-45D5-B3E1-94468819582D}">
      <dgm:prSet/>
      <dgm:spPr/>
      <dgm:t>
        <a:bodyPr/>
        <a:lstStyle/>
        <a:p>
          <a:endParaRPr lang="en-US"/>
        </a:p>
      </dgm:t>
    </dgm:pt>
    <dgm:pt modelId="{6F201ECF-2225-45BE-A9B1-CE10E83470C1}" type="sibTrans" cxnId="{78E06302-9535-45D5-B3E1-94468819582D}">
      <dgm:prSet/>
      <dgm:spPr/>
      <dgm:t>
        <a:bodyPr/>
        <a:lstStyle/>
        <a:p>
          <a:endParaRPr lang="en-US"/>
        </a:p>
      </dgm:t>
    </dgm:pt>
    <dgm:pt modelId="{BA0A026F-8F5E-4C40-B298-8EE8D8EC06D4}">
      <dgm:prSet/>
      <dgm:spPr/>
      <dgm:t>
        <a:bodyPr/>
        <a:lstStyle/>
        <a:p>
          <a:r>
            <a:rPr lang="en-US"/>
            <a:t>Level of measurement for BOTH analysis variable: interval or ratio</a:t>
          </a:r>
        </a:p>
      </dgm:t>
    </dgm:pt>
    <dgm:pt modelId="{904048C5-2530-46E5-8D02-4CA2FE2CCFC9}" type="parTrans" cxnId="{1CBA9F4F-192C-411E-9D04-1628C2811224}">
      <dgm:prSet/>
      <dgm:spPr/>
      <dgm:t>
        <a:bodyPr/>
        <a:lstStyle/>
        <a:p>
          <a:endParaRPr lang="en-US"/>
        </a:p>
      </dgm:t>
    </dgm:pt>
    <dgm:pt modelId="{E9527EAF-B678-46A6-9519-454FED75B925}" type="sibTrans" cxnId="{1CBA9F4F-192C-411E-9D04-1628C2811224}">
      <dgm:prSet/>
      <dgm:spPr/>
      <dgm:t>
        <a:bodyPr/>
        <a:lstStyle/>
        <a:p>
          <a:endParaRPr lang="en-US"/>
        </a:p>
      </dgm:t>
    </dgm:pt>
    <dgm:pt modelId="{3A9F7B85-B1AE-4EE3-AAEB-F997838163CC}">
      <dgm:prSet/>
      <dgm:spPr/>
      <dgm:t>
        <a:bodyPr/>
        <a:lstStyle/>
        <a:p>
          <a:r>
            <a:rPr lang="en-US"/>
            <a:t>Association RQ: Does workers’ incomes increase as their ages increase?</a:t>
          </a:r>
        </a:p>
      </dgm:t>
    </dgm:pt>
    <dgm:pt modelId="{693E52AD-4FAC-4746-8F84-76382094B4CF}" type="parTrans" cxnId="{9D2828B0-6A2C-4BBF-8485-9B4FBA810BB7}">
      <dgm:prSet/>
      <dgm:spPr/>
      <dgm:t>
        <a:bodyPr/>
        <a:lstStyle/>
        <a:p>
          <a:endParaRPr lang="en-US"/>
        </a:p>
      </dgm:t>
    </dgm:pt>
    <dgm:pt modelId="{B52E78E7-4F7D-4FC9-88E8-C26BA2904A5B}" type="sibTrans" cxnId="{9D2828B0-6A2C-4BBF-8485-9B4FBA810BB7}">
      <dgm:prSet/>
      <dgm:spPr/>
      <dgm:t>
        <a:bodyPr/>
        <a:lstStyle/>
        <a:p>
          <a:endParaRPr lang="en-US"/>
        </a:p>
      </dgm:t>
    </dgm:pt>
    <dgm:pt modelId="{6853EEE3-547E-445D-A926-49F06FE0C69B}">
      <dgm:prSet/>
      <dgm:spPr/>
      <dgm:t>
        <a:bodyPr/>
        <a:lstStyle/>
        <a:p>
          <a:r>
            <a:rPr lang="en-US"/>
            <a:t>Questionnaire questions: </a:t>
          </a:r>
        </a:p>
      </dgm:t>
    </dgm:pt>
    <dgm:pt modelId="{CFC5EFCD-C095-4136-B5D0-B09E2A9B0CCC}" type="parTrans" cxnId="{2E94121C-6617-4450-83C1-0AED7F467811}">
      <dgm:prSet/>
      <dgm:spPr/>
      <dgm:t>
        <a:bodyPr/>
        <a:lstStyle/>
        <a:p>
          <a:endParaRPr lang="en-US"/>
        </a:p>
      </dgm:t>
    </dgm:pt>
    <dgm:pt modelId="{B181202C-464B-435C-8375-93647D581BF7}" type="sibTrans" cxnId="{2E94121C-6617-4450-83C1-0AED7F467811}">
      <dgm:prSet/>
      <dgm:spPr/>
      <dgm:t>
        <a:bodyPr/>
        <a:lstStyle/>
        <a:p>
          <a:endParaRPr lang="en-US"/>
        </a:p>
      </dgm:t>
    </dgm:pt>
    <dgm:pt modelId="{E6E77AF4-0F37-4A9E-B79C-C294344CFDED}">
      <dgm:prSet/>
      <dgm:spPr/>
      <dgm:t>
        <a:bodyPr/>
        <a:lstStyle/>
        <a:p>
          <a:r>
            <a:rPr lang="en-US"/>
            <a:t>Q1: What’s your age? </a:t>
          </a:r>
        </a:p>
      </dgm:t>
    </dgm:pt>
    <dgm:pt modelId="{53873306-DA9A-46A8-91DE-288E47CE853D}" type="parTrans" cxnId="{CD6A92B5-417F-4F32-A9EB-77E4B1047D38}">
      <dgm:prSet/>
      <dgm:spPr/>
      <dgm:t>
        <a:bodyPr/>
        <a:lstStyle/>
        <a:p>
          <a:endParaRPr lang="en-US"/>
        </a:p>
      </dgm:t>
    </dgm:pt>
    <dgm:pt modelId="{64555472-C4C1-4A39-925E-253DE0172F21}" type="sibTrans" cxnId="{CD6A92B5-417F-4F32-A9EB-77E4B1047D38}">
      <dgm:prSet/>
      <dgm:spPr/>
      <dgm:t>
        <a:bodyPr/>
        <a:lstStyle/>
        <a:p>
          <a:endParaRPr lang="en-US"/>
        </a:p>
      </dgm:t>
    </dgm:pt>
    <dgm:pt modelId="{0D1D66FC-D0F1-42F6-9859-2E2BBE758218}">
      <dgm:prSet/>
      <dgm:spPr/>
      <dgm:t>
        <a:bodyPr/>
        <a:lstStyle/>
        <a:p>
          <a:r>
            <a:rPr lang="en-US"/>
            <a:t>Q2: What’s your income?</a:t>
          </a:r>
        </a:p>
      </dgm:t>
    </dgm:pt>
    <dgm:pt modelId="{0E45E8E2-2533-44F7-8D25-3D3CD2B85078}" type="parTrans" cxnId="{E0B83F84-ECB4-45D9-8D6C-9BF52F2A8EA2}">
      <dgm:prSet/>
      <dgm:spPr/>
      <dgm:t>
        <a:bodyPr/>
        <a:lstStyle/>
        <a:p>
          <a:endParaRPr lang="en-US"/>
        </a:p>
      </dgm:t>
    </dgm:pt>
    <dgm:pt modelId="{6194E02D-1EF5-4641-ADE0-B59AE82F224F}" type="sibTrans" cxnId="{E0B83F84-ECB4-45D9-8D6C-9BF52F2A8EA2}">
      <dgm:prSet/>
      <dgm:spPr/>
      <dgm:t>
        <a:bodyPr/>
        <a:lstStyle/>
        <a:p>
          <a:endParaRPr lang="en-US"/>
        </a:p>
      </dgm:t>
    </dgm:pt>
    <dgm:pt modelId="{F4ED85EC-B266-45F7-A787-5395B27968E1}" type="pres">
      <dgm:prSet presAssocID="{6E47A165-A961-40E6-9A3A-FE448E587AAB}" presName="linear" presStyleCnt="0">
        <dgm:presLayoutVars>
          <dgm:animLvl val="lvl"/>
          <dgm:resizeHandles val="exact"/>
        </dgm:presLayoutVars>
      </dgm:prSet>
      <dgm:spPr/>
    </dgm:pt>
    <dgm:pt modelId="{119DD18C-8A8A-47C9-B2B0-5DAE0A2B4A86}" type="pres">
      <dgm:prSet presAssocID="{14533240-27B6-4B8D-AA94-4324EB8D8057}" presName="parentText" presStyleLbl="node1" presStyleIdx="0" presStyleCnt="2">
        <dgm:presLayoutVars>
          <dgm:chMax val="0"/>
          <dgm:bulletEnabled val="1"/>
        </dgm:presLayoutVars>
      </dgm:prSet>
      <dgm:spPr/>
    </dgm:pt>
    <dgm:pt modelId="{53CF77A4-E2A7-4FFC-8836-0CD6F71EEF8F}" type="pres">
      <dgm:prSet presAssocID="{14533240-27B6-4B8D-AA94-4324EB8D8057}" presName="childText" presStyleLbl="revTx" presStyleIdx="0" presStyleCnt="2">
        <dgm:presLayoutVars>
          <dgm:bulletEnabled val="1"/>
        </dgm:presLayoutVars>
      </dgm:prSet>
      <dgm:spPr/>
    </dgm:pt>
    <dgm:pt modelId="{CBE85C05-F2FE-41D4-BB4E-B53769AB84FD}" type="pres">
      <dgm:prSet presAssocID="{6853EEE3-547E-445D-A926-49F06FE0C69B}" presName="parentText" presStyleLbl="node1" presStyleIdx="1" presStyleCnt="2">
        <dgm:presLayoutVars>
          <dgm:chMax val="0"/>
          <dgm:bulletEnabled val="1"/>
        </dgm:presLayoutVars>
      </dgm:prSet>
      <dgm:spPr/>
    </dgm:pt>
    <dgm:pt modelId="{189F0F4F-F146-42DF-BB70-7261E9106FC0}" type="pres">
      <dgm:prSet presAssocID="{6853EEE3-547E-445D-A926-49F06FE0C69B}" presName="childText" presStyleLbl="revTx" presStyleIdx="1" presStyleCnt="2">
        <dgm:presLayoutVars>
          <dgm:bulletEnabled val="1"/>
        </dgm:presLayoutVars>
      </dgm:prSet>
      <dgm:spPr/>
    </dgm:pt>
  </dgm:ptLst>
  <dgm:cxnLst>
    <dgm:cxn modelId="{78E06302-9535-45D5-B3E1-94468819582D}" srcId="{6E47A165-A961-40E6-9A3A-FE448E587AAB}" destId="{14533240-27B6-4B8D-AA94-4324EB8D8057}" srcOrd="0" destOrd="0" parTransId="{39774E77-71BE-49EA-AEED-C4AB19FB5E48}" sibTransId="{6F201ECF-2225-45BE-A9B1-CE10E83470C1}"/>
    <dgm:cxn modelId="{858D120B-C24B-4057-A5C7-899C1801F8EA}" type="presOf" srcId="{0D1D66FC-D0F1-42F6-9859-2E2BBE758218}" destId="{189F0F4F-F146-42DF-BB70-7261E9106FC0}" srcOrd="0" destOrd="1" presId="urn:microsoft.com/office/officeart/2005/8/layout/vList2"/>
    <dgm:cxn modelId="{951FA11A-4AEC-4CFB-B1F8-646A1064D2EF}" type="presOf" srcId="{3A9F7B85-B1AE-4EE3-AAEB-F997838163CC}" destId="{53CF77A4-E2A7-4FFC-8836-0CD6F71EEF8F}" srcOrd="0" destOrd="1" presId="urn:microsoft.com/office/officeart/2005/8/layout/vList2"/>
    <dgm:cxn modelId="{2E94121C-6617-4450-83C1-0AED7F467811}" srcId="{6E47A165-A961-40E6-9A3A-FE448E587AAB}" destId="{6853EEE3-547E-445D-A926-49F06FE0C69B}" srcOrd="1" destOrd="0" parTransId="{CFC5EFCD-C095-4136-B5D0-B09E2A9B0CCC}" sibTransId="{B181202C-464B-435C-8375-93647D581BF7}"/>
    <dgm:cxn modelId="{1CBA9F4F-192C-411E-9D04-1628C2811224}" srcId="{14533240-27B6-4B8D-AA94-4324EB8D8057}" destId="{BA0A026F-8F5E-4C40-B298-8EE8D8EC06D4}" srcOrd="0" destOrd="0" parTransId="{904048C5-2530-46E5-8D02-4CA2FE2CCFC9}" sibTransId="{E9527EAF-B678-46A6-9519-454FED75B925}"/>
    <dgm:cxn modelId="{C16B8172-330B-4405-863A-72252F0C5B72}" type="presOf" srcId="{BA0A026F-8F5E-4C40-B298-8EE8D8EC06D4}" destId="{53CF77A4-E2A7-4FFC-8836-0CD6F71EEF8F}" srcOrd="0" destOrd="0" presId="urn:microsoft.com/office/officeart/2005/8/layout/vList2"/>
    <dgm:cxn modelId="{B96C1F75-B5BA-4BBB-9BAA-D66BDACF7308}" type="presOf" srcId="{6853EEE3-547E-445D-A926-49F06FE0C69B}" destId="{CBE85C05-F2FE-41D4-BB4E-B53769AB84FD}" srcOrd="0" destOrd="0" presId="urn:microsoft.com/office/officeart/2005/8/layout/vList2"/>
    <dgm:cxn modelId="{E0B83F84-ECB4-45D9-8D6C-9BF52F2A8EA2}" srcId="{6853EEE3-547E-445D-A926-49F06FE0C69B}" destId="{0D1D66FC-D0F1-42F6-9859-2E2BBE758218}" srcOrd="1" destOrd="0" parTransId="{0E45E8E2-2533-44F7-8D25-3D3CD2B85078}" sibTransId="{6194E02D-1EF5-4641-ADE0-B59AE82F224F}"/>
    <dgm:cxn modelId="{9D2828B0-6A2C-4BBF-8485-9B4FBA810BB7}" srcId="{14533240-27B6-4B8D-AA94-4324EB8D8057}" destId="{3A9F7B85-B1AE-4EE3-AAEB-F997838163CC}" srcOrd="1" destOrd="0" parTransId="{693E52AD-4FAC-4746-8F84-76382094B4CF}" sibTransId="{B52E78E7-4F7D-4FC9-88E8-C26BA2904A5B}"/>
    <dgm:cxn modelId="{CD6A92B5-417F-4F32-A9EB-77E4B1047D38}" srcId="{6853EEE3-547E-445D-A926-49F06FE0C69B}" destId="{E6E77AF4-0F37-4A9E-B79C-C294344CFDED}" srcOrd="0" destOrd="0" parTransId="{53873306-DA9A-46A8-91DE-288E47CE853D}" sibTransId="{64555472-C4C1-4A39-925E-253DE0172F21}"/>
    <dgm:cxn modelId="{7DCA5EC1-9E13-414B-8D1F-C99F4C76290B}" type="presOf" srcId="{14533240-27B6-4B8D-AA94-4324EB8D8057}" destId="{119DD18C-8A8A-47C9-B2B0-5DAE0A2B4A86}" srcOrd="0" destOrd="0" presId="urn:microsoft.com/office/officeart/2005/8/layout/vList2"/>
    <dgm:cxn modelId="{5AE84BD0-6FCA-4CB4-83E4-21A250DF2C07}" type="presOf" srcId="{6E47A165-A961-40E6-9A3A-FE448E587AAB}" destId="{F4ED85EC-B266-45F7-A787-5395B27968E1}" srcOrd="0" destOrd="0" presId="urn:microsoft.com/office/officeart/2005/8/layout/vList2"/>
    <dgm:cxn modelId="{479C84DA-3652-4166-ABA8-01CAB6D115A8}" type="presOf" srcId="{E6E77AF4-0F37-4A9E-B79C-C294344CFDED}" destId="{189F0F4F-F146-42DF-BB70-7261E9106FC0}" srcOrd="0" destOrd="0" presId="urn:microsoft.com/office/officeart/2005/8/layout/vList2"/>
    <dgm:cxn modelId="{E0BE197A-8888-4423-8C18-EF1246400229}" type="presParOf" srcId="{F4ED85EC-B266-45F7-A787-5395B27968E1}" destId="{119DD18C-8A8A-47C9-B2B0-5DAE0A2B4A86}" srcOrd="0" destOrd="0" presId="urn:microsoft.com/office/officeart/2005/8/layout/vList2"/>
    <dgm:cxn modelId="{C47F2D08-F405-49ED-81B1-BD106C844A49}" type="presParOf" srcId="{F4ED85EC-B266-45F7-A787-5395B27968E1}" destId="{53CF77A4-E2A7-4FFC-8836-0CD6F71EEF8F}" srcOrd="1" destOrd="0" presId="urn:microsoft.com/office/officeart/2005/8/layout/vList2"/>
    <dgm:cxn modelId="{B1F01E00-61F8-49FB-A0C9-461DFCABC606}" type="presParOf" srcId="{F4ED85EC-B266-45F7-A787-5395B27968E1}" destId="{CBE85C05-F2FE-41D4-BB4E-B53769AB84FD}" srcOrd="2" destOrd="0" presId="urn:microsoft.com/office/officeart/2005/8/layout/vList2"/>
    <dgm:cxn modelId="{50676DDB-43AC-4707-8742-D9F0AA28C681}" type="presParOf" srcId="{F4ED85EC-B266-45F7-A787-5395B27968E1}" destId="{189F0F4F-F146-42DF-BB70-7261E9106FC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6FE714-80EB-4922-84F0-40DE5F9B1760}" type="doc">
      <dgm:prSet loTypeId="urn:microsoft.com/office/officeart/2016/7/layout/VerticalSolidActionList" loCatId="List" qsTypeId="urn:microsoft.com/office/officeart/2005/8/quickstyle/simple1" qsCatId="simple" csTypeId="urn:microsoft.com/office/officeart/2005/8/colors/colorful5" csCatId="colorful" phldr="1"/>
      <dgm:spPr/>
      <dgm:t>
        <a:bodyPr/>
        <a:lstStyle/>
        <a:p>
          <a:endParaRPr lang="en-US"/>
        </a:p>
      </dgm:t>
    </dgm:pt>
    <dgm:pt modelId="{224BC53A-9B4D-4090-88CB-4CE92ED5B198}">
      <dgm:prSet/>
      <dgm:spPr/>
      <dgm:t>
        <a:bodyPr/>
        <a:lstStyle/>
        <a:p>
          <a:r>
            <a:rPr lang="en-US"/>
            <a:t>Reading statistical program output </a:t>
          </a:r>
        </a:p>
      </dgm:t>
    </dgm:pt>
    <dgm:pt modelId="{DDBCE079-1CD7-4BF4-BC71-461DF6A541BF}" type="parTrans" cxnId="{CCE1E438-CCCF-4053-B7FF-6137D0F019A6}">
      <dgm:prSet/>
      <dgm:spPr/>
      <dgm:t>
        <a:bodyPr/>
        <a:lstStyle/>
        <a:p>
          <a:endParaRPr lang="en-US"/>
        </a:p>
      </dgm:t>
    </dgm:pt>
    <dgm:pt modelId="{9BDA8C81-C6AD-4281-88AE-DEC5C5C13DC2}" type="sibTrans" cxnId="{CCE1E438-CCCF-4053-B7FF-6137D0F019A6}">
      <dgm:prSet/>
      <dgm:spPr/>
      <dgm:t>
        <a:bodyPr/>
        <a:lstStyle/>
        <a:p>
          <a:endParaRPr lang="en-US"/>
        </a:p>
      </dgm:t>
    </dgm:pt>
    <dgm:pt modelId="{27FB67B8-9C58-4321-A2FF-2BADB5A0FE34}">
      <dgm:prSet/>
      <dgm:spPr/>
      <dgm:t>
        <a:bodyPr/>
        <a:lstStyle/>
        <a:p>
          <a:r>
            <a:rPr lang="en-US"/>
            <a:t>Signfiance probability value vs. alpha value </a:t>
          </a:r>
        </a:p>
      </dgm:t>
    </dgm:pt>
    <dgm:pt modelId="{52B4A396-C90E-4478-964C-F24AAF1D5881}" type="parTrans" cxnId="{06992927-7222-40C1-96DF-A5BC15BA9075}">
      <dgm:prSet/>
      <dgm:spPr/>
      <dgm:t>
        <a:bodyPr/>
        <a:lstStyle/>
        <a:p>
          <a:endParaRPr lang="en-US"/>
        </a:p>
      </dgm:t>
    </dgm:pt>
    <dgm:pt modelId="{A9F3D489-0334-4DF4-AFAE-FDFFF43D0FE6}" type="sibTrans" cxnId="{06992927-7222-40C1-96DF-A5BC15BA9075}">
      <dgm:prSet/>
      <dgm:spPr/>
      <dgm:t>
        <a:bodyPr/>
        <a:lstStyle/>
        <a:p>
          <a:endParaRPr lang="en-US"/>
        </a:p>
      </dgm:t>
    </dgm:pt>
    <dgm:pt modelId="{EA354131-2E13-4E09-BE2E-DADD2BAA1D6A}">
      <dgm:prSet/>
      <dgm:spPr/>
      <dgm:t>
        <a:bodyPr/>
        <a:lstStyle/>
        <a:p>
          <a:r>
            <a:rPr lang="en-US"/>
            <a:t>Three steps of hypothesis tesing </a:t>
          </a:r>
        </a:p>
      </dgm:t>
    </dgm:pt>
    <dgm:pt modelId="{A1757B73-BDDD-4D3E-8E8A-7CFAE8946A2F}" type="parTrans" cxnId="{5DC1C4F7-8C17-4348-82BA-794A2D5F0915}">
      <dgm:prSet/>
      <dgm:spPr/>
      <dgm:t>
        <a:bodyPr/>
        <a:lstStyle/>
        <a:p>
          <a:endParaRPr lang="en-US"/>
        </a:p>
      </dgm:t>
    </dgm:pt>
    <dgm:pt modelId="{99CF28D7-66DF-4073-98C3-9F24F05E16A3}" type="sibTrans" cxnId="{5DC1C4F7-8C17-4348-82BA-794A2D5F0915}">
      <dgm:prSet/>
      <dgm:spPr/>
      <dgm:t>
        <a:bodyPr/>
        <a:lstStyle/>
        <a:p>
          <a:endParaRPr lang="en-US"/>
        </a:p>
      </dgm:t>
    </dgm:pt>
    <dgm:pt modelId="{CCBBEC93-20B8-443A-B4EC-494C3F8A4310}">
      <dgm:prSet/>
      <dgm:spPr/>
      <dgm:t>
        <a:bodyPr/>
        <a:lstStyle/>
        <a:p>
          <a:r>
            <a:rPr lang="en-US"/>
            <a:t>Association test </a:t>
          </a:r>
        </a:p>
      </dgm:t>
    </dgm:pt>
    <dgm:pt modelId="{241541ED-B29F-4E92-9DAC-4B15C701D8ED}" type="parTrans" cxnId="{28FE59B0-817B-4D2A-B909-76175335C80D}">
      <dgm:prSet/>
      <dgm:spPr/>
      <dgm:t>
        <a:bodyPr/>
        <a:lstStyle/>
        <a:p>
          <a:endParaRPr lang="en-US"/>
        </a:p>
      </dgm:t>
    </dgm:pt>
    <dgm:pt modelId="{38EEE0E7-3831-4D29-A56F-4DB9FC72F551}" type="sibTrans" cxnId="{28FE59B0-817B-4D2A-B909-76175335C80D}">
      <dgm:prSet/>
      <dgm:spPr/>
      <dgm:t>
        <a:bodyPr/>
        <a:lstStyle/>
        <a:p>
          <a:endParaRPr lang="en-US"/>
        </a:p>
      </dgm:t>
    </dgm:pt>
    <dgm:pt modelId="{7D323808-EEEF-4444-A3EB-15A0B579A245}">
      <dgm:prSet/>
      <dgm:spPr/>
      <dgm:t>
        <a:bodyPr/>
        <a:lstStyle/>
        <a:p>
          <a:r>
            <a:rPr lang="en-US" dirty="0"/>
            <a:t>Direction of the association (positive, negative) </a:t>
          </a:r>
          <a:br>
            <a:rPr lang="en-US" dirty="0"/>
          </a:br>
          <a:r>
            <a:rPr lang="en-US" dirty="0"/>
            <a:t>Strength of the association</a:t>
          </a:r>
        </a:p>
      </dgm:t>
    </dgm:pt>
    <dgm:pt modelId="{E575A32C-433C-4A95-A616-32D0CEB8BBF8}" type="parTrans" cxnId="{BE2D13A9-8EA4-4BE8-85DD-31C85B7FBAC2}">
      <dgm:prSet/>
      <dgm:spPr/>
      <dgm:t>
        <a:bodyPr/>
        <a:lstStyle/>
        <a:p>
          <a:endParaRPr lang="en-US"/>
        </a:p>
      </dgm:t>
    </dgm:pt>
    <dgm:pt modelId="{12A448D4-719F-4D93-91A6-22E13CF76E10}" type="sibTrans" cxnId="{BE2D13A9-8EA4-4BE8-85DD-31C85B7FBAC2}">
      <dgm:prSet/>
      <dgm:spPr/>
      <dgm:t>
        <a:bodyPr/>
        <a:lstStyle/>
        <a:p>
          <a:endParaRPr lang="en-US"/>
        </a:p>
      </dgm:t>
    </dgm:pt>
    <dgm:pt modelId="{12FA63F4-B695-4E8F-B689-6CB5D3CBC594}" type="pres">
      <dgm:prSet presAssocID="{D76FE714-80EB-4922-84F0-40DE5F9B1760}" presName="Name0" presStyleCnt="0">
        <dgm:presLayoutVars>
          <dgm:dir/>
          <dgm:animLvl val="lvl"/>
          <dgm:resizeHandles val="exact"/>
        </dgm:presLayoutVars>
      </dgm:prSet>
      <dgm:spPr/>
    </dgm:pt>
    <dgm:pt modelId="{C6988733-DA3F-4D9E-B3DD-F443755F6DCD}" type="pres">
      <dgm:prSet presAssocID="{224BC53A-9B4D-4090-88CB-4CE92ED5B198}" presName="linNode" presStyleCnt="0"/>
      <dgm:spPr/>
    </dgm:pt>
    <dgm:pt modelId="{EB70B043-CDA8-4485-9056-F0EF4D146AD1}" type="pres">
      <dgm:prSet presAssocID="{224BC53A-9B4D-4090-88CB-4CE92ED5B198}" presName="parentText" presStyleLbl="alignNode1" presStyleIdx="0" presStyleCnt="2">
        <dgm:presLayoutVars>
          <dgm:chMax val="1"/>
          <dgm:bulletEnabled/>
        </dgm:presLayoutVars>
      </dgm:prSet>
      <dgm:spPr/>
    </dgm:pt>
    <dgm:pt modelId="{26E833D0-049A-465A-A093-1B3FFF2056A2}" type="pres">
      <dgm:prSet presAssocID="{224BC53A-9B4D-4090-88CB-4CE92ED5B198}" presName="descendantText" presStyleLbl="alignAccFollowNode1" presStyleIdx="0" presStyleCnt="2">
        <dgm:presLayoutVars>
          <dgm:bulletEnabled/>
        </dgm:presLayoutVars>
      </dgm:prSet>
      <dgm:spPr/>
    </dgm:pt>
    <dgm:pt modelId="{06389581-B34F-4559-8CDE-476C27E62EC5}" type="pres">
      <dgm:prSet presAssocID="{9BDA8C81-C6AD-4281-88AE-DEC5C5C13DC2}" presName="sp" presStyleCnt="0"/>
      <dgm:spPr/>
    </dgm:pt>
    <dgm:pt modelId="{DEE58038-40EF-4E94-8652-2A515D62308F}" type="pres">
      <dgm:prSet presAssocID="{CCBBEC93-20B8-443A-B4EC-494C3F8A4310}" presName="linNode" presStyleCnt="0"/>
      <dgm:spPr/>
    </dgm:pt>
    <dgm:pt modelId="{615ADD05-837B-43EE-9A4D-235FCC022490}" type="pres">
      <dgm:prSet presAssocID="{CCBBEC93-20B8-443A-B4EC-494C3F8A4310}" presName="parentText" presStyleLbl="alignNode1" presStyleIdx="1" presStyleCnt="2">
        <dgm:presLayoutVars>
          <dgm:chMax val="1"/>
          <dgm:bulletEnabled/>
        </dgm:presLayoutVars>
      </dgm:prSet>
      <dgm:spPr/>
    </dgm:pt>
    <dgm:pt modelId="{2DB921C3-0AAF-448F-9288-1A094F41FEE0}" type="pres">
      <dgm:prSet presAssocID="{CCBBEC93-20B8-443A-B4EC-494C3F8A4310}" presName="descendantText" presStyleLbl="alignAccFollowNode1" presStyleIdx="1" presStyleCnt="2">
        <dgm:presLayoutVars>
          <dgm:bulletEnabled/>
        </dgm:presLayoutVars>
      </dgm:prSet>
      <dgm:spPr/>
    </dgm:pt>
  </dgm:ptLst>
  <dgm:cxnLst>
    <dgm:cxn modelId="{C6223002-32CA-486E-BF7D-6FC63A87ADFD}" type="presOf" srcId="{D76FE714-80EB-4922-84F0-40DE5F9B1760}" destId="{12FA63F4-B695-4E8F-B689-6CB5D3CBC594}" srcOrd="0" destOrd="0" presId="urn:microsoft.com/office/officeart/2016/7/layout/VerticalSolidActionList"/>
    <dgm:cxn modelId="{024D0C14-0463-4A49-8632-E600E2F00FC5}" type="presOf" srcId="{7D323808-EEEF-4444-A3EB-15A0B579A245}" destId="{2DB921C3-0AAF-448F-9288-1A094F41FEE0}" srcOrd="0" destOrd="0" presId="urn:microsoft.com/office/officeart/2016/7/layout/VerticalSolidActionList"/>
    <dgm:cxn modelId="{06992927-7222-40C1-96DF-A5BC15BA9075}" srcId="{224BC53A-9B4D-4090-88CB-4CE92ED5B198}" destId="{27FB67B8-9C58-4321-A2FF-2BADB5A0FE34}" srcOrd="0" destOrd="0" parTransId="{52B4A396-C90E-4478-964C-F24AAF1D5881}" sibTransId="{A9F3D489-0334-4DF4-AFAE-FDFFF43D0FE6}"/>
    <dgm:cxn modelId="{CCE1E438-CCCF-4053-B7FF-6137D0F019A6}" srcId="{D76FE714-80EB-4922-84F0-40DE5F9B1760}" destId="{224BC53A-9B4D-4090-88CB-4CE92ED5B198}" srcOrd="0" destOrd="0" parTransId="{DDBCE079-1CD7-4BF4-BC71-461DF6A541BF}" sibTransId="{9BDA8C81-C6AD-4281-88AE-DEC5C5C13DC2}"/>
    <dgm:cxn modelId="{54B8163D-C317-48DB-BC79-D04BC834137A}" type="presOf" srcId="{CCBBEC93-20B8-443A-B4EC-494C3F8A4310}" destId="{615ADD05-837B-43EE-9A4D-235FCC022490}" srcOrd="0" destOrd="0" presId="urn:microsoft.com/office/officeart/2016/7/layout/VerticalSolidActionList"/>
    <dgm:cxn modelId="{BE2D13A9-8EA4-4BE8-85DD-31C85B7FBAC2}" srcId="{CCBBEC93-20B8-443A-B4EC-494C3F8A4310}" destId="{7D323808-EEEF-4444-A3EB-15A0B579A245}" srcOrd="0" destOrd="0" parTransId="{E575A32C-433C-4A95-A616-32D0CEB8BBF8}" sibTransId="{12A448D4-719F-4D93-91A6-22E13CF76E10}"/>
    <dgm:cxn modelId="{28FE59B0-817B-4D2A-B909-76175335C80D}" srcId="{D76FE714-80EB-4922-84F0-40DE5F9B1760}" destId="{CCBBEC93-20B8-443A-B4EC-494C3F8A4310}" srcOrd="1" destOrd="0" parTransId="{241541ED-B29F-4E92-9DAC-4B15C701D8ED}" sibTransId="{38EEE0E7-3831-4D29-A56F-4DB9FC72F551}"/>
    <dgm:cxn modelId="{5BB730BB-0095-4199-842E-525B26320C9F}" type="presOf" srcId="{224BC53A-9B4D-4090-88CB-4CE92ED5B198}" destId="{EB70B043-CDA8-4485-9056-F0EF4D146AD1}" srcOrd="0" destOrd="0" presId="urn:microsoft.com/office/officeart/2016/7/layout/VerticalSolidActionList"/>
    <dgm:cxn modelId="{89FF60CC-4B86-45B4-8AA8-21B7825E9617}" type="presOf" srcId="{EA354131-2E13-4E09-BE2E-DADD2BAA1D6A}" destId="{26E833D0-049A-465A-A093-1B3FFF2056A2}" srcOrd="0" destOrd="1" presId="urn:microsoft.com/office/officeart/2016/7/layout/VerticalSolidActionList"/>
    <dgm:cxn modelId="{88DC96CD-DCDA-4E7E-A70E-DE8A28690EAC}" type="presOf" srcId="{27FB67B8-9C58-4321-A2FF-2BADB5A0FE34}" destId="{26E833D0-049A-465A-A093-1B3FFF2056A2}" srcOrd="0" destOrd="0" presId="urn:microsoft.com/office/officeart/2016/7/layout/VerticalSolidActionList"/>
    <dgm:cxn modelId="{5DC1C4F7-8C17-4348-82BA-794A2D5F0915}" srcId="{224BC53A-9B4D-4090-88CB-4CE92ED5B198}" destId="{EA354131-2E13-4E09-BE2E-DADD2BAA1D6A}" srcOrd="1" destOrd="0" parTransId="{A1757B73-BDDD-4D3E-8E8A-7CFAE8946A2F}" sibTransId="{99CF28D7-66DF-4073-98C3-9F24F05E16A3}"/>
    <dgm:cxn modelId="{43453299-BB20-496C-A8B3-22994530347A}" type="presParOf" srcId="{12FA63F4-B695-4E8F-B689-6CB5D3CBC594}" destId="{C6988733-DA3F-4D9E-B3DD-F443755F6DCD}" srcOrd="0" destOrd="0" presId="urn:microsoft.com/office/officeart/2016/7/layout/VerticalSolidActionList"/>
    <dgm:cxn modelId="{E3B1BD31-256A-4998-A35B-3861BF018B79}" type="presParOf" srcId="{C6988733-DA3F-4D9E-B3DD-F443755F6DCD}" destId="{EB70B043-CDA8-4485-9056-F0EF4D146AD1}" srcOrd="0" destOrd="0" presId="urn:microsoft.com/office/officeart/2016/7/layout/VerticalSolidActionList"/>
    <dgm:cxn modelId="{FB2F9D66-8701-4CDC-A07F-DEE75A7CBDDA}" type="presParOf" srcId="{C6988733-DA3F-4D9E-B3DD-F443755F6DCD}" destId="{26E833D0-049A-465A-A093-1B3FFF2056A2}" srcOrd="1" destOrd="0" presId="urn:microsoft.com/office/officeart/2016/7/layout/VerticalSolidActionList"/>
    <dgm:cxn modelId="{4194E7D9-4CE1-4DE2-8D35-6D1288F4DFC6}" type="presParOf" srcId="{12FA63F4-B695-4E8F-B689-6CB5D3CBC594}" destId="{06389581-B34F-4559-8CDE-476C27E62EC5}" srcOrd="1" destOrd="0" presId="urn:microsoft.com/office/officeart/2016/7/layout/VerticalSolidActionList"/>
    <dgm:cxn modelId="{310B671D-E045-44DD-97CB-E4F1922C4848}" type="presParOf" srcId="{12FA63F4-B695-4E8F-B689-6CB5D3CBC594}" destId="{DEE58038-40EF-4E94-8652-2A515D62308F}" srcOrd="2" destOrd="0" presId="urn:microsoft.com/office/officeart/2016/7/layout/VerticalSolidActionList"/>
    <dgm:cxn modelId="{72E885A3-A44F-4B34-8177-8BF15F828B00}" type="presParOf" srcId="{DEE58038-40EF-4E94-8652-2A515D62308F}" destId="{615ADD05-837B-43EE-9A4D-235FCC022490}" srcOrd="0" destOrd="0" presId="urn:microsoft.com/office/officeart/2016/7/layout/VerticalSolidActionList"/>
    <dgm:cxn modelId="{09E4724B-34FD-46DD-929E-BD3684786387}" type="presParOf" srcId="{DEE58038-40EF-4E94-8652-2A515D62308F}" destId="{2DB921C3-0AAF-448F-9288-1A094F41FEE0}"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6195F-CB9C-450E-8303-F6648B935BA5}">
      <dsp:nvSpPr>
        <dsp:cNvPr id="0" name=""/>
        <dsp:cNvSpPr/>
      </dsp:nvSpPr>
      <dsp:spPr>
        <a:xfrm>
          <a:off x="0" y="1961"/>
          <a:ext cx="5744684" cy="994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45139D-AB6F-41D5-B3F9-02DE746309B3}">
      <dsp:nvSpPr>
        <dsp:cNvPr id="0" name=""/>
        <dsp:cNvSpPr/>
      </dsp:nvSpPr>
      <dsp:spPr>
        <a:xfrm>
          <a:off x="300739" y="225651"/>
          <a:ext cx="546798" cy="5467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7DEE82-FCB6-492A-B74D-5581CDD3D9DF}">
      <dsp:nvSpPr>
        <dsp:cNvPr id="0" name=""/>
        <dsp:cNvSpPr/>
      </dsp:nvSpPr>
      <dsp:spPr>
        <a:xfrm>
          <a:off x="1148277" y="1961"/>
          <a:ext cx="4596407" cy="994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217" tIns="105217" rIns="105217" bIns="105217" numCol="1" spcCol="1270" anchor="ctr" anchorCtr="0">
          <a:noAutofit/>
        </a:bodyPr>
        <a:lstStyle/>
        <a:p>
          <a:pPr marL="0" lvl="0" indent="0" algn="l" defTabSz="977900">
            <a:lnSpc>
              <a:spcPct val="90000"/>
            </a:lnSpc>
            <a:spcBef>
              <a:spcPct val="0"/>
            </a:spcBef>
            <a:spcAft>
              <a:spcPct val="35000"/>
            </a:spcAft>
            <a:buNone/>
          </a:pPr>
          <a:r>
            <a:rPr lang="en-US" sz="2200" kern="1200"/>
            <a:t>Reading statistical program output </a:t>
          </a:r>
        </a:p>
      </dsp:txBody>
      <dsp:txXfrm>
        <a:off x="1148277" y="1961"/>
        <a:ext cx="4596407" cy="994179"/>
      </dsp:txXfrm>
    </dsp:sp>
    <dsp:sp modelId="{8FA17A05-4605-422E-8D7C-1F4912037F21}">
      <dsp:nvSpPr>
        <dsp:cNvPr id="0" name=""/>
        <dsp:cNvSpPr/>
      </dsp:nvSpPr>
      <dsp:spPr>
        <a:xfrm>
          <a:off x="0" y="1244686"/>
          <a:ext cx="5744684" cy="994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309904-D937-437E-BF0B-D5367CA9A962}">
      <dsp:nvSpPr>
        <dsp:cNvPr id="0" name=""/>
        <dsp:cNvSpPr/>
      </dsp:nvSpPr>
      <dsp:spPr>
        <a:xfrm>
          <a:off x="300739" y="1468376"/>
          <a:ext cx="546798" cy="5467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2DFFE2-FBDD-448C-9C03-1EE855649B24}">
      <dsp:nvSpPr>
        <dsp:cNvPr id="0" name=""/>
        <dsp:cNvSpPr/>
      </dsp:nvSpPr>
      <dsp:spPr>
        <a:xfrm>
          <a:off x="1148277" y="1244686"/>
          <a:ext cx="4596407" cy="994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217" tIns="105217" rIns="105217" bIns="105217" numCol="1" spcCol="1270" anchor="ctr" anchorCtr="0">
          <a:noAutofit/>
        </a:bodyPr>
        <a:lstStyle/>
        <a:p>
          <a:pPr marL="0" lvl="0" indent="0" algn="l" defTabSz="977900">
            <a:lnSpc>
              <a:spcPct val="90000"/>
            </a:lnSpc>
            <a:spcBef>
              <a:spcPct val="0"/>
            </a:spcBef>
            <a:spcAft>
              <a:spcPct val="35000"/>
            </a:spcAft>
            <a:buNone/>
          </a:pPr>
          <a:r>
            <a:rPr lang="en-US" sz="2200" kern="1200"/>
            <a:t>The last statistical test – correlation </a:t>
          </a:r>
        </a:p>
      </dsp:txBody>
      <dsp:txXfrm>
        <a:off x="1148277" y="1244686"/>
        <a:ext cx="4596407" cy="994179"/>
      </dsp:txXfrm>
    </dsp:sp>
    <dsp:sp modelId="{9CEB0DE1-F649-4DC0-8349-E4BC699E5510}">
      <dsp:nvSpPr>
        <dsp:cNvPr id="0" name=""/>
        <dsp:cNvSpPr/>
      </dsp:nvSpPr>
      <dsp:spPr>
        <a:xfrm>
          <a:off x="0" y="2487410"/>
          <a:ext cx="5744684" cy="994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32FFFA-82DF-43A2-A082-1161C03A92F1}">
      <dsp:nvSpPr>
        <dsp:cNvPr id="0" name=""/>
        <dsp:cNvSpPr/>
      </dsp:nvSpPr>
      <dsp:spPr>
        <a:xfrm>
          <a:off x="300739" y="2711100"/>
          <a:ext cx="546798" cy="5467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AF1E08-6D97-4E42-B4B2-105B2B00C975}">
      <dsp:nvSpPr>
        <dsp:cNvPr id="0" name=""/>
        <dsp:cNvSpPr/>
      </dsp:nvSpPr>
      <dsp:spPr>
        <a:xfrm>
          <a:off x="1148277" y="2487410"/>
          <a:ext cx="4596407" cy="994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217" tIns="105217" rIns="105217" bIns="105217" numCol="1" spcCol="1270" anchor="ctr" anchorCtr="0">
          <a:noAutofit/>
        </a:bodyPr>
        <a:lstStyle/>
        <a:p>
          <a:pPr marL="0" lvl="0" indent="0" algn="l" defTabSz="977900">
            <a:lnSpc>
              <a:spcPct val="90000"/>
            </a:lnSpc>
            <a:spcBef>
              <a:spcPct val="0"/>
            </a:spcBef>
            <a:spcAft>
              <a:spcPct val="35000"/>
            </a:spcAft>
            <a:buNone/>
          </a:pPr>
          <a:r>
            <a:rPr lang="en-US" sz="2200" kern="1200"/>
            <a:t>Next class: Final exam review &amp; Q&amp;A</a:t>
          </a:r>
        </a:p>
      </dsp:txBody>
      <dsp:txXfrm>
        <a:off x="1148277" y="2487410"/>
        <a:ext cx="4596407" cy="994179"/>
      </dsp:txXfrm>
    </dsp:sp>
    <dsp:sp modelId="{DC4F6FBD-A6DB-4511-930E-6E94C70A4535}">
      <dsp:nvSpPr>
        <dsp:cNvPr id="0" name=""/>
        <dsp:cNvSpPr/>
      </dsp:nvSpPr>
      <dsp:spPr>
        <a:xfrm>
          <a:off x="0" y="3730134"/>
          <a:ext cx="5744684" cy="994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448C4B-143C-4978-B807-9717BE71CCAF}">
      <dsp:nvSpPr>
        <dsp:cNvPr id="0" name=""/>
        <dsp:cNvSpPr/>
      </dsp:nvSpPr>
      <dsp:spPr>
        <a:xfrm>
          <a:off x="300739" y="3953825"/>
          <a:ext cx="546798" cy="5467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F10A20-BAAF-428E-85FB-4BCB321E996F}">
      <dsp:nvSpPr>
        <dsp:cNvPr id="0" name=""/>
        <dsp:cNvSpPr/>
      </dsp:nvSpPr>
      <dsp:spPr>
        <a:xfrm>
          <a:off x="1148277" y="3730134"/>
          <a:ext cx="4596407" cy="994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217" tIns="105217" rIns="105217" bIns="105217" numCol="1" spcCol="1270" anchor="ctr" anchorCtr="0">
          <a:noAutofit/>
        </a:bodyPr>
        <a:lstStyle/>
        <a:p>
          <a:pPr marL="0" lvl="0" indent="0" algn="l" defTabSz="977900">
            <a:lnSpc>
              <a:spcPct val="90000"/>
            </a:lnSpc>
            <a:spcBef>
              <a:spcPct val="0"/>
            </a:spcBef>
            <a:spcAft>
              <a:spcPct val="35000"/>
            </a:spcAft>
            <a:buNone/>
          </a:pPr>
          <a:r>
            <a:rPr lang="en-US" sz="2200" kern="1200"/>
            <a:t>Extra credit PA</a:t>
          </a:r>
        </a:p>
      </dsp:txBody>
      <dsp:txXfrm>
        <a:off x="1148277" y="3730134"/>
        <a:ext cx="4596407" cy="9941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DD18C-8A8A-47C9-B2B0-5DAE0A2B4A86}">
      <dsp:nvSpPr>
        <dsp:cNvPr id="0" name=""/>
        <dsp:cNvSpPr/>
      </dsp:nvSpPr>
      <dsp:spPr>
        <a:xfrm>
          <a:off x="0" y="20325"/>
          <a:ext cx="5744684"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Example</a:t>
          </a:r>
        </a:p>
      </dsp:txBody>
      <dsp:txXfrm>
        <a:off x="40980" y="61305"/>
        <a:ext cx="5662724" cy="757514"/>
      </dsp:txXfrm>
    </dsp:sp>
    <dsp:sp modelId="{53CF77A4-E2A7-4FFC-8836-0CD6F71EEF8F}">
      <dsp:nvSpPr>
        <dsp:cNvPr id="0" name=""/>
        <dsp:cNvSpPr/>
      </dsp:nvSpPr>
      <dsp:spPr>
        <a:xfrm>
          <a:off x="0" y="859800"/>
          <a:ext cx="5744684" cy="206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Level of measurement for BOTH analysis variable: interval or ratio</a:t>
          </a:r>
        </a:p>
        <a:p>
          <a:pPr marL="228600" lvl="1" indent="-228600" algn="l" defTabSz="1200150">
            <a:lnSpc>
              <a:spcPct val="90000"/>
            </a:lnSpc>
            <a:spcBef>
              <a:spcPct val="0"/>
            </a:spcBef>
            <a:spcAft>
              <a:spcPct val="20000"/>
            </a:spcAft>
            <a:buChar char="•"/>
          </a:pPr>
          <a:r>
            <a:rPr lang="en-US" sz="2700" kern="1200"/>
            <a:t>Association RQ: Does workers’ incomes increase as their ages increase?</a:t>
          </a:r>
        </a:p>
      </dsp:txBody>
      <dsp:txXfrm>
        <a:off x="0" y="859800"/>
        <a:ext cx="5744684" cy="2064825"/>
      </dsp:txXfrm>
    </dsp:sp>
    <dsp:sp modelId="{CBE85C05-F2FE-41D4-BB4E-B53769AB84FD}">
      <dsp:nvSpPr>
        <dsp:cNvPr id="0" name=""/>
        <dsp:cNvSpPr/>
      </dsp:nvSpPr>
      <dsp:spPr>
        <a:xfrm>
          <a:off x="0" y="2924625"/>
          <a:ext cx="5744684" cy="83947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Questionnaire questions: </a:t>
          </a:r>
        </a:p>
      </dsp:txBody>
      <dsp:txXfrm>
        <a:off x="40980" y="2965605"/>
        <a:ext cx="5662724" cy="757514"/>
      </dsp:txXfrm>
    </dsp:sp>
    <dsp:sp modelId="{189F0F4F-F146-42DF-BB70-7261E9106FC0}">
      <dsp:nvSpPr>
        <dsp:cNvPr id="0" name=""/>
        <dsp:cNvSpPr/>
      </dsp:nvSpPr>
      <dsp:spPr>
        <a:xfrm>
          <a:off x="0" y="3764100"/>
          <a:ext cx="5744684" cy="941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Q1: What’s your age? </a:t>
          </a:r>
        </a:p>
        <a:p>
          <a:pPr marL="228600" lvl="1" indent="-228600" algn="l" defTabSz="1200150">
            <a:lnSpc>
              <a:spcPct val="90000"/>
            </a:lnSpc>
            <a:spcBef>
              <a:spcPct val="0"/>
            </a:spcBef>
            <a:spcAft>
              <a:spcPct val="20000"/>
            </a:spcAft>
            <a:buChar char="•"/>
          </a:pPr>
          <a:r>
            <a:rPr lang="en-US" sz="2700" kern="1200"/>
            <a:t>Q2: What’s your income?</a:t>
          </a:r>
        </a:p>
      </dsp:txBody>
      <dsp:txXfrm>
        <a:off x="0" y="3764100"/>
        <a:ext cx="5744684" cy="9418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833D0-049A-465A-A093-1B3FFF2056A2}">
      <dsp:nvSpPr>
        <dsp:cNvPr id="0" name=""/>
        <dsp:cNvSpPr/>
      </dsp:nvSpPr>
      <dsp:spPr>
        <a:xfrm>
          <a:off x="2103120" y="347"/>
          <a:ext cx="8412480" cy="191659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486815" rIns="163225" bIns="486815" numCol="1" spcCol="1270" anchor="ctr" anchorCtr="0">
          <a:noAutofit/>
        </a:bodyPr>
        <a:lstStyle/>
        <a:p>
          <a:pPr marL="0" lvl="0" indent="0" algn="l" defTabSz="977900">
            <a:lnSpc>
              <a:spcPct val="90000"/>
            </a:lnSpc>
            <a:spcBef>
              <a:spcPct val="0"/>
            </a:spcBef>
            <a:spcAft>
              <a:spcPct val="35000"/>
            </a:spcAft>
            <a:buNone/>
          </a:pPr>
          <a:r>
            <a:rPr lang="en-US" sz="2200" kern="1200"/>
            <a:t>Signfiance probability value vs. alpha value </a:t>
          </a:r>
        </a:p>
        <a:p>
          <a:pPr marL="0" lvl="0" indent="0" algn="l" defTabSz="977900">
            <a:lnSpc>
              <a:spcPct val="90000"/>
            </a:lnSpc>
            <a:spcBef>
              <a:spcPct val="0"/>
            </a:spcBef>
            <a:spcAft>
              <a:spcPct val="35000"/>
            </a:spcAft>
            <a:buNone/>
          </a:pPr>
          <a:r>
            <a:rPr lang="en-US" sz="2200" kern="1200"/>
            <a:t>Three steps of hypothesis tesing </a:t>
          </a:r>
        </a:p>
      </dsp:txBody>
      <dsp:txXfrm>
        <a:off x="2103120" y="347"/>
        <a:ext cx="8412480" cy="1916593"/>
      </dsp:txXfrm>
    </dsp:sp>
    <dsp:sp modelId="{EB70B043-CDA8-4485-9056-F0EF4D146AD1}">
      <dsp:nvSpPr>
        <dsp:cNvPr id="0" name=""/>
        <dsp:cNvSpPr/>
      </dsp:nvSpPr>
      <dsp:spPr>
        <a:xfrm>
          <a:off x="0" y="347"/>
          <a:ext cx="2103120" cy="191659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89317" rIns="111290" bIns="189317" numCol="1" spcCol="1270" anchor="ctr" anchorCtr="0">
          <a:noAutofit/>
        </a:bodyPr>
        <a:lstStyle/>
        <a:p>
          <a:pPr marL="0" lvl="0" indent="0" algn="ctr" defTabSz="1200150">
            <a:lnSpc>
              <a:spcPct val="90000"/>
            </a:lnSpc>
            <a:spcBef>
              <a:spcPct val="0"/>
            </a:spcBef>
            <a:spcAft>
              <a:spcPct val="35000"/>
            </a:spcAft>
            <a:buNone/>
          </a:pPr>
          <a:r>
            <a:rPr lang="en-US" sz="2700" kern="1200"/>
            <a:t>Reading statistical program output </a:t>
          </a:r>
        </a:p>
      </dsp:txBody>
      <dsp:txXfrm>
        <a:off x="0" y="347"/>
        <a:ext cx="2103120" cy="1916593"/>
      </dsp:txXfrm>
    </dsp:sp>
    <dsp:sp modelId="{2DB921C3-0AAF-448F-9288-1A094F41FEE0}">
      <dsp:nvSpPr>
        <dsp:cNvPr id="0" name=""/>
        <dsp:cNvSpPr/>
      </dsp:nvSpPr>
      <dsp:spPr>
        <a:xfrm>
          <a:off x="2103120" y="2031935"/>
          <a:ext cx="8412480" cy="1916593"/>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486815" rIns="163225" bIns="486815" numCol="1" spcCol="1270" anchor="ctr" anchorCtr="0">
          <a:noAutofit/>
        </a:bodyPr>
        <a:lstStyle/>
        <a:p>
          <a:pPr marL="0" lvl="0" indent="0" algn="l" defTabSz="977900">
            <a:lnSpc>
              <a:spcPct val="90000"/>
            </a:lnSpc>
            <a:spcBef>
              <a:spcPct val="0"/>
            </a:spcBef>
            <a:spcAft>
              <a:spcPct val="35000"/>
            </a:spcAft>
            <a:buNone/>
          </a:pPr>
          <a:r>
            <a:rPr lang="en-US" sz="2200" kern="1200" dirty="0"/>
            <a:t>Direction of the association (positive, negative) </a:t>
          </a:r>
          <a:br>
            <a:rPr lang="en-US" sz="2200" kern="1200" dirty="0"/>
          </a:br>
          <a:r>
            <a:rPr lang="en-US" sz="2200" kern="1200" dirty="0"/>
            <a:t>Strength of the association</a:t>
          </a:r>
        </a:p>
      </dsp:txBody>
      <dsp:txXfrm>
        <a:off x="2103120" y="2031935"/>
        <a:ext cx="8412480" cy="1916593"/>
      </dsp:txXfrm>
    </dsp:sp>
    <dsp:sp modelId="{615ADD05-837B-43EE-9A4D-235FCC022490}">
      <dsp:nvSpPr>
        <dsp:cNvPr id="0" name=""/>
        <dsp:cNvSpPr/>
      </dsp:nvSpPr>
      <dsp:spPr>
        <a:xfrm>
          <a:off x="0" y="2031935"/>
          <a:ext cx="2103120" cy="1916593"/>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89317" rIns="111290" bIns="189317" numCol="1" spcCol="1270" anchor="ctr" anchorCtr="0">
          <a:noAutofit/>
        </a:bodyPr>
        <a:lstStyle/>
        <a:p>
          <a:pPr marL="0" lvl="0" indent="0" algn="ctr" defTabSz="1200150">
            <a:lnSpc>
              <a:spcPct val="90000"/>
            </a:lnSpc>
            <a:spcBef>
              <a:spcPct val="0"/>
            </a:spcBef>
            <a:spcAft>
              <a:spcPct val="35000"/>
            </a:spcAft>
            <a:buNone/>
          </a:pPr>
          <a:r>
            <a:rPr lang="en-US" sz="2700" kern="1200"/>
            <a:t>Association test </a:t>
          </a:r>
        </a:p>
      </dsp:txBody>
      <dsp:txXfrm>
        <a:off x="0" y="2031935"/>
        <a:ext cx="2103120" cy="19165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10/27/2021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investopedia.com/terms/i/investment.asp"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Correlation docx and go over it</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55056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I want to be 99% confidence. alpha = 0.01. Is it still significant?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801219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Note: </a:t>
            </a:r>
          </a:p>
          <a:p>
            <a:pPr marL="0" lvl="0" indent="0" algn="l" rtl="0">
              <a:spcBef>
                <a:spcPts val="0"/>
              </a:spcBef>
              <a:spcAft>
                <a:spcPts val="0"/>
              </a:spcAft>
              <a:buNone/>
            </a:pPr>
            <a:r>
              <a:rPr lang="en-US" dirty="0"/>
              <a:t>&gt; |0.8| high correlation</a:t>
            </a:r>
          </a:p>
          <a:p>
            <a:pPr marL="0" lvl="0" indent="0" algn="l" rtl="0">
              <a:spcBef>
                <a:spcPts val="0"/>
              </a:spcBef>
              <a:spcAft>
                <a:spcPts val="0"/>
              </a:spcAft>
              <a:buNone/>
            </a:pPr>
            <a:r>
              <a:rPr lang="en-US" dirty="0"/>
              <a:t>&gt; |0.3| moderate correlation</a:t>
            </a:r>
          </a:p>
          <a:p>
            <a:pPr marL="0" lvl="0" indent="0" algn="l" rtl="0">
              <a:spcBef>
                <a:spcPts val="0"/>
              </a:spcBef>
              <a:spcAft>
                <a:spcPts val="0"/>
              </a:spcAft>
              <a:buNone/>
            </a:pPr>
            <a:r>
              <a:rPr lang="en-US" dirty="0"/>
              <a:t>&lt;|0.3| low correlation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036239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a:t>
            </a:r>
            <a:r>
              <a:rPr lang="en-US" b="0" i="0" dirty="0">
                <a:solidFill>
                  <a:srgbClr val="111111"/>
                </a:solidFill>
                <a:effectLst/>
                <a:latin typeface="SourceSansPro"/>
              </a:rPr>
              <a:t>Critical mass is the point at which a growing company becomes self-sustaining and no longer needs additional </a:t>
            </a:r>
            <a:r>
              <a:rPr lang="en-US" b="0" i="0" u="sng" dirty="0">
                <a:solidFill>
                  <a:srgbClr val="2C40D0"/>
                </a:solidFill>
                <a:effectLst/>
                <a:latin typeface="SourceSansPro"/>
                <a:hlinkClick r:id="rId3"/>
              </a:rPr>
              <a:t>investment</a:t>
            </a:r>
            <a:r>
              <a:rPr lang="en-US" b="0" i="0" dirty="0">
                <a:solidFill>
                  <a:srgbClr val="111111"/>
                </a:solidFill>
                <a:effectLst/>
                <a:latin typeface="SourceSansPro"/>
              </a:rPr>
              <a:t> to remain economically viable</a:t>
            </a:r>
          </a:p>
          <a:p>
            <a:r>
              <a:rPr lang="en-US" b="0" i="0" dirty="0">
                <a:solidFill>
                  <a:srgbClr val="202124"/>
                </a:solidFill>
                <a:effectLst/>
                <a:latin typeface="Roboto" panose="02000000000000000000" pitchFamily="2" charset="0"/>
              </a:rPr>
              <a:t>A Turning Point is a critical time in </a:t>
            </a:r>
            <a:r>
              <a:rPr lang="en-US" b="1" i="0" dirty="0">
                <a:solidFill>
                  <a:srgbClr val="202124"/>
                </a:solidFill>
                <a:effectLst/>
                <a:latin typeface="Roboto" panose="02000000000000000000" pitchFamily="2" charset="0"/>
              </a:rPr>
              <a:t>your life where big decisions could lead to big change</a:t>
            </a:r>
            <a:r>
              <a:rPr lang="en-US" b="0" i="0" dirty="0">
                <a:solidFill>
                  <a:srgbClr val="202124"/>
                </a:solidFill>
                <a:effectLst/>
                <a:latin typeface="Roboto" panose="02000000000000000000" pitchFamily="2" charset="0"/>
              </a:rPr>
              <a:t>, both in work and in life</a:t>
            </a:r>
          </a:p>
          <a:p>
            <a:endParaRPr lang="en-US" b="0" i="0" dirty="0">
              <a:solidFill>
                <a:srgbClr val="202124"/>
              </a:solidFill>
              <a:effectLst/>
              <a:latin typeface="Roboto" panose="02000000000000000000" pitchFamily="2" charset="0"/>
            </a:endParaRPr>
          </a:p>
          <a:p>
            <a:endParaRPr lang="en-US" b="0" i="0" dirty="0">
              <a:solidFill>
                <a:srgbClr val="4D515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model illustrates a phenomenon known as self-organized criticality. The world is filled with sand organized in columns. Falling sand stacks on top of the sand that is already there. Eventually a column will fall over because it gets too high, and the sand will spill into the surrounding area. This is called a cascade. When a falling column causes other columns to fall, the series of cascades is called an avalanche. The size of an avalanche is the number of cascades that occur from one grain of sand falling.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graph illustrates the relationship between the logarithm of the size of cascades and the logarithm of the frequency of their occurrence. Per </a:t>
            </a:r>
            <a:r>
              <a:rPr lang="en-US" dirty="0" err="1"/>
              <a:t>Bak</a:t>
            </a:r>
            <a:r>
              <a:rPr lang="en-US" dirty="0"/>
              <a:t> and others pointed out that in this model this graph would eventually become a straight line. A straight line on a log-log graph is indicative of a power law, which means that the relationship between the x and y axes is of the form y = </a:t>
            </a:r>
            <a:r>
              <a:rPr lang="en-US" dirty="0" err="1"/>
              <a:t>A^Bx</a:t>
            </a:r>
            <a:r>
              <a:rPr lang="en-US" dirty="0"/>
              <a:t>. The fact that this power law occurs regardless of the starting circumstances and despite the fact that the process is random is what Per </a:t>
            </a:r>
            <a:r>
              <a:rPr lang="en-US" dirty="0" err="1"/>
              <a:t>Bak</a:t>
            </a:r>
            <a:r>
              <a:rPr lang="en-US" dirty="0"/>
              <a:t> called self-organized criticality.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2332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snowbrains.com/backcountry-skier-triggers-avalanche-near-splains-gulch/" TargetMode="External"/><Relationship Id="rId5" Type="http://schemas.openxmlformats.org/officeDocument/2006/relationships/image" Target="../media/image26.jpg"/><Relationship Id="rId4" Type="http://schemas.openxmlformats.org/officeDocument/2006/relationships/hyperlink" Target="https://www.slideshare.net/bleongcw/barcamp-football-talk/3-Self_Organized_Criticality_SOC_Th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CE884-45D5-4033-A0DD-9CAD158E175E}"/>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Happy Monday</a:t>
            </a:r>
          </a:p>
        </p:txBody>
      </p:sp>
      <p:cxnSp>
        <p:nvCxnSpPr>
          <p:cNvPr id="75" name="Straight Connector 74">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447F68-1FDA-4D73-8327-DB8F977D0AAE}"/>
              </a:ext>
            </a:extLst>
          </p:cNvPr>
          <p:cNvSpPr>
            <a:spLocks noGrp="1"/>
          </p:cNvSpPr>
          <p:nvPr>
            <p:ph idx="1"/>
          </p:nvPr>
        </p:nvSpPr>
        <p:spPr>
          <a:xfrm>
            <a:off x="593610" y="2121763"/>
            <a:ext cx="3822192" cy="3773010"/>
          </a:xfrm>
        </p:spPr>
        <p:txBody>
          <a:bodyPr>
            <a:normAutofit/>
          </a:bodyPr>
          <a:lstStyle/>
          <a:p>
            <a:pPr marL="0" indent="0">
              <a:buNone/>
            </a:pPr>
            <a:r>
              <a:rPr lang="en-US" sz="2000">
                <a:solidFill>
                  <a:schemeClr val="bg1"/>
                </a:solidFill>
              </a:rPr>
              <a:t>Take your name tag </a:t>
            </a:r>
          </a:p>
          <a:p>
            <a:pPr marL="0" indent="0">
              <a:buNone/>
            </a:pPr>
            <a:r>
              <a:rPr lang="en-US" sz="2000">
                <a:solidFill>
                  <a:schemeClr val="bg1"/>
                </a:solidFill>
              </a:rPr>
              <a:t>Check-in</a:t>
            </a:r>
          </a:p>
        </p:txBody>
      </p:sp>
      <p:pic>
        <p:nvPicPr>
          <p:cNvPr id="1028" name="Picture 4" descr="Happy Monday GIFs - 58 Funny Animated Images For Free">
            <a:extLst>
              <a:ext uri="{FF2B5EF4-FFF2-40B4-BE49-F238E27FC236}">
                <a16:creationId xmlns:a16="http://schemas.microsoft.com/office/drawing/2014/main" id="{50F000D2-8F86-4367-9AC5-B5E21A0D2A7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5110716" y="1491386"/>
            <a:ext cx="6596652" cy="3719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20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33853E1-AD94-4DC1-B4B8-0C06016BC7B8}"/>
              </a:ext>
            </a:extLst>
          </p:cNvPr>
          <p:cNvPicPr>
            <a:picLocks noChangeAspect="1"/>
          </p:cNvPicPr>
          <p:nvPr/>
        </p:nvPicPr>
        <p:blipFill rotWithShape="1">
          <a:blip r:embed="rId2">
            <a:alphaModFix amt="35000"/>
          </a:blip>
          <a:srcRect t="4463" b="14310"/>
          <a:stretch/>
        </p:blipFill>
        <p:spPr>
          <a:xfrm>
            <a:off x="20" y="1"/>
            <a:ext cx="12191980" cy="6857999"/>
          </a:xfrm>
          <a:prstGeom prst="rect">
            <a:avLst/>
          </a:prstGeom>
        </p:spPr>
      </p:pic>
      <p:sp>
        <p:nvSpPr>
          <p:cNvPr id="2" name="Title 1">
            <a:extLst>
              <a:ext uri="{FF2B5EF4-FFF2-40B4-BE49-F238E27FC236}">
                <a16:creationId xmlns:a16="http://schemas.microsoft.com/office/drawing/2014/main" id="{ADDFA5F8-DDD2-4337-9D56-BFE698954576}"/>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Correlation test</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A84B8ABC-4264-4C3C-93EF-DB495E9FC622}"/>
              </a:ext>
            </a:extLst>
          </p:cNvPr>
          <p:cNvGraphicFramePr>
            <a:graphicFrameLocks noGrp="1"/>
          </p:cNvGraphicFramePr>
          <p:nvPr>
            <p:ph idx="1"/>
            <p:extLst>
              <p:ext uri="{D42A27DB-BD31-4B8C-83A1-F6EECF244321}">
                <p14:modId xmlns:p14="http://schemas.microsoft.com/office/powerpoint/2010/main" val="654774346"/>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709594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404FF-96FA-416D-BA0B-C9678688A19E}"/>
              </a:ext>
            </a:extLst>
          </p:cNvPr>
          <p:cNvSpPr>
            <a:spLocks noGrp="1"/>
          </p:cNvSpPr>
          <p:nvPr>
            <p:ph type="title"/>
          </p:nvPr>
        </p:nvSpPr>
        <p:spPr>
          <a:xfrm>
            <a:off x="612648" y="365125"/>
            <a:ext cx="5295015" cy="2063808"/>
          </a:xfrm>
        </p:spPr>
        <p:txBody>
          <a:bodyPr vert="horz" lIns="91440" tIns="45720" rIns="91440" bIns="45720" rtlCol="0" anchor="b">
            <a:normAutofit/>
          </a:bodyPr>
          <a:lstStyle/>
          <a:p>
            <a:r>
              <a:rPr lang="en-US" sz="5400"/>
              <a:t>Correlation visualization</a:t>
            </a:r>
          </a:p>
        </p:txBody>
      </p:sp>
      <p:sp>
        <p:nvSpPr>
          <p:cNvPr id="15"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07;p17">
            <a:extLst>
              <a:ext uri="{FF2B5EF4-FFF2-40B4-BE49-F238E27FC236}">
                <a16:creationId xmlns:a16="http://schemas.microsoft.com/office/drawing/2014/main" id="{ECE26569-4275-4C4D-A3B8-3792AD496FB4}"/>
              </a:ext>
            </a:extLst>
          </p:cNvPr>
          <p:cNvSpPr txBox="1"/>
          <p:nvPr/>
        </p:nvSpPr>
        <p:spPr>
          <a:xfrm>
            <a:off x="612648" y="2908005"/>
            <a:ext cx="5295015" cy="3268957"/>
          </a:xfrm>
          <a:prstGeom prst="rect">
            <a:avLst/>
          </a:prstGeom>
        </p:spPr>
        <p:txBody>
          <a:bodyPr spcFirstLastPara="1" vert="horz" lIns="91440" tIns="45720" rIns="91440" bIns="45720" rtlCol="0" anchorCtr="0">
            <a:normAutofit/>
          </a:bodyPr>
          <a:lstStyle/>
          <a:p>
            <a:pPr marL="0" marR="0" lvl="0" indent="-228600">
              <a:lnSpc>
                <a:spcPct val="90000"/>
              </a:lnSpc>
              <a:spcBef>
                <a:spcPts val="0"/>
              </a:spcBef>
              <a:spcAft>
                <a:spcPts val="600"/>
              </a:spcAft>
              <a:buFont typeface="Arial" panose="020B0604020202020204" pitchFamily="34" charset="0"/>
              <a:buChar char="•"/>
            </a:pPr>
            <a:endParaRPr lang="en-US" sz="2200"/>
          </a:p>
          <a:p>
            <a:pPr marL="0" marR="0" lvl="0" indent="-228600">
              <a:lnSpc>
                <a:spcPct val="90000"/>
              </a:lnSpc>
              <a:spcBef>
                <a:spcPts val="0"/>
              </a:spcBef>
              <a:spcAft>
                <a:spcPts val="600"/>
              </a:spcAft>
              <a:buFont typeface="Arial" panose="020B0604020202020204" pitchFamily="34" charset="0"/>
              <a:buChar char="•"/>
            </a:pPr>
            <a:r>
              <a:rPr lang="en-US" sz="2200"/>
              <a:t>if income and age correlation coefficient is 0.8. </a:t>
            </a:r>
            <a:r>
              <a:rPr lang="en-US" sz="2200" b="1"/>
              <a:t>Conclusion: </a:t>
            </a:r>
            <a:r>
              <a:rPr lang="en-US" sz="2200"/>
              <a:t>We would claim that income is highly and positively correlated with age, when age increases the income increases.</a:t>
            </a:r>
            <a:endParaRPr lang="en-US" sz="2200" b="0">
              <a:sym typeface="Arial"/>
            </a:endParaRPr>
          </a:p>
        </p:txBody>
      </p:sp>
      <p:pic>
        <p:nvPicPr>
          <p:cNvPr id="8" name="Google Shape;111;p17">
            <a:extLst>
              <a:ext uri="{FF2B5EF4-FFF2-40B4-BE49-F238E27FC236}">
                <a16:creationId xmlns:a16="http://schemas.microsoft.com/office/drawing/2014/main" id="{C3B63095-37C5-4E4E-8F73-E6C9E8074C22}"/>
              </a:ext>
            </a:extLst>
          </p:cNvPr>
          <p:cNvPicPr preferRelativeResize="0"/>
          <p:nvPr/>
        </p:nvPicPr>
        <p:blipFill>
          <a:blip r:embed="rId3"/>
          <a:stretch>
            <a:fillRect/>
          </a:stretch>
        </p:blipFill>
        <p:spPr>
          <a:xfrm>
            <a:off x="7065019" y="362384"/>
            <a:ext cx="1266360" cy="2884488"/>
          </a:xfrm>
          <a:prstGeom prst="rect">
            <a:avLst/>
          </a:prstGeom>
          <a:noFill/>
        </p:spPr>
      </p:pic>
      <p:pic>
        <p:nvPicPr>
          <p:cNvPr id="7" name="Google Shape;110;p17">
            <a:extLst>
              <a:ext uri="{FF2B5EF4-FFF2-40B4-BE49-F238E27FC236}">
                <a16:creationId xmlns:a16="http://schemas.microsoft.com/office/drawing/2014/main" id="{5F7B6131-BE02-4CEB-B12B-50C7B6DCFE28}"/>
              </a:ext>
            </a:extLst>
          </p:cNvPr>
          <p:cNvPicPr preferRelativeResize="0"/>
          <p:nvPr/>
        </p:nvPicPr>
        <p:blipFill>
          <a:blip r:embed="rId4"/>
          <a:stretch>
            <a:fillRect/>
          </a:stretch>
        </p:blipFill>
        <p:spPr>
          <a:xfrm>
            <a:off x="9224328" y="711756"/>
            <a:ext cx="2603605" cy="2185742"/>
          </a:xfrm>
          <a:prstGeom prst="rect">
            <a:avLst/>
          </a:prstGeom>
          <a:noFill/>
        </p:spPr>
      </p:pic>
      <p:pic>
        <p:nvPicPr>
          <p:cNvPr id="6" name="Google Shape;109;p17">
            <a:extLst>
              <a:ext uri="{FF2B5EF4-FFF2-40B4-BE49-F238E27FC236}">
                <a16:creationId xmlns:a16="http://schemas.microsoft.com/office/drawing/2014/main" id="{5E851EB9-2681-400B-96FA-E53A12AF4659}"/>
              </a:ext>
            </a:extLst>
          </p:cNvPr>
          <p:cNvPicPr preferRelativeResize="0"/>
          <p:nvPr/>
        </p:nvPicPr>
        <p:blipFill>
          <a:blip r:embed="rId5"/>
          <a:stretch>
            <a:fillRect/>
          </a:stretch>
        </p:blipFill>
        <p:spPr>
          <a:xfrm>
            <a:off x="7387842" y="3426258"/>
            <a:ext cx="3448645" cy="2750705"/>
          </a:xfrm>
          <a:prstGeom prst="rect">
            <a:avLst/>
          </a:prstGeom>
          <a:noFill/>
        </p:spPr>
      </p:pic>
      <p:sp>
        <p:nvSpPr>
          <p:cNvPr id="5" name="Google Shape;108;p17">
            <a:extLst>
              <a:ext uri="{FF2B5EF4-FFF2-40B4-BE49-F238E27FC236}">
                <a16:creationId xmlns:a16="http://schemas.microsoft.com/office/drawing/2014/main" id="{65BA68C1-F5BA-4627-8932-08018F90B098}"/>
              </a:ext>
            </a:extLst>
          </p:cNvPr>
          <p:cNvSpPr txBox="1"/>
          <p:nvPr/>
        </p:nvSpPr>
        <p:spPr>
          <a:xfrm>
            <a:off x="2689922" y="4788200"/>
            <a:ext cx="7694700" cy="673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600"/>
              </a:spcAft>
              <a:buNone/>
            </a:pPr>
            <a:r>
              <a:rPr lang="en-US" sz="2500"/>
              <a:t>X-axis: income. Y-axis: age</a:t>
            </a:r>
            <a:endParaRPr lang="en-US" sz="2500" b="0">
              <a:latin typeface="Arial"/>
              <a:ea typeface="Arial"/>
              <a:cs typeface="Arial"/>
              <a:sym typeface="Arial"/>
            </a:endParaRPr>
          </a:p>
        </p:txBody>
      </p:sp>
    </p:spTree>
    <p:extLst>
      <p:ext uri="{BB962C8B-B14F-4D97-AF65-F5344CB8AC3E}">
        <p14:creationId xmlns:p14="http://schemas.microsoft.com/office/powerpoint/2010/main" val="148140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50090B-9422-477A-BE14-497DA786D129}"/>
              </a:ext>
            </a:extLst>
          </p:cNvPr>
          <p:cNvSpPr>
            <a:spLocks noGrp="1"/>
          </p:cNvSpPr>
          <p:nvPr>
            <p:ph type="title"/>
          </p:nvPr>
        </p:nvSpPr>
        <p:spPr>
          <a:xfrm>
            <a:off x="838200" y="365125"/>
            <a:ext cx="10515600" cy="1325563"/>
          </a:xfrm>
        </p:spPr>
        <p:txBody>
          <a:bodyPr>
            <a:normAutofit/>
          </a:bodyPr>
          <a:lstStyle/>
          <a:p>
            <a:r>
              <a:rPr lang="en-US" sz="5400"/>
              <a:t>Recap</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FBBEB21-6205-4566-83A3-5E124925E36A}"/>
              </a:ext>
            </a:extLst>
          </p:cNvPr>
          <p:cNvGraphicFramePr>
            <a:graphicFrameLocks noGrp="1"/>
          </p:cNvGraphicFramePr>
          <p:nvPr>
            <p:ph idx="1"/>
            <p:extLst>
              <p:ext uri="{D42A27DB-BD31-4B8C-83A1-F6EECF244321}">
                <p14:modId xmlns:p14="http://schemas.microsoft.com/office/powerpoint/2010/main" val="3646918902"/>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510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24">
            <a:extLst>
              <a:ext uri="{FF2B5EF4-FFF2-40B4-BE49-F238E27FC236}">
                <a16:creationId xmlns:a16="http://schemas.microsoft.com/office/drawing/2014/main" id="{9CDF6DAD-6680-48EA-B64B-A5F5A4E46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94" y="364885"/>
            <a:ext cx="6025896" cy="57929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BF0A34-6A7B-4740-9368-058C6CF03B61}"/>
              </a:ext>
            </a:extLst>
          </p:cNvPr>
          <p:cNvSpPr>
            <a:spLocks noGrp="1"/>
          </p:cNvSpPr>
          <p:nvPr>
            <p:ph type="title"/>
          </p:nvPr>
        </p:nvSpPr>
        <p:spPr>
          <a:xfrm>
            <a:off x="950976" y="700186"/>
            <a:ext cx="5374494" cy="1188720"/>
          </a:xfrm>
        </p:spPr>
        <p:txBody>
          <a:bodyPr anchor="ctr">
            <a:normAutofit/>
          </a:bodyPr>
          <a:lstStyle/>
          <a:p>
            <a:r>
              <a:rPr lang="en-US" sz="3700" dirty="0">
                <a:solidFill>
                  <a:schemeClr val="bg1"/>
                </a:solidFill>
              </a:rPr>
              <a:t>5-min Snippet – self-organized Criticality </a:t>
            </a:r>
          </a:p>
        </p:txBody>
      </p:sp>
      <p:sp>
        <p:nvSpPr>
          <p:cNvPr id="3" name="Content Placeholder 2">
            <a:extLst>
              <a:ext uri="{FF2B5EF4-FFF2-40B4-BE49-F238E27FC236}">
                <a16:creationId xmlns:a16="http://schemas.microsoft.com/office/drawing/2014/main" id="{575A68EA-7CC2-4D74-A560-2FCED6C34F1F}"/>
              </a:ext>
            </a:extLst>
          </p:cNvPr>
          <p:cNvSpPr>
            <a:spLocks noGrp="1"/>
          </p:cNvSpPr>
          <p:nvPr>
            <p:ph idx="1"/>
          </p:nvPr>
        </p:nvSpPr>
        <p:spPr>
          <a:xfrm>
            <a:off x="950976" y="2066544"/>
            <a:ext cx="5374494" cy="3788346"/>
          </a:xfrm>
        </p:spPr>
        <p:txBody>
          <a:bodyPr>
            <a:normAutofit/>
          </a:bodyPr>
          <a:lstStyle/>
          <a:p>
            <a:r>
              <a:rPr lang="en-US" sz="2200" dirty="0">
                <a:solidFill>
                  <a:schemeClr val="bg1"/>
                </a:solidFill>
              </a:rPr>
              <a:t>Books</a:t>
            </a:r>
          </a:p>
          <a:p>
            <a:pPr lvl="1"/>
            <a:r>
              <a:rPr lang="en-US" sz="2200" dirty="0">
                <a:solidFill>
                  <a:schemeClr val="bg1"/>
                </a:solidFill>
              </a:rPr>
              <a:t>The Tipping Point</a:t>
            </a:r>
          </a:p>
          <a:p>
            <a:pPr lvl="1"/>
            <a:r>
              <a:rPr lang="en-US" sz="2200" dirty="0">
                <a:solidFill>
                  <a:schemeClr val="bg1"/>
                </a:solidFill>
              </a:rPr>
              <a:t>Why most things fail? </a:t>
            </a:r>
          </a:p>
          <a:p>
            <a:pPr lvl="1"/>
            <a:r>
              <a:rPr lang="en-US" sz="2200" dirty="0">
                <a:solidFill>
                  <a:schemeClr val="bg1"/>
                </a:solidFill>
              </a:rPr>
              <a:t>Ubiquity </a:t>
            </a:r>
          </a:p>
          <a:p>
            <a:pPr lvl="1"/>
            <a:r>
              <a:rPr lang="en-US" sz="2200" dirty="0">
                <a:solidFill>
                  <a:schemeClr val="bg1"/>
                </a:solidFill>
              </a:rPr>
              <a:t>Critical Mass </a:t>
            </a:r>
          </a:p>
          <a:p>
            <a:r>
              <a:rPr lang="en-US" sz="2200" dirty="0">
                <a:solidFill>
                  <a:schemeClr val="bg1"/>
                </a:solidFill>
              </a:rPr>
              <a:t>Terms: </a:t>
            </a:r>
          </a:p>
          <a:p>
            <a:pPr lvl="1"/>
            <a:r>
              <a:rPr lang="en-US" sz="2200" dirty="0">
                <a:solidFill>
                  <a:schemeClr val="bg1"/>
                </a:solidFill>
              </a:rPr>
              <a:t>Critical point/mass </a:t>
            </a:r>
          </a:p>
          <a:p>
            <a:pPr lvl="1"/>
            <a:r>
              <a:rPr lang="en-US" sz="2200" dirty="0">
                <a:solidFill>
                  <a:schemeClr val="bg1"/>
                </a:solidFill>
              </a:rPr>
              <a:t>Turning/Inflection/Tipping point</a:t>
            </a:r>
          </a:p>
          <a:p>
            <a:pPr marL="457200" lvl="1" indent="0">
              <a:buNone/>
            </a:pPr>
            <a:endParaRPr lang="en-US" sz="2200" dirty="0">
              <a:solidFill>
                <a:schemeClr val="bg1"/>
              </a:solidFill>
            </a:endParaRPr>
          </a:p>
          <a:p>
            <a:pPr lvl="1"/>
            <a:endParaRPr lang="en-US" sz="2200" dirty="0">
              <a:solidFill>
                <a:schemeClr val="bg1"/>
              </a:solidFill>
            </a:endParaRPr>
          </a:p>
          <a:p>
            <a:endParaRPr lang="en-US" sz="2200" dirty="0">
              <a:solidFill>
                <a:schemeClr val="bg1"/>
              </a:solidFill>
            </a:endParaRPr>
          </a:p>
          <a:p>
            <a:endParaRPr lang="en-US" sz="2200" dirty="0">
              <a:solidFill>
                <a:schemeClr val="bg1"/>
              </a:solidFill>
            </a:endParaRPr>
          </a:p>
        </p:txBody>
      </p:sp>
      <p:pic>
        <p:nvPicPr>
          <p:cNvPr id="13" name="Picture 12" descr="Diagram&#10;&#10;Description automatically generated with medium confidence">
            <a:extLst>
              <a:ext uri="{FF2B5EF4-FFF2-40B4-BE49-F238E27FC236}">
                <a16:creationId xmlns:a16="http://schemas.microsoft.com/office/drawing/2014/main" id="{E68F1690-CCDA-453E-9F3E-35B200331CA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51499" y="365760"/>
            <a:ext cx="3621974" cy="2788920"/>
          </a:xfrm>
          <a:prstGeom prst="rect">
            <a:avLst/>
          </a:prstGeom>
        </p:spPr>
      </p:pic>
      <p:pic>
        <p:nvPicPr>
          <p:cNvPr id="11" name="Picture 10" descr="A picture containing outdoor, snow, nature, mountain&#10;&#10;Description automatically generated">
            <a:extLst>
              <a:ext uri="{FF2B5EF4-FFF2-40B4-BE49-F238E27FC236}">
                <a16:creationId xmlns:a16="http://schemas.microsoft.com/office/drawing/2014/main" id="{5836F82B-1DFC-4965-B397-892348E79E1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173407" y="3368894"/>
            <a:ext cx="4178157" cy="2788920"/>
          </a:xfrm>
          <a:prstGeom prst="rect">
            <a:avLst/>
          </a:prstGeom>
        </p:spPr>
      </p:pic>
      <p:sp>
        <p:nvSpPr>
          <p:cNvPr id="4" name="Footer Placeholder 3">
            <a:extLst>
              <a:ext uri="{FF2B5EF4-FFF2-40B4-BE49-F238E27FC236}">
                <a16:creationId xmlns:a16="http://schemas.microsoft.com/office/drawing/2014/main" id="{EA8C62D1-D07B-40D0-8BAD-055F86695A7F}"/>
              </a:ext>
            </a:extLst>
          </p:cNvPr>
          <p:cNvSpPr>
            <a:spLocks noGrp="1"/>
          </p:cNvSpPr>
          <p:nvPr>
            <p:ph type="ftr" sz="quarter" idx="11"/>
          </p:nvPr>
        </p:nvSpPr>
        <p:spPr>
          <a:xfrm>
            <a:off x="2981324" y="6356350"/>
            <a:ext cx="3348513"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1B8855E2-24BB-4D6A-89E8-41D31DAF03E8}"/>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179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D03875CB-A54E-4F7B-9248-DC1DF5159465}"/>
              </a:ext>
            </a:extLst>
          </p:cNvPr>
          <p:cNvPicPr>
            <a:picLocks noChangeAspect="1"/>
          </p:cNvPicPr>
          <p:nvPr/>
        </p:nvPicPr>
        <p:blipFill rotWithShape="1">
          <a:blip r:embed="rId2"/>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The null hypothesis of the F-test for 2 variances is </a:t>
            </a:r>
          </a:p>
          <a:p>
            <a:pPr marL="514350" indent="-514350">
              <a:buFont typeface="+mj-lt"/>
              <a:buAutoNum type="alphaUcPeriod"/>
            </a:pPr>
            <a:r>
              <a:rPr lang="en-US" sz="2200" dirty="0"/>
              <a:t>Two samples’ variances are equal </a:t>
            </a:r>
          </a:p>
          <a:p>
            <a:pPr marL="514350" indent="-514350">
              <a:buFont typeface="+mj-lt"/>
              <a:buAutoNum type="alphaUcPeriod"/>
            </a:pPr>
            <a:r>
              <a:rPr lang="en-US" sz="2200" dirty="0"/>
              <a:t>Two samples’ variances are not equal</a:t>
            </a:r>
          </a:p>
          <a:p>
            <a:pPr marL="514350" indent="-514350">
              <a:buFont typeface="+mj-lt"/>
              <a:buAutoNum type="alphaUcPeriod"/>
            </a:pPr>
            <a:r>
              <a:rPr lang="en-US" sz="2200" dirty="0"/>
              <a:t>One sample’s variance is less than the other’s variance </a:t>
            </a:r>
          </a:p>
          <a:p>
            <a:pPr marL="514350" indent="-514350">
              <a:buFont typeface="+mj-lt"/>
              <a:buAutoNum type="alphaUcPeriod"/>
            </a:pPr>
            <a:r>
              <a:rPr lang="en-US" sz="2200" dirty="0"/>
              <a:t>All of the above</a:t>
            </a:r>
          </a:p>
        </p:txBody>
      </p:sp>
    </p:spTree>
    <p:extLst>
      <p:ext uri="{BB962C8B-B14F-4D97-AF65-F5344CB8AC3E}">
        <p14:creationId xmlns:p14="http://schemas.microsoft.com/office/powerpoint/2010/main" val="274553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97FEC2B4-6CB1-4585-B6A4-6DBC09E1D1EE}"/>
              </a:ext>
            </a:extLst>
          </p:cNvPr>
          <p:cNvPicPr>
            <a:picLocks noChangeAspect="1"/>
          </p:cNvPicPr>
          <p:nvPr/>
        </p:nvPicPr>
        <p:blipFill rotWithShape="1">
          <a:blip r:embed="rId2"/>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a:t>Why do we need to care about the F-test before implementing the 2-sample independent t-test?</a:t>
            </a:r>
          </a:p>
          <a:p>
            <a:pPr marL="514350" indent="-514350">
              <a:buFont typeface="+mj-lt"/>
              <a:buAutoNum type="alphaUcPeriod"/>
            </a:pPr>
            <a:r>
              <a:rPr lang="en-US" sz="2200"/>
              <a:t>Because we want to make sure the two variables’ variances are similar </a:t>
            </a:r>
          </a:p>
          <a:p>
            <a:pPr marL="514350" indent="-514350">
              <a:buFont typeface="+mj-lt"/>
              <a:buAutoNum type="alphaUcPeriod"/>
            </a:pPr>
            <a:r>
              <a:rPr lang="en-US" sz="2200"/>
              <a:t>Because we want to make sure the shape of the two distributions (of the two variables) are similar </a:t>
            </a:r>
          </a:p>
          <a:p>
            <a:pPr marL="514350" indent="-514350">
              <a:buFont typeface="+mj-lt"/>
              <a:buAutoNum type="alphaUcPeriod"/>
            </a:pPr>
            <a:r>
              <a:rPr lang="en-US" sz="2200"/>
              <a:t>Both of the above </a:t>
            </a:r>
          </a:p>
        </p:txBody>
      </p:sp>
    </p:spTree>
    <p:extLst>
      <p:ext uri="{BB962C8B-B14F-4D97-AF65-F5344CB8AC3E}">
        <p14:creationId xmlns:p14="http://schemas.microsoft.com/office/powerpoint/2010/main" val="1881540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9494E055-A8DD-45AA-ADD6-BA864995CF06}"/>
              </a:ext>
            </a:extLst>
          </p:cNvPr>
          <p:cNvPicPr>
            <a:picLocks noChangeAspect="1"/>
          </p:cNvPicPr>
          <p:nvPr/>
        </p:nvPicPr>
        <p:blipFill rotWithShape="1">
          <a:blip r:embed="rId2"/>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The null hypothesis of the 2-sample independent t-test is </a:t>
            </a:r>
          </a:p>
          <a:p>
            <a:pPr marL="514350" indent="-514350">
              <a:buFont typeface="+mj-lt"/>
              <a:buAutoNum type="alphaUcPeriod"/>
            </a:pPr>
            <a:r>
              <a:rPr lang="en-US" sz="2200" dirty="0"/>
              <a:t>The two variables’ means are equal </a:t>
            </a:r>
          </a:p>
          <a:p>
            <a:pPr marL="514350" indent="-514350">
              <a:buFont typeface="+mj-lt"/>
              <a:buAutoNum type="alphaUcPeriod"/>
            </a:pPr>
            <a:r>
              <a:rPr lang="en-US" sz="2200" dirty="0"/>
              <a:t>The two variables’ means are </a:t>
            </a:r>
            <a:r>
              <a:rPr lang="en-US" sz="2200" b="1" dirty="0"/>
              <a:t>NOT</a:t>
            </a:r>
            <a:r>
              <a:rPr lang="en-US" sz="2200" dirty="0"/>
              <a:t> equal </a:t>
            </a:r>
          </a:p>
          <a:p>
            <a:pPr marL="514350" indent="-514350">
              <a:buFont typeface="+mj-lt"/>
              <a:buAutoNum type="alphaUcPeriod"/>
            </a:pPr>
            <a:endParaRPr lang="en-US" sz="2200" dirty="0"/>
          </a:p>
        </p:txBody>
      </p:sp>
    </p:spTree>
    <p:extLst>
      <p:ext uri="{BB962C8B-B14F-4D97-AF65-F5344CB8AC3E}">
        <p14:creationId xmlns:p14="http://schemas.microsoft.com/office/powerpoint/2010/main" val="27403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800">
                <a:latin typeface="Franklin Gothic Book" panose="020B0503020102020204" pitchFamily="34" charset="0"/>
                <a:cs typeface="Segoe UI" panose="020B0502040204020203" pitchFamily="34" charset="0"/>
              </a:rPr>
              <a:t>Correlation</a:t>
            </a:r>
          </a:p>
        </p:txBody>
      </p:sp>
      <p:sp>
        <p:nvSpPr>
          <p:cNvPr id="48" name="Freeform: Shape 47">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56" name="Oval 55">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60" name="Freeform: Shape 59">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6FF878C-798D-46E4-BB8F-6FB1E5EAFE0D}"/>
              </a:ext>
            </a:extLst>
          </p:cNvPr>
          <p:cNvPicPr>
            <a:picLocks noChangeAspect="1"/>
          </p:cNvPicPr>
          <p:nvPr/>
        </p:nvPicPr>
        <p:blipFill rotWithShape="1">
          <a:blip r:embed="rId2">
            <a:alphaModFix amt="35000"/>
          </a:blip>
          <a:srcRect t="13071" b="2660"/>
          <a:stretch/>
        </p:blipFill>
        <p:spPr>
          <a:xfrm>
            <a:off x="20" y="1"/>
            <a:ext cx="12191980" cy="6857999"/>
          </a:xfrm>
          <a:prstGeom prst="rect">
            <a:avLst/>
          </a:prstGeom>
        </p:spPr>
      </p:pic>
      <p:sp>
        <p:nvSpPr>
          <p:cNvPr id="2" name="Title 1">
            <a:extLst>
              <a:ext uri="{FF2B5EF4-FFF2-40B4-BE49-F238E27FC236}">
                <a16:creationId xmlns:a16="http://schemas.microsoft.com/office/drawing/2014/main" id="{789910FC-FE83-4C53-9DB4-9C4F008C15C8}"/>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Agenda</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376918F-4F96-4D1A-B115-FCB33B3A14A7}"/>
              </a:ext>
            </a:extLst>
          </p:cNvPr>
          <p:cNvGraphicFramePr>
            <a:graphicFrameLocks noGrp="1"/>
          </p:cNvGraphicFramePr>
          <p:nvPr>
            <p:ph idx="1"/>
            <p:extLst>
              <p:ext uri="{D42A27DB-BD31-4B8C-83A1-F6EECF244321}">
                <p14:modId xmlns:p14="http://schemas.microsoft.com/office/powerpoint/2010/main" val="1268167439"/>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403799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BD050-50CF-4503-9BE7-CFFD3DA5CD6D}"/>
              </a:ext>
            </a:extLst>
          </p:cNvPr>
          <p:cNvSpPr>
            <a:spLocks noGrp="1"/>
          </p:cNvSpPr>
          <p:nvPr>
            <p:ph type="title"/>
          </p:nvPr>
        </p:nvSpPr>
        <p:spPr/>
        <p:txBody>
          <a:bodyPr/>
          <a:lstStyle/>
          <a:p>
            <a:r>
              <a:rPr lang="en-US" dirty="0"/>
              <a:t>Correlation Sheet</a:t>
            </a:r>
          </a:p>
        </p:txBody>
      </p:sp>
      <p:sp>
        <p:nvSpPr>
          <p:cNvPr id="3" name="Content Placeholder 2">
            <a:extLst>
              <a:ext uri="{FF2B5EF4-FFF2-40B4-BE49-F238E27FC236}">
                <a16:creationId xmlns:a16="http://schemas.microsoft.com/office/drawing/2014/main" id="{AD0DB528-6EEA-4D6E-9103-E8FAF9A04A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556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77;p14">
            <a:extLst>
              <a:ext uri="{FF2B5EF4-FFF2-40B4-BE49-F238E27FC236}">
                <a16:creationId xmlns:a16="http://schemas.microsoft.com/office/drawing/2014/main" id="{59FAE4E9-34E8-4431-8511-513D6D363556}"/>
              </a:ext>
            </a:extLst>
          </p:cNvPr>
          <p:cNvPicPr preferRelativeResize="0"/>
          <p:nvPr/>
        </p:nvPicPr>
        <p:blipFill>
          <a:blip r:embed="rId2">
            <a:alphaModFix/>
          </a:blip>
          <a:stretch>
            <a:fillRect/>
          </a:stretch>
        </p:blipFill>
        <p:spPr>
          <a:xfrm>
            <a:off x="1721275" y="18837"/>
            <a:ext cx="5409412" cy="6283325"/>
          </a:xfrm>
          <a:prstGeom prst="rect">
            <a:avLst/>
          </a:prstGeom>
          <a:noFill/>
          <a:ln>
            <a:noFill/>
          </a:ln>
        </p:spPr>
      </p:pic>
      <p:sp>
        <p:nvSpPr>
          <p:cNvPr id="5" name="Google Shape;78;p14">
            <a:extLst>
              <a:ext uri="{FF2B5EF4-FFF2-40B4-BE49-F238E27FC236}">
                <a16:creationId xmlns:a16="http://schemas.microsoft.com/office/drawing/2014/main" id="{C52A3A12-B4EC-4E81-A4C1-FF5DF8AF2154}"/>
              </a:ext>
            </a:extLst>
          </p:cNvPr>
          <p:cNvSpPr/>
          <p:nvPr/>
        </p:nvSpPr>
        <p:spPr>
          <a:xfrm>
            <a:off x="7044125" y="4619762"/>
            <a:ext cx="3426600" cy="2219400"/>
          </a:xfrm>
          <a:prstGeom prst="rect">
            <a:avLst/>
          </a:prstGeom>
          <a:solidFill>
            <a:srgbClr val="E9EFFE"/>
          </a:solid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lang="en-US" sz="1600"/>
          </a:p>
          <a:p>
            <a:pPr marL="0" lvl="0" indent="0" algn="l" rtl="0">
              <a:spcBef>
                <a:spcPts val="0"/>
              </a:spcBef>
              <a:spcAft>
                <a:spcPts val="0"/>
              </a:spcAft>
              <a:buClr>
                <a:srgbClr val="000000"/>
              </a:buClr>
              <a:buFont typeface="Arial"/>
              <a:buNone/>
            </a:pPr>
            <a:r>
              <a:rPr lang="en-US" sz="1600" b="1">
                <a:solidFill>
                  <a:srgbClr val="000000"/>
                </a:solidFill>
              </a:rPr>
              <a:t>Step3: draw conclusion</a:t>
            </a:r>
          </a:p>
          <a:p>
            <a:pPr marL="457200" lvl="0" indent="-330200" algn="l" rtl="0">
              <a:spcBef>
                <a:spcPts val="0"/>
              </a:spcBef>
              <a:spcAft>
                <a:spcPts val="0"/>
              </a:spcAft>
              <a:buSzPts val="1600"/>
              <a:buChar char="●"/>
            </a:pPr>
            <a:r>
              <a:rPr lang="en-US" sz="1600"/>
              <a:t>Is there a difference in population?</a:t>
            </a:r>
          </a:p>
          <a:p>
            <a:pPr marL="457200" lvl="0" indent="-330200" algn="l" rtl="0">
              <a:spcBef>
                <a:spcPts val="0"/>
              </a:spcBef>
              <a:spcAft>
                <a:spcPts val="0"/>
              </a:spcAft>
              <a:buSzPts val="1600"/>
              <a:buChar char="●"/>
            </a:pPr>
            <a:r>
              <a:rPr lang="en-US" sz="1600"/>
              <a:t>If there is, how do the groups differ on the analysis variable? </a:t>
            </a:r>
          </a:p>
        </p:txBody>
      </p:sp>
      <p:sp>
        <p:nvSpPr>
          <p:cNvPr id="6" name="Google Shape;79;p14">
            <a:extLst>
              <a:ext uri="{FF2B5EF4-FFF2-40B4-BE49-F238E27FC236}">
                <a16:creationId xmlns:a16="http://schemas.microsoft.com/office/drawing/2014/main" id="{3540B912-69E4-42F1-A8F5-C810150BA282}"/>
              </a:ext>
            </a:extLst>
          </p:cNvPr>
          <p:cNvSpPr/>
          <p:nvPr/>
        </p:nvSpPr>
        <p:spPr>
          <a:xfrm>
            <a:off x="7130675" y="2105337"/>
            <a:ext cx="3253500" cy="1439100"/>
          </a:xfrm>
          <a:prstGeom prst="rect">
            <a:avLst/>
          </a:prstGeom>
          <a:solidFill>
            <a:srgbClr val="E9EFFE"/>
          </a:solid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Clr>
                <a:schemeClr val="dk1"/>
              </a:buClr>
              <a:buFont typeface="Arial"/>
              <a:buNone/>
            </a:pPr>
            <a:r>
              <a:rPr lang="en-US" sz="1600" b="1">
                <a:solidFill>
                  <a:schemeClr val="dk1"/>
                </a:solidFill>
              </a:rPr>
              <a:t>Step2: calculate the test statistics for chi-square test</a:t>
            </a:r>
          </a:p>
          <a:p>
            <a:pPr marL="457200" lvl="0" indent="-330200" algn="l" rtl="0">
              <a:spcBef>
                <a:spcPts val="0"/>
              </a:spcBef>
              <a:spcAft>
                <a:spcPts val="0"/>
              </a:spcAft>
              <a:buClr>
                <a:schemeClr val="dk1"/>
              </a:buClr>
              <a:buSzPts val="1600"/>
              <a:buChar char="●"/>
            </a:pPr>
            <a:r>
              <a:rPr lang="en-US" sz="1600">
                <a:solidFill>
                  <a:schemeClr val="dk1"/>
                </a:solidFill>
              </a:rPr>
              <a:t>Using alpha rather than critical value for 95% confidence level </a:t>
            </a:r>
          </a:p>
          <a:p>
            <a:pPr marL="457200" lvl="0" indent="-330200" algn="l" rtl="0">
              <a:spcBef>
                <a:spcPts val="0"/>
              </a:spcBef>
              <a:spcAft>
                <a:spcPts val="0"/>
              </a:spcAft>
              <a:buClr>
                <a:schemeClr val="dk1"/>
              </a:buClr>
              <a:buSzPts val="1600"/>
              <a:buChar char="●"/>
            </a:pPr>
            <a:r>
              <a:rPr lang="en-US" sz="1600">
                <a:solidFill>
                  <a:schemeClr val="dk1"/>
                </a:solidFill>
              </a:rPr>
              <a:t>if the test </a:t>
            </a:r>
            <a:r>
              <a:rPr lang="en-US" sz="1600" b="1">
                <a:solidFill>
                  <a:schemeClr val="dk1"/>
                </a:solidFill>
              </a:rPr>
              <a:t>significance probability</a:t>
            </a:r>
            <a:r>
              <a:rPr lang="en-US" sz="1600">
                <a:solidFill>
                  <a:schemeClr val="dk1"/>
                </a:solidFill>
              </a:rPr>
              <a:t> is </a:t>
            </a:r>
            <a:r>
              <a:rPr lang="en-US" sz="1600" b="1">
                <a:solidFill>
                  <a:schemeClr val="dk1"/>
                </a:solidFill>
              </a:rPr>
              <a:t>smaller </a:t>
            </a:r>
            <a:r>
              <a:rPr lang="en-US" sz="1600">
                <a:solidFill>
                  <a:schemeClr val="dk1"/>
                </a:solidFill>
              </a:rPr>
              <a:t>than </a:t>
            </a:r>
            <a:r>
              <a:rPr lang="en-US" sz="1600" b="1">
                <a:solidFill>
                  <a:schemeClr val="dk1"/>
                </a:solidFill>
              </a:rPr>
              <a:t>alpha </a:t>
            </a:r>
            <a:r>
              <a:rPr lang="en-US" sz="1600">
                <a:solidFill>
                  <a:schemeClr val="dk1"/>
                </a:solidFill>
              </a:rPr>
              <a:t>then there is a difference</a:t>
            </a:r>
          </a:p>
        </p:txBody>
      </p:sp>
      <p:sp>
        <p:nvSpPr>
          <p:cNvPr id="7" name="Google Shape;80;p14">
            <a:extLst>
              <a:ext uri="{FF2B5EF4-FFF2-40B4-BE49-F238E27FC236}">
                <a16:creationId xmlns:a16="http://schemas.microsoft.com/office/drawing/2014/main" id="{AA2CB303-97EC-4AD4-9431-37F81DC62D45}"/>
              </a:ext>
            </a:extLst>
          </p:cNvPr>
          <p:cNvSpPr/>
          <p:nvPr/>
        </p:nvSpPr>
        <p:spPr>
          <a:xfrm>
            <a:off x="7130675" y="514512"/>
            <a:ext cx="3253500" cy="1439100"/>
          </a:xfrm>
          <a:prstGeom prst="rect">
            <a:avLst/>
          </a:prstGeom>
          <a:solidFill>
            <a:srgbClr val="E9EFFE"/>
          </a:solid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1600" b="1"/>
              <a:t>Breakout room - iClicker</a:t>
            </a:r>
            <a:endParaRPr lang="en-US" sz="1600" b="1">
              <a:solidFill>
                <a:srgbClr val="000000"/>
              </a:solidFill>
            </a:endParaRPr>
          </a:p>
          <a:p>
            <a:pPr marL="0" marR="0" lvl="0" indent="0" algn="l" rtl="0">
              <a:spcBef>
                <a:spcPts val="0"/>
              </a:spcBef>
              <a:spcAft>
                <a:spcPts val="0"/>
              </a:spcAft>
              <a:buNone/>
            </a:pPr>
            <a:endParaRPr lang="en-US" sz="1600" b="1"/>
          </a:p>
          <a:p>
            <a:pPr marL="0" marR="0" lvl="0" indent="0" algn="l" rtl="0">
              <a:spcBef>
                <a:spcPts val="0"/>
              </a:spcBef>
              <a:spcAft>
                <a:spcPts val="0"/>
              </a:spcAft>
              <a:buNone/>
            </a:pPr>
            <a:r>
              <a:rPr lang="en-US" sz="1600" b="1" i="0" u="none" strike="noStrike" cap="none">
                <a:solidFill>
                  <a:srgbClr val="000000"/>
                </a:solidFill>
                <a:latin typeface="Arial"/>
                <a:ea typeface="Arial"/>
                <a:cs typeface="Arial"/>
                <a:sym typeface="Arial"/>
              </a:rPr>
              <a:t>Step1: </a:t>
            </a:r>
            <a:r>
              <a:rPr lang="en-US" sz="1600" b="1"/>
              <a:t>Hypothesis set up</a:t>
            </a:r>
            <a:endParaRPr lang="en-US" sz="16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r>
              <a:rPr lang="en-US" sz="1600" b="1" i="0" u="none" strike="noStrike" cap="none">
                <a:solidFill>
                  <a:srgbClr val="000000"/>
                </a:solidFill>
                <a:latin typeface="Arial"/>
                <a:ea typeface="Arial"/>
                <a:cs typeface="Arial"/>
                <a:sym typeface="Arial"/>
              </a:rPr>
              <a:t>H0: </a:t>
            </a:r>
            <a:endParaRPr lang="en-US" sz="1200" b="0" i="1">
              <a:solidFill>
                <a:srgbClr val="000000"/>
              </a:solidFill>
              <a:latin typeface="Arial"/>
              <a:ea typeface="Arial"/>
              <a:cs typeface="Arial"/>
              <a:sym typeface="Arial"/>
            </a:endParaRPr>
          </a:p>
          <a:p>
            <a:pPr marL="0" marR="0" lvl="0" indent="0" algn="l" rtl="0">
              <a:spcBef>
                <a:spcPts val="0"/>
              </a:spcBef>
              <a:spcAft>
                <a:spcPts val="0"/>
              </a:spcAft>
              <a:buClr>
                <a:srgbClr val="000000"/>
              </a:buClr>
              <a:buFont typeface="Arial"/>
              <a:buNone/>
            </a:pPr>
            <a:r>
              <a:rPr lang="en-US" sz="1600" b="1">
                <a:solidFill>
                  <a:srgbClr val="000000"/>
                </a:solidFill>
                <a:latin typeface="Arial"/>
                <a:ea typeface="Arial"/>
                <a:cs typeface="Arial"/>
                <a:sym typeface="Arial"/>
              </a:rPr>
              <a:t>Ha: </a:t>
            </a:r>
            <a:r>
              <a:rPr lang="en-US" sz="1600" b="0">
                <a:solidFill>
                  <a:srgbClr val="000000"/>
                </a:solidFill>
                <a:latin typeface="Arial"/>
                <a:ea typeface="Arial"/>
                <a:cs typeface="Arial"/>
                <a:sym typeface="Arial"/>
              </a:rPr>
              <a:t> </a:t>
            </a:r>
            <a:endParaRPr lang="en-US"/>
          </a:p>
        </p:txBody>
      </p:sp>
    </p:spTree>
    <p:extLst>
      <p:ext uri="{BB962C8B-B14F-4D97-AF65-F5344CB8AC3E}">
        <p14:creationId xmlns:p14="http://schemas.microsoft.com/office/powerpoint/2010/main" val="3377111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7;p15">
            <a:extLst>
              <a:ext uri="{FF2B5EF4-FFF2-40B4-BE49-F238E27FC236}">
                <a16:creationId xmlns:a16="http://schemas.microsoft.com/office/drawing/2014/main" id="{7C26B446-4A52-46E7-B12A-534A66A70820}"/>
              </a:ext>
            </a:extLst>
          </p:cNvPr>
          <p:cNvPicPr preferRelativeResize="0"/>
          <p:nvPr/>
        </p:nvPicPr>
        <p:blipFill>
          <a:blip r:embed="rId3">
            <a:alphaModFix/>
          </a:blip>
          <a:stretch>
            <a:fillRect/>
          </a:stretch>
        </p:blipFill>
        <p:spPr>
          <a:xfrm>
            <a:off x="125425" y="-136525"/>
            <a:ext cx="5409412" cy="6283325"/>
          </a:xfrm>
          <a:prstGeom prst="rect">
            <a:avLst/>
          </a:prstGeom>
          <a:noFill/>
          <a:ln>
            <a:noFill/>
          </a:ln>
        </p:spPr>
      </p:pic>
      <p:sp>
        <p:nvSpPr>
          <p:cNvPr id="5" name="Google Shape;88;p15">
            <a:extLst>
              <a:ext uri="{FF2B5EF4-FFF2-40B4-BE49-F238E27FC236}">
                <a16:creationId xmlns:a16="http://schemas.microsoft.com/office/drawing/2014/main" id="{F7C3634C-5B7C-461D-8256-30CE265AEDDA}"/>
              </a:ext>
            </a:extLst>
          </p:cNvPr>
          <p:cNvSpPr/>
          <p:nvPr/>
        </p:nvSpPr>
        <p:spPr>
          <a:xfrm>
            <a:off x="5448275" y="4464400"/>
            <a:ext cx="3426600" cy="2219400"/>
          </a:xfrm>
          <a:prstGeom prst="rect">
            <a:avLst/>
          </a:prstGeom>
          <a:solidFill>
            <a:srgbClr val="E9EFFE"/>
          </a:solid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600"/>
          </a:p>
          <a:p>
            <a:pPr marL="0" lvl="0" indent="0" algn="l" rtl="0">
              <a:spcBef>
                <a:spcPts val="0"/>
              </a:spcBef>
              <a:spcAft>
                <a:spcPts val="0"/>
              </a:spcAft>
              <a:buClr>
                <a:srgbClr val="000000"/>
              </a:buClr>
              <a:buFont typeface="Arial"/>
              <a:buNone/>
            </a:pPr>
            <a:r>
              <a:rPr lang="en-US" sz="1600" b="1">
                <a:solidFill>
                  <a:srgbClr val="000000"/>
                </a:solidFill>
              </a:rPr>
              <a:t>Step3: draw conclusion</a:t>
            </a:r>
            <a:endParaRPr sz="1600" b="1">
              <a:solidFill>
                <a:srgbClr val="000000"/>
              </a:solidFill>
            </a:endParaRPr>
          </a:p>
          <a:p>
            <a:pPr marL="457200" lvl="0" indent="-330200" algn="l" rtl="0">
              <a:spcBef>
                <a:spcPts val="0"/>
              </a:spcBef>
              <a:spcAft>
                <a:spcPts val="0"/>
              </a:spcAft>
              <a:buSzPts val="1600"/>
              <a:buChar char="●"/>
            </a:pPr>
            <a:r>
              <a:rPr lang="en-US" sz="1600"/>
              <a:t>Is there a difference in population?</a:t>
            </a:r>
            <a:endParaRPr sz="1600"/>
          </a:p>
          <a:p>
            <a:pPr marL="457200" lvl="0" indent="-330200" algn="l" rtl="0">
              <a:spcBef>
                <a:spcPts val="0"/>
              </a:spcBef>
              <a:spcAft>
                <a:spcPts val="0"/>
              </a:spcAft>
              <a:buSzPts val="1600"/>
              <a:buChar char="●"/>
            </a:pPr>
            <a:r>
              <a:rPr lang="en-US" sz="1600"/>
              <a:t>If there is, how do the groups differ on the analysis variable? </a:t>
            </a:r>
            <a:endParaRPr sz="1600"/>
          </a:p>
        </p:txBody>
      </p:sp>
      <p:sp>
        <p:nvSpPr>
          <p:cNvPr id="6" name="Google Shape;89;p15">
            <a:extLst>
              <a:ext uri="{FF2B5EF4-FFF2-40B4-BE49-F238E27FC236}">
                <a16:creationId xmlns:a16="http://schemas.microsoft.com/office/drawing/2014/main" id="{50E4E146-5D6C-4134-8109-6070E7B2418F}"/>
              </a:ext>
            </a:extLst>
          </p:cNvPr>
          <p:cNvSpPr/>
          <p:nvPr/>
        </p:nvSpPr>
        <p:spPr>
          <a:xfrm>
            <a:off x="5534825" y="1949975"/>
            <a:ext cx="3253500" cy="1439100"/>
          </a:xfrm>
          <a:prstGeom prst="rect">
            <a:avLst/>
          </a:prstGeom>
          <a:solidFill>
            <a:srgbClr val="E9EFFE"/>
          </a:solid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600" b="1">
                <a:solidFill>
                  <a:schemeClr val="dk1"/>
                </a:solidFill>
              </a:rPr>
              <a:t>Step2: calculate the test statistics for chi-square test</a:t>
            </a:r>
            <a:endParaRPr sz="1600" b="1">
              <a:solidFill>
                <a:schemeClr val="dk1"/>
              </a:solidFill>
            </a:endParaRPr>
          </a:p>
          <a:p>
            <a:pPr marL="457200" lvl="0" indent="-330200" algn="l" rtl="0">
              <a:spcBef>
                <a:spcPts val="0"/>
              </a:spcBef>
              <a:spcAft>
                <a:spcPts val="0"/>
              </a:spcAft>
              <a:buClr>
                <a:schemeClr val="dk1"/>
              </a:buClr>
              <a:buSzPts val="1600"/>
              <a:buChar char="●"/>
            </a:pPr>
            <a:r>
              <a:rPr lang="en-US" sz="1600">
                <a:solidFill>
                  <a:schemeClr val="dk1"/>
                </a:solidFill>
              </a:rPr>
              <a:t>Using alpha rather than critical value for </a:t>
            </a:r>
            <a:r>
              <a:rPr lang="en-US" sz="1600" b="1" u="sng">
                <a:solidFill>
                  <a:schemeClr val="dk1"/>
                </a:solidFill>
              </a:rPr>
              <a:t>99% confidence level </a:t>
            </a:r>
            <a:endParaRPr sz="1600" b="1" u="sng">
              <a:solidFill>
                <a:schemeClr val="dk1"/>
              </a:solidFill>
            </a:endParaRPr>
          </a:p>
          <a:p>
            <a:pPr marL="457200" lvl="0" indent="-330200" algn="l" rtl="0">
              <a:spcBef>
                <a:spcPts val="0"/>
              </a:spcBef>
              <a:spcAft>
                <a:spcPts val="0"/>
              </a:spcAft>
              <a:buClr>
                <a:schemeClr val="dk1"/>
              </a:buClr>
              <a:buSzPts val="1600"/>
              <a:buChar char="●"/>
            </a:pPr>
            <a:r>
              <a:rPr lang="en-US" sz="1600">
                <a:solidFill>
                  <a:schemeClr val="dk1"/>
                </a:solidFill>
              </a:rPr>
              <a:t>if the test </a:t>
            </a:r>
            <a:r>
              <a:rPr lang="en-US" sz="1600" b="1">
                <a:solidFill>
                  <a:schemeClr val="dk1"/>
                </a:solidFill>
              </a:rPr>
              <a:t>significance probability</a:t>
            </a:r>
            <a:r>
              <a:rPr lang="en-US" sz="1600">
                <a:solidFill>
                  <a:schemeClr val="dk1"/>
                </a:solidFill>
              </a:rPr>
              <a:t> is </a:t>
            </a:r>
            <a:r>
              <a:rPr lang="en-US" sz="1600" b="1">
                <a:solidFill>
                  <a:schemeClr val="dk1"/>
                </a:solidFill>
              </a:rPr>
              <a:t>smaller </a:t>
            </a:r>
            <a:r>
              <a:rPr lang="en-US" sz="1600">
                <a:solidFill>
                  <a:schemeClr val="dk1"/>
                </a:solidFill>
              </a:rPr>
              <a:t>than </a:t>
            </a:r>
            <a:r>
              <a:rPr lang="en-US" sz="1600" b="1">
                <a:solidFill>
                  <a:schemeClr val="dk1"/>
                </a:solidFill>
              </a:rPr>
              <a:t>alpha </a:t>
            </a:r>
            <a:r>
              <a:rPr lang="en-US" sz="1600">
                <a:solidFill>
                  <a:schemeClr val="dk1"/>
                </a:solidFill>
              </a:rPr>
              <a:t>then there is a difference</a:t>
            </a:r>
            <a:endParaRPr sz="1600">
              <a:solidFill>
                <a:schemeClr val="dk1"/>
              </a:solidFill>
            </a:endParaRPr>
          </a:p>
          <a:p>
            <a:pPr marL="457200" lvl="0" indent="-330200" algn="l" rtl="0">
              <a:spcBef>
                <a:spcPts val="0"/>
              </a:spcBef>
              <a:spcAft>
                <a:spcPts val="0"/>
              </a:spcAft>
              <a:buClr>
                <a:schemeClr val="dk1"/>
              </a:buClr>
              <a:buSzPts val="1600"/>
              <a:buChar char="●"/>
            </a:pPr>
            <a:r>
              <a:rPr lang="en-US" sz="1600">
                <a:solidFill>
                  <a:schemeClr val="dk1"/>
                </a:solidFill>
              </a:rPr>
              <a:t>What’s your NEW conclusion? </a:t>
            </a:r>
            <a:endParaRPr sz="1600">
              <a:solidFill>
                <a:schemeClr val="dk1"/>
              </a:solidFill>
            </a:endParaRPr>
          </a:p>
        </p:txBody>
      </p:sp>
      <p:sp>
        <p:nvSpPr>
          <p:cNvPr id="7" name="Google Shape;90;p15">
            <a:extLst>
              <a:ext uri="{FF2B5EF4-FFF2-40B4-BE49-F238E27FC236}">
                <a16:creationId xmlns:a16="http://schemas.microsoft.com/office/drawing/2014/main" id="{43AA7575-5450-415F-BE4C-10EC58ABA716}"/>
              </a:ext>
            </a:extLst>
          </p:cNvPr>
          <p:cNvSpPr/>
          <p:nvPr/>
        </p:nvSpPr>
        <p:spPr>
          <a:xfrm>
            <a:off x="5534825" y="359150"/>
            <a:ext cx="3253500" cy="1439100"/>
          </a:xfrm>
          <a:prstGeom prst="rect">
            <a:avLst/>
          </a:prstGeom>
          <a:solidFill>
            <a:srgbClr val="E9EFFE"/>
          </a:solid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t>Breakout room - iClicker</a:t>
            </a:r>
            <a:endParaRPr sz="1600" b="1">
              <a:solidFill>
                <a:srgbClr val="000000"/>
              </a:solidFill>
            </a:endParaRPr>
          </a:p>
          <a:p>
            <a:pPr marL="0" marR="0" lvl="0" indent="0" algn="l" rtl="0">
              <a:spcBef>
                <a:spcPts val="0"/>
              </a:spcBef>
              <a:spcAft>
                <a:spcPts val="0"/>
              </a:spcAft>
              <a:buNone/>
            </a:pPr>
            <a:endParaRPr sz="1600" b="1"/>
          </a:p>
          <a:p>
            <a:pPr marL="0" marR="0" lvl="0" indent="0" algn="l" rtl="0">
              <a:spcBef>
                <a:spcPts val="0"/>
              </a:spcBef>
              <a:spcAft>
                <a:spcPts val="0"/>
              </a:spcAft>
              <a:buNone/>
            </a:pPr>
            <a:r>
              <a:rPr lang="en-US" sz="1600" b="1" i="0" u="none" strike="noStrike" cap="none">
                <a:solidFill>
                  <a:srgbClr val="000000"/>
                </a:solidFill>
                <a:latin typeface="Arial"/>
                <a:ea typeface="Arial"/>
                <a:cs typeface="Arial"/>
                <a:sym typeface="Arial"/>
              </a:rPr>
              <a:t>Step1: </a:t>
            </a:r>
            <a:r>
              <a:rPr lang="en-US" sz="1600" b="1"/>
              <a:t>Hypothesis set up</a:t>
            </a:r>
            <a:endParaRPr sz="16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r>
              <a:rPr lang="en-US" sz="1600" b="1" i="0" u="none" strike="noStrike" cap="none">
                <a:solidFill>
                  <a:srgbClr val="000000"/>
                </a:solidFill>
                <a:latin typeface="Arial"/>
                <a:ea typeface="Arial"/>
                <a:cs typeface="Arial"/>
                <a:sym typeface="Arial"/>
              </a:rPr>
              <a:t>H0: </a:t>
            </a:r>
            <a:endParaRPr sz="1200" b="0" i="1">
              <a:solidFill>
                <a:srgbClr val="000000"/>
              </a:solidFill>
              <a:latin typeface="Arial"/>
              <a:ea typeface="Arial"/>
              <a:cs typeface="Arial"/>
              <a:sym typeface="Arial"/>
            </a:endParaRPr>
          </a:p>
          <a:p>
            <a:pPr marL="0" marR="0" lvl="0" indent="0" algn="l" rtl="0">
              <a:spcBef>
                <a:spcPts val="0"/>
              </a:spcBef>
              <a:spcAft>
                <a:spcPts val="0"/>
              </a:spcAft>
              <a:buClr>
                <a:srgbClr val="000000"/>
              </a:buClr>
              <a:buFont typeface="Arial"/>
              <a:buNone/>
            </a:pPr>
            <a:r>
              <a:rPr lang="en-US" sz="1600" b="1">
                <a:solidFill>
                  <a:srgbClr val="000000"/>
                </a:solidFill>
                <a:latin typeface="Arial"/>
                <a:ea typeface="Arial"/>
                <a:cs typeface="Arial"/>
                <a:sym typeface="Arial"/>
              </a:rPr>
              <a:t>Ha: </a:t>
            </a:r>
            <a:r>
              <a:rPr lang="en-US" sz="1600" b="0">
                <a:solidFill>
                  <a:srgbClr val="000000"/>
                </a:solidFill>
                <a:latin typeface="Arial"/>
                <a:ea typeface="Arial"/>
                <a:cs typeface="Arial"/>
                <a:sym typeface="Arial"/>
              </a:rPr>
              <a:t> </a:t>
            </a:r>
            <a:endParaRPr/>
          </a:p>
        </p:txBody>
      </p:sp>
    </p:spTree>
    <p:extLst>
      <p:ext uri="{BB962C8B-B14F-4D97-AF65-F5344CB8AC3E}">
        <p14:creationId xmlns:p14="http://schemas.microsoft.com/office/powerpoint/2010/main" val="203461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1914</TotalTime>
  <Words>752</Words>
  <Application>Microsoft Office PowerPoint</Application>
  <PresentationFormat>Widescreen</PresentationFormat>
  <Paragraphs>97</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Roboto</vt:lpstr>
      <vt:lpstr>SourceSansPro</vt:lpstr>
      <vt:lpstr>Office Theme</vt:lpstr>
      <vt:lpstr>Happy Monday</vt:lpstr>
      <vt:lpstr>iClicker Question</vt:lpstr>
      <vt:lpstr>iClicker Question</vt:lpstr>
      <vt:lpstr>iClicker Question</vt:lpstr>
      <vt:lpstr>Correlation</vt:lpstr>
      <vt:lpstr>Agenda</vt:lpstr>
      <vt:lpstr>Correlation Sheet</vt:lpstr>
      <vt:lpstr>PowerPoint Presentation</vt:lpstr>
      <vt:lpstr>PowerPoint Presentation</vt:lpstr>
      <vt:lpstr>Correlation test</vt:lpstr>
      <vt:lpstr>Correlation visualization</vt:lpstr>
      <vt:lpstr>Recap</vt:lpstr>
      <vt:lpstr>5-min Snippet – self-organized Criticality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dc:title>
  <dc:creator>Nguyen, Mike (MU-Student)</dc:creator>
  <cp:lastModifiedBy>Nguyen, Mike (MU-Student)</cp:lastModifiedBy>
  <cp:revision>5</cp:revision>
  <dcterms:created xsi:type="dcterms:W3CDTF">2021-06-02T01:42:57Z</dcterms:created>
  <dcterms:modified xsi:type="dcterms:W3CDTF">2021-10-27T14:48:18Z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