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5"/>
  </p:notesMasterIdLst>
  <p:handoutMasterIdLst>
    <p:handoutMasterId r:id="rId26"/>
  </p:handoutMasterIdLst>
  <p:sldIdLst>
    <p:sldId id="260" r:id="rId6"/>
    <p:sldId id="256" r:id="rId7"/>
    <p:sldId id="261" r:id="rId8"/>
    <p:sldId id="262" r:id="rId9"/>
    <p:sldId id="263" r:id="rId10"/>
    <p:sldId id="264" r:id="rId11"/>
    <p:sldId id="265" r:id="rId12"/>
    <p:sldId id="266" r:id="rId13"/>
    <p:sldId id="267" r:id="rId14"/>
    <p:sldId id="268" r:id="rId15"/>
    <p:sldId id="269" r:id="rId16"/>
    <p:sldId id="297" r:id="rId17"/>
    <p:sldId id="270" r:id="rId18"/>
    <p:sldId id="271" r:id="rId19"/>
    <p:sldId id="272" r:id="rId20"/>
    <p:sldId id="298" r:id="rId21"/>
    <p:sldId id="259" r:id="rId22"/>
    <p:sldId id="296"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153" autoAdjust="0"/>
  </p:normalViewPr>
  <p:slideViewPr>
    <p:cSldViewPr snapToGrid="0">
      <p:cViewPr varScale="1">
        <p:scale>
          <a:sx n="76" d="100"/>
          <a:sy n="76" d="100"/>
        </p:scale>
        <p:origin x="181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1" Type="http://schemas.openxmlformats.org/officeDocument/2006/relationships/image" Target="../media/image13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A83F6-C69F-4D9D-93FC-993D86C12FA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51BA504-7E1D-42C7-801E-C94B2EB88B7B}">
      <dgm:prSet custT="1"/>
      <dgm:spPr/>
      <dgm:t>
        <a:bodyPr/>
        <a:lstStyle/>
        <a:p>
          <a:r>
            <a:rPr lang="en-US" sz="2800" b="1" dirty="0"/>
            <a:t>What we know</a:t>
          </a:r>
          <a:r>
            <a:rPr lang="en-US" sz="2800" dirty="0"/>
            <a:t>: sample statistics such as mean, mode, standard deviation, range etc. </a:t>
          </a:r>
        </a:p>
      </dgm:t>
    </dgm:pt>
    <dgm:pt modelId="{5CE3A2F7-7CDF-46A7-86A4-2F9F51F1402C}" type="parTrans" cxnId="{84FFD011-073F-4D76-99DA-40F594EF5EEE}">
      <dgm:prSet/>
      <dgm:spPr/>
      <dgm:t>
        <a:bodyPr/>
        <a:lstStyle/>
        <a:p>
          <a:endParaRPr lang="en-US"/>
        </a:p>
      </dgm:t>
    </dgm:pt>
    <dgm:pt modelId="{E7AD2461-3882-4752-AFA3-CA6C1F93E6E3}" type="sibTrans" cxnId="{84FFD011-073F-4D76-99DA-40F594EF5EEE}">
      <dgm:prSet/>
      <dgm:spPr/>
      <dgm:t>
        <a:bodyPr/>
        <a:lstStyle/>
        <a:p>
          <a:endParaRPr lang="en-US"/>
        </a:p>
      </dgm:t>
    </dgm:pt>
    <dgm:pt modelId="{B715E00A-EAA3-4A90-873D-022F5BA0A890}">
      <dgm:prSet custT="1"/>
      <dgm:spPr/>
      <dgm:t>
        <a:bodyPr/>
        <a:lstStyle/>
        <a:p>
          <a:r>
            <a:rPr lang="en-US" sz="2000" dirty="0"/>
            <a:t>The </a:t>
          </a:r>
          <a:r>
            <a:rPr lang="en-US" sz="2000" b="1" dirty="0"/>
            <a:t>sample statistic </a:t>
          </a:r>
          <a:r>
            <a:rPr lang="en-US" sz="2000" dirty="0"/>
            <a:t>may be either</a:t>
          </a:r>
        </a:p>
      </dgm:t>
    </dgm:pt>
    <dgm:pt modelId="{17BB2260-71C7-46AD-8600-C2E9BCB215F0}" type="parTrans" cxnId="{4B0DFB5A-6E66-4F95-B9EC-3353205F6D05}">
      <dgm:prSet/>
      <dgm:spPr/>
      <dgm:t>
        <a:bodyPr/>
        <a:lstStyle/>
        <a:p>
          <a:endParaRPr lang="en-US"/>
        </a:p>
      </dgm:t>
    </dgm:pt>
    <dgm:pt modelId="{4262DD8E-F004-40D9-A5DE-4E1DB4E8EFF2}" type="sibTrans" cxnId="{4B0DFB5A-6E66-4F95-B9EC-3353205F6D05}">
      <dgm:prSet/>
      <dgm:spPr/>
      <dgm:t>
        <a:bodyPr/>
        <a:lstStyle/>
        <a:p>
          <a:endParaRPr lang="en-US"/>
        </a:p>
      </dgm:t>
    </dgm:pt>
    <dgm:pt modelId="{3CBCD07E-E130-45FF-947C-577E12103D68}">
      <dgm:prSet/>
      <dgm:spPr/>
      <dgm:t>
        <a:bodyPr/>
        <a:lstStyle/>
        <a:p>
          <a:r>
            <a:rPr lang="en-US" dirty="0"/>
            <a:t>Use sample statistics to infer about the population through </a:t>
          </a:r>
          <a:r>
            <a:rPr lang="en-US" b="1" dirty="0"/>
            <a:t>confidence intervals </a:t>
          </a:r>
          <a:endParaRPr lang="en-US" dirty="0"/>
        </a:p>
      </dgm:t>
    </dgm:pt>
    <dgm:pt modelId="{EC8B0879-1C33-4C94-8E9D-A350C28635C9}" type="parTrans" cxnId="{80125E9D-2DB1-4B09-ABBA-9D9F194CF5CA}">
      <dgm:prSet/>
      <dgm:spPr/>
      <dgm:t>
        <a:bodyPr/>
        <a:lstStyle/>
        <a:p>
          <a:endParaRPr lang="en-US"/>
        </a:p>
      </dgm:t>
    </dgm:pt>
    <dgm:pt modelId="{7BD63166-0980-4D25-AD5E-856E6E057B09}" type="sibTrans" cxnId="{80125E9D-2DB1-4B09-ABBA-9D9F194CF5CA}">
      <dgm:prSet/>
      <dgm:spPr/>
      <dgm:t>
        <a:bodyPr/>
        <a:lstStyle/>
        <a:p>
          <a:endParaRPr lang="en-US"/>
        </a:p>
      </dgm:t>
    </dgm:pt>
    <dgm:pt modelId="{0191BDAA-9C5F-4E17-BDDA-A502C19128F1}">
      <dgm:prSet/>
      <dgm:spPr/>
      <dgm:t>
        <a:bodyPr/>
        <a:lstStyle/>
        <a:p>
          <a:r>
            <a:rPr lang="en-US" dirty="0"/>
            <a:t>So what is </a:t>
          </a:r>
          <a:r>
            <a:rPr lang="en-US" b="1" dirty="0"/>
            <a:t>confidence intervals</a:t>
          </a:r>
          <a:r>
            <a:rPr lang="en-US" dirty="0"/>
            <a:t>?</a:t>
          </a:r>
        </a:p>
      </dgm:t>
    </dgm:pt>
    <dgm:pt modelId="{A792FF7D-A041-4260-8205-77CBE645931D}" type="parTrans" cxnId="{BC927667-28E9-41E7-A3E3-9B59075E5988}">
      <dgm:prSet/>
      <dgm:spPr/>
      <dgm:t>
        <a:bodyPr/>
        <a:lstStyle/>
        <a:p>
          <a:endParaRPr lang="en-US"/>
        </a:p>
      </dgm:t>
    </dgm:pt>
    <dgm:pt modelId="{9310D6D2-AE48-403E-8736-46CFB059DA3B}" type="sibTrans" cxnId="{BC927667-28E9-41E7-A3E3-9B59075E5988}">
      <dgm:prSet/>
      <dgm:spPr/>
      <dgm:t>
        <a:bodyPr/>
        <a:lstStyle/>
        <a:p>
          <a:endParaRPr lang="en-US"/>
        </a:p>
      </dgm:t>
    </dgm:pt>
    <dgm:pt modelId="{03536C80-2B9A-4518-89AA-509508F9B346}">
      <dgm:prSet/>
      <dgm:spPr/>
      <dgm:t>
        <a:bodyPr/>
        <a:lstStyle/>
        <a:p>
          <a:r>
            <a:rPr lang="en-US" dirty="0"/>
            <a:t>a </a:t>
          </a:r>
          <a:r>
            <a:rPr lang="en-US" b="1" dirty="0"/>
            <a:t>percentage</a:t>
          </a:r>
          <a:r>
            <a:rPr lang="en-US" dirty="0"/>
            <a:t>, (i.e., 12% of the respondents stated they were “every likely” to patronize a new restaurant </a:t>
          </a:r>
          <a:r>
            <a:rPr lang="en-US" b="1" dirty="0"/>
            <a:t>OR</a:t>
          </a:r>
          <a:r>
            <a:rPr lang="en-US" dirty="0"/>
            <a:t> </a:t>
          </a:r>
        </a:p>
        <a:p>
          <a:r>
            <a:rPr lang="en-US" dirty="0"/>
            <a:t>a </a:t>
          </a:r>
          <a:r>
            <a:rPr lang="en-US" b="1" dirty="0"/>
            <a:t>mean</a:t>
          </a:r>
          <a:r>
            <a:rPr lang="en-US" dirty="0"/>
            <a:t>, i.e., the average amount spent per month in restaurants is $185</a:t>
          </a:r>
        </a:p>
      </dgm:t>
    </dgm:pt>
    <dgm:pt modelId="{58F51D6D-8F60-4FF9-8815-597CB53A0965}" type="parTrans" cxnId="{D5264729-85E0-4C09-8AA3-24A356622832}">
      <dgm:prSet/>
      <dgm:spPr/>
      <dgm:t>
        <a:bodyPr/>
        <a:lstStyle/>
        <a:p>
          <a:endParaRPr lang="en-US"/>
        </a:p>
      </dgm:t>
    </dgm:pt>
    <dgm:pt modelId="{3309C244-0F6C-4B03-B371-BBF5C544428A}" type="sibTrans" cxnId="{D5264729-85E0-4C09-8AA3-24A356622832}">
      <dgm:prSet/>
      <dgm:spPr/>
      <dgm:t>
        <a:bodyPr/>
        <a:lstStyle/>
        <a:p>
          <a:endParaRPr lang="en-US"/>
        </a:p>
      </dgm:t>
    </dgm:pt>
    <dgm:pt modelId="{3B01415F-EA53-40F1-9590-FE18CBC6D155}" type="pres">
      <dgm:prSet presAssocID="{795A83F6-C69F-4D9D-93FC-993D86C12FA9}" presName="vert0" presStyleCnt="0">
        <dgm:presLayoutVars>
          <dgm:dir/>
          <dgm:animOne val="branch"/>
          <dgm:animLvl val="lvl"/>
        </dgm:presLayoutVars>
      </dgm:prSet>
      <dgm:spPr/>
    </dgm:pt>
    <dgm:pt modelId="{53EA2642-12E4-4F21-B87F-51A8BD54A75D}" type="pres">
      <dgm:prSet presAssocID="{B51BA504-7E1D-42C7-801E-C94B2EB88B7B}" presName="thickLine" presStyleLbl="alignNode1" presStyleIdx="0" presStyleCnt="4"/>
      <dgm:spPr/>
    </dgm:pt>
    <dgm:pt modelId="{50AFD1B8-A686-4B68-90CC-85285B132A69}" type="pres">
      <dgm:prSet presAssocID="{B51BA504-7E1D-42C7-801E-C94B2EB88B7B}" presName="horz1" presStyleCnt="0"/>
      <dgm:spPr/>
    </dgm:pt>
    <dgm:pt modelId="{0851AFC0-F8E0-417C-87BC-04BC9CA8FD7B}" type="pres">
      <dgm:prSet presAssocID="{B51BA504-7E1D-42C7-801E-C94B2EB88B7B}" presName="tx1" presStyleLbl="revTx" presStyleIdx="0" presStyleCnt="5" custScaleX="500000"/>
      <dgm:spPr/>
    </dgm:pt>
    <dgm:pt modelId="{861A7938-77D5-4456-93C4-34A188F6AEE9}" type="pres">
      <dgm:prSet presAssocID="{B51BA504-7E1D-42C7-801E-C94B2EB88B7B}" presName="vert1" presStyleCnt="0"/>
      <dgm:spPr/>
    </dgm:pt>
    <dgm:pt modelId="{46CF7AC0-86EF-4902-8CD3-78AA8CF741DB}" type="pres">
      <dgm:prSet presAssocID="{B715E00A-EAA3-4A90-873D-022F5BA0A890}" presName="thickLine" presStyleLbl="alignNode1" presStyleIdx="1" presStyleCnt="4"/>
      <dgm:spPr/>
    </dgm:pt>
    <dgm:pt modelId="{27C819C8-943B-460B-9477-9ACF19749E36}" type="pres">
      <dgm:prSet presAssocID="{B715E00A-EAA3-4A90-873D-022F5BA0A890}" presName="horz1" presStyleCnt="0"/>
      <dgm:spPr/>
    </dgm:pt>
    <dgm:pt modelId="{5296528B-99E6-4EDD-ACBB-BDF80134D67A}" type="pres">
      <dgm:prSet presAssocID="{B715E00A-EAA3-4A90-873D-022F5BA0A890}" presName="tx1" presStyleLbl="revTx" presStyleIdx="1" presStyleCnt="5"/>
      <dgm:spPr/>
    </dgm:pt>
    <dgm:pt modelId="{FC541FB5-88D1-4DF3-BF8B-DBAA4FCFF024}" type="pres">
      <dgm:prSet presAssocID="{B715E00A-EAA3-4A90-873D-022F5BA0A890}" presName="vert1" presStyleCnt="0"/>
      <dgm:spPr/>
    </dgm:pt>
    <dgm:pt modelId="{06635841-D3F4-4C23-9E1B-6DB33EE52CAB}" type="pres">
      <dgm:prSet presAssocID="{03536C80-2B9A-4518-89AA-509508F9B346}" presName="vertSpace2a" presStyleCnt="0"/>
      <dgm:spPr/>
    </dgm:pt>
    <dgm:pt modelId="{EEAE959E-3432-487E-B64B-C9C3F1BDA46F}" type="pres">
      <dgm:prSet presAssocID="{03536C80-2B9A-4518-89AA-509508F9B346}" presName="horz2" presStyleCnt="0"/>
      <dgm:spPr/>
    </dgm:pt>
    <dgm:pt modelId="{23B1A551-9E32-49D1-AD29-C6542659CC58}" type="pres">
      <dgm:prSet presAssocID="{03536C80-2B9A-4518-89AA-509508F9B346}" presName="horzSpace2" presStyleCnt="0"/>
      <dgm:spPr/>
    </dgm:pt>
    <dgm:pt modelId="{B8A6EC0E-2BF8-4E62-92F3-2177CDC60FF6}" type="pres">
      <dgm:prSet presAssocID="{03536C80-2B9A-4518-89AA-509508F9B346}" presName="tx2" presStyleLbl="revTx" presStyleIdx="2" presStyleCnt="5"/>
      <dgm:spPr/>
    </dgm:pt>
    <dgm:pt modelId="{AAD53163-A422-472B-98FD-15E86CC94786}" type="pres">
      <dgm:prSet presAssocID="{03536C80-2B9A-4518-89AA-509508F9B346}" presName="vert2" presStyleCnt="0"/>
      <dgm:spPr/>
    </dgm:pt>
    <dgm:pt modelId="{8A1455AB-E379-42BF-8FC8-716C617A67AC}" type="pres">
      <dgm:prSet presAssocID="{03536C80-2B9A-4518-89AA-509508F9B346}" presName="thinLine2b" presStyleLbl="callout" presStyleIdx="0" presStyleCnt="1"/>
      <dgm:spPr/>
    </dgm:pt>
    <dgm:pt modelId="{575081AF-8605-43A3-A197-9B6A7317CEE5}" type="pres">
      <dgm:prSet presAssocID="{03536C80-2B9A-4518-89AA-509508F9B346}" presName="vertSpace2b" presStyleCnt="0"/>
      <dgm:spPr/>
    </dgm:pt>
    <dgm:pt modelId="{4843FDF1-0FB6-41EC-9B79-9D31B9FA696B}" type="pres">
      <dgm:prSet presAssocID="{3CBCD07E-E130-45FF-947C-577E12103D68}" presName="thickLine" presStyleLbl="alignNode1" presStyleIdx="2" presStyleCnt="4"/>
      <dgm:spPr/>
    </dgm:pt>
    <dgm:pt modelId="{571B2FC8-368C-4F7E-8F9B-F5C06A0A64EE}" type="pres">
      <dgm:prSet presAssocID="{3CBCD07E-E130-45FF-947C-577E12103D68}" presName="horz1" presStyleCnt="0"/>
      <dgm:spPr/>
    </dgm:pt>
    <dgm:pt modelId="{6177BD73-1D51-45F6-9F05-3B6BAE3F481A}" type="pres">
      <dgm:prSet presAssocID="{3CBCD07E-E130-45FF-947C-577E12103D68}" presName="tx1" presStyleLbl="revTx" presStyleIdx="3" presStyleCnt="5" custScaleX="500000"/>
      <dgm:spPr/>
    </dgm:pt>
    <dgm:pt modelId="{A9DE87F3-48B3-406B-BE9E-E2C4FEDA8DE2}" type="pres">
      <dgm:prSet presAssocID="{3CBCD07E-E130-45FF-947C-577E12103D68}" presName="vert1" presStyleCnt="0"/>
      <dgm:spPr/>
    </dgm:pt>
    <dgm:pt modelId="{75659748-DD77-49AD-8501-BCF9A2F8863B}" type="pres">
      <dgm:prSet presAssocID="{0191BDAA-9C5F-4E17-BDDA-A502C19128F1}" presName="thickLine" presStyleLbl="alignNode1" presStyleIdx="3" presStyleCnt="4"/>
      <dgm:spPr/>
    </dgm:pt>
    <dgm:pt modelId="{575442F6-DD51-4D6A-BE6E-042884CC96B5}" type="pres">
      <dgm:prSet presAssocID="{0191BDAA-9C5F-4E17-BDDA-A502C19128F1}" presName="horz1" presStyleCnt="0"/>
      <dgm:spPr/>
    </dgm:pt>
    <dgm:pt modelId="{C3012AA1-4561-4154-B1EA-5465D658B800}" type="pres">
      <dgm:prSet presAssocID="{0191BDAA-9C5F-4E17-BDDA-A502C19128F1}" presName="tx1" presStyleLbl="revTx" presStyleIdx="4" presStyleCnt="5" custScaleX="500000"/>
      <dgm:spPr/>
    </dgm:pt>
    <dgm:pt modelId="{6CB012D4-B728-47D9-9E0D-B26D9BA8752D}" type="pres">
      <dgm:prSet presAssocID="{0191BDAA-9C5F-4E17-BDDA-A502C19128F1}" presName="vert1" presStyleCnt="0"/>
      <dgm:spPr/>
    </dgm:pt>
  </dgm:ptLst>
  <dgm:cxnLst>
    <dgm:cxn modelId="{84FFD011-073F-4D76-99DA-40F594EF5EEE}" srcId="{795A83F6-C69F-4D9D-93FC-993D86C12FA9}" destId="{B51BA504-7E1D-42C7-801E-C94B2EB88B7B}" srcOrd="0" destOrd="0" parTransId="{5CE3A2F7-7CDF-46A7-86A4-2F9F51F1402C}" sibTransId="{E7AD2461-3882-4752-AFA3-CA6C1F93E6E3}"/>
    <dgm:cxn modelId="{FBF15B1A-0EDC-4070-92B5-1AAF84DA8C93}" type="presOf" srcId="{03536C80-2B9A-4518-89AA-509508F9B346}" destId="{B8A6EC0E-2BF8-4E62-92F3-2177CDC60FF6}" srcOrd="0" destOrd="0" presId="urn:microsoft.com/office/officeart/2008/layout/LinedList"/>
    <dgm:cxn modelId="{D5264729-85E0-4C09-8AA3-24A356622832}" srcId="{B715E00A-EAA3-4A90-873D-022F5BA0A890}" destId="{03536C80-2B9A-4518-89AA-509508F9B346}" srcOrd="0" destOrd="0" parTransId="{58F51D6D-8F60-4FF9-8815-597CB53A0965}" sibTransId="{3309C244-0F6C-4B03-B371-BBF5C544428A}"/>
    <dgm:cxn modelId="{57B4BB38-1B2D-4FC0-829E-7E0CF8A1B845}" type="presOf" srcId="{B51BA504-7E1D-42C7-801E-C94B2EB88B7B}" destId="{0851AFC0-F8E0-417C-87BC-04BC9CA8FD7B}" srcOrd="0" destOrd="0" presId="urn:microsoft.com/office/officeart/2008/layout/LinedList"/>
    <dgm:cxn modelId="{BC927667-28E9-41E7-A3E3-9B59075E5988}" srcId="{795A83F6-C69F-4D9D-93FC-993D86C12FA9}" destId="{0191BDAA-9C5F-4E17-BDDA-A502C19128F1}" srcOrd="3" destOrd="0" parTransId="{A792FF7D-A041-4260-8205-77CBE645931D}" sibTransId="{9310D6D2-AE48-403E-8736-46CFB059DA3B}"/>
    <dgm:cxn modelId="{25005F71-3607-49E5-9F3E-BFB0F33BE0AF}" type="presOf" srcId="{B715E00A-EAA3-4A90-873D-022F5BA0A890}" destId="{5296528B-99E6-4EDD-ACBB-BDF80134D67A}" srcOrd="0" destOrd="0" presId="urn:microsoft.com/office/officeart/2008/layout/LinedList"/>
    <dgm:cxn modelId="{4B0DFB5A-6E66-4F95-B9EC-3353205F6D05}" srcId="{795A83F6-C69F-4D9D-93FC-993D86C12FA9}" destId="{B715E00A-EAA3-4A90-873D-022F5BA0A890}" srcOrd="1" destOrd="0" parTransId="{17BB2260-71C7-46AD-8600-C2E9BCB215F0}" sibTransId="{4262DD8E-F004-40D9-A5DE-4E1DB4E8EFF2}"/>
    <dgm:cxn modelId="{3F271983-5BFD-4F4C-AB51-918D6F4BC6D2}" type="presOf" srcId="{3CBCD07E-E130-45FF-947C-577E12103D68}" destId="{6177BD73-1D51-45F6-9F05-3B6BAE3F481A}" srcOrd="0" destOrd="0" presId="urn:microsoft.com/office/officeart/2008/layout/LinedList"/>
    <dgm:cxn modelId="{52F6EE8C-067C-4E46-ADC3-63FEFCD21D47}" type="presOf" srcId="{0191BDAA-9C5F-4E17-BDDA-A502C19128F1}" destId="{C3012AA1-4561-4154-B1EA-5465D658B800}" srcOrd="0" destOrd="0" presId="urn:microsoft.com/office/officeart/2008/layout/LinedList"/>
    <dgm:cxn modelId="{80125E9D-2DB1-4B09-ABBA-9D9F194CF5CA}" srcId="{795A83F6-C69F-4D9D-93FC-993D86C12FA9}" destId="{3CBCD07E-E130-45FF-947C-577E12103D68}" srcOrd="2" destOrd="0" parTransId="{EC8B0879-1C33-4C94-8E9D-A350C28635C9}" sibTransId="{7BD63166-0980-4D25-AD5E-856E6E057B09}"/>
    <dgm:cxn modelId="{109054B6-70F9-400A-9D78-767E6AD8971E}" type="presOf" srcId="{795A83F6-C69F-4D9D-93FC-993D86C12FA9}" destId="{3B01415F-EA53-40F1-9590-FE18CBC6D155}" srcOrd="0" destOrd="0" presId="urn:microsoft.com/office/officeart/2008/layout/LinedList"/>
    <dgm:cxn modelId="{474BFFD8-955F-44E4-8A79-C9DEE738223E}" type="presParOf" srcId="{3B01415F-EA53-40F1-9590-FE18CBC6D155}" destId="{53EA2642-12E4-4F21-B87F-51A8BD54A75D}" srcOrd="0" destOrd="0" presId="urn:microsoft.com/office/officeart/2008/layout/LinedList"/>
    <dgm:cxn modelId="{D5277DFC-302C-4975-B800-0C6472363EDE}" type="presParOf" srcId="{3B01415F-EA53-40F1-9590-FE18CBC6D155}" destId="{50AFD1B8-A686-4B68-90CC-85285B132A69}" srcOrd="1" destOrd="0" presId="urn:microsoft.com/office/officeart/2008/layout/LinedList"/>
    <dgm:cxn modelId="{B7CCAFE4-7729-4ECD-B071-5B6C5590C274}" type="presParOf" srcId="{50AFD1B8-A686-4B68-90CC-85285B132A69}" destId="{0851AFC0-F8E0-417C-87BC-04BC9CA8FD7B}" srcOrd="0" destOrd="0" presId="urn:microsoft.com/office/officeart/2008/layout/LinedList"/>
    <dgm:cxn modelId="{0F759CEF-1FD5-465D-8C24-28F2D0E348B3}" type="presParOf" srcId="{50AFD1B8-A686-4B68-90CC-85285B132A69}" destId="{861A7938-77D5-4456-93C4-34A188F6AEE9}" srcOrd="1" destOrd="0" presId="urn:microsoft.com/office/officeart/2008/layout/LinedList"/>
    <dgm:cxn modelId="{3E32F799-FC70-43E9-A30B-938AE7B7AC4A}" type="presParOf" srcId="{3B01415F-EA53-40F1-9590-FE18CBC6D155}" destId="{46CF7AC0-86EF-4902-8CD3-78AA8CF741DB}" srcOrd="2" destOrd="0" presId="urn:microsoft.com/office/officeart/2008/layout/LinedList"/>
    <dgm:cxn modelId="{C94A5140-324B-46FB-A87E-5D908EE55AEF}" type="presParOf" srcId="{3B01415F-EA53-40F1-9590-FE18CBC6D155}" destId="{27C819C8-943B-460B-9477-9ACF19749E36}" srcOrd="3" destOrd="0" presId="urn:microsoft.com/office/officeart/2008/layout/LinedList"/>
    <dgm:cxn modelId="{6012B993-1616-4C79-9E97-D9FA8C2E10FC}" type="presParOf" srcId="{27C819C8-943B-460B-9477-9ACF19749E36}" destId="{5296528B-99E6-4EDD-ACBB-BDF80134D67A}" srcOrd="0" destOrd="0" presId="urn:microsoft.com/office/officeart/2008/layout/LinedList"/>
    <dgm:cxn modelId="{42249C15-FDD0-4340-AFD6-6A92DD0298D3}" type="presParOf" srcId="{27C819C8-943B-460B-9477-9ACF19749E36}" destId="{FC541FB5-88D1-4DF3-BF8B-DBAA4FCFF024}" srcOrd="1" destOrd="0" presId="urn:microsoft.com/office/officeart/2008/layout/LinedList"/>
    <dgm:cxn modelId="{4ABC3597-7997-46EF-9F2A-103855484D4F}" type="presParOf" srcId="{FC541FB5-88D1-4DF3-BF8B-DBAA4FCFF024}" destId="{06635841-D3F4-4C23-9E1B-6DB33EE52CAB}" srcOrd="0" destOrd="0" presId="urn:microsoft.com/office/officeart/2008/layout/LinedList"/>
    <dgm:cxn modelId="{A9D716F3-0A76-4593-9425-78CE3E404A60}" type="presParOf" srcId="{FC541FB5-88D1-4DF3-BF8B-DBAA4FCFF024}" destId="{EEAE959E-3432-487E-B64B-C9C3F1BDA46F}" srcOrd="1" destOrd="0" presId="urn:microsoft.com/office/officeart/2008/layout/LinedList"/>
    <dgm:cxn modelId="{D1FCD3D0-E9F0-4CB0-9874-50648D0D3D5D}" type="presParOf" srcId="{EEAE959E-3432-487E-B64B-C9C3F1BDA46F}" destId="{23B1A551-9E32-49D1-AD29-C6542659CC58}" srcOrd="0" destOrd="0" presId="urn:microsoft.com/office/officeart/2008/layout/LinedList"/>
    <dgm:cxn modelId="{43AD143B-2CC7-4CB4-B89F-DBB22967E27C}" type="presParOf" srcId="{EEAE959E-3432-487E-B64B-C9C3F1BDA46F}" destId="{B8A6EC0E-2BF8-4E62-92F3-2177CDC60FF6}" srcOrd="1" destOrd="0" presId="urn:microsoft.com/office/officeart/2008/layout/LinedList"/>
    <dgm:cxn modelId="{B72A4322-4460-4B2C-9C3A-910E88E044CD}" type="presParOf" srcId="{EEAE959E-3432-487E-B64B-C9C3F1BDA46F}" destId="{AAD53163-A422-472B-98FD-15E86CC94786}" srcOrd="2" destOrd="0" presId="urn:microsoft.com/office/officeart/2008/layout/LinedList"/>
    <dgm:cxn modelId="{F26A2841-9A44-40D6-B250-3135D4DCB59B}" type="presParOf" srcId="{FC541FB5-88D1-4DF3-BF8B-DBAA4FCFF024}" destId="{8A1455AB-E379-42BF-8FC8-716C617A67AC}" srcOrd="2" destOrd="0" presId="urn:microsoft.com/office/officeart/2008/layout/LinedList"/>
    <dgm:cxn modelId="{442FAB3F-13B1-4DF2-B55E-0F26D3782E7B}" type="presParOf" srcId="{FC541FB5-88D1-4DF3-BF8B-DBAA4FCFF024}" destId="{575081AF-8605-43A3-A197-9B6A7317CEE5}" srcOrd="3" destOrd="0" presId="urn:microsoft.com/office/officeart/2008/layout/LinedList"/>
    <dgm:cxn modelId="{B0058552-2452-4D7A-AFAA-42E4311DE39C}" type="presParOf" srcId="{3B01415F-EA53-40F1-9590-FE18CBC6D155}" destId="{4843FDF1-0FB6-41EC-9B79-9D31B9FA696B}" srcOrd="4" destOrd="0" presId="urn:microsoft.com/office/officeart/2008/layout/LinedList"/>
    <dgm:cxn modelId="{0D473938-EB7C-4ED1-AC84-9A9F0451104D}" type="presParOf" srcId="{3B01415F-EA53-40F1-9590-FE18CBC6D155}" destId="{571B2FC8-368C-4F7E-8F9B-F5C06A0A64EE}" srcOrd="5" destOrd="0" presId="urn:microsoft.com/office/officeart/2008/layout/LinedList"/>
    <dgm:cxn modelId="{17702974-95C1-4879-8156-2DB475F58254}" type="presParOf" srcId="{571B2FC8-368C-4F7E-8F9B-F5C06A0A64EE}" destId="{6177BD73-1D51-45F6-9F05-3B6BAE3F481A}" srcOrd="0" destOrd="0" presId="urn:microsoft.com/office/officeart/2008/layout/LinedList"/>
    <dgm:cxn modelId="{2B6AA6A0-7125-4617-81CD-E0ED6F10D0BB}" type="presParOf" srcId="{571B2FC8-368C-4F7E-8F9B-F5C06A0A64EE}" destId="{A9DE87F3-48B3-406B-BE9E-E2C4FEDA8DE2}" srcOrd="1" destOrd="0" presId="urn:microsoft.com/office/officeart/2008/layout/LinedList"/>
    <dgm:cxn modelId="{7BAE0A8B-CC84-4403-A977-8DAD66854125}" type="presParOf" srcId="{3B01415F-EA53-40F1-9590-FE18CBC6D155}" destId="{75659748-DD77-49AD-8501-BCF9A2F8863B}" srcOrd="6" destOrd="0" presId="urn:microsoft.com/office/officeart/2008/layout/LinedList"/>
    <dgm:cxn modelId="{C43559C6-672D-42C6-97CE-4B92598E1316}" type="presParOf" srcId="{3B01415F-EA53-40F1-9590-FE18CBC6D155}" destId="{575442F6-DD51-4D6A-BE6E-042884CC96B5}" srcOrd="7" destOrd="0" presId="urn:microsoft.com/office/officeart/2008/layout/LinedList"/>
    <dgm:cxn modelId="{F9B1EBAF-8D65-4CF4-9FC7-6C6E6E0EAACE}" type="presParOf" srcId="{575442F6-DD51-4D6A-BE6E-042884CC96B5}" destId="{C3012AA1-4561-4154-B1EA-5465D658B800}" srcOrd="0" destOrd="0" presId="urn:microsoft.com/office/officeart/2008/layout/LinedList"/>
    <dgm:cxn modelId="{7A7C23CF-EE1B-4773-8B90-E6155B445B56}" type="presParOf" srcId="{575442F6-DD51-4D6A-BE6E-042884CC96B5}" destId="{6CB012D4-B728-47D9-9E0D-B26D9BA8752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DFC47D-BAAF-4882-BA2A-C91F450AB02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BA80D6-B3D4-4E28-A15A-2966301B3743}">
      <dgm:prSet/>
      <dgm:spPr/>
      <dgm:t>
        <a:bodyPr/>
        <a:lstStyle/>
        <a:p>
          <a:r>
            <a:rPr lang="en-US"/>
            <a:t>Confidence Interval: </a:t>
          </a:r>
        </a:p>
      </dgm:t>
    </dgm:pt>
    <dgm:pt modelId="{4BB64375-2E9C-4500-8FCA-D1A244013075}" type="parTrans" cxnId="{A30F8B62-E499-44E8-B353-50613CEC2435}">
      <dgm:prSet/>
      <dgm:spPr/>
      <dgm:t>
        <a:bodyPr/>
        <a:lstStyle/>
        <a:p>
          <a:endParaRPr lang="en-US"/>
        </a:p>
      </dgm:t>
    </dgm:pt>
    <dgm:pt modelId="{A1219A8E-A29D-405F-90B5-FD022A58F394}" type="sibTrans" cxnId="{A30F8B62-E499-44E8-B353-50613CEC2435}">
      <dgm:prSet/>
      <dgm:spPr/>
      <dgm:t>
        <a:bodyPr/>
        <a:lstStyle/>
        <a:p>
          <a:endParaRPr lang="en-US"/>
        </a:p>
      </dgm:t>
    </dgm:pt>
    <mc:AlternateContent xmlns:mc="http://schemas.openxmlformats.org/markup-compatibility/2006" xmlns:a14="http://schemas.microsoft.com/office/drawing/2010/main">
      <mc:Choice Requires="a14">
        <dgm:pt modelId="{1C94B6B2-4482-4650-83EB-92A2579C687B}">
          <dgm:prSet/>
          <dgm:spPr/>
          <dgm:t>
            <a:bodyPr/>
            <a:lstStyle/>
            <a:p>
              <a:r>
                <a:rPr lang="en-US" dirty="0"/>
                <a:t>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dgm:t>
        </dgm:pt>
      </mc:Choice>
      <mc:Fallback xmlns="">
        <dgm:pt modelId="{1C94B6B2-4482-4650-83EB-92A2579C687B}">
          <dgm:prSet/>
          <dgm:spPr/>
          <dgm:t>
            <a:bodyPr/>
            <a:lstStyle/>
            <a:p>
              <a:r>
                <a:rPr lang="en-US" dirty="0"/>
                <a:t>Mean: </a:t>
              </a:r>
              <a:r>
                <a:rPr lang="en-US" b="0" i="0">
                  <a:latin typeface="Cambria Math" panose="02040503050406030204" pitchFamily="18" charset="0"/>
                </a:rPr>
                <a:t>𝑥 ̅</a:t>
              </a:r>
              <a:r>
                <a:rPr lang="en-US" b="0" i="0" dirty="0">
                  <a:latin typeface="Cambria Math" panose="02040503050406030204" pitchFamily="18" charset="0"/>
                </a:rPr>
                <a:t>±𝑡_{𝑐𝑟𝑖𝑡𝑖𝑐𝑎𝑙}   ∗𝑆𝐸</a:t>
              </a:r>
              <a:endParaRPr lang="en-US" dirty="0"/>
            </a:p>
          </dgm:t>
        </dgm:pt>
      </mc:Fallback>
    </mc:AlternateContent>
    <dgm:pt modelId="{DAD3BC76-10CD-4CD6-84DC-DEC0D857B927}" type="parTrans" cxnId="{4F062B5D-6801-4894-9812-DC8CD6758CDD}">
      <dgm:prSet/>
      <dgm:spPr/>
      <dgm:t>
        <a:bodyPr/>
        <a:lstStyle/>
        <a:p>
          <a:endParaRPr lang="en-US"/>
        </a:p>
      </dgm:t>
    </dgm:pt>
    <dgm:pt modelId="{80F9BCF4-0F98-4B2E-B443-DFC6E6C5C3C0}" type="sibTrans" cxnId="{4F062B5D-6801-4894-9812-DC8CD6758CDD}">
      <dgm:prSet/>
      <dgm:spPr/>
      <dgm:t>
        <a:bodyPr/>
        <a:lstStyle/>
        <a:p>
          <a:endParaRPr lang="en-US"/>
        </a:p>
      </dgm:t>
    </dgm:pt>
    <mc:AlternateContent xmlns:mc="http://schemas.openxmlformats.org/markup-compatibility/2006" xmlns:a14="http://schemas.microsoft.com/office/drawing/2010/main">
      <mc:Choice Requires="a14">
        <dgm:pt modelId="{C10FA1B7-B3E7-4491-BB79-EAA2381DA9CC}">
          <dgm:prSet/>
          <dgm:spPr/>
          <dgm:t>
            <a:bodyPr/>
            <a:lstStyle/>
            <a:p>
              <a:r>
                <a:rPr lang="en-US" dirty="0"/>
                <a:t>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dgm:t>
        </dgm:pt>
      </mc:Choice>
      <mc:Fallback xmlns="">
        <dgm:pt modelId="{C10FA1B7-B3E7-4491-BB79-EAA2381DA9CC}">
          <dgm:prSet/>
          <dgm:spPr/>
          <dgm:t>
            <a:bodyPr/>
            <a:lstStyle/>
            <a:p>
              <a:r>
                <a:rPr lang="en-US" dirty="0"/>
                <a:t>Standard error = </a:t>
              </a:r>
              <a:r>
                <a:rPr lang="en-US" b="0" i="0">
                  <a:latin typeface="Cambria Math" panose="02040503050406030204" pitchFamily="18" charset="0"/>
                </a:rPr>
                <a:t>𝑆𝐷/(√𝑛)</a:t>
              </a:r>
              <a:endParaRPr lang="en-US" dirty="0"/>
            </a:p>
          </dgm:t>
        </dgm:pt>
      </mc:Fallback>
    </mc:AlternateContent>
    <dgm:pt modelId="{76C88E54-5631-4944-8C57-45C198E7816A}" type="parTrans" cxnId="{B32D2695-C04A-4379-90C4-F8DC8226A633}">
      <dgm:prSet/>
      <dgm:spPr/>
      <dgm:t>
        <a:bodyPr/>
        <a:lstStyle/>
        <a:p>
          <a:endParaRPr lang="en-US"/>
        </a:p>
      </dgm:t>
    </dgm:pt>
    <dgm:pt modelId="{1DCD63A9-C604-4322-AA11-E1E6D3BCF17D}" type="sibTrans" cxnId="{B32D2695-C04A-4379-90C4-F8DC8226A633}">
      <dgm:prSet/>
      <dgm:spPr/>
      <dgm:t>
        <a:bodyPr/>
        <a:lstStyle/>
        <a:p>
          <a:endParaRPr lang="en-US"/>
        </a:p>
      </dgm:t>
    </dgm:pt>
    <mc:AlternateContent xmlns:mc="http://schemas.openxmlformats.org/markup-compatibility/2006" xmlns:a14="http://schemas.microsoft.com/office/drawing/2010/main">
      <mc:Choice Requires="a14">
        <dgm:pt modelId="{320B24C9-8DFB-422C-A1AA-C7B555F471FE}">
          <dgm:prSet/>
          <dgm:spPr/>
          <dgm:t>
            <a:bodyPr/>
            <a:lstStyle/>
            <a:p>
              <a:r>
                <a:rPr lang="en-US" dirty="0"/>
                <a:t>Proportion: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dgm:t>
        </dgm:pt>
      </mc:Choice>
      <mc:Fallback xmlns="">
        <dgm:pt modelId="{320B24C9-8DFB-422C-A1AA-C7B555F471FE}">
          <dgm:prSet/>
          <dgm:spPr/>
          <dgm:t>
            <a:bodyPr/>
            <a:lstStyle/>
            <a:p>
              <a:r>
                <a:rPr lang="en-US" dirty="0"/>
                <a:t>Proportion: </a:t>
              </a:r>
              <a:r>
                <a:rPr lang="en-US" b="0" i="0">
                  <a:latin typeface="Cambria Math" panose="02040503050406030204" pitchFamily="18" charset="0"/>
                </a:rPr>
                <a:t>𝑝±𝑡_𝑐𝑟𝑖𝑡𝑖𝑐𝑎𝑙  ∗𝑆𝐸</a:t>
              </a:r>
              <a:endParaRPr lang="en-US" dirty="0"/>
            </a:p>
          </dgm:t>
        </dgm:pt>
      </mc:Fallback>
    </mc:AlternateContent>
    <dgm:pt modelId="{DC9D7AE7-BDAE-45A0-9504-18AF819767CD}" type="parTrans" cxnId="{31DE84C1-C462-4379-B8C5-8A493F80E9C4}">
      <dgm:prSet/>
      <dgm:spPr/>
      <dgm:t>
        <a:bodyPr/>
        <a:lstStyle/>
        <a:p>
          <a:endParaRPr lang="en-US"/>
        </a:p>
      </dgm:t>
    </dgm:pt>
    <dgm:pt modelId="{F3978D52-C257-4108-A9F9-4DEE444C09A3}" type="sibTrans" cxnId="{31DE84C1-C462-4379-B8C5-8A493F80E9C4}">
      <dgm:prSet/>
      <dgm:spPr/>
      <dgm:t>
        <a:bodyPr/>
        <a:lstStyle/>
        <a:p>
          <a:endParaRPr lang="en-US"/>
        </a:p>
      </dgm:t>
    </dgm:pt>
    <mc:AlternateContent xmlns:mc="http://schemas.openxmlformats.org/markup-compatibility/2006" xmlns:a14="http://schemas.microsoft.com/office/drawing/2010/main">
      <mc:Choice Requires="a14">
        <dgm:pt modelId="{43CFB3A6-A8C6-4D18-B49B-6D20FAF12862}">
          <dgm:prSet/>
          <dgm:spPr/>
          <dgm:t>
            <a:bodyPr/>
            <a:lstStyle/>
            <a:p>
              <a:r>
                <a:rPr lang="en-US" dirty="0"/>
                <a:t>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dgm:t>
        </dgm:pt>
      </mc:Choice>
      <mc:Fallback xmlns="">
        <dgm:pt modelId="{43CFB3A6-A8C6-4D18-B49B-6D20FAF12862}">
          <dgm:prSet/>
          <dgm:spPr/>
          <dgm:t>
            <a:bodyPr/>
            <a:lstStyle/>
            <a:p>
              <a:r>
                <a:rPr lang="en-US" dirty="0"/>
                <a:t>Standard error = </a:t>
              </a:r>
              <a:r>
                <a:rPr lang="en-US" b="0" i="0">
                  <a:latin typeface="Cambria Math" panose="02040503050406030204" pitchFamily="18" charset="0"/>
                </a:rPr>
                <a:t>√(𝑝∗𝑞/𝑛)</a:t>
              </a:r>
              <a:r>
                <a:rPr lang="en-US" dirty="0"/>
                <a:t> where p = 1- q</a:t>
              </a:r>
            </a:p>
          </dgm:t>
        </dgm:pt>
      </mc:Fallback>
    </mc:AlternateContent>
    <dgm:pt modelId="{3E091923-5EB0-42E1-923E-F4AF040F439F}" type="parTrans" cxnId="{28298F09-045F-4EEB-A432-7621757F73CC}">
      <dgm:prSet/>
      <dgm:spPr/>
      <dgm:t>
        <a:bodyPr/>
        <a:lstStyle/>
        <a:p>
          <a:endParaRPr lang="en-US"/>
        </a:p>
      </dgm:t>
    </dgm:pt>
    <dgm:pt modelId="{B9C672DC-242D-4C9B-AC40-B937580C4A13}" type="sibTrans" cxnId="{28298F09-045F-4EEB-A432-7621757F73CC}">
      <dgm:prSet/>
      <dgm:spPr/>
      <dgm:t>
        <a:bodyPr/>
        <a:lstStyle/>
        <a:p>
          <a:endParaRPr lang="en-US"/>
        </a:p>
      </dgm:t>
    </dgm:pt>
    <dgm:pt modelId="{4FAA96F9-6014-4719-AD15-5AC789979CF2}" type="pres">
      <dgm:prSet presAssocID="{8EDFC47D-BAAF-4882-BA2A-C91F450AB029}" presName="linear" presStyleCnt="0">
        <dgm:presLayoutVars>
          <dgm:animLvl val="lvl"/>
          <dgm:resizeHandles val="exact"/>
        </dgm:presLayoutVars>
      </dgm:prSet>
      <dgm:spPr/>
    </dgm:pt>
    <dgm:pt modelId="{D078959C-9EEA-4C91-946B-006D21EA4D2F}" type="pres">
      <dgm:prSet presAssocID="{ABBA80D6-B3D4-4E28-A15A-2966301B3743}" presName="parentText" presStyleLbl="node1" presStyleIdx="0" presStyleCnt="1">
        <dgm:presLayoutVars>
          <dgm:chMax val="0"/>
          <dgm:bulletEnabled val="1"/>
        </dgm:presLayoutVars>
      </dgm:prSet>
      <dgm:spPr/>
    </dgm:pt>
    <dgm:pt modelId="{1263E40E-F126-4616-B54F-142C3BC53A44}" type="pres">
      <dgm:prSet presAssocID="{ABBA80D6-B3D4-4E28-A15A-2966301B3743}" presName="childText" presStyleLbl="revTx" presStyleIdx="0" presStyleCnt="1">
        <dgm:presLayoutVars>
          <dgm:bulletEnabled val="1"/>
        </dgm:presLayoutVars>
      </dgm:prSet>
      <dgm:spPr/>
    </dgm:pt>
  </dgm:ptLst>
  <dgm:cxnLst>
    <dgm:cxn modelId="{28298F09-045F-4EEB-A432-7621757F73CC}" srcId="{320B24C9-8DFB-422C-A1AA-C7B555F471FE}" destId="{43CFB3A6-A8C6-4D18-B49B-6D20FAF12862}" srcOrd="0" destOrd="0" parTransId="{3E091923-5EB0-42E1-923E-F4AF040F439F}" sibTransId="{B9C672DC-242D-4C9B-AC40-B937580C4A13}"/>
    <dgm:cxn modelId="{4F062B5D-6801-4894-9812-DC8CD6758CDD}" srcId="{ABBA80D6-B3D4-4E28-A15A-2966301B3743}" destId="{1C94B6B2-4482-4650-83EB-92A2579C687B}" srcOrd="0" destOrd="0" parTransId="{DAD3BC76-10CD-4CD6-84DC-DEC0D857B927}" sibTransId="{80F9BCF4-0F98-4B2E-B443-DFC6E6C5C3C0}"/>
    <dgm:cxn modelId="{A30F8B62-E499-44E8-B353-50613CEC2435}" srcId="{8EDFC47D-BAAF-4882-BA2A-C91F450AB029}" destId="{ABBA80D6-B3D4-4E28-A15A-2966301B3743}" srcOrd="0" destOrd="0" parTransId="{4BB64375-2E9C-4500-8FCA-D1A244013075}" sibTransId="{A1219A8E-A29D-405F-90B5-FD022A58F394}"/>
    <dgm:cxn modelId="{ADFB3076-A798-4EFF-B41A-FDD64F4AB559}" type="presOf" srcId="{8EDFC47D-BAAF-4882-BA2A-C91F450AB029}" destId="{4FAA96F9-6014-4719-AD15-5AC789979CF2}" srcOrd="0" destOrd="0" presId="urn:microsoft.com/office/officeart/2005/8/layout/vList2"/>
    <dgm:cxn modelId="{B32D2695-C04A-4379-90C4-F8DC8226A633}" srcId="{1C94B6B2-4482-4650-83EB-92A2579C687B}" destId="{C10FA1B7-B3E7-4491-BB79-EAA2381DA9CC}" srcOrd="0" destOrd="0" parTransId="{76C88E54-5631-4944-8C57-45C198E7816A}" sibTransId="{1DCD63A9-C604-4322-AA11-E1E6D3BCF17D}"/>
    <dgm:cxn modelId="{31DE84C1-C462-4379-B8C5-8A493F80E9C4}" srcId="{ABBA80D6-B3D4-4E28-A15A-2966301B3743}" destId="{320B24C9-8DFB-422C-A1AA-C7B555F471FE}" srcOrd="1" destOrd="0" parTransId="{DC9D7AE7-BDAE-45A0-9504-18AF819767CD}" sibTransId="{F3978D52-C257-4108-A9F9-4DEE444C09A3}"/>
    <dgm:cxn modelId="{9CE086C1-FE10-426D-9997-741CD7A82585}" type="presOf" srcId="{1C94B6B2-4482-4650-83EB-92A2579C687B}" destId="{1263E40E-F126-4616-B54F-142C3BC53A44}" srcOrd="0" destOrd="0" presId="urn:microsoft.com/office/officeart/2005/8/layout/vList2"/>
    <dgm:cxn modelId="{77A1CAC9-1F9B-4BBB-82A6-371B7C1A1B83}" type="presOf" srcId="{ABBA80D6-B3D4-4E28-A15A-2966301B3743}" destId="{D078959C-9EEA-4C91-946B-006D21EA4D2F}" srcOrd="0" destOrd="0" presId="urn:microsoft.com/office/officeart/2005/8/layout/vList2"/>
    <dgm:cxn modelId="{70A7C9D6-A0CA-46CF-9F12-2EC7E3FAA4EB}" type="presOf" srcId="{43CFB3A6-A8C6-4D18-B49B-6D20FAF12862}" destId="{1263E40E-F126-4616-B54F-142C3BC53A44}" srcOrd="0" destOrd="3" presId="urn:microsoft.com/office/officeart/2005/8/layout/vList2"/>
    <dgm:cxn modelId="{362C7ED7-7561-4454-A9DC-8BFC5471B4C7}" type="presOf" srcId="{320B24C9-8DFB-422C-A1AA-C7B555F471FE}" destId="{1263E40E-F126-4616-B54F-142C3BC53A44}" srcOrd="0" destOrd="2" presId="urn:microsoft.com/office/officeart/2005/8/layout/vList2"/>
    <dgm:cxn modelId="{751368FA-D60B-49B6-8CF6-C4E6833E6A18}" type="presOf" srcId="{C10FA1B7-B3E7-4491-BB79-EAA2381DA9CC}" destId="{1263E40E-F126-4616-B54F-142C3BC53A44}" srcOrd="0" destOrd="1" presId="urn:microsoft.com/office/officeart/2005/8/layout/vList2"/>
    <dgm:cxn modelId="{1E652B1A-0CF8-4F8B-8721-5B9EB2035FBC}" type="presParOf" srcId="{4FAA96F9-6014-4719-AD15-5AC789979CF2}" destId="{D078959C-9EEA-4C91-946B-006D21EA4D2F}" srcOrd="0" destOrd="0" presId="urn:microsoft.com/office/officeart/2005/8/layout/vList2"/>
    <dgm:cxn modelId="{CFA94A3E-37B0-4419-B378-30D55708B821}" type="presParOf" srcId="{4FAA96F9-6014-4719-AD15-5AC789979CF2}" destId="{1263E40E-F126-4616-B54F-142C3BC53A4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DFC47D-BAAF-4882-BA2A-C91F450AB02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BA80D6-B3D4-4E28-A15A-2966301B3743}">
      <dgm:prSet/>
      <dgm:spPr/>
      <dgm:t>
        <a:bodyPr/>
        <a:lstStyle/>
        <a:p>
          <a:r>
            <a:rPr lang="en-US"/>
            <a:t>Confidence Interval: </a:t>
          </a:r>
        </a:p>
      </dgm:t>
    </dgm:pt>
    <dgm:pt modelId="{4BB64375-2E9C-4500-8FCA-D1A244013075}" type="parTrans" cxnId="{A30F8B62-E499-44E8-B353-50613CEC2435}">
      <dgm:prSet/>
      <dgm:spPr/>
      <dgm:t>
        <a:bodyPr/>
        <a:lstStyle/>
        <a:p>
          <a:endParaRPr lang="en-US"/>
        </a:p>
      </dgm:t>
    </dgm:pt>
    <dgm:pt modelId="{A1219A8E-A29D-405F-90B5-FD022A58F394}" type="sibTrans" cxnId="{A30F8B62-E499-44E8-B353-50613CEC2435}">
      <dgm:prSet/>
      <dgm:spPr/>
      <dgm:t>
        <a:bodyPr/>
        <a:lstStyle/>
        <a:p>
          <a:endParaRPr lang="en-US"/>
        </a:p>
      </dgm:t>
    </dgm:pt>
    <dgm:pt modelId="{1C94B6B2-4482-4650-83EB-92A2579C687B}">
      <dgm:prSet/>
      <dgm:spPr>
        <a:blipFill>
          <a:blip xmlns:r="http://schemas.openxmlformats.org/officeDocument/2006/relationships" r:embed="rId1"/>
          <a:stretch>
            <a:fillRect l="-1753" t="-3240" b="-5449"/>
          </a:stretch>
        </a:blipFill>
      </dgm:spPr>
      <dgm:t>
        <a:bodyPr/>
        <a:lstStyle/>
        <a:p>
          <a:r>
            <a:rPr lang="en-US">
              <a:noFill/>
            </a:rPr>
            <a:t> </a:t>
          </a:r>
        </a:p>
      </dgm:t>
    </dgm:pt>
    <dgm:pt modelId="{DAD3BC76-10CD-4CD6-84DC-DEC0D857B927}" type="parTrans" cxnId="{4F062B5D-6801-4894-9812-DC8CD6758CDD}">
      <dgm:prSet/>
      <dgm:spPr/>
      <dgm:t>
        <a:bodyPr/>
        <a:lstStyle/>
        <a:p>
          <a:endParaRPr lang="en-US"/>
        </a:p>
      </dgm:t>
    </dgm:pt>
    <dgm:pt modelId="{80F9BCF4-0F98-4B2E-B443-DFC6E6C5C3C0}" type="sibTrans" cxnId="{4F062B5D-6801-4894-9812-DC8CD6758CDD}">
      <dgm:prSet/>
      <dgm:spPr/>
      <dgm:t>
        <a:bodyPr/>
        <a:lstStyle/>
        <a:p>
          <a:endParaRPr lang="en-US"/>
        </a:p>
      </dgm:t>
    </dgm:pt>
    <dgm:pt modelId="{C10FA1B7-B3E7-4491-BB79-EAA2381DA9CC}">
      <dgm:prSet/>
      <dgm:spPr/>
      <dgm:t>
        <a:bodyPr/>
        <a:lstStyle/>
        <a:p>
          <a:r>
            <a:rPr lang="en-US">
              <a:noFill/>
            </a:rPr>
            <a:t> </a:t>
          </a:r>
        </a:p>
      </dgm:t>
    </dgm:pt>
    <dgm:pt modelId="{76C88E54-5631-4944-8C57-45C198E7816A}" type="parTrans" cxnId="{B32D2695-C04A-4379-90C4-F8DC8226A633}">
      <dgm:prSet/>
      <dgm:spPr/>
      <dgm:t>
        <a:bodyPr/>
        <a:lstStyle/>
        <a:p>
          <a:endParaRPr lang="en-US"/>
        </a:p>
      </dgm:t>
    </dgm:pt>
    <dgm:pt modelId="{1DCD63A9-C604-4322-AA11-E1E6D3BCF17D}" type="sibTrans" cxnId="{B32D2695-C04A-4379-90C4-F8DC8226A633}">
      <dgm:prSet/>
      <dgm:spPr/>
      <dgm:t>
        <a:bodyPr/>
        <a:lstStyle/>
        <a:p>
          <a:endParaRPr lang="en-US"/>
        </a:p>
      </dgm:t>
    </dgm:pt>
    <dgm:pt modelId="{320B24C9-8DFB-422C-A1AA-C7B555F471FE}">
      <dgm:prSet/>
      <dgm:spPr/>
      <dgm:t>
        <a:bodyPr/>
        <a:lstStyle/>
        <a:p>
          <a:r>
            <a:rPr lang="en-US">
              <a:noFill/>
            </a:rPr>
            <a:t> </a:t>
          </a:r>
        </a:p>
      </dgm:t>
    </dgm:pt>
    <dgm:pt modelId="{DC9D7AE7-BDAE-45A0-9504-18AF819767CD}" type="parTrans" cxnId="{31DE84C1-C462-4379-B8C5-8A493F80E9C4}">
      <dgm:prSet/>
      <dgm:spPr/>
      <dgm:t>
        <a:bodyPr/>
        <a:lstStyle/>
        <a:p>
          <a:endParaRPr lang="en-US"/>
        </a:p>
      </dgm:t>
    </dgm:pt>
    <dgm:pt modelId="{F3978D52-C257-4108-A9F9-4DEE444C09A3}" type="sibTrans" cxnId="{31DE84C1-C462-4379-B8C5-8A493F80E9C4}">
      <dgm:prSet/>
      <dgm:spPr/>
      <dgm:t>
        <a:bodyPr/>
        <a:lstStyle/>
        <a:p>
          <a:endParaRPr lang="en-US"/>
        </a:p>
      </dgm:t>
    </dgm:pt>
    <dgm:pt modelId="{43CFB3A6-A8C6-4D18-B49B-6D20FAF12862}">
      <dgm:prSet/>
      <dgm:spPr/>
      <dgm:t>
        <a:bodyPr/>
        <a:lstStyle/>
        <a:p>
          <a:r>
            <a:rPr lang="en-US">
              <a:noFill/>
            </a:rPr>
            <a:t> </a:t>
          </a:r>
        </a:p>
      </dgm:t>
    </dgm:pt>
    <dgm:pt modelId="{3E091923-5EB0-42E1-923E-F4AF040F439F}" type="parTrans" cxnId="{28298F09-045F-4EEB-A432-7621757F73CC}">
      <dgm:prSet/>
      <dgm:spPr/>
      <dgm:t>
        <a:bodyPr/>
        <a:lstStyle/>
        <a:p>
          <a:endParaRPr lang="en-US"/>
        </a:p>
      </dgm:t>
    </dgm:pt>
    <dgm:pt modelId="{B9C672DC-242D-4C9B-AC40-B937580C4A13}" type="sibTrans" cxnId="{28298F09-045F-4EEB-A432-7621757F73CC}">
      <dgm:prSet/>
      <dgm:spPr/>
      <dgm:t>
        <a:bodyPr/>
        <a:lstStyle/>
        <a:p>
          <a:endParaRPr lang="en-US"/>
        </a:p>
      </dgm:t>
    </dgm:pt>
    <dgm:pt modelId="{4FAA96F9-6014-4719-AD15-5AC789979CF2}" type="pres">
      <dgm:prSet presAssocID="{8EDFC47D-BAAF-4882-BA2A-C91F450AB029}" presName="linear" presStyleCnt="0">
        <dgm:presLayoutVars>
          <dgm:animLvl val="lvl"/>
          <dgm:resizeHandles val="exact"/>
        </dgm:presLayoutVars>
      </dgm:prSet>
      <dgm:spPr/>
    </dgm:pt>
    <dgm:pt modelId="{D078959C-9EEA-4C91-946B-006D21EA4D2F}" type="pres">
      <dgm:prSet presAssocID="{ABBA80D6-B3D4-4E28-A15A-2966301B3743}" presName="parentText" presStyleLbl="node1" presStyleIdx="0" presStyleCnt="1">
        <dgm:presLayoutVars>
          <dgm:chMax val="0"/>
          <dgm:bulletEnabled val="1"/>
        </dgm:presLayoutVars>
      </dgm:prSet>
      <dgm:spPr/>
    </dgm:pt>
    <dgm:pt modelId="{1263E40E-F126-4616-B54F-142C3BC53A44}" type="pres">
      <dgm:prSet presAssocID="{ABBA80D6-B3D4-4E28-A15A-2966301B3743}" presName="childText" presStyleLbl="revTx" presStyleIdx="0" presStyleCnt="1">
        <dgm:presLayoutVars>
          <dgm:bulletEnabled val="1"/>
        </dgm:presLayoutVars>
      </dgm:prSet>
      <dgm:spPr/>
    </dgm:pt>
  </dgm:ptLst>
  <dgm:cxnLst>
    <dgm:cxn modelId="{28298F09-045F-4EEB-A432-7621757F73CC}" srcId="{320B24C9-8DFB-422C-A1AA-C7B555F471FE}" destId="{43CFB3A6-A8C6-4D18-B49B-6D20FAF12862}" srcOrd="0" destOrd="0" parTransId="{3E091923-5EB0-42E1-923E-F4AF040F439F}" sibTransId="{B9C672DC-242D-4C9B-AC40-B937580C4A13}"/>
    <dgm:cxn modelId="{4F062B5D-6801-4894-9812-DC8CD6758CDD}" srcId="{ABBA80D6-B3D4-4E28-A15A-2966301B3743}" destId="{1C94B6B2-4482-4650-83EB-92A2579C687B}" srcOrd="0" destOrd="0" parTransId="{DAD3BC76-10CD-4CD6-84DC-DEC0D857B927}" sibTransId="{80F9BCF4-0F98-4B2E-B443-DFC6E6C5C3C0}"/>
    <dgm:cxn modelId="{A30F8B62-E499-44E8-B353-50613CEC2435}" srcId="{8EDFC47D-BAAF-4882-BA2A-C91F450AB029}" destId="{ABBA80D6-B3D4-4E28-A15A-2966301B3743}" srcOrd="0" destOrd="0" parTransId="{4BB64375-2E9C-4500-8FCA-D1A244013075}" sibTransId="{A1219A8E-A29D-405F-90B5-FD022A58F394}"/>
    <dgm:cxn modelId="{ADFB3076-A798-4EFF-B41A-FDD64F4AB559}" type="presOf" srcId="{8EDFC47D-BAAF-4882-BA2A-C91F450AB029}" destId="{4FAA96F9-6014-4719-AD15-5AC789979CF2}" srcOrd="0" destOrd="0" presId="urn:microsoft.com/office/officeart/2005/8/layout/vList2"/>
    <dgm:cxn modelId="{B32D2695-C04A-4379-90C4-F8DC8226A633}" srcId="{1C94B6B2-4482-4650-83EB-92A2579C687B}" destId="{C10FA1B7-B3E7-4491-BB79-EAA2381DA9CC}" srcOrd="0" destOrd="0" parTransId="{76C88E54-5631-4944-8C57-45C198E7816A}" sibTransId="{1DCD63A9-C604-4322-AA11-E1E6D3BCF17D}"/>
    <dgm:cxn modelId="{31DE84C1-C462-4379-B8C5-8A493F80E9C4}" srcId="{ABBA80D6-B3D4-4E28-A15A-2966301B3743}" destId="{320B24C9-8DFB-422C-A1AA-C7B555F471FE}" srcOrd="1" destOrd="0" parTransId="{DC9D7AE7-BDAE-45A0-9504-18AF819767CD}" sibTransId="{F3978D52-C257-4108-A9F9-4DEE444C09A3}"/>
    <dgm:cxn modelId="{9CE086C1-FE10-426D-9997-741CD7A82585}" type="presOf" srcId="{1C94B6B2-4482-4650-83EB-92A2579C687B}" destId="{1263E40E-F126-4616-B54F-142C3BC53A44}" srcOrd="0" destOrd="0" presId="urn:microsoft.com/office/officeart/2005/8/layout/vList2"/>
    <dgm:cxn modelId="{77A1CAC9-1F9B-4BBB-82A6-371B7C1A1B83}" type="presOf" srcId="{ABBA80D6-B3D4-4E28-A15A-2966301B3743}" destId="{D078959C-9EEA-4C91-946B-006D21EA4D2F}" srcOrd="0" destOrd="0" presId="urn:microsoft.com/office/officeart/2005/8/layout/vList2"/>
    <dgm:cxn modelId="{70A7C9D6-A0CA-46CF-9F12-2EC7E3FAA4EB}" type="presOf" srcId="{43CFB3A6-A8C6-4D18-B49B-6D20FAF12862}" destId="{1263E40E-F126-4616-B54F-142C3BC53A44}" srcOrd="0" destOrd="3" presId="urn:microsoft.com/office/officeart/2005/8/layout/vList2"/>
    <dgm:cxn modelId="{362C7ED7-7561-4454-A9DC-8BFC5471B4C7}" type="presOf" srcId="{320B24C9-8DFB-422C-A1AA-C7B555F471FE}" destId="{1263E40E-F126-4616-B54F-142C3BC53A44}" srcOrd="0" destOrd="2" presId="urn:microsoft.com/office/officeart/2005/8/layout/vList2"/>
    <dgm:cxn modelId="{751368FA-D60B-49B6-8CF6-C4E6833E6A18}" type="presOf" srcId="{C10FA1B7-B3E7-4491-BB79-EAA2381DA9CC}" destId="{1263E40E-F126-4616-B54F-142C3BC53A44}" srcOrd="0" destOrd="1" presId="urn:microsoft.com/office/officeart/2005/8/layout/vList2"/>
    <dgm:cxn modelId="{1E652B1A-0CF8-4F8B-8721-5B9EB2035FBC}" type="presParOf" srcId="{4FAA96F9-6014-4719-AD15-5AC789979CF2}" destId="{D078959C-9EEA-4C91-946B-006D21EA4D2F}" srcOrd="0" destOrd="0" presId="urn:microsoft.com/office/officeart/2005/8/layout/vList2"/>
    <dgm:cxn modelId="{CFA94A3E-37B0-4419-B378-30D55708B821}" type="presParOf" srcId="{4FAA96F9-6014-4719-AD15-5AC789979CF2}" destId="{1263E40E-F126-4616-B54F-142C3BC53A4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A2642-12E4-4F21-B87F-51A8BD54A75D}">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1AFC0-F8E0-417C-87BC-04BC9CA8FD7B}">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What we know</a:t>
          </a:r>
          <a:r>
            <a:rPr lang="en-US" sz="2800" kern="1200" dirty="0"/>
            <a:t>: sample statistics such as mean, mode, standard deviation, range etc. </a:t>
          </a:r>
        </a:p>
      </dsp:txBody>
      <dsp:txXfrm>
        <a:off x="0" y="0"/>
        <a:ext cx="6900512" cy="1384035"/>
      </dsp:txXfrm>
    </dsp:sp>
    <dsp:sp modelId="{46CF7AC0-86EF-4902-8CD3-78AA8CF741DB}">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96528B-99E6-4EDD-ACBB-BDF80134D67A}">
      <dsp:nvSpPr>
        <dsp:cNvPr id="0" name=""/>
        <dsp:cNvSpPr/>
      </dsp:nvSpPr>
      <dsp:spPr>
        <a:xfrm>
          <a:off x="0" y="1384035"/>
          <a:ext cx="138010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a:t>
          </a:r>
          <a:r>
            <a:rPr lang="en-US" sz="2000" b="1" kern="1200" dirty="0"/>
            <a:t>sample statistic </a:t>
          </a:r>
          <a:r>
            <a:rPr lang="en-US" sz="2000" kern="1200" dirty="0"/>
            <a:t>may be either</a:t>
          </a:r>
        </a:p>
      </dsp:txBody>
      <dsp:txXfrm>
        <a:off x="0" y="1384035"/>
        <a:ext cx="1380102" cy="1384035"/>
      </dsp:txXfrm>
    </dsp:sp>
    <dsp:sp modelId="{B8A6EC0E-2BF8-4E62-92F3-2177CDC60FF6}">
      <dsp:nvSpPr>
        <dsp:cNvPr id="0" name=""/>
        <dsp:cNvSpPr/>
      </dsp:nvSpPr>
      <dsp:spPr>
        <a:xfrm>
          <a:off x="1483610" y="1446884"/>
          <a:ext cx="5416901" cy="1256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 </a:t>
          </a:r>
          <a:r>
            <a:rPr lang="en-US" sz="1800" b="1" kern="1200" dirty="0"/>
            <a:t>percentage</a:t>
          </a:r>
          <a:r>
            <a:rPr lang="en-US" sz="1800" kern="1200" dirty="0"/>
            <a:t>, (i.e., 12% of the respondents stated they were “every likely” to patronize a new restaurant </a:t>
          </a:r>
          <a:r>
            <a:rPr lang="en-US" sz="1800" b="1" kern="1200" dirty="0"/>
            <a:t>OR</a:t>
          </a:r>
          <a:r>
            <a:rPr lang="en-US" sz="1800" kern="1200" dirty="0"/>
            <a:t> </a:t>
          </a:r>
        </a:p>
        <a:p>
          <a:pPr marL="0" lvl="0" indent="0" algn="l" defTabSz="800100">
            <a:lnSpc>
              <a:spcPct val="90000"/>
            </a:lnSpc>
            <a:spcBef>
              <a:spcPct val="0"/>
            </a:spcBef>
            <a:spcAft>
              <a:spcPct val="35000"/>
            </a:spcAft>
            <a:buNone/>
          </a:pPr>
          <a:r>
            <a:rPr lang="en-US" sz="1800" kern="1200" dirty="0"/>
            <a:t>a </a:t>
          </a:r>
          <a:r>
            <a:rPr lang="en-US" sz="1800" b="1" kern="1200" dirty="0"/>
            <a:t>mean</a:t>
          </a:r>
          <a:r>
            <a:rPr lang="en-US" sz="1800" kern="1200" dirty="0"/>
            <a:t>, i.e., the average amount spent per month in restaurants is $185</a:t>
          </a:r>
        </a:p>
      </dsp:txBody>
      <dsp:txXfrm>
        <a:off x="1483610" y="1446884"/>
        <a:ext cx="5416901" cy="1256985"/>
      </dsp:txXfrm>
    </dsp:sp>
    <dsp:sp modelId="{8A1455AB-E379-42BF-8FC8-716C617A67AC}">
      <dsp:nvSpPr>
        <dsp:cNvPr id="0" name=""/>
        <dsp:cNvSpPr/>
      </dsp:nvSpPr>
      <dsp:spPr>
        <a:xfrm>
          <a:off x="1380102" y="2703869"/>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3FDF1-0FB6-41EC-9B79-9D31B9FA696B}">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7BD73-1D51-45F6-9F05-3B6BAE3F481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Use sample statistics to infer about the population through </a:t>
          </a:r>
          <a:r>
            <a:rPr lang="en-US" sz="3000" b="1" kern="1200" dirty="0"/>
            <a:t>confidence intervals </a:t>
          </a:r>
          <a:endParaRPr lang="en-US" sz="3000" kern="1200" dirty="0"/>
        </a:p>
      </dsp:txBody>
      <dsp:txXfrm>
        <a:off x="0" y="2768070"/>
        <a:ext cx="6900512" cy="1384035"/>
      </dsp:txXfrm>
    </dsp:sp>
    <dsp:sp modelId="{75659748-DD77-49AD-8501-BCF9A2F8863B}">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12AA1-4561-4154-B1EA-5465D658B800}">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So what is </a:t>
          </a:r>
          <a:r>
            <a:rPr lang="en-US" sz="2900" b="1" kern="1200" dirty="0"/>
            <a:t>confidence intervals</a:t>
          </a:r>
          <a:r>
            <a:rPr lang="en-US" sz="2900" kern="1200" dirty="0"/>
            <a:t>?</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8959C-9EEA-4C91-946B-006D21EA4D2F}">
      <dsp:nvSpPr>
        <dsp:cNvPr id="0" name=""/>
        <dsp:cNvSpPr/>
      </dsp:nvSpPr>
      <dsp:spPr>
        <a:xfrm>
          <a:off x="0" y="82718"/>
          <a:ext cx="6263640" cy="1199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Confidence Interval: </a:t>
          </a:r>
        </a:p>
      </dsp:txBody>
      <dsp:txXfrm>
        <a:off x="58543" y="141261"/>
        <a:ext cx="6146554" cy="1082164"/>
      </dsp:txXfrm>
    </dsp:sp>
    <dsp:sp modelId="{1263E40E-F126-4616-B54F-142C3BC53A44}">
      <dsp:nvSpPr>
        <dsp:cNvPr id="0" name=""/>
        <dsp:cNvSpPr/>
      </dsp:nvSpPr>
      <dsp:spPr>
        <a:xfrm>
          <a:off x="0" y="1281968"/>
          <a:ext cx="6263640" cy="41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sz="3900" kern="1200" dirty="0"/>
            <a:t>Mean: </a:t>
          </a:r>
          <a14:m xmlns:a14="http://schemas.microsoft.com/office/drawing/2010/main">
            <m:oMath xmlns:m="http://schemas.openxmlformats.org/officeDocument/2006/math">
              <m:acc>
                <m:accPr>
                  <m:chr m:val="̅"/>
                  <m:ctrlPr>
                    <a:rPr lang="en-US" sz="3900" b="0" i="1" kern="1200" smtClean="0">
                      <a:latin typeface="Cambria Math" panose="02040503050406030204" pitchFamily="18" charset="0"/>
                    </a:rPr>
                  </m:ctrlPr>
                </m:accPr>
                <m:e>
                  <m:r>
                    <a:rPr lang="en-US" sz="3900" b="0" i="1" kern="1200" smtClean="0">
                      <a:latin typeface="Cambria Math" panose="02040503050406030204" pitchFamily="18" charset="0"/>
                    </a:rPr>
                    <m:t>𝑥</m:t>
                  </m:r>
                </m:e>
              </m:acc>
              <m:r>
                <a:rPr lang="en-US" sz="3900" b="0" i="1" kern="1200" dirty="0" smtClean="0">
                  <a:latin typeface="Cambria Math" panose="02040503050406030204" pitchFamily="18" charset="0"/>
                </a:rPr>
                <m:t>±</m:t>
              </m:r>
              <m:sSub>
                <m:sSubPr>
                  <m:ctrlPr>
                    <a:rPr lang="en-US" sz="3900" b="0" i="1" kern="1200" dirty="0" smtClean="0">
                      <a:latin typeface="Cambria Math" panose="02040503050406030204" pitchFamily="18" charset="0"/>
                    </a:rPr>
                  </m:ctrlPr>
                </m:sSubPr>
                <m:e>
                  <m:r>
                    <a:rPr lang="en-US" sz="3900" b="0" i="1" kern="1200" dirty="0" smtClean="0">
                      <a:latin typeface="Cambria Math" panose="02040503050406030204" pitchFamily="18" charset="0"/>
                    </a:rPr>
                    <m:t>𝑡</m:t>
                  </m:r>
                </m:e>
                <m:sub>
                  <m:d>
                    <m:dPr>
                      <m:begChr m:val="{"/>
                      <m:endChr m:val="}"/>
                      <m:ctrlPr>
                        <a:rPr lang="en-US" sz="3900" b="0" i="1" kern="1200" dirty="0" smtClean="0">
                          <a:latin typeface="Cambria Math" panose="02040503050406030204" pitchFamily="18" charset="0"/>
                        </a:rPr>
                      </m:ctrlPr>
                    </m:dPr>
                    <m:e>
                      <m:r>
                        <a:rPr lang="en-US" sz="3900" b="0" i="1" kern="1200" dirty="0" smtClean="0">
                          <a:latin typeface="Cambria Math" panose="02040503050406030204" pitchFamily="18" charset="0"/>
                        </a:rPr>
                        <m:t>𝑐𝑟𝑖𝑡𝑖𝑐𝑎𝑙</m:t>
                      </m:r>
                    </m:e>
                  </m:d>
                </m:sub>
              </m:sSub>
              <m:r>
                <a:rPr lang="en-US" sz="3900" b="0" i="1" kern="1200" dirty="0" smtClean="0">
                  <a:latin typeface="Cambria Math" panose="02040503050406030204" pitchFamily="18" charset="0"/>
                </a:rPr>
                <m:t> ∗</m:t>
              </m:r>
              <m:r>
                <a:rPr lang="en-US" sz="3900" b="0" i="1" kern="1200" dirty="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f>
                <m:fPr>
                  <m:ctrlPr>
                    <a:rPr lang="en-US" sz="3900" i="1" kern="1200" smtClean="0">
                      <a:latin typeface="Cambria Math" panose="02040503050406030204" pitchFamily="18" charset="0"/>
                    </a:rPr>
                  </m:ctrlPr>
                </m:fPr>
                <m:num>
                  <m:r>
                    <a:rPr lang="en-US" sz="3900" b="0" i="1" kern="1200" smtClean="0">
                      <a:latin typeface="Cambria Math" panose="02040503050406030204" pitchFamily="18" charset="0"/>
                    </a:rPr>
                    <m:t>𝑆𝐷</m:t>
                  </m:r>
                </m:num>
                <m:den>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den>
              </m:f>
            </m:oMath>
          </a14:m>
          <a:endParaRPr lang="en-US" sz="3900" kern="1200" dirty="0"/>
        </a:p>
        <a:p>
          <a:pPr marL="285750" lvl="1" indent="-285750" algn="l" defTabSz="1733550">
            <a:lnSpc>
              <a:spcPct val="90000"/>
            </a:lnSpc>
            <a:spcBef>
              <a:spcPct val="0"/>
            </a:spcBef>
            <a:spcAft>
              <a:spcPct val="20000"/>
            </a:spcAft>
            <a:buChar char="•"/>
          </a:pPr>
          <a:r>
            <a:rPr lang="en-US" sz="3900" kern="1200" dirty="0"/>
            <a:t>Proportion: </a:t>
          </a:r>
          <a14:m xmlns:a14="http://schemas.microsoft.com/office/drawing/2010/main">
            <m:oMath xmlns:m="http://schemas.openxmlformats.org/officeDocument/2006/math">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sSub>
                <m:sSubPr>
                  <m:ctrlPr>
                    <a:rPr lang="en-US" sz="3900" b="0" i="1" kern="1200" smtClean="0">
                      <a:latin typeface="Cambria Math" panose="02040503050406030204" pitchFamily="18" charset="0"/>
                    </a:rPr>
                  </m:ctrlPr>
                </m:sSubPr>
                <m:e>
                  <m:r>
                    <a:rPr lang="en-US" sz="3900" b="0" i="1" kern="1200" smtClean="0">
                      <a:latin typeface="Cambria Math" panose="02040503050406030204" pitchFamily="18" charset="0"/>
                    </a:rPr>
                    <m:t>𝑡</m:t>
                  </m:r>
                </m:e>
                <m:sub>
                  <m:r>
                    <a:rPr lang="en-US" sz="3900" b="0" i="1" kern="1200" smtClean="0">
                      <a:latin typeface="Cambria Math" panose="02040503050406030204" pitchFamily="18" charset="0"/>
                    </a:rPr>
                    <m:t>𝑐𝑟𝑖𝑡𝑖𝑐𝑎𝑙</m:t>
                  </m:r>
                </m:sub>
              </m:sSub>
              <m:r>
                <a:rPr lang="en-US" sz="3900" b="0" i="1" kern="1200" smtClean="0">
                  <a:latin typeface="Cambria Math" panose="02040503050406030204" pitchFamily="18" charset="0"/>
                </a:rPr>
                <m:t> ∗</m:t>
              </m:r>
              <m:r>
                <a:rPr lang="en-US" sz="3900" b="0" i="1" kern="120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r>
                <a:rPr lang="en-US" sz="3900" b="0" i="1" kern="1200" smtClean="0">
                  <a:latin typeface="Cambria Math" panose="02040503050406030204" pitchFamily="18" charset="0"/>
                </a:rPr>
                <m:t>√(</m:t>
              </m:r>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𝑞</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r>
                <a:rPr lang="en-US" sz="3900" b="0" i="1" kern="1200" smtClean="0">
                  <a:latin typeface="Cambria Math" panose="02040503050406030204" pitchFamily="18" charset="0"/>
                </a:rPr>
                <m:t>)</m:t>
              </m:r>
            </m:oMath>
          </a14:m>
          <a:r>
            <a:rPr lang="en-US" sz="3900" kern="1200" dirty="0"/>
            <a:t> where p = 1- q</a:t>
          </a:r>
        </a:p>
      </dsp:txBody>
      <dsp:txXfrm>
        <a:off x="0" y="1281968"/>
        <a:ext cx="6263640" cy="414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10/25/2021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cover </a:t>
            </a:r>
          </a:p>
          <a:p>
            <a:endParaRPr lang="en-US" dirty="0"/>
          </a:p>
          <a:p>
            <a:endParaRPr lang="en-US" dirty="0"/>
          </a:p>
          <a:p>
            <a:r>
              <a:rPr lang="en-US" dirty="0"/>
              <a:t>Talk about the progress of the project on Canvas</a:t>
            </a:r>
          </a:p>
          <a:p>
            <a:r>
              <a:rPr lang="en-US" dirty="0"/>
              <a:t>We have </a:t>
            </a:r>
          </a:p>
          <a:p>
            <a:pPr marL="228600" indent="-228600">
              <a:buAutoNum type="arabicPeriod"/>
            </a:pPr>
            <a:r>
              <a:rPr lang="en-US" dirty="0"/>
              <a:t>Mid-semester Peer evaluation </a:t>
            </a:r>
          </a:p>
          <a:p>
            <a:pPr marL="228600" indent="-228600">
              <a:buAutoNum type="arabicPeriod"/>
            </a:pPr>
            <a:r>
              <a:rPr lang="en-US" dirty="0"/>
              <a:t>Meeting with instructor </a:t>
            </a:r>
          </a:p>
          <a:p>
            <a:pPr marL="228600" indent="-228600">
              <a:buAutoNum type="arabicPeriod"/>
            </a:pPr>
            <a:r>
              <a:rPr lang="en-US" dirty="0"/>
              <a:t>Presentation </a:t>
            </a:r>
          </a:p>
          <a:p>
            <a:pPr marL="228600" indent="-228600">
              <a:buAutoNum type="arabicPeriod"/>
            </a:pPr>
            <a:r>
              <a:rPr lang="en-US" dirty="0"/>
              <a:t>Final Project Report</a:t>
            </a:r>
          </a:p>
          <a:p>
            <a:pPr marL="228600" indent="-228600">
              <a:buAutoNum type="arabicPeriod"/>
            </a:pPr>
            <a:r>
              <a:rPr lang="en-US" dirty="0"/>
              <a:t>Peer evaluation</a:t>
            </a:r>
          </a:p>
          <a:p>
            <a:pPr marL="228600" indent="-228600">
              <a:buAutoNum type="arabicPeriod"/>
            </a:pPr>
            <a:endParaRPr lang="en-US" dirty="0"/>
          </a:p>
          <a:p>
            <a:pPr marL="0" indent="0">
              <a:buNone/>
            </a:pPr>
            <a:r>
              <a:rPr lang="en-US" dirty="0"/>
              <a:t>We will cover analysis until presentation day. SO if you need help with your analysis, I can help in in the optional project meeting. But besides that, I cannot walk through every group’s analysis</a:t>
            </a:r>
          </a:p>
          <a:p>
            <a:pPr marL="0" indent="0">
              <a:buNone/>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679472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Sigma here stands for the population average standard deviation – it is calculated by the sample SE = SD/SQRT(n)</a:t>
            </a:r>
          </a:p>
          <a:p>
            <a:pPr marL="0" lvl="0" indent="0" algn="l" rtl="0">
              <a:spcBef>
                <a:spcPts val="0"/>
              </a:spcBef>
              <a:spcAft>
                <a:spcPts val="0"/>
              </a:spcAft>
              <a:buNone/>
            </a:pPr>
            <a:r>
              <a:rPr lang="en-US" dirty="0"/>
              <a:t>mu is the population average. sigma is the population variation.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526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same sample size, the more ….</a:t>
            </a:r>
          </a:p>
          <a:p>
            <a:endParaRPr lang="en-US" dirty="0"/>
          </a:p>
          <a:p>
            <a:endParaRPr lang="en-US" dirty="0"/>
          </a:p>
          <a:p>
            <a:endParaRPr lang="en-US" dirty="0"/>
          </a:p>
          <a:p>
            <a:r>
              <a:rPr lang="en-US" dirty="0"/>
              <a:t>So we here we have seen standard error and standard deviation, can you tell me what the difference between the two?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8068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SD (standard deviation) and SE (standard error) are different in formula.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The standard deviation (SD) measures the amount of variability, or dispersion, from the individual data values to the mean, while the standard error of the mean (SEM) measures how far the sample mean (average) of the data is likely to be from the true population mean.</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3948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assignment 6</a:t>
            </a:r>
          </a:p>
          <a:p>
            <a:r>
              <a:rPr lang="en-US" dirty="0"/>
              <a:t>https://umsystem.instructure.com/courses/41919/assignments/871304?module_item_id=2985137</a:t>
            </a:r>
          </a:p>
          <a:p>
            <a:r>
              <a:rPr lang="en-US" dirty="0"/>
              <a:t>Show template</a:t>
            </a:r>
          </a:p>
          <a:p>
            <a:r>
              <a:rPr lang="en-US" dirty="0"/>
              <a:t>And go through example with students</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842581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8039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reminder, </a:t>
            </a:r>
          </a:p>
          <a:p>
            <a:endParaRPr lang="en-US" dirty="0"/>
          </a:p>
          <a:p>
            <a:r>
              <a:rPr lang="en-US" dirty="0"/>
              <a:t>What do statistic measure? Statistics measure the characteristics of a sample </a:t>
            </a:r>
          </a:p>
          <a:p>
            <a:r>
              <a:rPr lang="en-US" dirty="0"/>
              <a:t>What do parameters measure? Parameters measure the characteristics of a population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633422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gives you a reminder on the definition of statistics and parameters.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since we are interested in the population parameters (population mean from all the Mizzou students), we cannot use sample statistics directly (sample mean from a sample of Mizzou students),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do some calculations, which will be covered in today’s lecture, to infer the population parameters by factoring in the uncertainty in our sample statistics.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37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study of statistics. Formally, statistical inference is a set of …  </a:t>
            </a:r>
          </a:p>
          <a:p>
            <a:endParaRPr lang="en-US" dirty="0"/>
          </a:p>
          <a:p>
            <a:r>
              <a:rPr lang="en-US" dirty="0"/>
              <a:t>In this preliminary class, we can only cover so much. Hence, we have sample average and standard deviation. There are more sample statistics beyond these two, such as proportion. </a:t>
            </a:r>
          </a:p>
          <a:p>
            <a:endParaRPr lang="en-US" dirty="0"/>
          </a:p>
          <a:p>
            <a:endParaRPr lang="en-US" dirty="0"/>
          </a:p>
          <a:p>
            <a:r>
              <a:rPr lang="en-US" dirty="0"/>
              <a:t>Talk about the example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05626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We can know sample statistics such as mean, model, standard deviation, or range. </a:t>
            </a:r>
          </a:p>
          <a:p>
            <a:r>
              <a:rPr lang="en-US" b="0" i="0" dirty="0">
                <a:solidFill>
                  <a:srgbClr val="4D5156"/>
                </a:solidFill>
                <a:effectLst/>
                <a:latin typeface="Roboto" panose="02000000000000000000" pitchFamily="2" charset="0"/>
              </a:rPr>
              <a:t>Typically, we cannot know the true range of the population, </a:t>
            </a:r>
          </a:p>
          <a:p>
            <a:r>
              <a:rPr lang="en-US" b="0" i="0" dirty="0">
                <a:solidFill>
                  <a:srgbClr val="4D5156"/>
                </a:solidFill>
                <a:effectLst/>
                <a:latin typeface="Roboto" panose="02000000000000000000" pitchFamily="2" charset="0"/>
              </a:rPr>
              <a:t>However, with sample statistics such percentage or mean, we can infer mean and percentage for population parameters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Can someone quickly remind me when we use percentage and when we use mean? </a:t>
            </a:r>
          </a:p>
          <a:p>
            <a:r>
              <a:rPr lang="en-US" b="0" i="0" dirty="0">
                <a:solidFill>
                  <a:srgbClr val="4D5156"/>
                </a:solidFill>
                <a:effectLst/>
                <a:latin typeface="Roboto" panose="02000000000000000000" pitchFamily="2" charset="0"/>
              </a:rPr>
              <a:t>Categorical: percentage </a:t>
            </a:r>
          </a:p>
          <a:p>
            <a:r>
              <a:rPr lang="en-US" b="0" i="0" dirty="0">
                <a:solidFill>
                  <a:srgbClr val="4D5156"/>
                </a:solidFill>
                <a:effectLst/>
                <a:latin typeface="Roboto" panose="02000000000000000000" pitchFamily="2" charset="0"/>
              </a:rPr>
              <a:t>Continuous: mean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Going from sample statistics to population parameters, we have to quantify our uncertainty. Or in other words, we can quantify our confidence in having the true population parameters </a:t>
            </a:r>
          </a:p>
          <a:p>
            <a:r>
              <a:rPr lang="en-US" b="0" i="0" dirty="0">
                <a:solidFill>
                  <a:srgbClr val="4D5156"/>
                </a:solidFill>
                <a:effectLst/>
                <a:latin typeface="Roboto" panose="02000000000000000000" pitchFamily="2" charset="0"/>
              </a:rPr>
              <a:t>That’s where confidence intervals come in.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Formally, it gives a range of values for an unknown parameter. The interval has an associated confidence level chosen by the investigator. We will talk more about this with its formula.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103510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formula to calculate the confidence interval for mean and proportion. </a:t>
            </a:r>
          </a:p>
          <a:p>
            <a:r>
              <a:rPr lang="en-US" dirty="0"/>
              <a:t>As mentioned in the last slide, mean is used for continuous variables, while proportion is used for categorial variables </a:t>
            </a:r>
          </a:p>
          <a:p>
            <a:r>
              <a:rPr lang="en-US" dirty="0"/>
              <a:t>You need to be careful to choose the type of descriptive statistics that you want to report. </a:t>
            </a:r>
          </a:p>
          <a:p>
            <a:endParaRPr lang="en-US" dirty="0"/>
          </a:p>
          <a:p>
            <a:r>
              <a:rPr lang="en-US" dirty="0"/>
              <a:t>After you have your formula, you also have to decide at what level of confidence do you want to calculate </a:t>
            </a:r>
          </a:p>
          <a:p>
            <a:r>
              <a:rPr lang="en-US" dirty="0"/>
              <a:t>I think most of you have seen this table of translation between confidence and critical value of Z, or t</a:t>
            </a:r>
          </a:p>
          <a:p>
            <a:r>
              <a:rPr lang="en-US" dirty="0"/>
              <a:t>Because t with large sample resemble z distribution </a:t>
            </a:r>
          </a:p>
          <a:p>
            <a:r>
              <a:rPr lang="en-US" dirty="0"/>
              <a:t>In this sense, we might use the two interchangeably in some cases. But you should know the difference </a:t>
            </a:r>
          </a:p>
          <a:p>
            <a:endParaRPr lang="en-US" dirty="0"/>
          </a:p>
          <a:p>
            <a:r>
              <a:rPr lang="en-US" dirty="0"/>
              <a:t>We will go into examples in excel. (confidence interval file) and also the excel help sheet</a:t>
            </a:r>
          </a:p>
          <a:p>
            <a:r>
              <a:rPr lang="en-US" dirty="0"/>
              <a:t>And also in R</a:t>
            </a:r>
          </a:p>
          <a:p>
            <a:endParaRPr lang="en-US" dirty="0"/>
          </a:p>
          <a:p>
            <a:r>
              <a:rPr lang="en-US" dirty="0"/>
              <a:t>https://rstudio.cloud/project/2980145</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31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mean: SD/square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0617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a:t>
            </a:r>
            <a:r>
              <a:rPr lang="en-US" sz="1200" dirty="0" err="1"/>
              <a:t>mean:SD</a:t>
            </a:r>
            <a:r>
              <a:rPr lang="en-US" sz="1200" dirty="0"/>
              <a:t>/square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308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this plot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95% confidence in math means we draw 100 samples, 95% of the sample average will fall within the range.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13865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AF234EC-1E1E-4781-99A9-0A28CCB2B4BE}" type="datetime1">
              <a:rPr lang="en-US" smtClean="0"/>
              <a:t>10/25/2021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2A9C4EA-047E-4A78-A42D-B75F2DB9C834}" type="datetime1">
              <a:rPr lang="en-US" smtClean="0"/>
              <a:t>10/25/2021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AC42DE87-5538-44B3-819A-CF13FBCDF38E}" type="datetime1">
              <a:rPr lang="en-US" smtClean="0"/>
              <a:t>10/25/2021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10/25/2021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00573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10/25/2021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02511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10/25/2021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4626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10/25/2021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502003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10/25/2021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2869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10/25/2021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24894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10/25/2021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640233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10/25/2021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6628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18063F28-525C-4D2F-9462-E350E3E64AF6}" type="datetime1">
              <a:rPr lang="en-US" smtClean="0"/>
              <a:t>10/25/2021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10/25/2021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75945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10/25/2021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95454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10/25/2021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0818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37CF39F8-67D0-454E-8A32-D01189D240B4}" type="datetime1">
              <a:rPr lang="en-US" smtClean="0"/>
              <a:t>10/25/2021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710022DA-7B43-4B05-9EB2-95FA5414D608}" type="datetime1">
              <a:rPr lang="en-US" smtClean="0"/>
              <a:t>10/25/2021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CC0965F-5C4D-4D57-8560-49DE2E8F69E1}" type="datetime1">
              <a:rPr lang="en-US" smtClean="0"/>
              <a:t>10/25/2021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E470E1BA-6770-4704-AEF1-C1E53A826593}" type="datetime1">
              <a:rPr lang="en-US" smtClean="0"/>
              <a:t>10/25/2021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6D69FE86-AC42-4784-A62A-371E4E04F25D}" type="datetime1">
              <a:rPr lang="en-US" smtClean="0"/>
              <a:t>10/25/2021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63FD4EB-8A2B-4B15-81B4-AF489665346C}" type="datetime1">
              <a:rPr lang="en-US" smtClean="0"/>
              <a:t>10/25/2021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AFB6B90-020F-4ADD-B4E0-542FB5BFAA23}" type="datetime1">
              <a:rPr lang="en-US" smtClean="0"/>
              <a:t>10/25/2021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C8070-8CAD-4030-857E-B3DF8F925AC3}" type="datetime1">
              <a:rPr lang="en-US" smtClean="0"/>
              <a:t>10/25/2021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10/25/2021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604650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https://creativecommons.org/licenses/by-sa/3.0/" TargetMode="External"/><Relationship Id="rId4" Type="http://schemas.openxmlformats.org/officeDocument/2006/relationships/hyperlink" Target="http://stackoverflow.com/questions/28553070/displaying-estimates-confidence-intervals-and-true-parame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_dxqG99lQMBNp_87SlojglrzqVy6KK4FA4T4SBZ88rE/edit#gid=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courses.lumenlearning.com/wmopen-concepts-statistics/chapter/wim-linking-probability-to-statistical-inference/"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hyperlink" Target="https://courses.lumenlearning.com/wmopen-concepts-statistics/chapter/estimate-the-difference-between-population-proportions-3-of-3/"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2.xml"/><Relationship Id="rId11"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diagramLayout" Target="../diagrams/layout2.xml"/><Relationship Id="rId1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2B2E6-7954-4AD6-AACA-F5CAEFC9D349}"/>
              </a:ext>
            </a:extLst>
          </p:cNvPr>
          <p:cNvSpPr>
            <a:spLocks noGrp="1"/>
          </p:cNvSpPr>
          <p:nvPr>
            <p:ph type="ctrTitle"/>
          </p:nvPr>
        </p:nvSpPr>
        <p:spPr>
          <a:xfrm>
            <a:off x="638882" y="639193"/>
            <a:ext cx="3571810" cy="3573516"/>
          </a:xfrm>
        </p:spPr>
        <p:txBody>
          <a:bodyPr>
            <a:normAutofit/>
          </a:bodyPr>
          <a:lstStyle/>
          <a:p>
            <a:pPr algn="l"/>
            <a:r>
              <a:rPr lang="en-US" sz="6600"/>
              <a:t>Good Morning</a:t>
            </a:r>
          </a:p>
        </p:txBody>
      </p:sp>
      <p:sp>
        <p:nvSpPr>
          <p:cNvPr id="3" name="Subtitle 2">
            <a:extLst>
              <a:ext uri="{FF2B5EF4-FFF2-40B4-BE49-F238E27FC236}">
                <a16:creationId xmlns:a16="http://schemas.microsoft.com/office/drawing/2014/main" id="{8876BB75-908D-49C8-9F90-6181438D10B5}"/>
              </a:ext>
            </a:extLst>
          </p:cNvPr>
          <p:cNvSpPr>
            <a:spLocks noGrp="1"/>
          </p:cNvSpPr>
          <p:nvPr>
            <p:ph type="subTitle" idx="1"/>
          </p:nvPr>
        </p:nvSpPr>
        <p:spPr>
          <a:xfrm>
            <a:off x="638882" y="4631161"/>
            <a:ext cx="3571810" cy="1559327"/>
          </a:xfrm>
        </p:spPr>
        <p:txBody>
          <a:bodyPr>
            <a:normAutofit/>
          </a:bodyPr>
          <a:lstStyle/>
          <a:p>
            <a:pPr algn="l"/>
            <a:r>
              <a:rPr lang="en-US"/>
              <a:t>Take your name tag </a:t>
            </a:r>
          </a:p>
          <a:p>
            <a:pPr algn="l"/>
            <a:r>
              <a:rPr lang="en-US"/>
              <a:t>Check-in</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rgen GIFs - Get the best GIF on GIPHY">
            <a:extLst>
              <a:ext uri="{FF2B5EF4-FFF2-40B4-BE49-F238E27FC236}">
                <a16:creationId xmlns:a16="http://schemas.microsoft.com/office/drawing/2014/main" id="{EA56F1F8-547A-4DD3-BC66-E9562E5A01C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830840" y="640080"/>
            <a:ext cx="6861528" cy="555040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C7018BE-ED98-4096-A1D5-AE125D7852F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AA4E00B-A79C-45EA-BCD0-2B4281F48F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304844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9D8FA-325B-4902-BE94-3740F1EB8EDC}"/>
              </a:ext>
            </a:extLst>
          </p:cNvPr>
          <p:cNvSpPr>
            <a:spLocks noGrp="1"/>
          </p:cNvSpPr>
          <p:nvPr>
            <p:ph type="title"/>
          </p:nvPr>
        </p:nvSpPr>
        <p:spPr>
          <a:xfrm>
            <a:off x="838200" y="365125"/>
            <a:ext cx="10515600" cy="1325563"/>
          </a:xfrm>
        </p:spPr>
        <p:txBody>
          <a:bodyPr>
            <a:normAutofit/>
          </a:bodyPr>
          <a:lstStyle/>
          <a:p>
            <a:r>
              <a:rPr lang="en-US" sz="5400"/>
              <a:t>Example 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31D83F-52AE-433B-BE60-965BF8024A25}"/>
              </a:ext>
            </a:extLst>
          </p:cNvPr>
          <p:cNvSpPr>
            <a:spLocks noGrp="1"/>
          </p:cNvSpPr>
          <p:nvPr>
            <p:ph idx="1"/>
          </p:nvPr>
        </p:nvSpPr>
        <p:spPr>
          <a:xfrm>
            <a:off x="838200" y="1929384"/>
            <a:ext cx="10515600" cy="4251960"/>
          </a:xfrm>
        </p:spPr>
        <p:txBody>
          <a:bodyPr>
            <a:normAutofit/>
          </a:bodyPr>
          <a:lstStyle/>
          <a:p>
            <a:pPr marL="0" indent="0">
              <a:buNone/>
            </a:pPr>
            <a:r>
              <a:rPr lang="en-US" sz="2200" b="0">
                <a:latin typeface="Arial"/>
                <a:ea typeface="Arial"/>
                <a:cs typeface="Arial"/>
                <a:sym typeface="Arial"/>
              </a:rPr>
              <a:t>30% people say they dine out on Wednesday’s, n =500, </a:t>
            </a:r>
            <a:r>
              <a:rPr lang="en-US" sz="2200"/>
              <a:t>95% confidence (i.e., t = 1.96) </a:t>
            </a:r>
          </a:p>
          <a:p>
            <a:pPr marL="0" indent="0">
              <a:buNone/>
            </a:pPr>
            <a:endParaRPr lang="en-US" sz="2200"/>
          </a:p>
        </p:txBody>
      </p:sp>
    </p:spTree>
    <p:extLst>
      <p:ext uri="{BB962C8B-B14F-4D97-AF65-F5344CB8AC3E}">
        <p14:creationId xmlns:p14="http://schemas.microsoft.com/office/powerpoint/2010/main" val="61296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FD6E2-9F76-4680-B322-587B571C4743}"/>
              </a:ext>
            </a:extLst>
          </p:cNvPr>
          <p:cNvSpPr>
            <a:spLocks noGrp="1"/>
          </p:cNvSpPr>
          <p:nvPr>
            <p:ph type="title"/>
          </p:nvPr>
        </p:nvSpPr>
        <p:spPr>
          <a:xfrm>
            <a:off x="838200" y="365125"/>
            <a:ext cx="10515600" cy="1325563"/>
          </a:xfrm>
        </p:spPr>
        <p:txBody>
          <a:bodyPr>
            <a:normAutofit/>
          </a:bodyPr>
          <a:lstStyle/>
          <a:p>
            <a:r>
              <a:rPr lang="en-US" sz="5400"/>
              <a:t>Answer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D0C8E6-B88C-4631-984B-D7D33993F604}"/>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a:latin typeface="Arial"/>
                <a:ea typeface="Arial"/>
                <a:cs typeface="Arial"/>
                <a:sym typeface="Arial"/>
              </a:rPr>
              <a:t>Compute Confidence Intervals</a:t>
            </a:r>
            <a:endParaRPr lang="en-US" sz="2200"/>
          </a:p>
          <a:p>
            <a:pPr marL="0" marR="0" lvl="0" indent="0" rtl="0">
              <a:spcBef>
                <a:spcPts val="0"/>
              </a:spcBef>
              <a:spcAft>
                <a:spcPts val="600"/>
              </a:spcAft>
              <a:buNone/>
            </a:pPr>
            <a:endParaRPr lang="en-US" sz="2200" b="0">
              <a:latin typeface="Arial"/>
              <a:ea typeface="Arial"/>
              <a:cs typeface="Arial"/>
              <a:sym typeface="Arial"/>
            </a:endParaRPr>
          </a:p>
          <a:p>
            <a:pPr marL="0" marR="0" lvl="0" indent="0" rtl="0">
              <a:spcBef>
                <a:spcPts val="0"/>
              </a:spcBef>
              <a:spcAft>
                <a:spcPts val="600"/>
              </a:spcAft>
              <a:buNone/>
            </a:pPr>
            <a:r>
              <a:rPr lang="en-US" sz="2200" b="0">
                <a:latin typeface="Arial"/>
                <a:ea typeface="Arial"/>
                <a:cs typeface="Arial"/>
                <a:sym typeface="Arial"/>
              </a:rPr>
              <a:t>p = 30%,n =1,000, </a:t>
            </a:r>
            <a:r>
              <a:rPr lang="en-US" sz="2200"/>
              <a:t>t</a:t>
            </a:r>
            <a:r>
              <a:rPr lang="en-US" sz="2200" b="0">
                <a:latin typeface="Arial"/>
                <a:ea typeface="Arial"/>
                <a:cs typeface="Arial"/>
                <a:sym typeface="Arial"/>
              </a:rPr>
              <a:t>=1.96</a:t>
            </a:r>
          </a:p>
          <a:p>
            <a:pPr marL="0" marR="0" lvl="0" indent="0" rtl="0">
              <a:spcBef>
                <a:spcPts val="0"/>
              </a:spcBef>
              <a:spcAft>
                <a:spcPts val="600"/>
              </a:spcAft>
              <a:buNone/>
            </a:pPr>
            <a:r>
              <a:rPr lang="en-US" sz="2200" b="0">
                <a:latin typeface="Arial"/>
                <a:ea typeface="Arial"/>
                <a:cs typeface="Arial"/>
                <a:sym typeface="Arial"/>
              </a:rPr>
              <a:t>26.0% -34.0%</a:t>
            </a:r>
            <a:endParaRPr lang="en-US" sz="2200"/>
          </a:p>
          <a:p>
            <a:pPr marL="0" marR="0" lvl="0" indent="0" rtl="0">
              <a:spcBef>
                <a:spcPts val="0"/>
              </a:spcBef>
              <a:spcAft>
                <a:spcPts val="600"/>
              </a:spcAft>
              <a:buNone/>
            </a:pPr>
            <a:r>
              <a:rPr lang="en-US" sz="2200" b="0">
                <a:latin typeface="Arial"/>
                <a:ea typeface="Arial"/>
                <a:cs typeface="Arial"/>
                <a:sym typeface="Arial"/>
              </a:rPr>
              <a:t>[30-1.96*SQRT(30*70/500), 30+1.96*SQRT(30*70/500)] </a:t>
            </a:r>
            <a:endParaRPr lang="en-US" sz="2200"/>
          </a:p>
          <a:p>
            <a:pPr marL="0" marR="0" lvl="0" indent="0" rtl="0">
              <a:spcBef>
                <a:spcPts val="0"/>
              </a:spcBef>
              <a:spcAft>
                <a:spcPts val="600"/>
              </a:spcAft>
              <a:buNone/>
            </a:pPr>
            <a:endParaRPr lang="en-US" sz="2200"/>
          </a:p>
          <a:p>
            <a:pPr marL="0" marR="0" lvl="0" indent="0" rtl="0">
              <a:spcBef>
                <a:spcPts val="0"/>
              </a:spcBef>
              <a:spcAft>
                <a:spcPts val="600"/>
              </a:spcAft>
              <a:buNone/>
            </a:pPr>
            <a:r>
              <a:rPr lang="en-US" sz="2200"/>
              <a:t>Conclusion:</a:t>
            </a:r>
          </a:p>
          <a:p>
            <a:pPr marL="0" marR="0" lvl="0" indent="0" rtl="0">
              <a:spcBef>
                <a:spcPts val="0"/>
              </a:spcBef>
              <a:spcAft>
                <a:spcPts val="600"/>
              </a:spcAft>
              <a:buNone/>
            </a:pPr>
            <a:r>
              <a:rPr lang="en-US" sz="2200"/>
              <a:t>We are 95% confident that in population, 26% to 34% of people dine out on Wednesday.  </a:t>
            </a:r>
          </a:p>
        </p:txBody>
      </p:sp>
    </p:spTree>
    <p:extLst>
      <p:ext uri="{BB962C8B-B14F-4D97-AF65-F5344CB8AC3E}">
        <p14:creationId xmlns:p14="http://schemas.microsoft.com/office/powerpoint/2010/main" val="415619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8D6E-DAE4-4892-8542-2A48BD089A8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Confidence Interval Visualization</a:t>
            </a:r>
          </a:p>
        </p:txBody>
      </p:sp>
      <p:pic>
        <p:nvPicPr>
          <p:cNvPr id="6" name="Picture 5" descr="Chart, histogram&#10;&#10;Description automatically generated">
            <a:extLst>
              <a:ext uri="{FF2B5EF4-FFF2-40B4-BE49-F238E27FC236}">
                <a16:creationId xmlns:a16="http://schemas.microsoft.com/office/drawing/2014/main" id="{0E4A8831-32F6-43C5-BBB0-FC0BF067853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200" y="1928476"/>
            <a:ext cx="10515599" cy="4311395"/>
          </a:xfrm>
          <a:prstGeom prst="rect">
            <a:avLst/>
          </a:prstGeom>
        </p:spPr>
      </p:pic>
      <p:sp>
        <p:nvSpPr>
          <p:cNvPr id="7" name="TextBox 6">
            <a:extLst>
              <a:ext uri="{FF2B5EF4-FFF2-40B4-BE49-F238E27FC236}">
                <a16:creationId xmlns:a16="http://schemas.microsoft.com/office/drawing/2014/main" id="{0199C0E6-9FF7-4583-8F60-F6246422BDD4}"/>
              </a:ext>
            </a:extLst>
          </p:cNvPr>
          <p:cNvSpPr txBox="1"/>
          <p:nvPr/>
        </p:nvSpPr>
        <p:spPr>
          <a:xfrm>
            <a:off x="9046757" y="6039816"/>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ckoverflow.com/questions/28553070/displaying-estimates-confidence-intervals-and-true-parameter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83876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31DFAB-3660-4671-AE99-455CC07A84EC}"/>
              </a:ext>
            </a:extLst>
          </p:cNvPr>
          <p:cNvSpPr>
            <a:spLocks noGrp="1"/>
          </p:cNvSpPr>
          <p:nvPr>
            <p:ph type="title"/>
          </p:nvPr>
        </p:nvSpPr>
        <p:spPr>
          <a:xfrm>
            <a:off x="841248" y="548640"/>
            <a:ext cx="3600860" cy="5431536"/>
          </a:xfrm>
        </p:spPr>
        <p:txBody>
          <a:bodyPr>
            <a:normAutofit/>
          </a:bodyPr>
          <a:lstStyle/>
          <a:p>
            <a:r>
              <a:rPr lang="en-US" sz="5400"/>
              <a:t>Parameter Estimation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3F42955C-47E0-456F-912F-65EB01E042E7}"/>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does confidence level mean? </a:t>
            </a:r>
          </a:p>
          <a:p>
            <a:pPr marL="0" indent="0">
              <a:buNone/>
            </a:pPr>
            <a:r>
              <a:rPr lang="en-US" sz="2200" dirty="0"/>
              <a:t>It means that we can say that if we did our study over 100 times (although we only did ONCE), we can determine a range within which the sample statistic will fall 95 times out of 100 (95% level of confidence). This gives us confidence that the real population value falls within this range </a:t>
            </a:r>
          </a:p>
          <a:p>
            <a:pPr marL="0" indent="0">
              <a:buNone/>
            </a:pPr>
            <a:r>
              <a:rPr lang="en-US" sz="2200" dirty="0"/>
              <a:t>100 times, ($32, $35) $33.5</a:t>
            </a:r>
          </a:p>
        </p:txBody>
      </p:sp>
    </p:spTree>
    <p:extLst>
      <p:ext uri="{BB962C8B-B14F-4D97-AF65-F5344CB8AC3E}">
        <p14:creationId xmlns:p14="http://schemas.microsoft.com/office/powerpoint/2010/main" val="195964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65CFC9-0313-4E95-9BA0-058AD841E1A6}"/>
              </a:ext>
            </a:extLst>
          </p:cNvPr>
          <p:cNvSpPr>
            <a:spLocks noGrp="1"/>
          </p:cNvSpPr>
          <p:nvPr>
            <p:ph type="title"/>
          </p:nvPr>
        </p:nvSpPr>
        <p:spPr>
          <a:xfrm>
            <a:off x="841248" y="548640"/>
            <a:ext cx="3600860" cy="5431536"/>
          </a:xfrm>
        </p:spPr>
        <p:txBody>
          <a:bodyPr>
            <a:normAutofit/>
          </a:bodyPr>
          <a:lstStyle/>
          <a:p>
            <a:r>
              <a:rPr lang="en-US" sz="4600" dirty="0"/>
              <a:t>Confidence level visualization – increase the confidence level, the interval will be widened</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oogle Shape;205;p28">
            <a:extLst>
              <a:ext uri="{FF2B5EF4-FFF2-40B4-BE49-F238E27FC236}">
                <a16:creationId xmlns:a16="http://schemas.microsoft.com/office/drawing/2014/main" id="{0B93978F-8DD4-43E9-A8CF-B5F71B10452A}"/>
              </a:ext>
            </a:extLst>
          </p:cNvPr>
          <p:cNvPicPr preferRelativeResize="0"/>
          <p:nvPr/>
        </p:nvPicPr>
        <p:blipFill rotWithShape="1">
          <a:blip r:embed="rId3">
            <a:alphaModFix/>
          </a:blip>
          <a:srcRect/>
          <a:stretch/>
        </p:blipFill>
        <p:spPr>
          <a:xfrm>
            <a:off x="4968820" y="1315571"/>
            <a:ext cx="4924425" cy="3562350"/>
          </a:xfrm>
          <a:prstGeom prst="rect">
            <a:avLst/>
          </a:prstGeom>
          <a:noFill/>
          <a:ln>
            <a:noFill/>
          </a:ln>
        </p:spPr>
      </p:pic>
      <p:sp>
        <p:nvSpPr>
          <p:cNvPr id="7" name="Google Shape;207;p28">
            <a:extLst>
              <a:ext uri="{FF2B5EF4-FFF2-40B4-BE49-F238E27FC236}">
                <a16:creationId xmlns:a16="http://schemas.microsoft.com/office/drawing/2014/main" id="{682F6AD0-BDD8-433F-95F2-0FEBFB36FD23}"/>
              </a:ext>
            </a:extLst>
          </p:cNvPr>
          <p:cNvSpPr txBox="1"/>
          <p:nvPr/>
        </p:nvSpPr>
        <p:spPr>
          <a:xfrm>
            <a:off x="10027000" y="1606552"/>
            <a:ext cx="2071500" cy="2062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95% confidence level covers the 95% of sample mean if we keep drawing the samples from the population randomly</a:t>
            </a:r>
            <a:endParaRPr kumimoji="0"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Google Shape;208;p28">
            <a:extLst>
              <a:ext uri="{FF2B5EF4-FFF2-40B4-BE49-F238E27FC236}">
                <a16:creationId xmlns:a16="http://schemas.microsoft.com/office/drawing/2014/main" id="{54102F2B-C4A3-4A89-8763-DDD1B444EEF7}"/>
              </a:ext>
            </a:extLst>
          </p:cNvPr>
          <p:cNvCxnSpPr>
            <a:stCxn id="7" idx="2"/>
          </p:cNvCxnSpPr>
          <p:nvPr/>
        </p:nvCxnSpPr>
        <p:spPr>
          <a:xfrm flipH="1">
            <a:off x="8589850" y="3668752"/>
            <a:ext cx="2472900" cy="4818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88464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49BBC7-E6B5-4D7F-89D2-62E85522D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A58DB-6A54-44DF-9651-FB23074614A0}"/>
              </a:ext>
            </a:extLst>
          </p:cNvPr>
          <p:cNvSpPr>
            <a:spLocks noGrp="1"/>
          </p:cNvSpPr>
          <p:nvPr>
            <p:ph type="title"/>
          </p:nvPr>
        </p:nvSpPr>
        <p:spPr>
          <a:xfrm>
            <a:off x="7848600" y="643467"/>
            <a:ext cx="3574596" cy="3569241"/>
          </a:xfrm>
        </p:spPr>
        <p:txBody>
          <a:bodyPr vert="horz" lIns="91440" tIns="45720" rIns="91440" bIns="45720" rtlCol="0" anchor="b">
            <a:normAutofit/>
          </a:bodyPr>
          <a:lstStyle/>
          <a:p>
            <a:r>
              <a:rPr lang="en-US" sz="5400" kern="1200">
                <a:solidFill>
                  <a:schemeClr val="tx1"/>
                </a:solidFill>
                <a:latin typeface="+mj-lt"/>
                <a:ea typeface="+mj-ea"/>
                <a:cs typeface="+mj-cs"/>
              </a:rPr>
              <a:t>Parameter Estimation</a:t>
            </a:r>
          </a:p>
        </p:txBody>
      </p:sp>
      <p:sp>
        <p:nvSpPr>
          <p:cNvPr id="8" name="Google Shape;220;p29">
            <a:extLst>
              <a:ext uri="{FF2B5EF4-FFF2-40B4-BE49-F238E27FC236}">
                <a16:creationId xmlns:a16="http://schemas.microsoft.com/office/drawing/2014/main" id="{A5B22A74-8DA1-4678-A180-D7833C867A7E}"/>
              </a:ext>
            </a:extLst>
          </p:cNvPr>
          <p:cNvSpPr txBox="1"/>
          <p:nvPr/>
        </p:nvSpPr>
        <p:spPr>
          <a:xfrm>
            <a:off x="960120" y="4115024"/>
            <a:ext cx="6122724" cy="2297206"/>
          </a:xfrm>
          <a:prstGeom prst="rect">
            <a:avLst/>
          </a:prstGeom>
        </p:spPr>
        <p:txBody>
          <a:bodyPr spcFirstLastPara="1" vert="horz" lIns="91440" tIns="45720" rIns="91440" bIns="45720" rtlCol="0" anchorCtr="0">
            <a:normAutofit/>
          </a:bodyPr>
          <a:lstStyle/>
          <a:p>
            <a:pPr marL="0" marR="0" lvl="0" indent="0" algn="l" defTabSz="914400" rtl="0" eaLnBrk="1" fontAlgn="auto" latinLnBrk="0" hangingPunct="1">
              <a:lnSpc>
                <a:spcPct val="90000"/>
              </a:lnSpc>
              <a:spcBef>
                <a:spcPts val="1000"/>
              </a:spcBef>
              <a:spcAft>
                <a:spcPts val="0"/>
              </a:spcAft>
              <a:buClr>
                <a:prstClr val="black"/>
              </a:buClr>
              <a:buSzPts val="2800"/>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Given the same sample size, the more variability, the __ the standard error.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
                <a:prstClr val="black"/>
              </a:buClr>
              <a:buSzPts val="2800"/>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The lower the standard error, the __ precisely our sample statistic will represent the population parameter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sketch line">
            <a:extLst>
              <a:ext uri="{FF2B5EF4-FFF2-40B4-BE49-F238E27FC236}">
                <a16:creationId xmlns:a16="http://schemas.microsoft.com/office/drawing/2014/main" id="{6A0BE910-1808-4684-867B-1BCC8A46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8600" y="4383917"/>
            <a:ext cx="3383280" cy="18288"/>
          </a:xfrm>
          <a:custGeom>
            <a:avLst/>
            <a:gdLst>
              <a:gd name="connsiteX0" fmla="*/ 0 w 3383280"/>
              <a:gd name="connsiteY0" fmla="*/ 0 h 18288"/>
              <a:gd name="connsiteX1" fmla="*/ 676656 w 3383280"/>
              <a:gd name="connsiteY1" fmla="*/ 0 h 18288"/>
              <a:gd name="connsiteX2" fmla="*/ 1319479 w 3383280"/>
              <a:gd name="connsiteY2" fmla="*/ 0 h 18288"/>
              <a:gd name="connsiteX3" fmla="*/ 1962302 w 3383280"/>
              <a:gd name="connsiteY3" fmla="*/ 0 h 18288"/>
              <a:gd name="connsiteX4" fmla="*/ 2706624 w 3383280"/>
              <a:gd name="connsiteY4" fmla="*/ 0 h 18288"/>
              <a:gd name="connsiteX5" fmla="*/ 3383280 w 3383280"/>
              <a:gd name="connsiteY5" fmla="*/ 0 h 18288"/>
              <a:gd name="connsiteX6" fmla="*/ 3383280 w 3383280"/>
              <a:gd name="connsiteY6" fmla="*/ 18288 h 18288"/>
              <a:gd name="connsiteX7" fmla="*/ 2706624 w 3383280"/>
              <a:gd name="connsiteY7" fmla="*/ 18288 h 18288"/>
              <a:gd name="connsiteX8" fmla="*/ 2131466 w 3383280"/>
              <a:gd name="connsiteY8" fmla="*/ 18288 h 18288"/>
              <a:gd name="connsiteX9" fmla="*/ 1488643 w 3383280"/>
              <a:gd name="connsiteY9" fmla="*/ 18288 h 18288"/>
              <a:gd name="connsiteX10" fmla="*/ 845820 w 3383280"/>
              <a:gd name="connsiteY10" fmla="*/ 18288 h 18288"/>
              <a:gd name="connsiteX11" fmla="*/ 0 w 3383280"/>
              <a:gd name="connsiteY11" fmla="*/ 18288 h 18288"/>
              <a:gd name="connsiteX12" fmla="*/ 0 w 338328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280" h="18288" fill="none" extrusionOk="0">
                <a:moveTo>
                  <a:pt x="0" y="0"/>
                </a:moveTo>
                <a:cubicBezTo>
                  <a:pt x="237173" y="2829"/>
                  <a:pt x="403433" y="9167"/>
                  <a:pt x="676656" y="0"/>
                </a:cubicBezTo>
                <a:cubicBezTo>
                  <a:pt x="949879" y="-9167"/>
                  <a:pt x="1103389" y="-19890"/>
                  <a:pt x="1319479" y="0"/>
                </a:cubicBezTo>
                <a:cubicBezTo>
                  <a:pt x="1535569" y="19890"/>
                  <a:pt x="1682672" y="-17352"/>
                  <a:pt x="1962302" y="0"/>
                </a:cubicBezTo>
                <a:cubicBezTo>
                  <a:pt x="2241932" y="17352"/>
                  <a:pt x="2522200" y="-30059"/>
                  <a:pt x="2706624" y="0"/>
                </a:cubicBezTo>
                <a:cubicBezTo>
                  <a:pt x="2891048" y="30059"/>
                  <a:pt x="3045365" y="-14656"/>
                  <a:pt x="3383280" y="0"/>
                </a:cubicBezTo>
                <a:cubicBezTo>
                  <a:pt x="3382846" y="7551"/>
                  <a:pt x="3382813" y="9822"/>
                  <a:pt x="3383280" y="18288"/>
                </a:cubicBezTo>
                <a:cubicBezTo>
                  <a:pt x="3053377" y="3328"/>
                  <a:pt x="2851947" y="-13486"/>
                  <a:pt x="2706624" y="18288"/>
                </a:cubicBezTo>
                <a:cubicBezTo>
                  <a:pt x="2561301" y="50062"/>
                  <a:pt x="2276448" y="-4069"/>
                  <a:pt x="2131466" y="18288"/>
                </a:cubicBezTo>
                <a:cubicBezTo>
                  <a:pt x="1986484" y="40645"/>
                  <a:pt x="1793482" y="35971"/>
                  <a:pt x="1488643" y="18288"/>
                </a:cubicBezTo>
                <a:cubicBezTo>
                  <a:pt x="1183804" y="605"/>
                  <a:pt x="1165655" y="13056"/>
                  <a:pt x="845820" y="18288"/>
                </a:cubicBezTo>
                <a:cubicBezTo>
                  <a:pt x="525985" y="23520"/>
                  <a:pt x="359281" y="20906"/>
                  <a:pt x="0" y="18288"/>
                </a:cubicBezTo>
                <a:cubicBezTo>
                  <a:pt x="60" y="11696"/>
                  <a:pt x="66" y="3758"/>
                  <a:pt x="0" y="0"/>
                </a:cubicBezTo>
                <a:close/>
              </a:path>
              <a:path w="3383280" h="18288" stroke="0" extrusionOk="0">
                <a:moveTo>
                  <a:pt x="0" y="0"/>
                </a:moveTo>
                <a:cubicBezTo>
                  <a:pt x="268344" y="9609"/>
                  <a:pt x="438266" y="25094"/>
                  <a:pt x="608990" y="0"/>
                </a:cubicBezTo>
                <a:cubicBezTo>
                  <a:pt x="779714" y="-25094"/>
                  <a:pt x="1051156" y="12077"/>
                  <a:pt x="1353312" y="0"/>
                </a:cubicBezTo>
                <a:cubicBezTo>
                  <a:pt x="1655468" y="-12077"/>
                  <a:pt x="1744944" y="15185"/>
                  <a:pt x="1928470" y="0"/>
                </a:cubicBezTo>
                <a:cubicBezTo>
                  <a:pt x="2111996" y="-15185"/>
                  <a:pt x="2262421" y="-9753"/>
                  <a:pt x="2503627" y="0"/>
                </a:cubicBezTo>
                <a:cubicBezTo>
                  <a:pt x="2744833" y="9753"/>
                  <a:pt x="3026048" y="-23784"/>
                  <a:pt x="3383280" y="0"/>
                </a:cubicBezTo>
                <a:cubicBezTo>
                  <a:pt x="3383198" y="4406"/>
                  <a:pt x="3383191" y="9982"/>
                  <a:pt x="3383280" y="18288"/>
                </a:cubicBezTo>
                <a:cubicBezTo>
                  <a:pt x="3162586" y="20850"/>
                  <a:pt x="2901132" y="28452"/>
                  <a:pt x="2740457" y="18288"/>
                </a:cubicBezTo>
                <a:cubicBezTo>
                  <a:pt x="2579782" y="8124"/>
                  <a:pt x="2388638" y="-13238"/>
                  <a:pt x="2097634" y="18288"/>
                </a:cubicBezTo>
                <a:cubicBezTo>
                  <a:pt x="1806630" y="49814"/>
                  <a:pt x="1687248" y="-8161"/>
                  <a:pt x="1454810" y="18288"/>
                </a:cubicBezTo>
                <a:cubicBezTo>
                  <a:pt x="1222372" y="44737"/>
                  <a:pt x="872924" y="37554"/>
                  <a:pt x="710489" y="18288"/>
                </a:cubicBezTo>
                <a:cubicBezTo>
                  <a:pt x="548054" y="-978"/>
                  <a:pt x="151263" y="49891"/>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Google Shape;217;p29">
            <a:extLst>
              <a:ext uri="{FF2B5EF4-FFF2-40B4-BE49-F238E27FC236}">
                <a16:creationId xmlns:a16="http://schemas.microsoft.com/office/drawing/2014/main" id="{B8C36585-C0B7-4CF6-B574-A8ABB007EE17}"/>
              </a:ext>
            </a:extLst>
          </p:cNvPr>
          <p:cNvSpPr txBox="1"/>
          <p:nvPr/>
        </p:nvSpPr>
        <p:spPr>
          <a:xfrm>
            <a:off x="797696" y="1837288"/>
            <a:ext cx="6235232" cy="68871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a:ln>
                  <a:noFill/>
                </a:ln>
                <a:solidFill>
                  <a:prstClr val="black"/>
                </a:solidFill>
                <a:effectLst/>
                <a:uLnTx/>
                <a:uFillTx/>
                <a:latin typeface="Arial"/>
                <a:ea typeface="Arial"/>
                <a:cs typeface="Arial"/>
                <a:sym typeface="Arial"/>
              </a:rPr>
              <a:t>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19;p29">
            <a:extLst>
              <a:ext uri="{FF2B5EF4-FFF2-40B4-BE49-F238E27FC236}">
                <a16:creationId xmlns:a16="http://schemas.microsoft.com/office/drawing/2014/main" id="{8A1ED3B2-2A39-4E90-9181-63166C89D1A5}"/>
              </a:ext>
            </a:extLst>
          </p:cNvPr>
          <p:cNvSpPr txBox="1"/>
          <p:nvPr/>
        </p:nvSpPr>
        <p:spPr>
          <a:xfrm>
            <a:off x="797696" y="3183680"/>
            <a:ext cx="5623334" cy="59381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a:ln>
                  <a:noFill/>
                </a:ln>
                <a:solidFill>
                  <a:prstClr val="black"/>
                </a:solidFill>
                <a:effectLst/>
                <a:uLnTx/>
                <a:uFillTx/>
                <a:latin typeface="Arial"/>
                <a:ea typeface="Arial"/>
                <a:cs typeface="Arial"/>
                <a:sym typeface="Arial"/>
              </a:rPr>
              <a:t>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216;p29">
            <a:extLst>
              <a:ext uri="{FF2B5EF4-FFF2-40B4-BE49-F238E27FC236}">
                <a16:creationId xmlns:a16="http://schemas.microsoft.com/office/drawing/2014/main" id="{29D4ED93-6359-4555-B069-0A29A4E240CD}"/>
              </a:ext>
            </a:extLst>
          </p:cNvPr>
          <p:cNvSpPr txBox="1"/>
          <p:nvPr/>
        </p:nvSpPr>
        <p:spPr>
          <a:xfrm>
            <a:off x="818219" y="2526003"/>
            <a:ext cx="7835922" cy="52322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Arial"/>
                <a:cs typeface="Arial"/>
                <a:sym typeface="Arial"/>
              </a:rPr>
              <a:t>If we have mean,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Google Shape;216;p29">
            <a:extLst>
              <a:ext uri="{FF2B5EF4-FFF2-40B4-BE49-F238E27FC236}">
                <a16:creationId xmlns:a16="http://schemas.microsoft.com/office/drawing/2014/main" id="{A9B55C3A-7337-4B93-8783-077C4B12F6DD}"/>
              </a:ext>
            </a:extLst>
          </p:cNvPr>
          <p:cNvSpPr txBox="1"/>
          <p:nvPr/>
        </p:nvSpPr>
        <p:spPr>
          <a:xfrm>
            <a:off x="809512" y="1165912"/>
            <a:ext cx="7835922" cy="52322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Arial"/>
                <a:cs typeface="Arial"/>
                <a:sym typeface="Arial"/>
              </a:rPr>
              <a:t>If we have percentage,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92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21FB7-5001-422F-AF2A-665B99D24D52}"/>
              </a:ext>
            </a:extLst>
          </p:cNvPr>
          <p:cNvSpPr>
            <a:spLocks noGrp="1"/>
          </p:cNvSpPr>
          <p:nvPr>
            <p:ph type="title"/>
          </p:nvPr>
        </p:nvSpPr>
        <p:spPr>
          <a:xfrm>
            <a:off x="630936" y="640080"/>
            <a:ext cx="4818888" cy="1481328"/>
          </a:xfrm>
        </p:spPr>
        <p:txBody>
          <a:bodyPr anchor="b">
            <a:normAutofit/>
          </a:bodyPr>
          <a:lstStyle/>
          <a:p>
            <a:r>
              <a:rPr lang="en-US" sz="4600"/>
              <a:t>Difference between SE and SD</a:t>
            </a:r>
          </a:p>
        </p:txBody>
      </p:sp>
      <p:sp>
        <p:nvSpPr>
          <p:cNvPr id="205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6FC612-9ED6-4199-8554-BD5BE1E5BBF0}"/>
              </a:ext>
            </a:extLst>
          </p:cNvPr>
          <p:cNvSpPr>
            <a:spLocks noGrp="1"/>
          </p:cNvSpPr>
          <p:nvPr>
            <p:ph idx="1"/>
          </p:nvPr>
        </p:nvSpPr>
        <p:spPr>
          <a:xfrm>
            <a:off x="630936" y="2660904"/>
            <a:ext cx="4818888" cy="3547872"/>
          </a:xfrm>
        </p:spPr>
        <p:txBody>
          <a:bodyPr anchor="t">
            <a:normAutofit/>
          </a:bodyPr>
          <a:lstStyle/>
          <a:p>
            <a:pPr marL="0" indent="0">
              <a:buNone/>
            </a:pPr>
            <a:r>
              <a:rPr lang="en-US" sz="2200" b="0" i="0" dirty="0">
                <a:effectLst/>
                <a:latin typeface="Roboto" panose="02000000000000000000" pitchFamily="2" charset="0"/>
              </a:rPr>
              <a:t>The standard deviation (SD) measures the amount of variability, or dispersion, from the individual data values to the mean, </a:t>
            </a:r>
          </a:p>
          <a:p>
            <a:pPr marL="0" indent="0">
              <a:buNone/>
            </a:pPr>
            <a:r>
              <a:rPr lang="en-US" sz="2200" dirty="0">
                <a:latin typeface="Roboto" panose="02000000000000000000" pitchFamily="2" charset="0"/>
              </a:rPr>
              <a:t>T</a:t>
            </a:r>
            <a:r>
              <a:rPr lang="en-US" sz="2200" b="0" i="0" dirty="0">
                <a:effectLst/>
                <a:latin typeface="Roboto" panose="02000000000000000000" pitchFamily="2" charset="0"/>
              </a:rPr>
              <a:t>he standard error of the mean (SEM) measures how far the sample mean (average) of the data is likely to be from the true population mean.</a:t>
            </a:r>
            <a:endParaRPr lang="en-US" sz="2200" dirty="0"/>
          </a:p>
          <a:p>
            <a:endParaRPr lang="en-US" sz="2200" dirty="0"/>
          </a:p>
        </p:txBody>
      </p:sp>
      <p:pic>
        <p:nvPicPr>
          <p:cNvPr id="2050" name="Picture 2" descr="Standard Deviation vs Standard Error, Clearly Explained!!! - YouTube">
            <a:extLst>
              <a:ext uri="{FF2B5EF4-FFF2-40B4-BE49-F238E27FC236}">
                <a16:creationId xmlns:a16="http://schemas.microsoft.com/office/drawing/2014/main" id="{F7BF6268-F837-4FA1-B011-A84E5B1123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1893665"/>
            <a:ext cx="5458968" cy="307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734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8F735-3CE5-47ED-B5EE-C5A42A3D8F64}"/>
              </a:ext>
            </a:extLst>
          </p:cNvPr>
          <p:cNvSpPr>
            <a:spLocks noGrp="1"/>
          </p:cNvSpPr>
          <p:nvPr>
            <p:ph type="title"/>
          </p:nvPr>
        </p:nvSpPr>
        <p:spPr>
          <a:xfrm>
            <a:off x="838200" y="365125"/>
            <a:ext cx="10515600" cy="1325563"/>
          </a:xfrm>
        </p:spPr>
        <p:txBody>
          <a:bodyPr>
            <a:normAutofit/>
          </a:bodyPr>
          <a:lstStyle/>
          <a:p>
            <a:r>
              <a:rPr lang="en-US" sz="4200"/>
              <a:t>Data Analysis Plan Template</a:t>
            </a:r>
            <a:br>
              <a:rPr lang="en-US" sz="4200"/>
            </a:br>
            <a:r>
              <a:rPr lang="en-US" sz="4200"/>
              <a:t>Assignment 6</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939C270-EB2C-46F4-B1C8-FA4427C9BD9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650917F-8917-497B-A28F-142AB10800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graphicFrame>
        <p:nvGraphicFramePr>
          <p:cNvPr id="6" name="Content Placeholder 5">
            <a:extLst>
              <a:ext uri="{FF2B5EF4-FFF2-40B4-BE49-F238E27FC236}">
                <a16:creationId xmlns:a16="http://schemas.microsoft.com/office/drawing/2014/main" id="{B5A1C40A-2C34-45A7-B08E-B0095A76DB49}"/>
              </a:ext>
            </a:extLst>
          </p:cNvPr>
          <p:cNvGraphicFramePr>
            <a:graphicFrameLocks noGrp="1"/>
          </p:cNvGraphicFramePr>
          <p:nvPr>
            <p:ph idx="1"/>
            <p:extLst>
              <p:ext uri="{D42A27DB-BD31-4B8C-83A1-F6EECF244321}">
                <p14:modId xmlns:p14="http://schemas.microsoft.com/office/powerpoint/2010/main" val="1588601763"/>
              </p:ext>
            </p:extLst>
          </p:nvPr>
        </p:nvGraphicFramePr>
        <p:xfrm>
          <a:off x="838200" y="2240576"/>
          <a:ext cx="10515602" cy="3923905"/>
        </p:xfrm>
        <a:graphic>
          <a:graphicData uri="http://schemas.openxmlformats.org/drawingml/2006/table">
            <a:tbl>
              <a:tblPr/>
              <a:tblGrid>
                <a:gridCol w="3453138">
                  <a:extLst>
                    <a:ext uri="{9D8B030D-6E8A-4147-A177-3AD203B41FA5}">
                      <a16:colId xmlns:a16="http://schemas.microsoft.com/office/drawing/2014/main" val="1580610420"/>
                    </a:ext>
                  </a:extLst>
                </a:gridCol>
                <a:gridCol w="1408543">
                  <a:extLst>
                    <a:ext uri="{9D8B030D-6E8A-4147-A177-3AD203B41FA5}">
                      <a16:colId xmlns:a16="http://schemas.microsoft.com/office/drawing/2014/main" val="1176655607"/>
                    </a:ext>
                  </a:extLst>
                </a:gridCol>
                <a:gridCol w="1942552">
                  <a:extLst>
                    <a:ext uri="{9D8B030D-6E8A-4147-A177-3AD203B41FA5}">
                      <a16:colId xmlns:a16="http://schemas.microsoft.com/office/drawing/2014/main" val="1569988287"/>
                    </a:ext>
                  </a:extLst>
                </a:gridCol>
                <a:gridCol w="1814536">
                  <a:extLst>
                    <a:ext uri="{9D8B030D-6E8A-4147-A177-3AD203B41FA5}">
                      <a16:colId xmlns:a16="http://schemas.microsoft.com/office/drawing/2014/main" val="2949740936"/>
                    </a:ext>
                  </a:extLst>
                </a:gridCol>
                <a:gridCol w="1896833">
                  <a:extLst>
                    <a:ext uri="{9D8B030D-6E8A-4147-A177-3AD203B41FA5}">
                      <a16:colId xmlns:a16="http://schemas.microsoft.com/office/drawing/2014/main" val="697688480"/>
                    </a:ext>
                  </a:extLst>
                </a:gridCol>
              </a:tblGrid>
              <a:tr h="276773">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ctr" fontAlgn="b"/>
                      <a:r>
                        <a:rPr lang="en-US" sz="1500" b="1" i="1" u="none" strike="noStrike">
                          <a:solidFill>
                            <a:srgbClr val="000000"/>
                          </a:solidFill>
                          <a:effectLst/>
                          <a:latin typeface="Century" panose="02040604050505020304" pitchFamily="18" charset="0"/>
                        </a:rPr>
                        <a:t>Data Analysis Plans</a:t>
                      </a: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794160086"/>
                  </a:ext>
                </a:extLst>
              </a:tr>
              <a:tr h="276773">
                <a:tc>
                  <a:txBody>
                    <a:bodyPr/>
                    <a:lstStyle/>
                    <a:p>
                      <a:pPr algn="ctr" fontAlgn="b"/>
                      <a:r>
                        <a:rPr lang="en-US" sz="1200" b="0" i="0" u="none" strike="noStrike">
                          <a:solidFill>
                            <a:srgbClr val="000000"/>
                          </a:solidFill>
                          <a:effectLst/>
                          <a:latin typeface="Arimo"/>
                        </a:rPr>
                        <a:t>(1)</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(2)</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Century" panose="02040604050505020304" pitchFamily="18" charset="0"/>
                        </a:rPr>
                        <a:t>(3)</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(4)</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(5) and (6)</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279154"/>
                  </a:ext>
                </a:extLst>
              </a:tr>
              <a:tr h="27677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500" b="1" i="1" u="none" strike="noStrike">
                          <a:solidFill>
                            <a:srgbClr val="000000"/>
                          </a:solidFill>
                          <a:effectLst/>
                          <a:latin typeface="Century" panose="02040604050505020304" pitchFamily="18" charset="0"/>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20000465"/>
                  </a:ext>
                </a:extLst>
              </a:tr>
              <a:tr h="434781">
                <a:tc>
                  <a:txBody>
                    <a:bodyPr/>
                    <a:lstStyle/>
                    <a:p>
                      <a:pPr algn="ctr" fontAlgn="ctr"/>
                      <a:r>
                        <a:rPr lang="en-US" sz="1300" b="1" i="1" u="none" strike="noStrike">
                          <a:solidFill>
                            <a:srgbClr val="000000"/>
                          </a:solidFill>
                          <a:effectLst/>
                          <a:latin typeface="Century" panose="02040604050505020304" pitchFamily="18" charset="0"/>
                        </a:rPr>
                        <a:t>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Type of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Questionnaire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Level of Measurement**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Descriptive statistics or Statistical Test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27641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991919"/>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49443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840753"/>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956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938318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011461"/>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64399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69589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957292"/>
                  </a:ext>
                </a:extLst>
              </a:tr>
              <a:tr h="193672">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83426160"/>
                  </a:ext>
                </a:extLst>
              </a:tr>
              <a:tr h="224103">
                <a:tc gridSpan="2">
                  <a:txBody>
                    <a:bodyPr/>
                    <a:lstStyle/>
                    <a:p>
                      <a:pPr algn="l" fontAlgn="b"/>
                      <a:r>
                        <a:rPr lang="en-US" sz="1200" b="0" i="0" u="none" strike="noStrike">
                          <a:solidFill>
                            <a:srgbClr val="000000"/>
                          </a:solidFill>
                          <a:effectLst/>
                          <a:latin typeface="Arimo"/>
                        </a:rPr>
                        <a:t>  * descriptive or differences research question</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234698744"/>
                  </a:ext>
                </a:extLst>
              </a:tr>
              <a:tr h="224103">
                <a:tc gridSpan="2">
                  <a:txBody>
                    <a:bodyPr/>
                    <a:lstStyle/>
                    <a:p>
                      <a:pPr algn="l" fontAlgn="b"/>
                      <a:r>
                        <a:rPr lang="en-US" sz="1200" b="0" i="0" u="none" strike="noStrike">
                          <a:solidFill>
                            <a:srgbClr val="000000"/>
                          </a:solidFill>
                          <a:effectLst/>
                          <a:latin typeface="Calibri" panose="020F0502020204030204" pitchFamily="34" charset="0"/>
                        </a:rPr>
                        <a:t>** nominal, ordinal, interval, or ratio</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1508705968"/>
                  </a:ext>
                </a:extLst>
              </a:tr>
            </a:tbl>
          </a:graphicData>
        </a:graphic>
      </p:graphicFrame>
    </p:spTree>
    <p:extLst>
      <p:ext uri="{BB962C8B-B14F-4D97-AF65-F5344CB8AC3E}">
        <p14:creationId xmlns:p14="http://schemas.microsoft.com/office/powerpoint/2010/main" val="184770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E68948-7F47-4BF7-B78F-7A6715C565CB}"/>
              </a:ext>
            </a:extLst>
          </p:cNvPr>
          <p:cNvSpPr>
            <a:spLocks noGrp="1"/>
          </p:cNvSpPr>
          <p:nvPr>
            <p:ph type="title"/>
          </p:nvPr>
        </p:nvSpPr>
        <p:spPr>
          <a:xfrm>
            <a:off x="1115568" y="548640"/>
            <a:ext cx="10168128" cy="1179576"/>
          </a:xfrm>
        </p:spPr>
        <p:txBody>
          <a:bodyPr>
            <a:normAutofit/>
          </a:bodyPr>
          <a:lstStyle/>
          <a:p>
            <a:r>
              <a:rPr lang="en-US" sz="4000"/>
              <a:t>15-min Group Discussion</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07C7574-29FA-44A4-A50E-D19477F0A427}"/>
              </a:ext>
            </a:extLst>
          </p:cNvPr>
          <p:cNvSpPr>
            <a:spLocks noGrp="1"/>
          </p:cNvSpPr>
          <p:nvPr>
            <p:ph idx="1"/>
          </p:nvPr>
        </p:nvSpPr>
        <p:spPr>
          <a:xfrm>
            <a:off x="1115568" y="2481943"/>
            <a:ext cx="10168128" cy="3695020"/>
          </a:xfrm>
        </p:spPr>
        <p:txBody>
          <a:bodyPr>
            <a:normAutofit/>
          </a:bodyPr>
          <a:lstStyle/>
          <a:p>
            <a:r>
              <a:rPr lang="en-US" sz="2200">
                <a:hlinkClick r:id="rId3"/>
              </a:rPr>
              <a:t>Sign up </a:t>
            </a:r>
            <a:r>
              <a:rPr lang="en-US" sz="2200"/>
              <a:t>for presentation day (same link for the project meeting)</a:t>
            </a:r>
          </a:p>
          <a:p>
            <a:r>
              <a:rPr lang="en-US" sz="2200"/>
              <a:t>Each team will present 15 mins and 5 mins Q&amp;A </a:t>
            </a:r>
          </a:p>
          <a:p>
            <a:r>
              <a:rPr lang="en-US" sz="2200"/>
              <a:t>Not all group members need to present (As long as your group finds optimal task allocation). </a:t>
            </a:r>
          </a:p>
          <a:p>
            <a:r>
              <a:rPr lang="en-US" sz="2200"/>
              <a:t>Discuss questions that allow you to use descriptive statistics (e.g., mean, prop, confidence interval)</a:t>
            </a:r>
          </a:p>
        </p:txBody>
      </p:sp>
      <p:sp>
        <p:nvSpPr>
          <p:cNvPr id="4" name="Footer Placeholder 3">
            <a:extLst>
              <a:ext uri="{FF2B5EF4-FFF2-40B4-BE49-F238E27FC236}">
                <a16:creationId xmlns:a16="http://schemas.microsoft.com/office/drawing/2014/main" id="{6B80ED8E-73D2-4E5C-A161-11637FAB520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08F567C8-72ED-40B8-A839-D957B2F9C570}"/>
              </a:ext>
            </a:extLst>
          </p:cNvPr>
          <p:cNvSpPr>
            <a:spLocks noGrp="1"/>
          </p:cNvSpPr>
          <p:nvPr>
            <p:ph type="sldNum" sz="quarter" idx="12"/>
          </p:nvPr>
        </p:nvSpPr>
        <p:spPr>
          <a:xfrm>
            <a:off x="8540496"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18</a:t>
            </a:fld>
            <a:endParaRPr lang="en-US">
              <a:solidFill>
                <a:schemeClr val="tx1">
                  <a:lumMod val="50000"/>
                  <a:lumOff val="50000"/>
                </a:schemeClr>
              </a:solidFill>
            </a:endParaRPr>
          </a:p>
        </p:txBody>
      </p:sp>
    </p:spTree>
    <p:extLst>
      <p:ext uri="{BB962C8B-B14F-4D97-AF65-F5344CB8AC3E}">
        <p14:creationId xmlns:p14="http://schemas.microsoft.com/office/powerpoint/2010/main" val="490149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30304-52C6-4138-80FC-A867DFF8EB5A}"/>
              </a:ext>
            </a:extLst>
          </p:cNvPr>
          <p:cNvSpPr>
            <a:spLocks noGrp="1"/>
          </p:cNvSpPr>
          <p:nvPr>
            <p:ph type="title"/>
          </p:nvPr>
        </p:nvSpPr>
        <p:spPr>
          <a:xfrm>
            <a:off x="838200" y="365125"/>
            <a:ext cx="10515600" cy="1325563"/>
          </a:xfrm>
        </p:spPr>
        <p:txBody>
          <a:bodyPr>
            <a:normAutofit/>
          </a:bodyPr>
          <a:lstStyle/>
          <a:p>
            <a:r>
              <a:rPr lang="en-US" sz="5400"/>
              <a:t>Up next</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698DAA1A-2626-4E03-895C-50C17773C921}"/>
              </a:ext>
            </a:extLst>
          </p:cNvPr>
          <p:cNvSpPr>
            <a:spLocks noGrp="1"/>
          </p:cNvSpPr>
          <p:nvPr>
            <p:ph idx="1"/>
          </p:nvPr>
        </p:nvSpPr>
        <p:spPr>
          <a:xfrm>
            <a:off x="838200" y="1929384"/>
            <a:ext cx="10515600" cy="4251960"/>
          </a:xfrm>
        </p:spPr>
        <p:txBody>
          <a:bodyPr>
            <a:normAutofit/>
          </a:bodyPr>
          <a:lstStyle/>
          <a:p>
            <a:r>
              <a:rPr lang="en-US" sz="2200"/>
              <a:t>Visualization and Presentation </a:t>
            </a:r>
          </a:p>
          <a:p>
            <a:r>
              <a:rPr lang="en-US" sz="2200"/>
              <a:t>PA #6: Data Analysis Plan</a:t>
            </a:r>
          </a:p>
        </p:txBody>
      </p:sp>
      <p:sp>
        <p:nvSpPr>
          <p:cNvPr id="4" name="Footer Placeholder 3">
            <a:extLst>
              <a:ext uri="{FF2B5EF4-FFF2-40B4-BE49-F238E27FC236}">
                <a16:creationId xmlns:a16="http://schemas.microsoft.com/office/drawing/2014/main" id="{7FD319BA-FECE-4F55-AD5A-26FCA5CA05B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50385FC-D2FE-47A7-BEFD-BCF396A4767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364918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Data Analysis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ADFDDF06-C9FF-4958-9098-790BE160A72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A9D1D7E-CD68-4936-8F45-26C686581C5A}"/>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50B1FB-39CB-4503-B3FC-F6BAD37C5F2B}"/>
              </a:ext>
            </a:extLst>
          </p:cNvPr>
          <p:cNvSpPr>
            <a:spLocks noGrp="1"/>
          </p:cNvSpPr>
          <p:nvPr>
            <p:ph type="title"/>
          </p:nvPr>
        </p:nvSpPr>
        <p:spPr>
          <a:xfrm>
            <a:off x="524256" y="516804"/>
            <a:ext cx="6594189" cy="1625210"/>
          </a:xfrm>
        </p:spPr>
        <p:txBody>
          <a:bodyPr>
            <a:normAutofit/>
          </a:bodyPr>
          <a:lstStyle/>
          <a:p>
            <a:r>
              <a:rPr lang="en-US">
                <a:solidFill>
                  <a:srgbClr val="FFFFFF"/>
                </a:solidFill>
              </a:rPr>
              <a:t>Inference – Statistics and Parameters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CE3C03-019C-4783-86EC-66746CD64605}"/>
              </a:ext>
            </a:extLst>
          </p:cNvPr>
          <p:cNvSpPr>
            <a:spLocks noGrp="1"/>
          </p:cNvSpPr>
          <p:nvPr>
            <p:ph idx="1"/>
          </p:nvPr>
        </p:nvSpPr>
        <p:spPr>
          <a:xfrm>
            <a:off x="8029319" y="917725"/>
            <a:ext cx="3424739" cy="4852362"/>
          </a:xfrm>
        </p:spPr>
        <p:txBody>
          <a:bodyPr anchor="ctr">
            <a:normAutofit/>
          </a:bodyPr>
          <a:lstStyle/>
          <a:p>
            <a:r>
              <a:rPr lang="en-US" sz="2000">
                <a:solidFill>
                  <a:srgbClr val="FFFFFF"/>
                </a:solidFill>
              </a:rPr>
              <a:t>What do statistics measure? </a:t>
            </a:r>
          </a:p>
          <a:p>
            <a:r>
              <a:rPr lang="en-US" sz="2000">
                <a:solidFill>
                  <a:srgbClr val="FFFFFF"/>
                </a:solidFill>
              </a:rPr>
              <a:t>What do parameters measure? </a:t>
            </a:r>
          </a:p>
        </p:txBody>
      </p:sp>
      <p:grpSp>
        <p:nvGrpSpPr>
          <p:cNvPr id="4" name="Google Shape;110;p18">
            <a:extLst>
              <a:ext uri="{FF2B5EF4-FFF2-40B4-BE49-F238E27FC236}">
                <a16:creationId xmlns:a16="http://schemas.microsoft.com/office/drawing/2014/main" id="{720DC345-B3C4-4DB5-8BFA-B39BE6B4E0F3}"/>
              </a:ext>
            </a:extLst>
          </p:cNvPr>
          <p:cNvGrpSpPr/>
          <p:nvPr/>
        </p:nvGrpSpPr>
        <p:grpSpPr>
          <a:xfrm>
            <a:off x="566744" y="3204858"/>
            <a:ext cx="6579910" cy="2557744"/>
            <a:chOff x="228601" y="2203261"/>
            <a:chExt cx="8201024" cy="2927355"/>
          </a:xfrm>
        </p:grpSpPr>
        <p:pic>
          <p:nvPicPr>
            <p:cNvPr id="5" name="Google Shape;111;p18">
              <a:extLst>
                <a:ext uri="{FF2B5EF4-FFF2-40B4-BE49-F238E27FC236}">
                  <a16:creationId xmlns:a16="http://schemas.microsoft.com/office/drawing/2014/main" id="{29D1B528-8E00-416E-9FE1-C371096C6C26}"/>
                </a:ext>
              </a:extLst>
            </p:cNvPr>
            <p:cNvPicPr preferRelativeResize="0"/>
            <p:nvPr/>
          </p:nvPicPr>
          <p:blipFill rotWithShape="1">
            <a:blip r:embed="rId3">
              <a:alphaModFix/>
            </a:blip>
            <a:srcRect/>
            <a:stretch/>
          </p:blipFill>
          <p:spPr>
            <a:xfrm>
              <a:off x="3733800" y="2203261"/>
              <a:ext cx="4695825" cy="2927355"/>
            </a:xfrm>
            <a:prstGeom prst="rect">
              <a:avLst/>
            </a:prstGeom>
            <a:noFill/>
            <a:ln>
              <a:noFill/>
            </a:ln>
          </p:spPr>
        </p:pic>
        <p:pic>
          <p:nvPicPr>
            <p:cNvPr id="6" name="Google Shape;112;p18">
              <a:extLst>
                <a:ext uri="{FF2B5EF4-FFF2-40B4-BE49-F238E27FC236}">
                  <a16:creationId xmlns:a16="http://schemas.microsoft.com/office/drawing/2014/main" id="{6EED3380-BB08-4DE0-81AB-7E5AFE116935}"/>
                </a:ext>
              </a:extLst>
            </p:cNvPr>
            <p:cNvPicPr preferRelativeResize="0"/>
            <p:nvPr/>
          </p:nvPicPr>
          <p:blipFill rotWithShape="1">
            <a:blip r:embed="rId4">
              <a:alphaModFix/>
            </a:blip>
            <a:srcRect/>
            <a:stretch/>
          </p:blipFill>
          <p:spPr>
            <a:xfrm>
              <a:off x="228601" y="2567453"/>
              <a:ext cx="2590800" cy="1546524"/>
            </a:xfrm>
            <a:prstGeom prst="rect">
              <a:avLst/>
            </a:prstGeom>
            <a:noFill/>
            <a:ln>
              <a:noFill/>
            </a:ln>
          </p:spPr>
        </p:pic>
        <p:sp>
          <p:nvSpPr>
            <p:cNvPr id="7" name="Google Shape;113;p18">
              <a:extLst>
                <a:ext uri="{FF2B5EF4-FFF2-40B4-BE49-F238E27FC236}">
                  <a16:creationId xmlns:a16="http://schemas.microsoft.com/office/drawing/2014/main" id="{E2D58B34-53E8-404E-BB59-E55B497E6268}"/>
                </a:ext>
              </a:extLst>
            </p:cNvPr>
            <p:cNvSpPr/>
            <p:nvPr/>
          </p:nvSpPr>
          <p:spPr>
            <a:xfrm>
              <a:off x="2890530" y="3032754"/>
              <a:ext cx="685800" cy="457201"/>
            </a:xfrm>
            <a:prstGeom prst="rightArrow">
              <a:avLst>
                <a:gd name="adj1" fmla="val 50000"/>
                <a:gd name="adj2" fmla="val 50000"/>
              </a:avLst>
            </a:prstGeom>
            <a:solidFill>
              <a:schemeClr val="accent1"/>
            </a:solidFill>
            <a:ln w="25400" cap="flat" cmpd="sng">
              <a:solidFill>
                <a:srgbClr val="91A3B7"/>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1" i="0" u="none" strike="noStrike" kern="1200" cap="none" spc="0" normalizeH="0" baseline="0" noProof="0">
                <a:ln>
                  <a:noFill/>
                </a:ln>
                <a:solidFill>
                  <a:prstClr val="white"/>
                </a:solidFill>
                <a:effectLst/>
                <a:uLnTx/>
                <a:uFillTx/>
                <a:latin typeface="Arial"/>
                <a:ea typeface="Arial"/>
                <a:cs typeface="Arial"/>
                <a:sym typeface="Arial"/>
              </a:endParaRPr>
            </a:p>
          </p:txBody>
        </p:sp>
      </p:grpSp>
    </p:spTree>
    <p:extLst>
      <p:ext uri="{BB962C8B-B14F-4D97-AF65-F5344CB8AC3E}">
        <p14:creationId xmlns:p14="http://schemas.microsoft.com/office/powerpoint/2010/main" val="251375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51F3E1-5C6D-4811-ADBE-A91942252391}"/>
              </a:ext>
            </a:extLst>
          </p:cNvPr>
          <p:cNvSpPr>
            <a:spLocks noGrp="1"/>
          </p:cNvSpPr>
          <p:nvPr>
            <p:ph type="title"/>
          </p:nvPr>
        </p:nvSpPr>
        <p:spPr>
          <a:xfrm>
            <a:off x="841248" y="548640"/>
            <a:ext cx="3600860" cy="5431536"/>
          </a:xfrm>
        </p:spPr>
        <p:txBody>
          <a:bodyPr>
            <a:normAutofit/>
          </a:bodyPr>
          <a:lstStyle/>
          <a:p>
            <a:r>
              <a:rPr lang="en-US" sz="5400"/>
              <a:t>Statistics vs. Parameters</a:t>
            </a:r>
          </a:p>
        </p:txBody>
      </p:sp>
      <p:sp>
        <p:nvSpPr>
          <p:cNvPr id="1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2">
            <a:extLst>
              <a:ext uri="{FF2B5EF4-FFF2-40B4-BE49-F238E27FC236}">
                <a16:creationId xmlns:a16="http://schemas.microsoft.com/office/drawing/2014/main" id="{C7F7766C-387B-485B-AD73-97F396281D11}"/>
              </a:ext>
            </a:extLst>
          </p:cNvPr>
          <p:cNvSpPr>
            <a:spLocks noGrp="1"/>
          </p:cNvSpPr>
          <p:nvPr>
            <p:ph idx="1"/>
          </p:nvPr>
        </p:nvSpPr>
        <p:spPr>
          <a:xfrm>
            <a:off x="5126417" y="573319"/>
            <a:ext cx="6742495" cy="4164438"/>
          </a:xfrm>
        </p:spPr>
        <p:txBody>
          <a:bodyPr anchor="ctr">
            <a:normAutofit/>
          </a:bodyPr>
          <a:lstStyle/>
          <a:p>
            <a:r>
              <a:rPr lang="en-US" sz="2200" b="1" dirty="0"/>
              <a:t>Statistics</a:t>
            </a:r>
            <a:r>
              <a:rPr lang="en-US" sz="2200" dirty="0"/>
              <a:t>: values that are computed from information provided by a  sample (e.g., </a:t>
            </a:r>
            <a:r>
              <a:rPr lang="en-US" sz="2200" b="1" dirty="0"/>
              <a:t>sample</a:t>
            </a:r>
            <a:r>
              <a:rPr lang="en-US" sz="2200" dirty="0"/>
              <a:t> </a:t>
            </a:r>
            <a:r>
              <a:rPr lang="en-US" sz="2200" b="1" dirty="0"/>
              <a:t>average</a:t>
            </a:r>
            <a:r>
              <a:rPr lang="en-US" sz="2200" dirty="0"/>
              <a:t>) </a:t>
            </a:r>
          </a:p>
          <a:p>
            <a:r>
              <a:rPr lang="en-US" sz="2200" b="1" dirty="0"/>
              <a:t>Parameters</a:t>
            </a:r>
            <a:r>
              <a:rPr lang="en-US" sz="2200" dirty="0"/>
              <a:t>: values that are computed from a complete census which are considered to be precise and valid measures of the population (e.g., </a:t>
            </a:r>
            <a:r>
              <a:rPr lang="en-US" sz="2200" b="1" dirty="0"/>
              <a:t>population</a:t>
            </a:r>
            <a:r>
              <a:rPr lang="en-US" sz="2200" dirty="0"/>
              <a:t> </a:t>
            </a:r>
            <a:r>
              <a:rPr lang="en-US" sz="2200" b="1" dirty="0"/>
              <a:t>average</a:t>
            </a:r>
            <a:r>
              <a:rPr lang="en-US" sz="2200" dirty="0"/>
              <a:t>) </a:t>
            </a:r>
          </a:p>
          <a:p>
            <a:r>
              <a:rPr lang="en-US" sz="2200" dirty="0"/>
              <a:t>In other words, </a:t>
            </a:r>
            <a:r>
              <a:rPr lang="en-US" sz="2200" b="1" dirty="0"/>
              <a:t>Parameters</a:t>
            </a:r>
            <a:r>
              <a:rPr lang="en-US" sz="2200" dirty="0"/>
              <a:t> represent “what we wish to know” about a population. Statistics are used to estimate population parameters </a:t>
            </a:r>
          </a:p>
        </p:txBody>
      </p:sp>
      <p:sp>
        <p:nvSpPr>
          <p:cNvPr id="28" name="Google Shape;123;p19">
            <a:extLst>
              <a:ext uri="{FF2B5EF4-FFF2-40B4-BE49-F238E27FC236}">
                <a16:creationId xmlns:a16="http://schemas.microsoft.com/office/drawing/2014/main" id="{B33D32CF-247A-4AE9-AD22-0715940FF018}"/>
              </a:ext>
            </a:extLst>
          </p:cNvPr>
          <p:cNvSpPr/>
          <p:nvPr/>
        </p:nvSpPr>
        <p:spPr>
          <a:xfrm>
            <a:off x="5376717" y="5600515"/>
            <a:ext cx="1471749" cy="633549"/>
          </a:xfrm>
          <a:prstGeom prst="ellipse">
            <a:avLst/>
          </a:prstGeom>
          <a:solidFill>
            <a:srgbClr val="FFCC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1200" cap="none" spc="0" normalizeH="0" baseline="0" noProof="0" dirty="0">
                <a:ln>
                  <a:noFill/>
                </a:ln>
                <a:solidFill>
                  <a:srgbClr val="000000"/>
                </a:solidFill>
                <a:effectLst/>
                <a:uLnTx/>
                <a:uFillTx/>
                <a:latin typeface="Arial"/>
                <a:ea typeface="Arial"/>
                <a:cs typeface="Arial"/>
                <a:sym typeface="Arial"/>
              </a:rPr>
              <a:t>Sample</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Google Shape;124;p19">
            <a:extLst>
              <a:ext uri="{FF2B5EF4-FFF2-40B4-BE49-F238E27FC236}">
                <a16:creationId xmlns:a16="http://schemas.microsoft.com/office/drawing/2014/main" id="{0922A4A8-F394-4EF9-8D8D-37447A9F43E2}"/>
              </a:ext>
            </a:extLst>
          </p:cNvPr>
          <p:cNvSpPr/>
          <p:nvPr/>
        </p:nvSpPr>
        <p:spPr>
          <a:xfrm>
            <a:off x="9014724" y="5038811"/>
            <a:ext cx="2678165" cy="1267098"/>
          </a:xfrm>
          <a:prstGeom prst="ellipse">
            <a:avLst/>
          </a:prstGeom>
          <a:solidFill>
            <a:srgbClr val="FFCC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0" i="0" u="none" strike="noStrike" kern="1200" cap="none" spc="0" normalizeH="0" baseline="0" noProof="0">
                <a:ln>
                  <a:noFill/>
                </a:ln>
                <a:solidFill>
                  <a:srgbClr val="000000"/>
                </a:solidFill>
                <a:effectLst/>
                <a:uLnTx/>
                <a:uFillTx/>
                <a:latin typeface="Arial"/>
                <a:ea typeface="Arial"/>
                <a:cs typeface="Arial"/>
                <a:sym typeface="Arial"/>
              </a:rPr>
              <a:t>Population</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0" name="Google Shape;125;p19">
            <a:extLst>
              <a:ext uri="{FF2B5EF4-FFF2-40B4-BE49-F238E27FC236}">
                <a16:creationId xmlns:a16="http://schemas.microsoft.com/office/drawing/2014/main" id="{3E83592A-1C6E-410B-A067-2D1F626399DF}"/>
              </a:ext>
            </a:extLst>
          </p:cNvPr>
          <p:cNvCxnSpPr/>
          <p:nvPr/>
        </p:nvCxnSpPr>
        <p:spPr>
          <a:xfrm>
            <a:off x="7281717" y="5927085"/>
            <a:ext cx="1215793" cy="0"/>
          </a:xfrm>
          <a:prstGeom prst="straightConnector1">
            <a:avLst/>
          </a:prstGeom>
          <a:noFill/>
          <a:ln w="22225" cap="flat" cmpd="sng">
            <a:solidFill>
              <a:srgbClr val="000000"/>
            </a:solidFill>
            <a:prstDash val="solid"/>
            <a:round/>
            <a:headEnd type="none" w="med" len="med"/>
            <a:tailEnd type="triangle" w="med" len="med"/>
          </a:ln>
        </p:spPr>
      </p:cxnSp>
      <p:sp>
        <p:nvSpPr>
          <p:cNvPr id="31" name="Google Shape;126;p19">
            <a:extLst>
              <a:ext uri="{FF2B5EF4-FFF2-40B4-BE49-F238E27FC236}">
                <a16:creationId xmlns:a16="http://schemas.microsoft.com/office/drawing/2014/main" id="{A0A47BC5-53FC-4F2B-BB6D-99BE24EA32AF}"/>
              </a:ext>
            </a:extLst>
          </p:cNvPr>
          <p:cNvSpPr txBox="1"/>
          <p:nvPr/>
        </p:nvSpPr>
        <p:spPr>
          <a:xfrm>
            <a:off x="7205517" y="4938663"/>
            <a:ext cx="1600200" cy="954107"/>
          </a:xfrm>
          <a:prstGeom prst="rect">
            <a:avLst/>
          </a:pr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1" i="0" u="none" strike="noStrike" kern="1200" cap="none" spc="0" normalizeH="0" baseline="0" noProof="0">
                <a:ln>
                  <a:noFill/>
                </a:ln>
                <a:solidFill>
                  <a:srgbClr val="000000"/>
                </a:solidFill>
                <a:effectLst/>
                <a:uLnTx/>
                <a:uFillTx/>
                <a:latin typeface="Arial"/>
                <a:ea typeface="Arial"/>
                <a:cs typeface="Arial"/>
                <a:sym typeface="Arial"/>
              </a:rPr>
              <a:t>Generalizing a Sample’s Findings to Its Population</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905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F4376-51F1-4E57-96F0-75FD519BA71B}"/>
              </a:ext>
            </a:extLst>
          </p:cNvPr>
          <p:cNvSpPr>
            <a:spLocks noGrp="1"/>
          </p:cNvSpPr>
          <p:nvPr>
            <p:ph type="title"/>
          </p:nvPr>
        </p:nvSpPr>
        <p:spPr>
          <a:xfrm>
            <a:off x="630936" y="639520"/>
            <a:ext cx="3429000" cy="1719072"/>
          </a:xfrm>
        </p:spPr>
        <p:txBody>
          <a:bodyPr anchor="b">
            <a:normAutofit/>
          </a:bodyPr>
          <a:lstStyle/>
          <a:p>
            <a:r>
              <a:rPr lang="en-US" sz="5400"/>
              <a:t>Statistical Inference</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476925-E36C-4A00-9201-65BF7DCAC468}"/>
              </a:ext>
            </a:extLst>
          </p:cNvPr>
          <p:cNvSpPr>
            <a:spLocks noGrp="1"/>
          </p:cNvSpPr>
          <p:nvPr>
            <p:ph idx="1"/>
          </p:nvPr>
        </p:nvSpPr>
        <p:spPr>
          <a:xfrm>
            <a:off x="630936" y="2807208"/>
            <a:ext cx="3429000" cy="3410712"/>
          </a:xfrm>
        </p:spPr>
        <p:txBody>
          <a:bodyPr anchor="t">
            <a:normAutofit/>
          </a:bodyPr>
          <a:lstStyle/>
          <a:p>
            <a:pPr marL="0" indent="0">
              <a:buNone/>
            </a:pPr>
            <a:r>
              <a:rPr lang="en-US" sz="2200"/>
              <a:t>A set of procedures in which the sample size and sample statistics (e.g., sample average and sample standard deviation) are used to make estimates of population parameters</a:t>
            </a:r>
          </a:p>
        </p:txBody>
      </p:sp>
      <p:pic>
        <p:nvPicPr>
          <p:cNvPr id="5" name="Picture 4" descr="Diagram&#10;&#10;Description automatically generated">
            <a:extLst>
              <a:ext uri="{FF2B5EF4-FFF2-40B4-BE49-F238E27FC236}">
                <a16:creationId xmlns:a16="http://schemas.microsoft.com/office/drawing/2014/main" id="{BFAC24DC-0B26-41CE-B223-23CA8BDBD40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1349255"/>
            <a:ext cx="6903720" cy="4159490"/>
          </a:xfrm>
          <a:prstGeom prst="rect">
            <a:avLst/>
          </a:prstGeom>
        </p:spPr>
      </p:pic>
    </p:spTree>
    <p:extLst>
      <p:ext uri="{BB962C8B-B14F-4D97-AF65-F5344CB8AC3E}">
        <p14:creationId xmlns:p14="http://schemas.microsoft.com/office/powerpoint/2010/main" val="323700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B4A65B-9D8D-4A2A-8C76-C5A7B77626D5}"/>
              </a:ext>
            </a:extLst>
          </p:cNvPr>
          <p:cNvSpPr>
            <a:spLocks noGrp="1"/>
          </p:cNvSpPr>
          <p:nvPr>
            <p:ph type="title"/>
          </p:nvPr>
        </p:nvSpPr>
        <p:spPr>
          <a:xfrm>
            <a:off x="635000" y="640823"/>
            <a:ext cx="3418659" cy="5583148"/>
          </a:xfrm>
        </p:spPr>
        <p:txBody>
          <a:bodyPr anchor="ctr">
            <a:normAutofit/>
          </a:bodyPr>
          <a:lstStyle/>
          <a:p>
            <a:r>
              <a:rPr lang="en-US" sz="5400"/>
              <a:t>Parameter Estimation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9D77155-26AD-47A9-B550-83E05D94DDB1}"/>
              </a:ext>
            </a:extLst>
          </p:cNvPr>
          <p:cNvGraphicFramePr>
            <a:graphicFrameLocks noGrp="1"/>
          </p:cNvGraphicFramePr>
          <p:nvPr>
            <p:ph idx="1"/>
            <p:extLst>
              <p:ext uri="{D42A27DB-BD31-4B8C-83A1-F6EECF244321}">
                <p14:modId xmlns:p14="http://schemas.microsoft.com/office/powerpoint/2010/main" val="3999662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19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415F-DA5A-41C7-B958-506F35C97E55}"/>
              </a:ext>
            </a:extLst>
          </p:cNvPr>
          <p:cNvSpPr>
            <a:spLocks noGrp="1"/>
          </p:cNvSpPr>
          <p:nvPr>
            <p:ph type="title"/>
          </p:nvPr>
        </p:nvSpPr>
        <p:spPr>
          <a:xfrm>
            <a:off x="524741" y="620392"/>
            <a:ext cx="3808268" cy="2282465"/>
          </a:xfrm>
        </p:spPr>
        <p:txBody>
          <a:bodyPr>
            <a:normAutofit/>
          </a:bodyPr>
          <a:lstStyle/>
          <a:p>
            <a:r>
              <a:rPr lang="en-US" sz="6000" dirty="0">
                <a:solidFill>
                  <a:schemeClr val="accent5"/>
                </a:solidFill>
              </a:rPr>
              <a:t>Parameter Estimation</a:t>
            </a:r>
          </a:p>
        </p:txBody>
      </p:sp>
      <mc:AlternateContent xmlns:mc="http://schemas.openxmlformats.org/markup-compatibility/2006" xmlns:a14="http://schemas.microsoft.com/office/drawing/2010/main">
        <mc:Choice Requires="a14">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extLst>
                  <p:ext uri="{D42A27DB-BD31-4B8C-83A1-F6EECF244321}">
                    <p14:modId xmlns:p14="http://schemas.microsoft.com/office/powerpoint/2010/main" val="74468290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extLst>
                  <p:ext uri="{D42A27DB-BD31-4B8C-83A1-F6EECF244321}">
                    <p14:modId xmlns:p14="http://schemas.microsoft.com/office/powerpoint/2010/main" val="74468290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grpSp>
        <p:nvGrpSpPr>
          <p:cNvPr id="10" name="Group 9">
            <a:extLst>
              <a:ext uri="{FF2B5EF4-FFF2-40B4-BE49-F238E27FC236}">
                <a16:creationId xmlns:a16="http://schemas.microsoft.com/office/drawing/2014/main" id="{8D76F03A-AA20-4296-BA49-2AB75401A631}"/>
              </a:ext>
            </a:extLst>
          </p:cNvPr>
          <p:cNvGrpSpPr/>
          <p:nvPr/>
        </p:nvGrpSpPr>
        <p:grpSpPr>
          <a:xfrm>
            <a:off x="673875" y="3372736"/>
            <a:ext cx="3510000" cy="2262260"/>
            <a:chOff x="-235458" y="424829"/>
            <a:chExt cx="3510000" cy="2262260"/>
          </a:xfrm>
        </p:grpSpPr>
        <p:pic>
          <p:nvPicPr>
            <p:cNvPr id="8" name="Picture 7" descr="Table&#10;&#10;Description automatically generated">
              <a:extLst>
                <a:ext uri="{FF2B5EF4-FFF2-40B4-BE49-F238E27FC236}">
                  <a16:creationId xmlns:a16="http://schemas.microsoft.com/office/drawing/2014/main" id="{07C1BCA1-36D3-4F4B-8B13-F9560391EE3A}"/>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35458" y="424829"/>
              <a:ext cx="3510000" cy="2031428"/>
            </a:xfrm>
            <a:prstGeom prst="rect">
              <a:avLst/>
            </a:prstGeom>
          </p:spPr>
        </p:pic>
        <p:sp>
          <p:nvSpPr>
            <p:cNvPr id="9" name="TextBox 8">
              <a:extLst>
                <a:ext uri="{FF2B5EF4-FFF2-40B4-BE49-F238E27FC236}">
                  <a16:creationId xmlns:a16="http://schemas.microsoft.com/office/drawing/2014/main" id="{DBFBE8C5-3D42-4F15-9F2D-41F2CC3B2117}"/>
                </a:ext>
              </a:extLst>
            </p:cNvPr>
            <p:cNvSpPr txBox="1"/>
            <p:nvPr/>
          </p:nvSpPr>
          <p:spPr>
            <a:xfrm>
              <a:off x="-235458" y="2456257"/>
              <a:ext cx="3510000" cy="230832"/>
            </a:xfrm>
            <a:prstGeom prst="rect">
              <a:avLst/>
            </a:prstGeom>
            <a:noFill/>
          </p:spPr>
          <p:txBody>
            <a:bodyPr wrap="square" rtlCol="0">
              <a:spAutoFit/>
            </a:bodyPr>
            <a:lstStyle/>
            <a:p>
              <a:r>
                <a:rPr lang="en-US" sz="900">
                  <a:hlinkClick r:id="rId13" tooltip="https://courses.lumenlearning.com/wmopen-concepts-statistics/chapter/estimate-the-difference-between-population-proportions-3-of-3/"/>
                </a:rPr>
                <a:t>This Photo</a:t>
              </a:r>
              <a:r>
                <a:rPr lang="en-US" sz="900"/>
                <a:t> by Unknown Author is licensed under </a:t>
              </a:r>
              <a:r>
                <a:rPr lang="en-US" sz="900">
                  <a:hlinkClick r:id="rId14" tooltip="https://creativecommons.org/licenses/by/3.0/"/>
                </a:rPr>
                <a:t>CC BY</a:t>
              </a:r>
              <a:endParaRPr lang="en-US" sz="900"/>
            </a:p>
          </p:txBody>
        </p:sp>
      </p:grpSp>
    </p:spTree>
    <p:extLst>
      <p:ext uri="{BB962C8B-B14F-4D97-AF65-F5344CB8AC3E}">
        <p14:creationId xmlns:p14="http://schemas.microsoft.com/office/powerpoint/2010/main" val="202294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132AF-864A-4DAF-BF38-3CB4773A773C}"/>
              </a:ext>
            </a:extLst>
          </p:cNvPr>
          <p:cNvSpPr>
            <a:spLocks noGrp="1"/>
          </p:cNvSpPr>
          <p:nvPr>
            <p:ph type="title"/>
          </p:nvPr>
        </p:nvSpPr>
        <p:spPr>
          <a:xfrm>
            <a:off x="838200" y="365125"/>
            <a:ext cx="10515600" cy="1325563"/>
          </a:xfrm>
        </p:spPr>
        <p:txBody>
          <a:bodyPr>
            <a:normAutofit/>
          </a:bodyPr>
          <a:lstStyle/>
          <a:p>
            <a:r>
              <a:rPr lang="en-US" sz="5400" dirty="0"/>
              <a:t>Example 1</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BB5522-8461-4788-98DB-3D616151A95C}"/>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Clr>
                <a:schemeClr val="dk1"/>
              </a:buClr>
              <a:buSzPts val="2800"/>
              <a:buNone/>
            </a:pPr>
            <a:r>
              <a:rPr lang="en-US" sz="2200" b="0" dirty="0">
                <a:latin typeface="Arial"/>
                <a:ea typeface="Arial"/>
                <a:cs typeface="Arial"/>
                <a:sym typeface="Arial"/>
              </a:rPr>
              <a:t>Those who dine out on Wednesday’s, spend on an average $45.2, SD = 20, n = 500, </a:t>
            </a:r>
            <a:r>
              <a:rPr lang="en-US" sz="2200" dirty="0"/>
              <a:t>95% confidence (t = 1.96)</a:t>
            </a:r>
            <a:endParaRPr lang="en-US" sz="2200" b="0" dirty="0">
              <a:latin typeface="Arial"/>
              <a:ea typeface="Arial"/>
              <a:cs typeface="Arial"/>
              <a:sym typeface="Arial"/>
            </a:endParaRPr>
          </a:p>
        </p:txBody>
      </p:sp>
    </p:spTree>
    <p:extLst>
      <p:ext uri="{BB962C8B-B14F-4D97-AF65-F5344CB8AC3E}">
        <p14:creationId xmlns:p14="http://schemas.microsoft.com/office/powerpoint/2010/main" val="429317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F2824-9EDD-4C19-A0CD-530930C11E21}"/>
              </a:ext>
            </a:extLst>
          </p:cNvPr>
          <p:cNvSpPr>
            <a:spLocks noGrp="1"/>
          </p:cNvSpPr>
          <p:nvPr>
            <p:ph type="title"/>
          </p:nvPr>
        </p:nvSpPr>
        <p:spPr>
          <a:xfrm>
            <a:off x="838200" y="365125"/>
            <a:ext cx="10515600" cy="1325563"/>
          </a:xfrm>
        </p:spPr>
        <p:txBody>
          <a:bodyPr>
            <a:normAutofit/>
          </a:bodyPr>
          <a:lstStyle/>
          <a:p>
            <a:r>
              <a:rPr lang="en-US" sz="5400"/>
              <a:t>Answers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6D58A7-8EF1-4965-9010-0061E3C7FE11}"/>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dirty="0">
                <a:latin typeface="Arial"/>
                <a:ea typeface="Arial"/>
                <a:cs typeface="Arial"/>
                <a:sym typeface="Arial"/>
              </a:rPr>
              <a:t>Compute Confidence Intervals</a:t>
            </a:r>
            <a:endParaRPr lang="en-US" sz="2200" dirty="0"/>
          </a:p>
          <a:p>
            <a:pPr marL="0" marR="0" lvl="0" indent="0" rtl="0">
              <a:spcBef>
                <a:spcPts val="0"/>
              </a:spcBef>
              <a:spcAft>
                <a:spcPts val="600"/>
              </a:spcAft>
              <a:buNone/>
            </a:pPr>
            <a:endParaRPr lang="en-US" sz="2200" dirty="0"/>
          </a:p>
          <a:p>
            <a:pPr marL="0" marR="0" lvl="0" indent="0" rtl="0">
              <a:spcBef>
                <a:spcPts val="0"/>
              </a:spcBef>
              <a:spcAft>
                <a:spcPts val="600"/>
              </a:spcAft>
              <a:buNone/>
            </a:pPr>
            <a:r>
              <a:rPr lang="en-US" sz="2200" b="0" dirty="0">
                <a:latin typeface="Arial"/>
                <a:ea typeface="Arial"/>
                <a:cs typeface="Arial"/>
                <a:sym typeface="Arial"/>
              </a:rPr>
              <a:t>Mean = 45.2, SD = 20, n = 500  </a:t>
            </a:r>
            <a:endParaRPr lang="en-US" sz="2200" dirty="0"/>
          </a:p>
          <a:p>
            <a:pPr marL="0" marR="0" lvl="0" indent="0" rtl="0">
              <a:spcBef>
                <a:spcPts val="0"/>
              </a:spcBef>
              <a:spcAft>
                <a:spcPts val="600"/>
              </a:spcAft>
              <a:buNone/>
            </a:pPr>
            <a:r>
              <a:rPr lang="en-US" sz="2200" b="0" dirty="0">
                <a:latin typeface="Arial"/>
                <a:ea typeface="Arial"/>
                <a:cs typeface="Arial"/>
                <a:sym typeface="Arial"/>
              </a:rPr>
              <a:t>[45.2 +/- 1.96*20/SQRT(500)]</a:t>
            </a:r>
          </a:p>
          <a:p>
            <a:pPr marL="0" lvl="0" indent="0" rtl="0">
              <a:spcBef>
                <a:spcPts val="0"/>
              </a:spcBef>
              <a:spcAft>
                <a:spcPts val="600"/>
              </a:spcAft>
              <a:buNone/>
            </a:pPr>
            <a:r>
              <a:rPr lang="en-US" sz="2200" dirty="0"/>
              <a:t>$43.45 - $46.95</a:t>
            </a:r>
          </a:p>
          <a:p>
            <a:pPr marL="0" lvl="0" indent="0" rtl="0">
              <a:spcBef>
                <a:spcPts val="0"/>
              </a:spcBef>
              <a:spcAft>
                <a:spcPts val="600"/>
              </a:spcAft>
              <a:buClr>
                <a:schemeClr val="dk1"/>
              </a:buClr>
              <a:buFont typeface="Arial"/>
              <a:buNone/>
            </a:pPr>
            <a:endParaRPr lang="en-US" sz="2200" dirty="0"/>
          </a:p>
          <a:p>
            <a:pPr marL="0" lvl="0" indent="0" rtl="0">
              <a:spcBef>
                <a:spcPts val="0"/>
              </a:spcBef>
              <a:spcAft>
                <a:spcPts val="600"/>
              </a:spcAft>
              <a:buClr>
                <a:schemeClr val="dk1"/>
              </a:buClr>
              <a:buFont typeface="Arial"/>
              <a:buNone/>
            </a:pPr>
            <a:r>
              <a:rPr lang="en-US" sz="2200" dirty="0"/>
              <a:t>Conclusion:</a:t>
            </a:r>
          </a:p>
          <a:p>
            <a:pPr marL="0" marR="0" lvl="0" indent="0" rtl="0">
              <a:spcBef>
                <a:spcPts val="0"/>
              </a:spcBef>
              <a:spcAft>
                <a:spcPts val="600"/>
              </a:spcAft>
              <a:buNone/>
            </a:pPr>
            <a:r>
              <a:rPr lang="en-US" sz="2200" dirty="0"/>
              <a:t>We are 95% confident that in population the people who dine out on Wednesday spend between $43.45 to $46.95</a:t>
            </a:r>
          </a:p>
        </p:txBody>
      </p:sp>
    </p:spTree>
    <p:extLst>
      <p:ext uri="{BB962C8B-B14F-4D97-AF65-F5344CB8AC3E}">
        <p14:creationId xmlns:p14="http://schemas.microsoft.com/office/powerpoint/2010/main" val="2967654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2101</TotalTime>
  <Words>1881</Words>
  <Application>Microsoft Office PowerPoint</Application>
  <PresentationFormat>Widescreen</PresentationFormat>
  <Paragraphs>262</Paragraphs>
  <Slides>19</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Arimo</vt:lpstr>
      <vt:lpstr>Calibri</vt:lpstr>
      <vt:lpstr>Calibri Light</vt:lpstr>
      <vt:lpstr>Cambria Math</vt:lpstr>
      <vt:lpstr>Century</vt:lpstr>
      <vt:lpstr>Franklin Gothic Book</vt:lpstr>
      <vt:lpstr>Roboto</vt:lpstr>
      <vt:lpstr>Office Theme</vt:lpstr>
      <vt:lpstr>1_Office Theme</vt:lpstr>
      <vt:lpstr>Good Morning</vt:lpstr>
      <vt:lpstr>Data Analysis</vt:lpstr>
      <vt:lpstr>Inference – Statistics and Parameters</vt:lpstr>
      <vt:lpstr>Statistics vs. Parameters</vt:lpstr>
      <vt:lpstr>Statistical Inference</vt:lpstr>
      <vt:lpstr>Parameter Estimation</vt:lpstr>
      <vt:lpstr>Parameter Estimation</vt:lpstr>
      <vt:lpstr>Example 1</vt:lpstr>
      <vt:lpstr>Answers</vt:lpstr>
      <vt:lpstr>Example 2</vt:lpstr>
      <vt:lpstr>Answer</vt:lpstr>
      <vt:lpstr>Confidence Interval Visualization</vt:lpstr>
      <vt:lpstr>Parameter Estimation</vt:lpstr>
      <vt:lpstr>Confidence level visualization – increase the confidence level, the interval will be widened</vt:lpstr>
      <vt:lpstr>Parameter Estimation</vt:lpstr>
      <vt:lpstr>Difference between SE and SD</vt:lpstr>
      <vt:lpstr>Data Analysis Plan Template Assignment 6</vt:lpstr>
      <vt:lpstr>15-min Group Discussion</vt:lpstr>
      <vt:lpstr>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dc:title>
  <dc:creator>Nguyen, Mike (MU-Student)</dc:creator>
  <cp:lastModifiedBy>Nguyen, Mike (MU-Student)</cp:lastModifiedBy>
  <cp:revision>11</cp:revision>
  <dcterms:created xsi:type="dcterms:W3CDTF">2021-10-20T14:28:05Z</dcterms:created>
  <dcterms:modified xsi:type="dcterms:W3CDTF">2021-10-25T15:18:05Z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