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4"/>
  </p:notesMasterIdLst>
  <p:handoutMasterIdLst>
    <p:handoutMasterId r:id="rId35"/>
  </p:handoutMasterIdLst>
  <p:sldIdLst>
    <p:sldId id="280" r:id="rId6"/>
    <p:sldId id="285" r:id="rId7"/>
    <p:sldId id="286" r:id="rId8"/>
    <p:sldId id="282" r:id="rId9"/>
    <p:sldId id="297" r:id="rId10"/>
    <p:sldId id="298" r:id="rId11"/>
    <p:sldId id="281" r:id="rId12"/>
    <p:sldId id="299" r:id="rId13"/>
    <p:sldId id="300" r:id="rId14"/>
    <p:sldId id="256"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59" r:id="rId31"/>
    <p:sldId id="296" r:id="rId32"/>
    <p:sldId id="25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5410" autoAdjust="0"/>
  </p:normalViewPr>
  <p:slideViewPr>
    <p:cSldViewPr snapToGrid="0">
      <p:cViewPr varScale="1">
        <p:scale>
          <a:sx n="82" d="100"/>
          <a:sy n="82" d="100"/>
        </p:scale>
        <p:origin x="1458" y="90"/>
      </p:cViewPr>
      <p:guideLst/>
    </p:cSldViewPr>
  </p:slideViewPr>
  <p:notesTextViewPr>
    <p:cViewPr>
      <p:scale>
        <a:sx n="1" d="1"/>
        <a:sy n="1" d="1"/>
      </p:scale>
      <p:origin x="0" y="-72"/>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E04124-7912-479D-AB19-25AA98D23C8F}">
      <dgm:prSet/>
      <dgm:spPr/>
      <dgm:t>
        <a:bodyPr/>
        <a:lstStyle/>
        <a:p>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B2282E07-EA03-4F4A-9B39-44A3FB9DA0E2}" type="presOf" srcId="{003796D1-B18F-4BB7-B0EE-9025A542A3E7}" destId="{714654E2-4A56-467E-B44D-126BBFD78109}"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F947A28C-996E-41DB-A6E6-1010CF291795}"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8BE1B2C4-011B-4DF2-84B8-7F0766848636}" type="presOf" srcId="{1F1A791A-6EF2-40A4-B21F-A440B855638B}" destId="{DD728631-D7CC-47DD-940A-D633CB91014B}" srcOrd="0" destOrd="0" presId="urn:microsoft.com/office/officeart/2018/2/layout/IconVerticalSolidList"/>
    <dgm:cxn modelId="{3374FEC5-2F32-4C7A-A9FD-A3FF45606097}" type="presOf" srcId="{13E04124-7912-479D-AB19-25AA98D23C8F}" destId="{EFEAE509-1385-49E9-B40B-BA5EC53F965D}"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F7A8CBA4-4509-4DBB-9287-2C601A416A9B}" type="presParOf" srcId="{714654E2-4A56-467E-B44D-126BBFD78109}" destId="{3039D7A1-C7BA-4512-8532-06B11BE533D8}" srcOrd="0" destOrd="0" presId="urn:microsoft.com/office/officeart/2018/2/layout/IconVerticalSolidList"/>
    <dgm:cxn modelId="{2D8D5BAB-F067-4F4B-BCE5-72A3C5F3F875}" type="presParOf" srcId="{3039D7A1-C7BA-4512-8532-06B11BE533D8}" destId="{5B75908E-DD63-49CA-BDC0-772E63EDD287}" srcOrd="0" destOrd="0" presId="urn:microsoft.com/office/officeart/2018/2/layout/IconVerticalSolidList"/>
    <dgm:cxn modelId="{6FA3E499-6247-4743-B8DD-5E3678C58FD3}" type="presParOf" srcId="{3039D7A1-C7BA-4512-8532-06B11BE533D8}" destId="{2488EEAE-71A2-4109-BF68-CBA592368D4C}" srcOrd="1" destOrd="0" presId="urn:microsoft.com/office/officeart/2018/2/layout/IconVerticalSolidList"/>
    <dgm:cxn modelId="{B0DA585F-5959-4772-946D-80D5484EF88F}" type="presParOf" srcId="{3039D7A1-C7BA-4512-8532-06B11BE533D8}" destId="{0BB194E1-B2B5-49BD-970B-A34A1BDF3F28}" srcOrd="2" destOrd="0" presId="urn:microsoft.com/office/officeart/2018/2/layout/IconVerticalSolidList"/>
    <dgm:cxn modelId="{88BA4BD2-C7D3-4FF0-A19B-DFE60A87FCF6}" type="presParOf" srcId="{3039D7A1-C7BA-4512-8532-06B11BE533D8}" destId="{EFEAE509-1385-49E9-B40B-BA5EC53F965D}" srcOrd="3" destOrd="0" presId="urn:microsoft.com/office/officeart/2018/2/layout/IconVerticalSolidList"/>
    <dgm:cxn modelId="{B4A55958-E98E-4318-8FB0-55BB349703B8}" type="presParOf" srcId="{714654E2-4A56-467E-B44D-126BBFD78109}" destId="{17643888-44AB-4F66-BA3F-F7F9B6E4CBD6}" srcOrd="1" destOrd="0" presId="urn:microsoft.com/office/officeart/2018/2/layout/IconVerticalSolidList"/>
    <dgm:cxn modelId="{7CF39B48-5C3A-4374-8820-CA3489B8AA76}" type="presParOf" srcId="{714654E2-4A56-467E-B44D-126BBFD78109}" destId="{955F5E6B-FED0-4503-8882-E9EBEFB08295}" srcOrd="2" destOrd="0" presId="urn:microsoft.com/office/officeart/2018/2/layout/IconVerticalSolidList"/>
    <dgm:cxn modelId="{D3EA8B94-54DE-4DF8-BB1F-5D9A61E7E8E6}" type="presParOf" srcId="{955F5E6B-FED0-4503-8882-E9EBEFB08295}" destId="{7A9A1CC9-D83E-4446-B243-3AC5D2325F12}" srcOrd="0" destOrd="0" presId="urn:microsoft.com/office/officeart/2018/2/layout/IconVerticalSolidList"/>
    <dgm:cxn modelId="{B4870245-8670-4698-9FA9-499334C5CE06}" type="presParOf" srcId="{955F5E6B-FED0-4503-8882-E9EBEFB08295}" destId="{111558B0-6B56-4458-9EE4-6CD7E45932C5}" srcOrd="1" destOrd="0" presId="urn:microsoft.com/office/officeart/2018/2/layout/IconVerticalSolidList"/>
    <dgm:cxn modelId="{29D75F4A-620B-4277-A0A3-E3B12DC40FEB}" type="presParOf" srcId="{955F5E6B-FED0-4503-8882-E9EBEFB08295}" destId="{C5EED205-670E-4E46-BB1A-0CFD39E28FAA}" srcOrd="2" destOrd="0" presId="urn:microsoft.com/office/officeart/2018/2/layout/IconVerticalSolidList"/>
    <dgm:cxn modelId="{99439679-E9DF-4360-96F6-0778D8125CE9}" type="presParOf" srcId="{955F5E6B-FED0-4503-8882-E9EBEFB08295}" destId="{96A42470-68FF-4AB9-AE39-8F970794CF68}" srcOrd="3" destOrd="0" presId="urn:microsoft.com/office/officeart/2018/2/layout/IconVerticalSolidList"/>
    <dgm:cxn modelId="{5E578BE3-EF1C-4B11-B302-AF10EA41B36D}" type="presParOf" srcId="{714654E2-4A56-467E-B44D-126BBFD78109}" destId="{ACDD4DBF-E2E1-4E70-9824-38E2D98834CE}" srcOrd="3" destOrd="0" presId="urn:microsoft.com/office/officeart/2018/2/layout/IconVerticalSolidList"/>
    <dgm:cxn modelId="{31C57FB5-5DBD-4B46-9882-D3C6C265F1BC}" type="presParOf" srcId="{714654E2-4A56-467E-B44D-126BBFD78109}" destId="{84CB325C-4548-4476-84F0-13578768C083}" srcOrd="4" destOrd="0" presId="urn:microsoft.com/office/officeart/2018/2/layout/IconVerticalSolidList"/>
    <dgm:cxn modelId="{1300DD49-23DF-41A6-9ED8-287876996C2E}" type="presParOf" srcId="{84CB325C-4548-4476-84F0-13578768C083}" destId="{2BC579E9-277A-4245-831E-CB33BD64094C}" srcOrd="0" destOrd="0" presId="urn:microsoft.com/office/officeart/2018/2/layout/IconVerticalSolidList"/>
    <dgm:cxn modelId="{86D10C7F-D34A-4AAC-B9BD-06E572F49A1C}" type="presParOf" srcId="{84CB325C-4548-4476-84F0-13578768C083}" destId="{E4B8082E-C112-4282-94BA-405D6EEB02E0}" srcOrd="1" destOrd="0" presId="urn:microsoft.com/office/officeart/2018/2/layout/IconVerticalSolidList"/>
    <dgm:cxn modelId="{FDF3E57D-78CD-41EE-892C-589882E68BF3}" type="presParOf" srcId="{84CB325C-4548-4476-84F0-13578768C083}" destId="{1299BF5C-20C0-45AD-BEF3-6B17EBFF92C6}" srcOrd="2" destOrd="0" presId="urn:microsoft.com/office/officeart/2018/2/layout/IconVerticalSolidList"/>
    <dgm:cxn modelId="{258EFA8F-2302-4E75-A194-A947912EB43C}"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Discuss three writing standards that a report should meet if it is to communicate effectively with readers </a:t>
          </a:r>
        </a:p>
      </dsp:txBody>
      <dsp:txXfrm>
        <a:off x="1838352" y="680"/>
        <a:ext cx="4430685" cy="1591647"/>
      </dsp:txXfrm>
    </dsp:sp>
    <dsp:sp modelId="{7A9A1CC9-D83E-4446-B243-3AC5D2325F12}">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Outline the main elements that make up a standard research report</a:t>
          </a:r>
        </a:p>
      </dsp:txBody>
      <dsp:txXfrm>
        <a:off x="1838352" y="1990238"/>
        <a:ext cx="4430685" cy="1591647"/>
      </dsp:txXfrm>
    </dsp:sp>
    <dsp:sp modelId="{2BC579E9-277A-4245-831E-CB33BD64094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Explain the kind of info contained in the executive summary </a:t>
          </a:r>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2078275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co-workers or co-researchers need to step up and encourage completeness. </a:t>
            </a:r>
          </a:p>
          <a:p>
            <a:endParaRPr lang="en-US" dirty="0"/>
          </a:p>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Read them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If you can open an example of final report examples. We can go over my expectation together </a:t>
            </a:r>
          </a:p>
          <a:p>
            <a:endParaRPr lang="en-US" dirty="0"/>
          </a:p>
          <a:p>
            <a:r>
              <a:rPr lang="en-US" dirty="0"/>
              <a:t>Report </a:t>
            </a:r>
            <a:r>
              <a:rPr lang="en-US" dirty="0" err="1"/>
              <a:t>Guidline</a:t>
            </a:r>
            <a:r>
              <a:rPr lang="en-US" dirty="0"/>
              <a:t>: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Go to the difference quickly </a:t>
            </a:r>
          </a:p>
          <a:p>
            <a:r>
              <a:rPr lang="en-US" dirty="0"/>
              <a:t>I want to correct my statement in the last class that we did cover cross-tabulation. Hence, you should be able to present the table. </a:t>
            </a:r>
          </a:p>
          <a:p>
            <a:r>
              <a:rPr lang="en-US" dirty="0"/>
              <a:t>(open the data analysis plan example and regression descriptive statistics doc).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258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695462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skip class.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9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0.52</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9695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thing today, we will cover hypothesis </a:t>
            </a:r>
          </a:p>
          <a:p>
            <a:endParaRPr lang="en-US" dirty="0"/>
          </a:p>
          <a:p>
            <a:r>
              <a:rPr lang="en-US" dirty="0"/>
              <a:t>Can somebody define what a hypothesis is? </a:t>
            </a:r>
          </a:p>
          <a:p>
            <a:endParaRPr lang="en-US" dirty="0"/>
          </a:p>
          <a:p>
            <a:r>
              <a:rPr lang="en-US" dirty="0"/>
              <a:t>Can you give an example of a hypothesis? </a:t>
            </a:r>
          </a:p>
          <a:p>
            <a:endParaRPr lang="en-US" dirty="0"/>
          </a:p>
          <a:p>
            <a:r>
              <a:rPr lang="en-US" dirty="0"/>
              <a:t>The main purpose of statistics is to test a hypothesis.</a:t>
            </a:r>
          </a:p>
          <a:p>
            <a:endParaRPr lang="en-US" dirty="0"/>
          </a:p>
          <a:p>
            <a:pPr marL="0" indent="0">
              <a:buNone/>
            </a:pPr>
            <a:r>
              <a:rPr lang="en-US" dirty="0"/>
              <a:t>More examples: A possible location of new species.</a:t>
            </a:r>
          </a:p>
          <a:p>
            <a:pPr marL="0" indent="0">
              <a:buNone/>
            </a:pPr>
            <a:r>
              <a:rPr lang="en-US" dirty="0"/>
              <a:t>A fairer way to administer standardized tests.</a:t>
            </a:r>
          </a:p>
          <a:p>
            <a:endParaRPr lang="en-US" dirty="0"/>
          </a:p>
          <a:p>
            <a:r>
              <a:rPr lang="en-US" dirty="0"/>
              <a:t>When we propose a hypothesis, it’s customary to write a statement. Your statement will look like this:</a:t>
            </a:r>
          </a:p>
          <a:p>
            <a:r>
              <a:rPr lang="en-US" dirty="0"/>
              <a:t>“If I…(do this to an independent variable)….then (this will happen to the dependent variable).”</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0068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having your hypothesis, you have to decide what type of hypothesis test is appropriate to figure out if you statement is likely to be true </a:t>
            </a:r>
          </a:p>
          <a:p>
            <a:r>
              <a:rPr lang="en-US" dirty="0"/>
              <a:t>Formally, hypothesis testing is … </a:t>
            </a:r>
          </a:p>
          <a:p>
            <a:endParaRPr lang="en-US" dirty="0"/>
          </a:p>
          <a:p>
            <a:r>
              <a:rPr lang="en-US" dirty="0"/>
              <a:t>And the three steps for evidence-based science are …</a:t>
            </a:r>
          </a:p>
          <a:p>
            <a:endParaRPr lang="en-US" dirty="0"/>
          </a:p>
          <a:p>
            <a:r>
              <a:rPr lang="en-US" dirty="0"/>
              <a:t>A quick tip to think about null and alternative hypothesis is that alternative hypothesis is the claim you are trying to test </a:t>
            </a:r>
          </a:p>
          <a:p>
            <a:r>
              <a:rPr lang="en-US" dirty="0"/>
              <a:t>While null hypothesis is the opposite of what you are testing, or conventional wisdom.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7507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think of null hypothesis is that it is usually the accepted fact. </a:t>
            </a:r>
          </a:p>
          <a:p>
            <a:endParaRPr lang="en-US" dirty="0"/>
          </a:p>
          <a:p>
            <a:r>
              <a:rPr lang="en-US" dirty="0"/>
              <a:t>An example of the null hypothesis that there is …</a:t>
            </a:r>
          </a:p>
          <a:p>
            <a:br>
              <a:rPr lang="en-US" dirty="0"/>
            </a:br>
            <a:r>
              <a:rPr lang="en-US" dirty="0"/>
              <a:t>More examples include</a:t>
            </a:r>
          </a:p>
          <a:p>
            <a:endParaRPr lang="en-US" dirty="0"/>
          </a:p>
          <a:p>
            <a:r>
              <a:rPr lang="en-US" dirty="0"/>
              <a:t>As you can see that most null hypotheses contain the status quo. </a:t>
            </a:r>
          </a:p>
          <a:p>
            <a:br>
              <a:rPr lang="en-US" dirty="0"/>
            </a:br>
            <a:r>
              <a:rPr lang="en-US" dirty="0"/>
              <a:t>Now we can go to the </a:t>
            </a:r>
            <a:r>
              <a:rPr lang="en-US" dirty="0" err="1"/>
              <a:t>Rscript</a:t>
            </a:r>
            <a:r>
              <a:rPr lang="en-US" dirty="0"/>
              <a:t> to visualize hypothesis testing</a:t>
            </a:r>
          </a:p>
          <a:p>
            <a:r>
              <a:rPr lang="en-US" dirty="0"/>
              <a:t>Go to the </a:t>
            </a:r>
            <a:r>
              <a:rPr lang="en-US" dirty="0" err="1"/>
              <a:t>Rscript</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2451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sample t-test is rarely used with mean value, because we usually don’t have a good estimate or prior knowledge. </a:t>
            </a:r>
          </a:p>
          <a:p>
            <a:r>
              <a:rPr lang="en-US" dirty="0"/>
              <a:t>This t-test is equivalent to the coefficient t-test that we will cover later in regression. But we know we turn our attention to 2 independent samples t-test </a:t>
            </a:r>
          </a:p>
          <a:p>
            <a:endParaRPr lang="en-US" dirty="0"/>
          </a:p>
          <a:p>
            <a:r>
              <a:rPr lang="en-US" dirty="0"/>
              <a:t>Since all group have a difference research question between 1 categorial variable and 1 continuous variable, I’ll cover independent sample t-test</a:t>
            </a:r>
          </a:p>
          <a:p>
            <a:r>
              <a:rPr lang="en-US" dirty="0"/>
              <a:t>But we will not cover two-way chi-square test, which is for 2 categorical  variables. </a:t>
            </a:r>
          </a:p>
          <a:p>
            <a:r>
              <a:rPr lang="en-US" dirty="0"/>
              <a:t>Other sessions do not cover either but I think this test is critical for you to understand and be able to present difference research questions. </a:t>
            </a:r>
          </a:p>
          <a:p>
            <a:r>
              <a:rPr lang="en-US" dirty="0"/>
              <a:t>Other sessions just do descriptive statistics that I do not think yield as much value as formal statistical tests. </a:t>
            </a:r>
          </a:p>
          <a:p>
            <a:endParaRPr lang="en-US" dirty="0"/>
          </a:p>
          <a:p>
            <a:r>
              <a:rPr lang="en-US" dirty="0"/>
              <a:t>And just a quick note for you that there is another type of t-test besides independent t-test and one sample t-test, which is paired t-test</a:t>
            </a:r>
          </a:p>
          <a:p>
            <a:r>
              <a:rPr lang="en-US" dirty="0"/>
              <a:t>Which is used in cases like you have before and after treatment, or twin study. </a:t>
            </a:r>
          </a:p>
          <a:p>
            <a:endParaRPr lang="en-US" dirty="0"/>
          </a:p>
          <a:p>
            <a:r>
              <a:rPr lang="en-US" dirty="0"/>
              <a:t>Start reading the slide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27092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 the t-test, we have to know whether the two samples’ variances are equal. </a:t>
            </a:r>
            <a:br>
              <a:rPr lang="en-US" dirty="0"/>
            </a:br>
            <a:r>
              <a:rPr lang="en-US" dirty="0"/>
              <a:t>Hence, we can use the F-test for 2 variances to figure this out. </a:t>
            </a:r>
          </a:p>
          <a:p>
            <a:r>
              <a:rPr lang="en-US" dirty="0"/>
              <a:t>I do not expect you to memorize the formula, but at least know how to use the software to derive at your result. </a:t>
            </a:r>
          </a:p>
          <a:p>
            <a:r>
              <a:rPr lang="en-US" dirty="0"/>
              <a:t>I can give you an intuitive understanding here.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434928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Rscript</a:t>
            </a:r>
            <a:r>
              <a:rPr lang="en-US" dirty="0"/>
              <a:t> first, then excel</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55407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10/26/2021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4388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10/26/2021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2292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10/26/2021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16808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10/26/2021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8706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10/26/2021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6913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10/26/2021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9830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10/26/2021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02536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10/26/2021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341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10/26/2021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12138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10/26/2021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56731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10/26/2021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6277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10/26/2021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32437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37.jpg"/><Relationship Id="rId4" Type="http://schemas.openxmlformats.org/officeDocument/2006/relationships/hyperlink" Target="https://www.slideshare.net/bleongcw/barcamp-football-talk/3-Self_Organized_Criticality_SOC_Th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arketbusinessnews.com/financial-glossary/hypothesi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razyegg.com/blog/glossary/hypothesis-testing/" TargetMode="External"/><Relationship Id="rId5" Type="http://schemas.openxmlformats.org/officeDocument/2006/relationships/image" Target="../media/image8.png"/><Relationship Id="rId4" Type="http://schemas.openxmlformats.org/officeDocument/2006/relationships/hyperlink" Target="http://www.statisticslectures.com/topics/hypothes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thoughtco.com/null-hypothesis-examples-60909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ookdown.org/mike/data_analysis/basic-statistical-inferenc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slidesharenow.blogspot.com/2020/06/two-independent-sample-t-test.html"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BD9A7-48CC-4888-A963-E22EF46B0EFE}"/>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a:solidFill>
                  <a:schemeClr val="bg1"/>
                </a:solidFill>
                <a:latin typeface="+mj-lt"/>
                <a:ea typeface="+mj-ea"/>
                <a:cs typeface="+mj-cs"/>
              </a:rPr>
              <a:t>Happy Halloween</a:t>
            </a:r>
          </a:p>
        </p:txBody>
      </p:sp>
      <p:sp>
        <p:nvSpPr>
          <p:cNvPr id="3" name="Content Placeholder 2">
            <a:extLst>
              <a:ext uri="{FF2B5EF4-FFF2-40B4-BE49-F238E27FC236}">
                <a16:creationId xmlns:a16="http://schemas.microsoft.com/office/drawing/2014/main" id="{C4B8303C-283A-47CC-A519-F196AE67A19A}"/>
              </a:ext>
            </a:extLst>
          </p:cNvPr>
          <p:cNvSpPr>
            <a:spLocks noGrp="1"/>
          </p:cNvSpPr>
          <p:nvPr>
            <p:ph idx="1"/>
          </p:nvPr>
        </p:nvSpPr>
        <p:spPr>
          <a:xfrm>
            <a:off x="7859713" y="4716472"/>
            <a:ext cx="3494088" cy="1017896"/>
          </a:xfrm>
        </p:spPr>
        <p:txBody>
          <a:bodyPr vert="horz" lIns="91440" tIns="45720" rIns="91440" bIns="45720" rtlCol="0" anchor="b">
            <a:normAutofit fontScale="85000" lnSpcReduction="20000"/>
          </a:bodyPr>
          <a:lstStyle/>
          <a:p>
            <a:pPr marL="0" indent="0">
              <a:buNone/>
            </a:pPr>
            <a:r>
              <a:rPr lang="en-US" sz="2400" kern="1200" dirty="0">
                <a:solidFill>
                  <a:schemeClr val="bg1"/>
                </a:solidFill>
                <a:latin typeface="+mn-lt"/>
                <a:ea typeface="+mn-ea"/>
                <a:cs typeface="+mn-cs"/>
              </a:rPr>
              <a:t>Take your name tag</a:t>
            </a:r>
          </a:p>
          <a:p>
            <a:pPr marL="0" indent="0">
              <a:buNone/>
            </a:pPr>
            <a:r>
              <a:rPr lang="en-US" sz="2400" kern="1200" dirty="0">
                <a:solidFill>
                  <a:schemeClr val="bg1"/>
                </a:solidFill>
                <a:latin typeface="+mn-lt"/>
                <a:ea typeface="+mn-ea"/>
                <a:cs typeface="+mn-cs"/>
              </a:rPr>
              <a:t>Take some candies</a:t>
            </a:r>
          </a:p>
          <a:p>
            <a:pPr marL="0" indent="0">
              <a:buNone/>
            </a:pPr>
            <a:r>
              <a:rPr lang="en-US" sz="2400" dirty="0">
                <a:solidFill>
                  <a:schemeClr val="bg1"/>
                </a:solidFill>
              </a:rPr>
              <a:t>Check-in</a:t>
            </a:r>
            <a:endParaRPr lang="en-US" sz="2400" kern="1200" dirty="0">
              <a:solidFill>
                <a:schemeClr val="bg1"/>
              </a:solidFill>
              <a:latin typeface="+mn-lt"/>
              <a:ea typeface="+mn-ea"/>
              <a:cs typeface="+mn-cs"/>
            </a:endParaRPr>
          </a:p>
        </p:txBody>
      </p:sp>
      <p:pic>
        <p:nvPicPr>
          <p:cNvPr id="1030" name="Picture 6" descr="29 Halloween Memes and GIFs to Share via Email | Grammarly">
            <a:extLst>
              <a:ext uri="{FF2B5EF4-FFF2-40B4-BE49-F238E27FC236}">
                <a16:creationId xmlns:a16="http://schemas.microsoft.com/office/drawing/2014/main" id="{CBA918FC-FBAB-4579-852A-297EDD66D4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58" r="1640"/>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And so it begins Pumpkin spice scented mask meme - MemeZila.com">
            <a:extLst>
              <a:ext uri="{FF2B5EF4-FFF2-40B4-BE49-F238E27FC236}">
                <a16:creationId xmlns:a16="http://schemas.microsoft.com/office/drawing/2014/main" id="{33507C9D-EFD8-437F-8F84-1899F99AC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284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8" name="Freeform: Shape 77">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Shape 78">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78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20: The Written Research Report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943277" y="712269"/>
            <a:ext cx="3370998" cy="5502264"/>
          </a:xfrm>
        </p:spPr>
        <p:txBody>
          <a:bodyPr>
            <a:normAutofit/>
          </a:bodyPr>
          <a:lstStyle/>
          <a:p>
            <a:r>
              <a:rPr lang="en-US">
                <a:solidFill>
                  <a:srgbClr val="FFFFFF"/>
                </a:solidFill>
              </a:rPr>
              <a:t>Learning Objectives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10841754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808638" y="386930"/>
            <a:ext cx="9236700" cy="1188950"/>
          </a:xfrm>
        </p:spPr>
        <p:txBody>
          <a:bodyPr anchor="b">
            <a:normAutofit/>
          </a:bodyPr>
          <a:lstStyle/>
          <a:p>
            <a:r>
              <a:rPr lang="en-US" sz="5400"/>
              <a:t>The Written Research Report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793660" y="2599509"/>
            <a:ext cx="10143668" cy="3435531"/>
          </a:xfrm>
        </p:spPr>
        <p:txBody>
          <a:bodyPr anchor="ctr">
            <a:normAutofit/>
          </a:bodyPr>
          <a:lstStyle/>
          <a:p>
            <a:r>
              <a:rPr lang="en-US" sz="2400"/>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7155581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2555360071"/>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Written Research Report Outline</a:t>
            </a:r>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1" dirty="0"/>
              <a:t>Completeness</a:t>
            </a:r>
            <a:r>
              <a:rPr lang="en-US" sz="2400" dirty="0"/>
              <a:t> must be balanced against </a:t>
            </a:r>
            <a:r>
              <a:rPr lang="en-US" sz="2400" b="1" dirty="0"/>
              <a:t>Clarity</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763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0846-2483-47C3-A601-D6EFD50234ED}"/>
              </a:ext>
            </a:extLst>
          </p:cNvPr>
          <p:cNvSpPr>
            <a:spLocks noGrp="1"/>
          </p:cNvSpPr>
          <p:nvPr>
            <p:ph type="title"/>
          </p:nvPr>
        </p:nvSpPr>
        <p:spPr/>
        <p:txBody>
          <a:bodyPr/>
          <a:lstStyle/>
          <a:p>
            <a:r>
              <a:rPr lang="en-US"/>
              <a:t>iClicker Question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1073DC-24A5-4C31-A3F0-6B293D7BBB57}"/>
                  </a:ext>
                </a:extLst>
              </p:cNvPr>
              <p:cNvSpPr>
                <a:spLocks noGrp="1"/>
              </p:cNvSpPr>
              <p:nvPr>
                <p:ph idx="1"/>
              </p:nvPr>
            </p:nvSpPr>
            <p:spPr/>
            <p:txBody>
              <a:bodyPr>
                <a:normAutofit fontScale="70000" lnSpcReduction="20000"/>
              </a:bodyPr>
              <a:lstStyle/>
              <a:p>
                <a:pPr marL="0" indent="0">
                  <a:buNone/>
                </a:pPr>
                <a:r>
                  <a:rPr lang="en-US" b="0" dirty="0">
                    <a:latin typeface="Arial"/>
                    <a:ea typeface="Arial"/>
                    <a:cs typeface="Arial"/>
                    <a:sym typeface="Arial"/>
                  </a:rPr>
                  <a:t>Those who dine out on Wednesday’s, spend on an average $20, SD = 10, n = 1000, </a:t>
                </a:r>
                <a:r>
                  <a:rPr lang="en-US" dirty="0"/>
                  <a:t>95% confidence (t = 1.96). What is the </a:t>
                </a:r>
                <a:r>
                  <a:rPr lang="en-US" b="1" dirty="0"/>
                  <a:t>lower bound </a:t>
                </a:r>
                <a:r>
                  <a:rPr lang="en-US" dirty="0"/>
                  <a:t>of this variable’s confidence interval?</a:t>
                </a:r>
              </a:p>
              <a:p>
                <a:pPr marL="0" indent="0">
                  <a:buNone/>
                </a:pPr>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a:p>
                <a:pPr marL="0" indent="0">
                  <a:buNone/>
                </a:pPr>
                <a:endParaRPr lang="en-US" dirty="0"/>
              </a:p>
              <a:p>
                <a:pPr marL="514350" indent="-514350">
                  <a:buFont typeface="+mj-lt"/>
                  <a:buAutoNum type="alphaUcPeriod"/>
                </a:pPr>
                <a:r>
                  <a:rPr lang="en-US" dirty="0"/>
                  <a:t>15</a:t>
                </a:r>
              </a:p>
              <a:p>
                <a:pPr marL="514350" indent="-514350">
                  <a:buFont typeface="+mj-lt"/>
                  <a:buAutoNum type="alphaUcPeriod"/>
                </a:pPr>
                <a:r>
                  <a:rPr lang="en-US" dirty="0"/>
                  <a:t>16</a:t>
                </a:r>
              </a:p>
              <a:p>
                <a:pPr marL="514350" indent="-514350">
                  <a:buFont typeface="+mj-lt"/>
                  <a:buAutoNum type="alphaUcPeriod"/>
                </a:pPr>
                <a:r>
                  <a:rPr lang="en-US" dirty="0"/>
                  <a:t>17</a:t>
                </a:r>
              </a:p>
              <a:p>
                <a:pPr marL="514350" indent="-514350">
                  <a:buFont typeface="+mj-lt"/>
                  <a:buAutoNum type="alphaUcPeriod"/>
                </a:pPr>
                <a:r>
                  <a:rPr lang="en-US" dirty="0"/>
                  <a:t>18</a:t>
                </a:r>
              </a:p>
            </p:txBody>
          </p:sp>
        </mc:Choice>
        <mc:Fallback>
          <p:sp>
            <p:nvSpPr>
              <p:cNvPr id="3" name="Content Placeholder 2">
                <a:extLst>
                  <a:ext uri="{FF2B5EF4-FFF2-40B4-BE49-F238E27FC236}">
                    <a16:creationId xmlns:a16="http://schemas.microsoft.com/office/drawing/2014/main" id="{FE1073DC-24A5-4C31-A3F0-6B293D7BBB57}"/>
                  </a:ext>
                </a:extLst>
              </p:cNvPr>
              <p:cNvSpPr>
                <a:spLocks noGrp="1" noRot="1" noChangeAspect="1" noMove="1" noResize="1" noEditPoints="1" noAdjustHandles="1" noChangeArrowheads="1" noChangeShapeType="1" noTextEdit="1"/>
              </p:cNvSpPr>
              <p:nvPr>
                <p:ph idx="1"/>
              </p:nvPr>
            </p:nvSpPr>
            <p:spPr>
              <a:blipFill>
                <a:blip r:embed="rId3"/>
                <a:stretch>
                  <a:fillRect l="-638" t="-2661" b="-1961"/>
                </a:stretch>
              </a:blipFill>
            </p:spPr>
            <p:txBody>
              <a:bodyPr/>
              <a:lstStyle/>
              <a:p>
                <a:r>
                  <a:rPr lang="en-US">
                    <a:noFill/>
                  </a:rPr>
                  <a:t> </a:t>
                </a:r>
              </a:p>
            </p:txBody>
          </p:sp>
        </mc:Fallback>
      </mc:AlternateContent>
    </p:spTree>
    <p:extLst>
      <p:ext uri="{BB962C8B-B14F-4D97-AF65-F5344CB8AC3E}">
        <p14:creationId xmlns:p14="http://schemas.microsoft.com/office/powerpoint/2010/main" val="386482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dirty="0">
                <a:hlinkClick r:id="rId3"/>
              </a:rPr>
              <a:t>Sign up </a:t>
            </a:r>
            <a:r>
              <a:rPr lang="en-US" sz="2200" dirty="0"/>
              <a:t>for presentation day (same link for the project meeting)</a:t>
            </a:r>
          </a:p>
          <a:p>
            <a:r>
              <a:rPr lang="en-US" sz="2200" dirty="0"/>
              <a:t>Each team will present 15 mins and 5 mins Q&amp;A </a:t>
            </a:r>
          </a:p>
          <a:p>
            <a:r>
              <a:rPr lang="en-US" sz="2200" dirty="0"/>
              <a:t>Not all group members need to present (As long as your group finds optimal task allocation). </a:t>
            </a:r>
            <a:r>
              <a:rPr lang="en-US" sz="2200" b="1" dirty="0"/>
              <a:t>Does not mean you can just skip class</a:t>
            </a:r>
            <a:r>
              <a:rPr lang="en-US" sz="2200" dirty="0"/>
              <a:t>. </a:t>
            </a:r>
          </a:p>
          <a:p>
            <a:r>
              <a:rPr lang="en-US" sz="2200" dirty="0"/>
              <a:t>Discuss questions that allow you to use descriptive statistics (e.g., mean, prop, confidence interval, cross-tabulation) and independent t-test </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27</a:t>
            </a:fld>
            <a:endPar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149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algn="r">
              <a:spcAft>
                <a:spcPts val="600"/>
              </a:spcAft>
            </a:pPr>
            <a:r>
              <a:rPr lang="en-US"/>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28</a:t>
            </a:fld>
            <a:endParaRPr lang="en-US"/>
          </a:p>
        </p:txBody>
      </p:sp>
    </p:spTree>
    <p:extLst>
      <p:ext uri="{BB962C8B-B14F-4D97-AF65-F5344CB8AC3E}">
        <p14:creationId xmlns:p14="http://schemas.microsoft.com/office/powerpoint/2010/main" val="107179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0846-2483-47C3-A601-D6EFD50234ED}"/>
              </a:ext>
            </a:extLst>
          </p:cNvPr>
          <p:cNvSpPr>
            <a:spLocks noGrp="1"/>
          </p:cNvSpPr>
          <p:nvPr>
            <p:ph type="title"/>
          </p:nvPr>
        </p:nvSpPr>
        <p:spPr/>
        <p:txBody>
          <a:bodyPr/>
          <a:lstStyle/>
          <a:p>
            <a:r>
              <a:rPr lang="en-US" dirty="0"/>
              <a:t>iClicker 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1073DC-24A5-4C31-A3F0-6B293D7BBB57}"/>
                  </a:ext>
                </a:extLst>
              </p:cNvPr>
              <p:cNvSpPr>
                <a:spLocks noGrp="1"/>
              </p:cNvSpPr>
              <p:nvPr>
                <p:ph idx="1"/>
              </p:nvPr>
            </p:nvSpPr>
            <p:spPr/>
            <p:txBody>
              <a:bodyPr>
                <a:normAutofit fontScale="70000" lnSpcReduction="20000"/>
              </a:bodyPr>
              <a:lstStyle/>
              <a:p>
                <a:pPr marL="0" indent="0">
                  <a:buNone/>
                </a:pPr>
                <a:r>
                  <a:rPr lang="en-US" dirty="0">
                    <a:latin typeface="Arial"/>
                    <a:ea typeface="Arial"/>
                    <a:cs typeface="Arial"/>
                    <a:sym typeface="Arial"/>
                  </a:rPr>
                  <a:t>5</a:t>
                </a:r>
                <a:r>
                  <a:rPr lang="en-US" sz="2800" b="0" dirty="0">
                    <a:latin typeface="Arial"/>
                    <a:ea typeface="Arial"/>
                    <a:cs typeface="Arial"/>
                    <a:sym typeface="Arial"/>
                  </a:rPr>
                  <a:t>0% people say they dine out on Wednesday’s, n =1000, </a:t>
                </a:r>
                <a:r>
                  <a:rPr lang="en-US" sz="2800" dirty="0"/>
                  <a:t>95% confidence (i.e., t = 1.96). </a:t>
                </a:r>
                <a:r>
                  <a:rPr lang="en-US" dirty="0"/>
                  <a:t>What is the </a:t>
                </a:r>
                <a:r>
                  <a:rPr lang="en-US" b="1" dirty="0"/>
                  <a:t>upper bound </a:t>
                </a:r>
                <a:r>
                  <a:rPr lang="en-US" dirty="0"/>
                  <a:t>of this variable’s confidence interval?</a:t>
                </a:r>
              </a:p>
              <a:p>
                <a:pPr marL="0" indent="0">
                  <a:buNone/>
                </a:pPr>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a:p>
                <a:pPr marL="0" indent="0">
                  <a:buNone/>
                </a:pPr>
                <a:endParaRPr lang="en-US" dirty="0"/>
              </a:p>
              <a:p>
                <a:pPr marL="514350" indent="-514350">
                  <a:buFont typeface="+mj-lt"/>
                  <a:buAutoNum type="alphaUcPeriod"/>
                </a:pPr>
                <a:r>
                  <a:rPr lang="en-US" dirty="0"/>
                  <a:t>0.50</a:t>
                </a:r>
              </a:p>
              <a:p>
                <a:pPr marL="514350" indent="-514350">
                  <a:buFont typeface="+mj-lt"/>
                  <a:buAutoNum type="alphaUcPeriod"/>
                </a:pPr>
                <a:r>
                  <a:rPr lang="en-US" dirty="0"/>
                  <a:t>0.53</a:t>
                </a:r>
              </a:p>
              <a:p>
                <a:pPr marL="514350" indent="-514350">
                  <a:buFont typeface="+mj-lt"/>
                  <a:buAutoNum type="alphaUcPeriod"/>
                </a:pPr>
                <a:r>
                  <a:rPr lang="en-US" dirty="0"/>
                  <a:t>0.55</a:t>
                </a:r>
              </a:p>
              <a:p>
                <a:pPr marL="514350" indent="-514350">
                  <a:buFont typeface="+mj-lt"/>
                  <a:buAutoNum type="alphaUcPeriod"/>
                </a:pPr>
                <a:r>
                  <a:rPr lang="en-US" dirty="0"/>
                  <a:t>0.57</a:t>
                </a:r>
              </a:p>
            </p:txBody>
          </p:sp>
        </mc:Choice>
        <mc:Fallback>
          <p:sp>
            <p:nvSpPr>
              <p:cNvPr id="3" name="Content Placeholder 2">
                <a:extLst>
                  <a:ext uri="{FF2B5EF4-FFF2-40B4-BE49-F238E27FC236}">
                    <a16:creationId xmlns:a16="http://schemas.microsoft.com/office/drawing/2014/main" id="{FE1073DC-24A5-4C31-A3F0-6B293D7BBB57}"/>
                  </a:ext>
                </a:extLst>
              </p:cNvPr>
              <p:cNvSpPr>
                <a:spLocks noGrp="1" noRot="1" noChangeAspect="1" noMove="1" noResize="1" noEditPoints="1" noAdjustHandles="1" noChangeArrowheads="1" noChangeShapeType="1" noTextEdit="1"/>
              </p:cNvSpPr>
              <p:nvPr>
                <p:ph idx="1"/>
              </p:nvPr>
            </p:nvSpPr>
            <p:spPr>
              <a:blipFill>
                <a:blip r:embed="rId3"/>
                <a:stretch>
                  <a:fillRect l="-638" t="-2661" b="-1961"/>
                </a:stretch>
              </a:blipFill>
            </p:spPr>
            <p:txBody>
              <a:bodyPr/>
              <a:lstStyle/>
              <a:p>
                <a:r>
                  <a:rPr lang="en-US">
                    <a:noFill/>
                  </a:rPr>
                  <a:t> </a:t>
                </a:r>
              </a:p>
            </p:txBody>
          </p:sp>
        </mc:Fallback>
      </mc:AlternateContent>
    </p:spTree>
    <p:extLst>
      <p:ext uri="{BB962C8B-B14F-4D97-AF65-F5344CB8AC3E}">
        <p14:creationId xmlns:p14="http://schemas.microsoft.com/office/powerpoint/2010/main" val="70415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8AB6-7299-4F17-8ED7-0C71E02723A5}"/>
              </a:ext>
            </a:extLst>
          </p:cNvPr>
          <p:cNvSpPr>
            <a:spLocks noGrp="1"/>
          </p:cNvSpPr>
          <p:nvPr>
            <p:ph type="title"/>
          </p:nvPr>
        </p:nvSpPr>
        <p:spPr>
          <a:xfrm>
            <a:off x="630936" y="640080"/>
            <a:ext cx="4818888" cy="1481328"/>
          </a:xfrm>
        </p:spPr>
        <p:txBody>
          <a:bodyPr anchor="b">
            <a:normAutofit/>
          </a:bodyPr>
          <a:lstStyle/>
          <a:p>
            <a:r>
              <a:rPr lang="en-US" sz="5000"/>
              <a:t>Hypothesis Statement</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43E5B7-ADC8-47D5-83EF-5B4F77AAE76A}"/>
              </a:ext>
            </a:extLst>
          </p:cNvPr>
          <p:cNvSpPr>
            <a:spLocks noGrp="1"/>
          </p:cNvSpPr>
          <p:nvPr>
            <p:ph idx="1"/>
          </p:nvPr>
        </p:nvSpPr>
        <p:spPr>
          <a:xfrm>
            <a:off x="630936" y="2660904"/>
            <a:ext cx="4818888" cy="3547872"/>
          </a:xfrm>
        </p:spPr>
        <p:txBody>
          <a:bodyPr anchor="t">
            <a:normAutofit/>
          </a:bodyPr>
          <a:lstStyle/>
          <a:p>
            <a:pPr marL="0" indent="0">
              <a:buNone/>
            </a:pPr>
            <a:r>
              <a:rPr lang="en-US" sz="2200" dirty="0"/>
              <a:t>A hypothesis is an educated guess about something in the world around you. It should be testable, either by experiment or observation. For example:</a:t>
            </a:r>
          </a:p>
          <a:p>
            <a:r>
              <a:rPr lang="en-US" sz="2200" dirty="0"/>
              <a:t>A new medicine you think might work.</a:t>
            </a:r>
          </a:p>
          <a:p>
            <a:r>
              <a:rPr lang="en-US" sz="2200" dirty="0"/>
              <a:t>A way of teaching you think might be better.</a:t>
            </a:r>
          </a:p>
          <a:p>
            <a:pPr marL="0" indent="0">
              <a:buNone/>
            </a:pPr>
            <a:r>
              <a:rPr lang="en-US" sz="2200" dirty="0"/>
              <a:t>“If I…(do this to </a:t>
            </a:r>
            <a:r>
              <a:rPr lang="en-US" sz="2200" b="1" dirty="0"/>
              <a:t>an independent variable</a:t>
            </a:r>
            <a:r>
              <a:rPr lang="en-US" sz="2200" dirty="0"/>
              <a:t>)….then (this will happen to </a:t>
            </a:r>
            <a:r>
              <a:rPr lang="en-US" sz="2200" b="1" dirty="0"/>
              <a:t>the dependent variable</a:t>
            </a:r>
            <a:r>
              <a:rPr lang="en-US" sz="2200" dirty="0"/>
              <a:t>).”</a:t>
            </a:r>
          </a:p>
        </p:txBody>
      </p:sp>
      <p:pic>
        <p:nvPicPr>
          <p:cNvPr id="5" name="Picture 4" descr="Text, whiteboard&#10;&#10;Description automatically generated">
            <a:extLst>
              <a:ext uri="{FF2B5EF4-FFF2-40B4-BE49-F238E27FC236}">
                <a16:creationId xmlns:a16="http://schemas.microsoft.com/office/drawing/2014/main" id="{518430C3-4EE3-4C13-AEAC-D885ADD5D1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975550"/>
            <a:ext cx="5458968" cy="2906900"/>
          </a:xfrm>
          <a:prstGeom prst="rect">
            <a:avLst/>
          </a:prstGeom>
        </p:spPr>
      </p:pic>
    </p:spTree>
    <p:extLst>
      <p:ext uri="{BB962C8B-B14F-4D97-AF65-F5344CB8AC3E}">
        <p14:creationId xmlns:p14="http://schemas.microsoft.com/office/powerpoint/2010/main" val="10876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6285CA-A0B3-4DD2-B1C3-08976C46D6AE}"/>
              </a:ext>
            </a:extLst>
          </p:cNvPr>
          <p:cNvSpPr>
            <a:spLocks noGrp="1"/>
          </p:cNvSpPr>
          <p:nvPr>
            <p:ph type="title"/>
          </p:nvPr>
        </p:nvSpPr>
        <p:spPr>
          <a:xfrm>
            <a:off x="643467" y="321734"/>
            <a:ext cx="10905066" cy="1135737"/>
          </a:xfrm>
        </p:spPr>
        <p:txBody>
          <a:bodyPr>
            <a:normAutofit/>
          </a:bodyPr>
          <a:lstStyle/>
          <a:p>
            <a:r>
              <a:rPr lang="en-US" sz="3600"/>
              <a:t>Hypothesis Testing</a:t>
            </a:r>
          </a:p>
        </p:txBody>
      </p:sp>
      <p:sp>
        <p:nvSpPr>
          <p:cNvPr id="3" name="Content Placeholder 2">
            <a:extLst>
              <a:ext uri="{FF2B5EF4-FFF2-40B4-BE49-F238E27FC236}">
                <a16:creationId xmlns:a16="http://schemas.microsoft.com/office/drawing/2014/main" id="{68E4D9C6-E52A-40AB-BA88-16552E26B541}"/>
              </a:ext>
            </a:extLst>
          </p:cNvPr>
          <p:cNvSpPr>
            <a:spLocks noGrp="1"/>
          </p:cNvSpPr>
          <p:nvPr>
            <p:ph idx="1"/>
          </p:nvPr>
        </p:nvSpPr>
        <p:spPr>
          <a:xfrm>
            <a:off x="643469" y="1782981"/>
            <a:ext cx="4008384" cy="4393982"/>
          </a:xfrm>
        </p:spPr>
        <p:txBody>
          <a:bodyPr>
            <a:normAutofit/>
          </a:bodyPr>
          <a:lstStyle/>
          <a:p>
            <a:pPr marL="0" indent="0">
              <a:buNone/>
            </a:pPr>
            <a:r>
              <a:rPr lang="en-US" sz="2000" dirty="0"/>
              <a:t>Hypothesis testing is a way for you to test whether your results are valid by calculating the odds (probability) that your results have happened by chance. </a:t>
            </a:r>
          </a:p>
          <a:p>
            <a:pPr marL="0" indent="0">
              <a:buNone/>
            </a:pPr>
            <a:r>
              <a:rPr lang="en-US" sz="2000" dirty="0"/>
              <a:t>Steps for evidence-based science: </a:t>
            </a:r>
          </a:p>
          <a:p>
            <a:pPr marL="514350" indent="-514350">
              <a:buAutoNum type="arabicPeriod"/>
            </a:pPr>
            <a:r>
              <a:rPr lang="en-US" sz="2000" dirty="0"/>
              <a:t>State your null hypothesis and alternative hypothesis,</a:t>
            </a:r>
          </a:p>
          <a:p>
            <a:pPr marL="514350" indent="-514350">
              <a:buAutoNum type="arabicPeriod"/>
            </a:pPr>
            <a:r>
              <a:rPr lang="en-US" sz="2000" dirty="0"/>
              <a:t>Choose what kind of test you need to perform,</a:t>
            </a:r>
          </a:p>
          <a:p>
            <a:pPr marL="514350" indent="-514350">
              <a:buAutoNum type="arabicPeriod"/>
            </a:pPr>
            <a:r>
              <a:rPr lang="en-US" sz="2000" dirty="0"/>
              <a:t>Either support or reject the null hypothesis.</a:t>
            </a:r>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Text&#10;&#10;Description automatically generated">
            <a:extLst>
              <a:ext uri="{FF2B5EF4-FFF2-40B4-BE49-F238E27FC236}">
                <a16:creationId xmlns:a16="http://schemas.microsoft.com/office/drawing/2014/main" id="{D65682E2-7BF7-46DE-A059-29A6A38924D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31100" y="1782982"/>
            <a:ext cx="4181649" cy="2116558"/>
          </a:xfrm>
          <a:prstGeom prst="rect">
            <a:avLst/>
          </a:prstGeom>
        </p:spPr>
      </p:pic>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saw, businesscard, worktable&#10;&#10;Description automatically generated">
            <a:extLst>
              <a:ext uri="{FF2B5EF4-FFF2-40B4-BE49-F238E27FC236}">
                <a16:creationId xmlns:a16="http://schemas.microsoft.com/office/drawing/2014/main" id="{C5DFDDEE-CD05-4C32-85C8-67561D68547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79828" y="4060406"/>
            <a:ext cx="4684196" cy="2084467"/>
          </a:xfrm>
          <a:prstGeom prst="rect">
            <a:avLst/>
          </a:prstGeom>
        </p:spPr>
      </p:pic>
    </p:spTree>
    <p:extLst>
      <p:ext uri="{BB962C8B-B14F-4D97-AF65-F5344CB8AC3E}">
        <p14:creationId xmlns:p14="http://schemas.microsoft.com/office/powerpoint/2010/main" val="148667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36E04-6B79-453B-A010-6F7B2DF80739}"/>
              </a:ext>
            </a:extLst>
          </p:cNvPr>
          <p:cNvSpPr>
            <a:spLocks noGrp="1"/>
          </p:cNvSpPr>
          <p:nvPr>
            <p:ph type="title"/>
          </p:nvPr>
        </p:nvSpPr>
        <p:spPr>
          <a:xfrm>
            <a:off x="630936" y="639520"/>
            <a:ext cx="3429000" cy="1719072"/>
          </a:xfrm>
        </p:spPr>
        <p:txBody>
          <a:bodyPr anchor="b">
            <a:normAutofit/>
          </a:bodyPr>
          <a:lstStyle/>
          <a:p>
            <a:r>
              <a:rPr lang="en-US" sz="5400"/>
              <a:t>Null Hypothesis</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D1FCE-5598-461E-BB6E-63857BC7E9C9}"/>
              </a:ext>
            </a:extLst>
          </p:cNvPr>
          <p:cNvSpPr>
            <a:spLocks noGrp="1"/>
          </p:cNvSpPr>
          <p:nvPr>
            <p:ph idx="1"/>
          </p:nvPr>
        </p:nvSpPr>
        <p:spPr>
          <a:xfrm>
            <a:off x="630936" y="2807208"/>
            <a:ext cx="3429000" cy="3410712"/>
          </a:xfrm>
        </p:spPr>
        <p:txBody>
          <a:bodyPr anchor="t">
            <a:normAutofit/>
          </a:bodyPr>
          <a:lstStyle/>
          <a:p>
            <a:pPr marL="0" indent="0">
              <a:buNone/>
            </a:pPr>
            <a:r>
              <a:rPr lang="en-US" sz="1700" dirty="0"/>
              <a:t>The null hypothesis is usually the accepted fact. Simple examples of null hypotheses that are generally accepted as being true are:</a:t>
            </a:r>
          </a:p>
          <a:p>
            <a:pPr marL="0" indent="0">
              <a:buNone/>
            </a:pPr>
            <a:r>
              <a:rPr lang="en-US" sz="1700" b="1" dirty="0" err="1"/>
              <a:t>H0</a:t>
            </a:r>
            <a:r>
              <a:rPr lang="en-US" sz="1700" dirty="0"/>
              <a:t>: There is </a:t>
            </a:r>
            <a:r>
              <a:rPr lang="en-US" sz="1700" b="1" dirty="0"/>
              <a:t>no difference</a:t>
            </a:r>
            <a:r>
              <a:rPr lang="en-US" sz="1700" dirty="0"/>
              <a:t> between males and females in the satisfaction level regarding the rec center</a:t>
            </a:r>
          </a:p>
          <a:p>
            <a:pPr marL="0" indent="0">
              <a:buNone/>
            </a:pPr>
            <a:r>
              <a:rPr lang="en-US" sz="1700" b="1" dirty="0" err="1"/>
              <a:t>H1</a:t>
            </a:r>
            <a:r>
              <a:rPr lang="en-US" sz="1700" dirty="0"/>
              <a:t>/ HA: There </a:t>
            </a:r>
            <a:r>
              <a:rPr lang="en-US" sz="1700" b="1" dirty="0"/>
              <a:t>are differences </a:t>
            </a:r>
            <a:r>
              <a:rPr lang="en-US" sz="1700" dirty="0"/>
              <a:t>between males and females in the satisfaction level regarding the rec center</a:t>
            </a:r>
          </a:p>
        </p:txBody>
      </p:sp>
      <p:pic>
        <p:nvPicPr>
          <p:cNvPr id="7" name="Picture 6" descr="Diagram&#10;&#10;Description automatically generated">
            <a:extLst>
              <a:ext uri="{FF2B5EF4-FFF2-40B4-BE49-F238E27FC236}">
                <a16:creationId xmlns:a16="http://schemas.microsoft.com/office/drawing/2014/main" id="{D9B3EF87-2CB6-46DE-B3AE-B926A4DBB1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127760"/>
            <a:ext cx="6903720" cy="4602480"/>
          </a:xfrm>
          <a:prstGeom prst="rect">
            <a:avLst/>
          </a:prstGeom>
        </p:spPr>
      </p:pic>
    </p:spTree>
    <p:extLst>
      <p:ext uri="{BB962C8B-B14F-4D97-AF65-F5344CB8AC3E}">
        <p14:creationId xmlns:p14="http://schemas.microsoft.com/office/powerpoint/2010/main" val="5501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7186F-F60A-433D-B008-ADB7F7BAEC14}"/>
              </a:ext>
            </a:extLst>
          </p:cNvPr>
          <p:cNvSpPr>
            <a:spLocks noGrp="1"/>
          </p:cNvSpPr>
          <p:nvPr>
            <p:ph type="title"/>
          </p:nvPr>
        </p:nvSpPr>
        <p:spPr>
          <a:xfrm>
            <a:off x="838200" y="365125"/>
            <a:ext cx="10515600" cy="1325563"/>
          </a:xfrm>
        </p:spPr>
        <p:txBody>
          <a:bodyPr>
            <a:normAutofit/>
          </a:bodyPr>
          <a:lstStyle/>
          <a:p>
            <a:r>
              <a:rPr lang="en-US" sz="5400"/>
              <a:t>Independent t-test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4E750-05BF-4FB2-AC79-F21CC9647522}"/>
              </a:ext>
            </a:extLst>
          </p:cNvPr>
          <p:cNvSpPr>
            <a:spLocks noGrp="1"/>
          </p:cNvSpPr>
          <p:nvPr>
            <p:ph idx="1"/>
          </p:nvPr>
        </p:nvSpPr>
        <p:spPr>
          <a:xfrm>
            <a:off x="838200" y="1929384"/>
            <a:ext cx="10515600" cy="4251960"/>
          </a:xfrm>
        </p:spPr>
        <p:txBody>
          <a:bodyPr>
            <a:normAutofit fontScale="92500" lnSpcReduction="10000"/>
          </a:bodyPr>
          <a:lstStyle/>
          <a:p>
            <a:r>
              <a:rPr lang="en-US" sz="2200" dirty="0"/>
              <a:t>Hypothesis tests use samples to infer properties of entire population </a:t>
            </a:r>
          </a:p>
          <a:p>
            <a:r>
              <a:rPr lang="en-US" sz="2200" dirty="0"/>
              <a:t>T-test compare means </a:t>
            </a:r>
          </a:p>
          <a:p>
            <a:r>
              <a:rPr lang="en-US" sz="2200" dirty="0"/>
              <a:t>2 sample t-tests compare the means of 2 groups </a:t>
            </a:r>
          </a:p>
          <a:p>
            <a:pPr lvl="1"/>
            <a:r>
              <a:rPr lang="en-US" sz="2200" dirty="0"/>
              <a:t>Are two population means different?</a:t>
            </a:r>
          </a:p>
          <a:p>
            <a:r>
              <a:rPr lang="en-US" sz="2200" dirty="0"/>
              <a:t>Null and Alternative Hypotheses</a:t>
            </a:r>
          </a:p>
          <a:p>
            <a:pPr lvl="1"/>
            <a:r>
              <a:rPr lang="en-US" sz="2200" dirty="0"/>
              <a:t>Null: The two-group means are equal </a:t>
            </a:r>
          </a:p>
          <a:p>
            <a:pPr lvl="1"/>
            <a:r>
              <a:rPr lang="en-US" sz="2200" dirty="0"/>
              <a:t>Alternative: The two-group means are NOT equal </a:t>
            </a:r>
          </a:p>
          <a:p>
            <a:r>
              <a:rPr lang="en-US" sz="2200" dirty="0"/>
              <a:t>Statistically results: Reject the null hypothesis when the p-value &lt; significance level </a:t>
            </a:r>
          </a:p>
          <a:p>
            <a:r>
              <a:rPr lang="en-US" sz="2200" dirty="0"/>
              <a:t>The formula for the independent t-test depends on the two samples’ variances </a:t>
            </a:r>
          </a:p>
          <a:p>
            <a:pPr lvl="1"/>
            <a:r>
              <a:rPr lang="en-US" sz="1800" dirty="0"/>
              <a:t>Equal variance</a:t>
            </a:r>
          </a:p>
          <a:p>
            <a:pPr lvl="1"/>
            <a:r>
              <a:rPr lang="en-US" sz="1800" dirty="0"/>
              <a:t>Unequal variance</a:t>
            </a:r>
          </a:p>
          <a:p>
            <a:r>
              <a:rPr lang="en-US" sz="2200" dirty="0"/>
              <a:t>For formal formulas: visit </a:t>
            </a:r>
            <a:r>
              <a:rPr lang="en-US" sz="2200" dirty="0">
                <a:hlinkClick r:id="rId3"/>
              </a:rPr>
              <a:t>here</a:t>
            </a:r>
            <a:endParaRPr lang="en-US" sz="2200" dirty="0"/>
          </a:p>
        </p:txBody>
      </p:sp>
    </p:spTree>
    <p:extLst>
      <p:ext uri="{BB962C8B-B14F-4D97-AF65-F5344CB8AC3E}">
        <p14:creationId xmlns:p14="http://schemas.microsoft.com/office/powerpoint/2010/main" val="329187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44975-097F-43CA-B464-1AE371D59C49}"/>
              </a:ext>
            </a:extLst>
          </p:cNvPr>
          <p:cNvSpPr>
            <a:spLocks noGrp="1"/>
          </p:cNvSpPr>
          <p:nvPr>
            <p:ph type="title"/>
          </p:nvPr>
        </p:nvSpPr>
        <p:spPr>
          <a:xfrm>
            <a:off x="630936" y="639520"/>
            <a:ext cx="3429000" cy="1719072"/>
          </a:xfrm>
        </p:spPr>
        <p:txBody>
          <a:bodyPr anchor="b">
            <a:normAutofit/>
          </a:bodyPr>
          <a:lstStyle/>
          <a:p>
            <a:r>
              <a:rPr lang="en-US" sz="5400"/>
              <a:t>F-test for 2 Variances</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D24CAF-BDA7-420F-96BA-67C4365D39E6}"/>
                  </a:ext>
                </a:extLst>
              </p:cNvPr>
              <p:cNvSpPr>
                <a:spLocks noGrp="1"/>
              </p:cNvSpPr>
              <p:nvPr>
                <p:ph idx="1"/>
              </p:nvPr>
            </p:nvSpPr>
            <p:spPr>
              <a:xfrm>
                <a:off x="630936" y="2807208"/>
                <a:ext cx="3429000" cy="3410712"/>
              </a:xfrm>
            </p:spPr>
            <p:txBody>
              <a:bodyPr anchor="t">
                <a:normAutofit/>
              </a:bodyPr>
              <a:lstStyle/>
              <a:p>
                <a:r>
                  <a:rPr lang="en-US" sz="2200" dirty="0"/>
                  <a:t>H0: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err="1"/>
                  <a:t>H1</a:t>
                </a:r>
                <a:r>
                  <a:rPr lang="en-US" sz="2200" dirty="0"/>
                  <a:t>: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a:t>The shape of the 2 distributions can affect the mean </a:t>
                </a:r>
                <a:r>
                  <a:rPr lang="en-US" sz="2200"/>
                  <a:t>hypothesis testing. </a:t>
                </a:r>
                <a:endParaRPr lang="en-US" sz="2200" dirty="0"/>
              </a:p>
            </p:txBody>
          </p:sp>
        </mc:Choice>
        <mc:Fallback>
          <p:sp>
            <p:nvSpPr>
              <p:cNvPr id="3" name="Content Placeholder 2">
                <a:extLst>
                  <a:ext uri="{FF2B5EF4-FFF2-40B4-BE49-F238E27FC236}">
                    <a16:creationId xmlns:a16="http://schemas.microsoft.com/office/drawing/2014/main" id="{DDD24CAF-BDA7-420F-96BA-67C4365D39E6}"/>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a:stretch>
              </a:blipFill>
            </p:spPr>
            <p:txBody>
              <a:bodyPr/>
              <a:lstStyle/>
              <a:p>
                <a:r>
                  <a:rPr lang="en-US">
                    <a:noFill/>
                  </a:rPr>
                  <a:t> </a:t>
                </a:r>
              </a:p>
            </p:txBody>
          </p:sp>
        </mc:Fallback>
      </mc:AlternateContent>
      <p:pic>
        <p:nvPicPr>
          <p:cNvPr id="1026" name="Picture 2" descr="Defining the overlapping area of two log-normal distributions with  different means, same variance, and different scaling factors that add up  to 1 - Cross Validated">
            <a:extLst>
              <a:ext uri="{FF2B5EF4-FFF2-40B4-BE49-F238E27FC236}">
                <a16:creationId xmlns:a16="http://schemas.microsoft.com/office/drawing/2014/main" id="{0C056128-00B7-400E-90CE-F7C21C68FE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667512"/>
            <a:ext cx="6903720" cy="55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6F8F4-36B8-4CDE-88FB-4A7105F68DB7}"/>
              </a:ext>
            </a:extLst>
          </p:cNvPr>
          <p:cNvSpPr>
            <a:spLocks noGrp="1"/>
          </p:cNvSpPr>
          <p:nvPr>
            <p:ph type="title"/>
          </p:nvPr>
        </p:nvSpPr>
        <p:spPr>
          <a:xfrm>
            <a:off x="630936" y="639520"/>
            <a:ext cx="3429000" cy="1719072"/>
          </a:xfrm>
        </p:spPr>
        <p:txBody>
          <a:bodyPr anchor="b">
            <a:normAutofit/>
          </a:bodyPr>
          <a:lstStyle/>
          <a:p>
            <a:r>
              <a:rPr lang="en-US" sz="3800"/>
              <a:t>Two-sample independent t-test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0628DC-7173-4799-A964-5E85EE084063}"/>
                  </a:ext>
                </a:extLst>
              </p:cNvPr>
              <p:cNvSpPr>
                <a:spLocks noGrp="1"/>
              </p:cNvSpPr>
              <p:nvPr>
                <p:ph idx="1"/>
              </p:nvPr>
            </p:nvSpPr>
            <p:spPr>
              <a:xfrm>
                <a:off x="630936" y="2807208"/>
                <a:ext cx="3429000" cy="3410712"/>
              </a:xfrm>
            </p:spPr>
            <p:txBody>
              <a:bodyPr anchor="t">
                <a:normAutofit/>
              </a:bodyPr>
              <a:lstStyle/>
              <a:p>
                <a:r>
                  <a:rPr lang="en-US" sz="2200"/>
                  <a:t>H0: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H1: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Based on whether you reject or accept the assumption that the two samples’ variances are equal, then you can select the appropriate test</a:t>
                </a:r>
              </a:p>
            </p:txBody>
          </p:sp>
        </mc:Choice>
        <mc:Fallback>
          <p:sp>
            <p:nvSpPr>
              <p:cNvPr id="3" name="Content Placeholder 2">
                <a:extLst>
                  <a:ext uri="{FF2B5EF4-FFF2-40B4-BE49-F238E27FC236}">
                    <a16:creationId xmlns:a16="http://schemas.microsoft.com/office/drawing/2014/main" id="{AA0628DC-7173-4799-A964-5E85EE084063}"/>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r="-2313"/>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9CC19467-C257-436B-BF79-2F20ED42D8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54296" y="1754848"/>
            <a:ext cx="6903720" cy="3348304"/>
          </a:xfrm>
          <a:prstGeom prst="rect">
            <a:avLst/>
          </a:prstGeom>
        </p:spPr>
      </p:pic>
    </p:spTree>
    <p:extLst>
      <p:ext uri="{BB962C8B-B14F-4D97-AF65-F5344CB8AC3E}">
        <p14:creationId xmlns:p14="http://schemas.microsoft.com/office/powerpoint/2010/main" val="187426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1350</TotalTime>
  <Words>2720</Words>
  <Application>Microsoft Office PowerPoint</Application>
  <PresentationFormat>Widescreen</PresentationFormat>
  <Paragraphs>340</Paragraphs>
  <Slides>28</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Arimo</vt:lpstr>
      <vt:lpstr>Calibri</vt:lpstr>
      <vt:lpstr>Calibri Light</vt:lpstr>
      <vt:lpstr>Cambria Math</vt:lpstr>
      <vt:lpstr>Century</vt:lpstr>
      <vt:lpstr>Franklin Gothic Book</vt:lpstr>
      <vt:lpstr>Roboto</vt:lpstr>
      <vt:lpstr>SourceSansPro</vt:lpstr>
      <vt:lpstr>Office Theme</vt:lpstr>
      <vt:lpstr>1_Office Theme</vt:lpstr>
      <vt:lpstr>Happy Halloween</vt:lpstr>
      <vt:lpstr>iClicker Question</vt:lpstr>
      <vt:lpstr>iClicker Question</vt:lpstr>
      <vt:lpstr>Hypothesis Statement</vt:lpstr>
      <vt:lpstr>Hypothesis Testing</vt:lpstr>
      <vt:lpstr>Null Hypothesis</vt:lpstr>
      <vt:lpstr>Independent t-test</vt:lpstr>
      <vt:lpstr>F-test for 2 Variances</vt:lpstr>
      <vt:lpstr>Two-sample independent t-test</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Data Analysis Plan Template Assignment 6</vt:lpstr>
      <vt:lpstr>15-min Group Discussion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The Written Research Report</dc:title>
  <dc:creator>Nguyen, Mike (MU-Student)</dc:creator>
  <cp:lastModifiedBy>Nguyen, Mike (MU-Student)</cp:lastModifiedBy>
  <cp:revision>13</cp:revision>
  <dcterms:created xsi:type="dcterms:W3CDTF">2021-08-14T21:38:38Z</dcterms:created>
  <dcterms:modified xsi:type="dcterms:W3CDTF">2021-10-27T12:45:48Z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