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handoutMasterIdLst>
    <p:handoutMasterId r:id="rId32"/>
  </p:handoutMasterIdLst>
  <p:sldIdLst>
    <p:sldId id="264" r:id="rId5"/>
    <p:sldId id="265" r:id="rId6"/>
    <p:sldId id="266" r:id="rId7"/>
    <p:sldId id="267" r:id="rId8"/>
    <p:sldId id="256" r:id="rId9"/>
    <p:sldId id="263" r:id="rId10"/>
    <p:sldId id="260" r:id="rId11"/>
    <p:sldId id="261" r:id="rId12"/>
    <p:sldId id="300" r:id="rId13"/>
    <p:sldId id="301" r:id="rId14"/>
    <p:sldId id="302" r:id="rId15"/>
    <p:sldId id="303" r:id="rId16"/>
    <p:sldId id="304" r:id="rId17"/>
    <p:sldId id="305" r:id="rId18"/>
    <p:sldId id="306" r:id="rId19"/>
    <p:sldId id="307" r:id="rId20"/>
    <p:sldId id="308" r:id="rId21"/>
    <p:sldId id="273" r:id="rId22"/>
    <p:sldId id="274" r:id="rId23"/>
    <p:sldId id="275" r:id="rId24"/>
    <p:sldId id="276" r:id="rId25"/>
    <p:sldId id="277" r:id="rId26"/>
    <p:sldId id="278" r:id="rId27"/>
    <p:sldId id="279" r:id="rId28"/>
    <p:sldId id="269" r:id="rId29"/>
    <p:sldId id="26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6" autoAdjust="0"/>
    <p:restoredTop sz="79788" autoAdjust="0"/>
  </p:normalViewPr>
  <p:slideViewPr>
    <p:cSldViewPr snapToGrid="0">
      <p:cViewPr varScale="1">
        <p:scale>
          <a:sx n="87" d="100"/>
          <a:sy n="87" d="100"/>
        </p:scale>
        <p:origin x="1140"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E47A165-A961-40E6-9A3A-FE448E587AA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4533240-27B6-4B8D-AA94-4324EB8D8057}">
      <dgm:prSet/>
      <dgm:spPr/>
      <dgm:t>
        <a:bodyPr/>
        <a:lstStyle/>
        <a:p>
          <a:r>
            <a:rPr lang="en-US"/>
            <a:t>Example</a:t>
          </a:r>
        </a:p>
      </dgm:t>
    </dgm:pt>
    <dgm:pt modelId="{39774E77-71BE-49EA-AEED-C4AB19FB5E48}" type="parTrans" cxnId="{78E06302-9535-45D5-B3E1-94468819582D}">
      <dgm:prSet/>
      <dgm:spPr/>
      <dgm:t>
        <a:bodyPr/>
        <a:lstStyle/>
        <a:p>
          <a:endParaRPr lang="en-US"/>
        </a:p>
      </dgm:t>
    </dgm:pt>
    <dgm:pt modelId="{6F201ECF-2225-45BE-A9B1-CE10E83470C1}" type="sibTrans" cxnId="{78E06302-9535-45D5-B3E1-94468819582D}">
      <dgm:prSet/>
      <dgm:spPr/>
      <dgm:t>
        <a:bodyPr/>
        <a:lstStyle/>
        <a:p>
          <a:endParaRPr lang="en-US"/>
        </a:p>
      </dgm:t>
    </dgm:pt>
    <dgm:pt modelId="{BA0A026F-8F5E-4C40-B298-8EE8D8EC06D4}">
      <dgm:prSet/>
      <dgm:spPr/>
      <dgm:t>
        <a:bodyPr/>
        <a:lstStyle/>
        <a:p>
          <a:r>
            <a:rPr lang="en-US"/>
            <a:t>Level of measurement for BOTH analysis variable: interval or ratio</a:t>
          </a:r>
        </a:p>
      </dgm:t>
    </dgm:pt>
    <dgm:pt modelId="{904048C5-2530-46E5-8D02-4CA2FE2CCFC9}" type="parTrans" cxnId="{1CBA9F4F-192C-411E-9D04-1628C2811224}">
      <dgm:prSet/>
      <dgm:spPr/>
      <dgm:t>
        <a:bodyPr/>
        <a:lstStyle/>
        <a:p>
          <a:endParaRPr lang="en-US"/>
        </a:p>
      </dgm:t>
    </dgm:pt>
    <dgm:pt modelId="{E9527EAF-B678-46A6-9519-454FED75B925}" type="sibTrans" cxnId="{1CBA9F4F-192C-411E-9D04-1628C2811224}">
      <dgm:prSet/>
      <dgm:spPr/>
      <dgm:t>
        <a:bodyPr/>
        <a:lstStyle/>
        <a:p>
          <a:endParaRPr lang="en-US"/>
        </a:p>
      </dgm:t>
    </dgm:pt>
    <dgm:pt modelId="{3A9F7B85-B1AE-4EE3-AAEB-F997838163CC}">
      <dgm:prSet/>
      <dgm:spPr/>
      <dgm:t>
        <a:bodyPr/>
        <a:lstStyle/>
        <a:p>
          <a:r>
            <a:rPr lang="en-US"/>
            <a:t>Association RQ: Does workers’ incomes increase as their ages increase?</a:t>
          </a:r>
        </a:p>
      </dgm:t>
    </dgm:pt>
    <dgm:pt modelId="{693E52AD-4FAC-4746-8F84-76382094B4CF}" type="parTrans" cxnId="{9D2828B0-6A2C-4BBF-8485-9B4FBA810BB7}">
      <dgm:prSet/>
      <dgm:spPr/>
      <dgm:t>
        <a:bodyPr/>
        <a:lstStyle/>
        <a:p>
          <a:endParaRPr lang="en-US"/>
        </a:p>
      </dgm:t>
    </dgm:pt>
    <dgm:pt modelId="{B52E78E7-4F7D-4FC9-88E8-C26BA2904A5B}" type="sibTrans" cxnId="{9D2828B0-6A2C-4BBF-8485-9B4FBA810BB7}">
      <dgm:prSet/>
      <dgm:spPr/>
      <dgm:t>
        <a:bodyPr/>
        <a:lstStyle/>
        <a:p>
          <a:endParaRPr lang="en-US"/>
        </a:p>
      </dgm:t>
    </dgm:pt>
    <dgm:pt modelId="{6853EEE3-547E-445D-A926-49F06FE0C69B}">
      <dgm:prSet/>
      <dgm:spPr/>
      <dgm:t>
        <a:bodyPr/>
        <a:lstStyle/>
        <a:p>
          <a:r>
            <a:rPr lang="en-US"/>
            <a:t>Questionnaire questions: </a:t>
          </a:r>
        </a:p>
      </dgm:t>
    </dgm:pt>
    <dgm:pt modelId="{CFC5EFCD-C095-4136-B5D0-B09E2A9B0CCC}" type="parTrans" cxnId="{2E94121C-6617-4450-83C1-0AED7F467811}">
      <dgm:prSet/>
      <dgm:spPr/>
      <dgm:t>
        <a:bodyPr/>
        <a:lstStyle/>
        <a:p>
          <a:endParaRPr lang="en-US"/>
        </a:p>
      </dgm:t>
    </dgm:pt>
    <dgm:pt modelId="{B181202C-464B-435C-8375-93647D581BF7}" type="sibTrans" cxnId="{2E94121C-6617-4450-83C1-0AED7F467811}">
      <dgm:prSet/>
      <dgm:spPr/>
      <dgm:t>
        <a:bodyPr/>
        <a:lstStyle/>
        <a:p>
          <a:endParaRPr lang="en-US"/>
        </a:p>
      </dgm:t>
    </dgm:pt>
    <dgm:pt modelId="{E6E77AF4-0F37-4A9E-B79C-C294344CFDED}">
      <dgm:prSet/>
      <dgm:spPr/>
      <dgm:t>
        <a:bodyPr/>
        <a:lstStyle/>
        <a:p>
          <a:r>
            <a:rPr lang="en-US"/>
            <a:t>Q1: What’s your age? </a:t>
          </a:r>
        </a:p>
      </dgm:t>
    </dgm:pt>
    <dgm:pt modelId="{53873306-DA9A-46A8-91DE-288E47CE853D}" type="parTrans" cxnId="{CD6A92B5-417F-4F32-A9EB-77E4B1047D38}">
      <dgm:prSet/>
      <dgm:spPr/>
      <dgm:t>
        <a:bodyPr/>
        <a:lstStyle/>
        <a:p>
          <a:endParaRPr lang="en-US"/>
        </a:p>
      </dgm:t>
    </dgm:pt>
    <dgm:pt modelId="{64555472-C4C1-4A39-925E-253DE0172F21}" type="sibTrans" cxnId="{CD6A92B5-417F-4F32-A9EB-77E4B1047D38}">
      <dgm:prSet/>
      <dgm:spPr/>
      <dgm:t>
        <a:bodyPr/>
        <a:lstStyle/>
        <a:p>
          <a:endParaRPr lang="en-US"/>
        </a:p>
      </dgm:t>
    </dgm:pt>
    <dgm:pt modelId="{0D1D66FC-D0F1-42F6-9859-2E2BBE758218}">
      <dgm:prSet/>
      <dgm:spPr/>
      <dgm:t>
        <a:bodyPr/>
        <a:lstStyle/>
        <a:p>
          <a:r>
            <a:rPr lang="en-US"/>
            <a:t>Q2: What’s your income?</a:t>
          </a:r>
        </a:p>
      </dgm:t>
    </dgm:pt>
    <dgm:pt modelId="{0E45E8E2-2533-44F7-8D25-3D3CD2B85078}" type="parTrans" cxnId="{E0B83F84-ECB4-45D9-8D6C-9BF52F2A8EA2}">
      <dgm:prSet/>
      <dgm:spPr/>
      <dgm:t>
        <a:bodyPr/>
        <a:lstStyle/>
        <a:p>
          <a:endParaRPr lang="en-US"/>
        </a:p>
      </dgm:t>
    </dgm:pt>
    <dgm:pt modelId="{6194E02D-1EF5-4641-ADE0-B59AE82F224F}" type="sibTrans" cxnId="{E0B83F84-ECB4-45D9-8D6C-9BF52F2A8EA2}">
      <dgm:prSet/>
      <dgm:spPr/>
      <dgm:t>
        <a:bodyPr/>
        <a:lstStyle/>
        <a:p>
          <a:endParaRPr lang="en-US"/>
        </a:p>
      </dgm:t>
    </dgm:pt>
    <dgm:pt modelId="{F4ED85EC-B266-45F7-A787-5395B27968E1}" type="pres">
      <dgm:prSet presAssocID="{6E47A165-A961-40E6-9A3A-FE448E587AAB}" presName="linear" presStyleCnt="0">
        <dgm:presLayoutVars>
          <dgm:animLvl val="lvl"/>
          <dgm:resizeHandles val="exact"/>
        </dgm:presLayoutVars>
      </dgm:prSet>
      <dgm:spPr/>
    </dgm:pt>
    <dgm:pt modelId="{119DD18C-8A8A-47C9-B2B0-5DAE0A2B4A86}" type="pres">
      <dgm:prSet presAssocID="{14533240-27B6-4B8D-AA94-4324EB8D8057}" presName="parentText" presStyleLbl="node1" presStyleIdx="0" presStyleCnt="2">
        <dgm:presLayoutVars>
          <dgm:chMax val="0"/>
          <dgm:bulletEnabled val="1"/>
        </dgm:presLayoutVars>
      </dgm:prSet>
      <dgm:spPr/>
    </dgm:pt>
    <dgm:pt modelId="{53CF77A4-E2A7-4FFC-8836-0CD6F71EEF8F}" type="pres">
      <dgm:prSet presAssocID="{14533240-27B6-4B8D-AA94-4324EB8D8057}" presName="childText" presStyleLbl="revTx" presStyleIdx="0" presStyleCnt="2">
        <dgm:presLayoutVars>
          <dgm:bulletEnabled val="1"/>
        </dgm:presLayoutVars>
      </dgm:prSet>
      <dgm:spPr/>
    </dgm:pt>
    <dgm:pt modelId="{CBE85C05-F2FE-41D4-BB4E-B53769AB84FD}" type="pres">
      <dgm:prSet presAssocID="{6853EEE3-547E-445D-A926-49F06FE0C69B}" presName="parentText" presStyleLbl="node1" presStyleIdx="1" presStyleCnt="2">
        <dgm:presLayoutVars>
          <dgm:chMax val="0"/>
          <dgm:bulletEnabled val="1"/>
        </dgm:presLayoutVars>
      </dgm:prSet>
      <dgm:spPr/>
    </dgm:pt>
    <dgm:pt modelId="{189F0F4F-F146-42DF-BB70-7261E9106FC0}" type="pres">
      <dgm:prSet presAssocID="{6853EEE3-547E-445D-A926-49F06FE0C69B}" presName="childText" presStyleLbl="revTx" presStyleIdx="1" presStyleCnt="2">
        <dgm:presLayoutVars>
          <dgm:bulletEnabled val="1"/>
        </dgm:presLayoutVars>
      </dgm:prSet>
      <dgm:spPr/>
    </dgm:pt>
  </dgm:ptLst>
  <dgm:cxnLst>
    <dgm:cxn modelId="{78E06302-9535-45D5-B3E1-94468819582D}" srcId="{6E47A165-A961-40E6-9A3A-FE448E587AAB}" destId="{14533240-27B6-4B8D-AA94-4324EB8D8057}" srcOrd="0" destOrd="0" parTransId="{39774E77-71BE-49EA-AEED-C4AB19FB5E48}" sibTransId="{6F201ECF-2225-45BE-A9B1-CE10E83470C1}"/>
    <dgm:cxn modelId="{858D120B-C24B-4057-A5C7-899C1801F8EA}" type="presOf" srcId="{0D1D66FC-D0F1-42F6-9859-2E2BBE758218}" destId="{189F0F4F-F146-42DF-BB70-7261E9106FC0}" srcOrd="0" destOrd="1" presId="urn:microsoft.com/office/officeart/2005/8/layout/vList2"/>
    <dgm:cxn modelId="{951FA11A-4AEC-4CFB-B1F8-646A1064D2EF}" type="presOf" srcId="{3A9F7B85-B1AE-4EE3-AAEB-F997838163CC}" destId="{53CF77A4-E2A7-4FFC-8836-0CD6F71EEF8F}" srcOrd="0" destOrd="1" presId="urn:microsoft.com/office/officeart/2005/8/layout/vList2"/>
    <dgm:cxn modelId="{2E94121C-6617-4450-83C1-0AED7F467811}" srcId="{6E47A165-A961-40E6-9A3A-FE448E587AAB}" destId="{6853EEE3-547E-445D-A926-49F06FE0C69B}" srcOrd="1" destOrd="0" parTransId="{CFC5EFCD-C095-4136-B5D0-B09E2A9B0CCC}" sibTransId="{B181202C-464B-435C-8375-93647D581BF7}"/>
    <dgm:cxn modelId="{1CBA9F4F-192C-411E-9D04-1628C2811224}" srcId="{14533240-27B6-4B8D-AA94-4324EB8D8057}" destId="{BA0A026F-8F5E-4C40-B298-8EE8D8EC06D4}" srcOrd="0" destOrd="0" parTransId="{904048C5-2530-46E5-8D02-4CA2FE2CCFC9}" sibTransId="{E9527EAF-B678-46A6-9519-454FED75B925}"/>
    <dgm:cxn modelId="{C16B8172-330B-4405-863A-72252F0C5B72}" type="presOf" srcId="{BA0A026F-8F5E-4C40-B298-8EE8D8EC06D4}" destId="{53CF77A4-E2A7-4FFC-8836-0CD6F71EEF8F}" srcOrd="0" destOrd="0" presId="urn:microsoft.com/office/officeart/2005/8/layout/vList2"/>
    <dgm:cxn modelId="{B96C1F75-B5BA-4BBB-9BAA-D66BDACF7308}" type="presOf" srcId="{6853EEE3-547E-445D-A926-49F06FE0C69B}" destId="{CBE85C05-F2FE-41D4-BB4E-B53769AB84FD}" srcOrd="0" destOrd="0" presId="urn:microsoft.com/office/officeart/2005/8/layout/vList2"/>
    <dgm:cxn modelId="{E0B83F84-ECB4-45D9-8D6C-9BF52F2A8EA2}" srcId="{6853EEE3-547E-445D-A926-49F06FE0C69B}" destId="{0D1D66FC-D0F1-42F6-9859-2E2BBE758218}" srcOrd="1" destOrd="0" parTransId="{0E45E8E2-2533-44F7-8D25-3D3CD2B85078}" sibTransId="{6194E02D-1EF5-4641-ADE0-B59AE82F224F}"/>
    <dgm:cxn modelId="{9D2828B0-6A2C-4BBF-8485-9B4FBA810BB7}" srcId="{14533240-27B6-4B8D-AA94-4324EB8D8057}" destId="{3A9F7B85-B1AE-4EE3-AAEB-F997838163CC}" srcOrd="1" destOrd="0" parTransId="{693E52AD-4FAC-4746-8F84-76382094B4CF}" sibTransId="{B52E78E7-4F7D-4FC9-88E8-C26BA2904A5B}"/>
    <dgm:cxn modelId="{CD6A92B5-417F-4F32-A9EB-77E4B1047D38}" srcId="{6853EEE3-547E-445D-A926-49F06FE0C69B}" destId="{E6E77AF4-0F37-4A9E-B79C-C294344CFDED}" srcOrd="0" destOrd="0" parTransId="{53873306-DA9A-46A8-91DE-288E47CE853D}" sibTransId="{64555472-C4C1-4A39-925E-253DE0172F21}"/>
    <dgm:cxn modelId="{7DCA5EC1-9E13-414B-8D1F-C99F4C76290B}" type="presOf" srcId="{14533240-27B6-4B8D-AA94-4324EB8D8057}" destId="{119DD18C-8A8A-47C9-B2B0-5DAE0A2B4A86}" srcOrd="0" destOrd="0" presId="urn:microsoft.com/office/officeart/2005/8/layout/vList2"/>
    <dgm:cxn modelId="{5AE84BD0-6FCA-4CB4-83E4-21A250DF2C07}" type="presOf" srcId="{6E47A165-A961-40E6-9A3A-FE448E587AAB}" destId="{F4ED85EC-B266-45F7-A787-5395B27968E1}" srcOrd="0" destOrd="0" presId="urn:microsoft.com/office/officeart/2005/8/layout/vList2"/>
    <dgm:cxn modelId="{479C84DA-3652-4166-ABA8-01CAB6D115A8}" type="presOf" srcId="{E6E77AF4-0F37-4A9E-B79C-C294344CFDED}" destId="{189F0F4F-F146-42DF-BB70-7261E9106FC0}" srcOrd="0" destOrd="0" presId="urn:microsoft.com/office/officeart/2005/8/layout/vList2"/>
    <dgm:cxn modelId="{E0BE197A-8888-4423-8C18-EF1246400229}" type="presParOf" srcId="{F4ED85EC-B266-45F7-A787-5395B27968E1}" destId="{119DD18C-8A8A-47C9-B2B0-5DAE0A2B4A86}" srcOrd="0" destOrd="0" presId="urn:microsoft.com/office/officeart/2005/8/layout/vList2"/>
    <dgm:cxn modelId="{C47F2D08-F405-49ED-81B1-BD106C844A49}" type="presParOf" srcId="{F4ED85EC-B266-45F7-A787-5395B27968E1}" destId="{53CF77A4-E2A7-4FFC-8836-0CD6F71EEF8F}" srcOrd="1" destOrd="0" presId="urn:microsoft.com/office/officeart/2005/8/layout/vList2"/>
    <dgm:cxn modelId="{B1F01E00-61F8-49FB-A0C9-461DFCABC606}" type="presParOf" srcId="{F4ED85EC-B266-45F7-A787-5395B27968E1}" destId="{CBE85C05-F2FE-41D4-BB4E-B53769AB84FD}" srcOrd="2" destOrd="0" presId="urn:microsoft.com/office/officeart/2005/8/layout/vList2"/>
    <dgm:cxn modelId="{50676DDB-43AC-4707-8742-D9F0AA28C681}" type="presParOf" srcId="{F4ED85EC-B266-45F7-A787-5395B27968E1}" destId="{189F0F4F-F146-42DF-BB70-7261E9106FC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3796D1-B18F-4BB7-B0EE-9025A542A3E7}" type="doc">
      <dgm:prSet loTypeId="urn:microsoft.com/office/officeart/2018/2/layout/IconVerticalSolidList" loCatId="icon" qsTypeId="urn:microsoft.com/office/officeart/2005/8/quickstyle/simple1" qsCatId="simple" csTypeId="urn:microsoft.com/office/officeart/2018/5/colors/Iconchunking_neutralbg_accent4_2" csCatId="accent4" phldr="1"/>
      <dgm:spPr/>
      <dgm:t>
        <a:bodyPr/>
        <a:lstStyle/>
        <a:p>
          <a:endParaRPr lang="en-US"/>
        </a:p>
      </dgm:t>
    </dgm:pt>
    <dgm:pt modelId="{13E04124-7912-479D-AB19-25AA98D23C8F}">
      <dgm:prSet/>
      <dgm:spPr/>
      <dgm:t>
        <a:bodyPr/>
        <a:lstStyle/>
        <a:p>
          <a:pPr>
            <a:lnSpc>
              <a:spcPct val="100000"/>
            </a:lnSpc>
          </a:pPr>
          <a:r>
            <a:rPr lang="en-US"/>
            <a:t>Discuss three writing standards that a report should meet if it is to communicate effectively with readers </a:t>
          </a:r>
        </a:p>
      </dgm:t>
    </dgm:pt>
    <dgm:pt modelId="{6739DB82-9440-4E64-9B25-129CD2DFE4D5}" type="parTrans" cxnId="{7DF79CF9-FF4F-4CE9-B574-749C62E46409}">
      <dgm:prSet/>
      <dgm:spPr/>
      <dgm:t>
        <a:bodyPr/>
        <a:lstStyle/>
        <a:p>
          <a:endParaRPr lang="en-US"/>
        </a:p>
      </dgm:t>
    </dgm:pt>
    <dgm:pt modelId="{6496E061-EC5C-4A08-869D-51C0464D3D9D}" type="sibTrans" cxnId="{7DF79CF9-FF4F-4CE9-B574-749C62E46409}">
      <dgm:prSet/>
      <dgm:spPr/>
      <dgm:t>
        <a:bodyPr/>
        <a:lstStyle/>
        <a:p>
          <a:endParaRPr lang="en-US"/>
        </a:p>
      </dgm:t>
    </dgm:pt>
    <dgm:pt modelId="{51719A7D-42FD-4E50-B024-3F87A2E2BB1D}">
      <dgm:prSet/>
      <dgm:spPr/>
      <dgm:t>
        <a:bodyPr/>
        <a:lstStyle/>
        <a:p>
          <a:pPr>
            <a:lnSpc>
              <a:spcPct val="100000"/>
            </a:lnSpc>
          </a:pPr>
          <a:r>
            <a:rPr lang="en-US"/>
            <a:t>Outline the main elements that make up a standard research report</a:t>
          </a:r>
        </a:p>
      </dgm:t>
    </dgm:pt>
    <dgm:pt modelId="{26990B17-282D-47F8-B246-A806E994B616}" type="parTrans" cxnId="{56B248BA-D6E5-4210-98D0-64B12DC788ED}">
      <dgm:prSet/>
      <dgm:spPr/>
      <dgm:t>
        <a:bodyPr/>
        <a:lstStyle/>
        <a:p>
          <a:endParaRPr lang="en-US"/>
        </a:p>
      </dgm:t>
    </dgm:pt>
    <dgm:pt modelId="{03BBAB1D-C0A9-4C31-BE2D-508F0F899052}" type="sibTrans" cxnId="{56B248BA-D6E5-4210-98D0-64B12DC788ED}">
      <dgm:prSet/>
      <dgm:spPr/>
      <dgm:t>
        <a:bodyPr/>
        <a:lstStyle/>
        <a:p>
          <a:endParaRPr lang="en-US"/>
        </a:p>
      </dgm:t>
    </dgm:pt>
    <dgm:pt modelId="{1F1A791A-6EF2-40A4-B21F-A440B855638B}">
      <dgm:prSet/>
      <dgm:spPr/>
      <dgm:t>
        <a:bodyPr/>
        <a:lstStyle/>
        <a:p>
          <a:pPr>
            <a:lnSpc>
              <a:spcPct val="100000"/>
            </a:lnSpc>
          </a:pPr>
          <a:r>
            <a:rPr lang="en-US"/>
            <a:t>Explain the kind of info contained in the executive summary </a:t>
          </a:r>
        </a:p>
      </dgm:t>
    </dgm:pt>
    <dgm:pt modelId="{36E83CCE-332F-41FA-BF53-7352CCD5E8DF}" type="parTrans" cxnId="{FCDFD548-E22D-4832-81E8-14B5E7B2C704}">
      <dgm:prSet/>
      <dgm:spPr/>
      <dgm:t>
        <a:bodyPr/>
        <a:lstStyle/>
        <a:p>
          <a:endParaRPr lang="en-US"/>
        </a:p>
      </dgm:t>
    </dgm:pt>
    <dgm:pt modelId="{02C06950-5A58-4FBC-9ECE-26BD6A207D48}" type="sibTrans" cxnId="{FCDFD548-E22D-4832-81E8-14B5E7B2C704}">
      <dgm:prSet/>
      <dgm:spPr/>
      <dgm:t>
        <a:bodyPr/>
        <a:lstStyle/>
        <a:p>
          <a:endParaRPr lang="en-US"/>
        </a:p>
      </dgm:t>
    </dgm:pt>
    <dgm:pt modelId="{714654E2-4A56-467E-B44D-126BBFD78109}" type="pres">
      <dgm:prSet presAssocID="{003796D1-B18F-4BB7-B0EE-9025A542A3E7}" presName="root" presStyleCnt="0">
        <dgm:presLayoutVars>
          <dgm:dir/>
          <dgm:resizeHandles val="exact"/>
        </dgm:presLayoutVars>
      </dgm:prSet>
      <dgm:spPr/>
    </dgm:pt>
    <dgm:pt modelId="{3039D7A1-C7BA-4512-8532-06B11BE533D8}" type="pres">
      <dgm:prSet presAssocID="{13E04124-7912-479D-AB19-25AA98D23C8F}" presName="compNode" presStyleCnt="0"/>
      <dgm:spPr/>
    </dgm:pt>
    <dgm:pt modelId="{5B75908E-DD63-49CA-BDC0-772E63EDD287}" type="pres">
      <dgm:prSet presAssocID="{13E04124-7912-479D-AB19-25AA98D23C8F}" presName="bgRect" presStyleLbl="bgShp" presStyleIdx="0" presStyleCnt="3"/>
      <dgm:spPr/>
    </dgm:pt>
    <dgm:pt modelId="{2488EEAE-71A2-4109-BF68-CBA592368D4C}" type="pres">
      <dgm:prSet presAssocID="{13E04124-7912-479D-AB19-25AA98D23C8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0BB194E1-B2B5-49BD-970B-A34A1BDF3F28}" type="pres">
      <dgm:prSet presAssocID="{13E04124-7912-479D-AB19-25AA98D23C8F}" presName="spaceRect" presStyleCnt="0"/>
      <dgm:spPr/>
    </dgm:pt>
    <dgm:pt modelId="{EFEAE509-1385-49E9-B40B-BA5EC53F965D}" type="pres">
      <dgm:prSet presAssocID="{13E04124-7912-479D-AB19-25AA98D23C8F}" presName="parTx" presStyleLbl="revTx" presStyleIdx="0" presStyleCnt="3">
        <dgm:presLayoutVars>
          <dgm:chMax val="0"/>
          <dgm:chPref val="0"/>
        </dgm:presLayoutVars>
      </dgm:prSet>
      <dgm:spPr/>
    </dgm:pt>
    <dgm:pt modelId="{17643888-44AB-4F66-BA3F-F7F9B6E4CBD6}" type="pres">
      <dgm:prSet presAssocID="{6496E061-EC5C-4A08-869D-51C0464D3D9D}" presName="sibTrans" presStyleCnt="0"/>
      <dgm:spPr/>
    </dgm:pt>
    <dgm:pt modelId="{955F5E6B-FED0-4503-8882-E9EBEFB08295}" type="pres">
      <dgm:prSet presAssocID="{51719A7D-42FD-4E50-B024-3F87A2E2BB1D}" presName="compNode" presStyleCnt="0"/>
      <dgm:spPr/>
    </dgm:pt>
    <dgm:pt modelId="{7A9A1CC9-D83E-4446-B243-3AC5D2325F12}" type="pres">
      <dgm:prSet presAssocID="{51719A7D-42FD-4E50-B024-3F87A2E2BB1D}" presName="bgRect" presStyleLbl="bgShp" presStyleIdx="1" presStyleCnt="3"/>
      <dgm:spPr/>
    </dgm:pt>
    <dgm:pt modelId="{111558B0-6B56-4458-9EE4-6CD7E45932C5}" type="pres">
      <dgm:prSet presAssocID="{51719A7D-42FD-4E50-B024-3F87A2E2BB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C5EED205-670E-4E46-BB1A-0CFD39E28FAA}" type="pres">
      <dgm:prSet presAssocID="{51719A7D-42FD-4E50-B024-3F87A2E2BB1D}" presName="spaceRect" presStyleCnt="0"/>
      <dgm:spPr/>
    </dgm:pt>
    <dgm:pt modelId="{96A42470-68FF-4AB9-AE39-8F970794CF68}" type="pres">
      <dgm:prSet presAssocID="{51719A7D-42FD-4E50-B024-3F87A2E2BB1D}" presName="parTx" presStyleLbl="revTx" presStyleIdx="1" presStyleCnt="3">
        <dgm:presLayoutVars>
          <dgm:chMax val="0"/>
          <dgm:chPref val="0"/>
        </dgm:presLayoutVars>
      </dgm:prSet>
      <dgm:spPr/>
    </dgm:pt>
    <dgm:pt modelId="{ACDD4DBF-E2E1-4E70-9824-38E2D98834CE}" type="pres">
      <dgm:prSet presAssocID="{03BBAB1D-C0A9-4C31-BE2D-508F0F899052}" presName="sibTrans" presStyleCnt="0"/>
      <dgm:spPr/>
    </dgm:pt>
    <dgm:pt modelId="{84CB325C-4548-4476-84F0-13578768C083}" type="pres">
      <dgm:prSet presAssocID="{1F1A791A-6EF2-40A4-B21F-A440B855638B}" presName="compNode" presStyleCnt="0"/>
      <dgm:spPr/>
    </dgm:pt>
    <dgm:pt modelId="{2BC579E9-277A-4245-831E-CB33BD64094C}" type="pres">
      <dgm:prSet presAssocID="{1F1A791A-6EF2-40A4-B21F-A440B855638B}" presName="bgRect" presStyleLbl="bgShp" presStyleIdx="2" presStyleCnt="3"/>
      <dgm:spPr/>
    </dgm:pt>
    <dgm:pt modelId="{E4B8082E-C112-4282-94BA-405D6EEB02E0}" type="pres">
      <dgm:prSet presAssocID="{1F1A791A-6EF2-40A4-B21F-A440B85563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cher"/>
        </a:ext>
      </dgm:extLst>
    </dgm:pt>
    <dgm:pt modelId="{1299BF5C-20C0-45AD-BEF3-6B17EBFF92C6}" type="pres">
      <dgm:prSet presAssocID="{1F1A791A-6EF2-40A4-B21F-A440B855638B}" presName="spaceRect" presStyleCnt="0"/>
      <dgm:spPr/>
    </dgm:pt>
    <dgm:pt modelId="{DD728631-D7CC-47DD-940A-D633CB91014B}" type="pres">
      <dgm:prSet presAssocID="{1F1A791A-6EF2-40A4-B21F-A440B855638B}" presName="parTx" presStyleLbl="revTx" presStyleIdx="2" presStyleCnt="3">
        <dgm:presLayoutVars>
          <dgm:chMax val="0"/>
          <dgm:chPref val="0"/>
        </dgm:presLayoutVars>
      </dgm:prSet>
      <dgm:spPr/>
    </dgm:pt>
  </dgm:ptLst>
  <dgm:cxnLst>
    <dgm:cxn modelId="{C59C6712-42B2-4DAD-ABDF-C69B73004643}" type="presOf" srcId="{003796D1-B18F-4BB7-B0EE-9025A542A3E7}" destId="{714654E2-4A56-467E-B44D-126BBFD78109}" srcOrd="0" destOrd="0" presId="urn:microsoft.com/office/officeart/2018/2/layout/IconVerticalSolidList"/>
    <dgm:cxn modelId="{81EF8314-4C4C-4136-8C3E-3C56BBCB0206}" type="presOf" srcId="{13E04124-7912-479D-AB19-25AA98D23C8F}" destId="{EFEAE509-1385-49E9-B40B-BA5EC53F965D}" srcOrd="0" destOrd="0" presId="urn:microsoft.com/office/officeart/2018/2/layout/IconVerticalSolidList"/>
    <dgm:cxn modelId="{FCDFD548-E22D-4832-81E8-14B5E7B2C704}" srcId="{003796D1-B18F-4BB7-B0EE-9025A542A3E7}" destId="{1F1A791A-6EF2-40A4-B21F-A440B855638B}" srcOrd="2" destOrd="0" parTransId="{36E83CCE-332F-41FA-BF53-7352CCD5E8DF}" sibTransId="{02C06950-5A58-4FBC-9ECE-26BD6A207D48}"/>
    <dgm:cxn modelId="{CB114A4C-C491-4816-86F4-70C531EDE1CA}" type="presOf" srcId="{51719A7D-42FD-4E50-B024-3F87A2E2BB1D}" destId="{96A42470-68FF-4AB9-AE39-8F970794CF68}" srcOrd="0" destOrd="0" presId="urn:microsoft.com/office/officeart/2018/2/layout/IconVerticalSolidList"/>
    <dgm:cxn modelId="{56B248BA-D6E5-4210-98D0-64B12DC788ED}" srcId="{003796D1-B18F-4BB7-B0EE-9025A542A3E7}" destId="{51719A7D-42FD-4E50-B024-3F87A2E2BB1D}" srcOrd="1" destOrd="0" parTransId="{26990B17-282D-47F8-B246-A806E994B616}" sibTransId="{03BBAB1D-C0A9-4C31-BE2D-508F0F899052}"/>
    <dgm:cxn modelId="{40A46ABE-37D5-4024-9F32-DCDB04934280}" type="presOf" srcId="{1F1A791A-6EF2-40A4-B21F-A440B855638B}" destId="{DD728631-D7CC-47DD-940A-D633CB91014B}" srcOrd="0" destOrd="0" presId="urn:microsoft.com/office/officeart/2018/2/layout/IconVerticalSolidList"/>
    <dgm:cxn modelId="{7DF79CF9-FF4F-4CE9-B574-749C62E46409}" srcId="{003796D1-B18F-4BB7-B0EE-9025A542A3E7}" destId="{13E04124-7912-479D-AB19-25AA98D23C8F}" srcOrd="0" destOrd="0" parTransId="{6739DB82-9440-4E64-9B25-129CD2DFE4D5}" sibTransId="{6496E061-EC5C-4A08-869D-51C0464D3D9D}"/>
    <dgm:cxn modelId="{CBA63C25-1D3F-4456-9F5A-6829552EAC4C}" type="presParOf" srcId="{714654E2-4A56-467E-B44D-126BBFD78109}" destId="{3039D7A1-C7BA-4512-8532-06B11BE533D8}" srcOrd="0" destOrd="0" presId="urn:microsoft.com/office/officeart/2018/2/layout/IconVerticalSolidList"/>
    <dgm:cxn modelId="{5D0EAC13-5AFC-406A-89BC-9714EEF794A3}" type="presParOf" srcId="{3039D7A1-C7BA-4512-8532-06B11BE533D8}" destId="{5B75908E-DD63-49CA-BDC0-772E63EDD287}" srcOrd="0" destOrd="0" presId="urn:microsoft.com/office/officeart/2018/2/layout/IconVerticalSolidList"/>
    <dgm:cxn modelId="{8495B2F3-1546-418F-A606-DBC1945492C2}" type="presParOf" srcId="{3039D7A1-C7BA-4512-8532-06B11BE533D8}" destId="{2488EEAE-71A2-4109-BF68-CBA592368D4C}" srcOrd="1" destOrd="0" presId="urn:microsoft.com/office/officeart/2018/2/layout/IconVerticalSolidList"/>
    <dgm:cxn modelId="{05180D15-9455-4291-B519-3BBDD237261F}" type="presParOf" srcId="{3039D7A1-C7BA-4512-8532-06B11BE533D8}" destId="{0BB194E1-B2B5-49BD-970B-A34A1BDF3F28}" srcOrd="2" destOrd="0" presId="urn:microsoft.com/office/officeart/2018/2/layout/IconVerticalSolidList"/>
    <dgm:cxn modelId="{17CA5F0B-38C6-44E5-9C58-9CB9B763FBA9}" type="presParOf" srcId="{3039D7A1-C7BA-4512-8532-06B11BE533D8}" destId="{EFEAE509-1385-49E9-B40B-BA5EC53F965D}" srcOrd="3" destOrd="0" presId="urn:microsoft.com/office/officeart/2018/2/layout/IconVerticalSolidList"/>
    <dgm:cxn modelId="{973B99FA-1A97-4DED-8599-C4ECEC61EC1D}" type="presParOf" srcId="{714654E2-4A56-467E-B44D-126BBFD78109}" destId="{17643888-44AB-4F66-BA3F-F7F9B6E4CBD6}" srcOrd="1" destOrd="0" presId="urn:microsoft.com/office/officeart/2018/2/layout/IconVerticalSolidList"/>
    <dgm:cxn modelId="{856FC915-5303-4DAE-A362-46C4992DC27D}" type="presParOf" srcId="{714654E2-4A56-467E-B44D-126BBFD78109}" destId="{955F5E6B-FED0-4503-8882-E9EBEFB08295}" srcOrd="2" destOrd="0" presId="urn:microsoft.com/office/officeart/2018/2/layout/IconVerticalSolidList"/>
    <dgm:cxn modelId="{05CA9449-59A8-46FF-8610-FC433EDEDFA9}" type="presParOf" srcId="{955F5E6B-FED0-4503-8882-E9EBEFB08295}" destId="{7A9A1CC9-D83E-4446-B243-3AC5D2325F12}" srcOrd="0" destOrd="0" presId="urn:microsoft.com/office/officeart/2018/2/layout/IconVerticalSolidList"/>
    <dgm:cxn modelId="{5BACB0EC-13AB-4735-9F3A-0766C1DD8A5B}" type="presParOf" srcId="{955F5E6B-FED0-4503-8882-E9EBEFB08295}" destId="{111558B0-6B56-4458-9EE4-6CD7E45932C5}" srcOrd="1" destOrd="0" presId="urn:microsoft.com/office/officeart/2018/2/layout/IconVerticalSolidList"/>
    <dgm:cxn modelId="{3B5EC1C4-940F-44AD-A35A-31E5A74BCF86}" type="presParOf" srcId="{955F5E6B-FED0-4503-8882-E9EBEFB08295}" destId="{C5EED205-670E-4E46-BB1A-0CFD39E28FAA}" srcOrd="2" destOrd="0" presId="urn:microsoft.com/office/officeart/2018/2/layout/IconVerticalSolidList"/>
    <dgm:cxn modelId="{6EA46AD0-8991-4A3B-A7B5-07BDEDE6701F}" type="presParOf" srcId="{955F5E6B-FED0-4503-8882-E9EBEFB08295}" destId="{96A42470-68FF-4AB9-AE39-8F970794CF68}" srcOrd="3" destOrd="0" presId="urn:microsoft.com/office/officeart/2018/2/layout/IconVerticalSolidList"/>
    <dgm:cxn modelId="{311762A5-6091-40FF-B9FF-6E104D8812EA}" type="presParOf" srcId="{714654E2-4A56-467E-B44D-126BBFD78109}" destId="{ACDD4DBF-E2E1-4E70-9824-38E2D98834CE}" srcOrd="3" destOrd="0" presId="urn:microsoft.com/office/officeart/2018/2/layout/IconVerticalSolidList"/>
    <dgm:cxn modelId="{75C2D6A1-4710-4286-9B39-1B655C830C80}" type="presParOf" srcId="{714654E2-4A56-467E-B44D-126BBFD78109}" destId="{84CB325C-4548-4476-84F0-13578768C083}" srcOrd="4" destOrd="0" presId="urn:microsoft.com/office/officeart/2018/2/layout/IconVerticalSolidList"/>
    <dgm:cxn modelId="{2CADBD0B-EE28-4DA4-B7C9-0CD713E81E50}" type="presParOf" srcId="{84CB325C-4548-4476-84F0-13578768C083}" destId="{2BC579E9-277A-4245-831E-CB33BD64094C}" srcOrd="0" destOrd="0" presId="urn:microsoft.com/office/officeart/2018/2/layout/IconVerticalSolidList"/>
    <dgm:cxn modelId="{526E1254-77E6-4B68-89BC-00A3913BEDF5}" type="presParOf" srcId="{84CB325C-4548-4476-84F0-13578768C083}" destId="{E4B8082E-C112-4282-94BA-405D6EEB02E0}" srcOrd="1" destOrd="0" presId="urn:microsoft.com/office/officeart/2018/2/layout/IconVerticalSolidList"/>
    <dgm:cxn modelId="{C180A28E-33A3-4582-B74F-AADAE00F40B0}" type="presParOf" srcId="{84CB325C-4548-4476-84F0-13578768C083}" destId="{1299BF5C-20C0-45AD-BEF3-6B17EBFF92C6}" srcOrd="2" destOrd="0" presId="urn:microsoft.com/office/officeart/2018/2/layout/IconVerticalSolidList"/>
    <dgm:cxn modelId="{986B7BED-D211-455D-B335-F8DD7BBAF9F0}" type="presParOf" srcId="{84CB325C-4548-4476-84F0-13578768C083}" destId="{DD728631-D7CC-47DD-940A-D633CB91014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61DC7D-3C4E-43DD-B5B0-4E0BB4D15B2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C1A2BF3-2ADC-4785-A5E3-A909F35563F6}">
      <dgm:prSet/>
      <dgm:spPr/>
      <dgm:t>
        <a:bodyPr/>
        <a:lstStyle/>
        <a:p>
          <a:r>
            <a:rPr lang="en-US"/>
            <a:t>Completeness: The degree to which the report provides all the info readers need in langue they understand</a:t>
          </a:r>
        </a:p>
      </dgm:t>
    </dgm:pt>
    <dgm:pt modelId="{B96CE975-3D41-4FEF-848B-38EF997ADA5F}" type="parTrans" cxnId="{EEAA8E74-55BC-412F-8006-C2D64E368169}">
      <dgm:prSet/>
      <dgm:spPr/>
      <dgm:t>
        <a:bodyPr/>
        <a:lstStyle/>
        <a:p>
          <a:endParaRPr lang="en-US"/>
        </a:p>
      </dgm:t>
    </dgm:pt>
    <dgm:pt modelId="{6922A189-5531-4E22-9E6E-72DBA78D98D2}" type="sibTrans" cxnId="{EEAA8E74-55BC-412F-8006-C2D64E368169}">
      <dgm:prSet/>
      <dgm:spPr/>
      <dgm:t>
        <a:bodyPr/>
        <a:lstStyle/>
        <a:p>
          <a:endParaRPr lang="en-US"/>
        </a:p>
      </dgm:t>
    </dgm:pt>
    <dgm:pt modelId="{E6CD6E3D-DF2E-467D-9071-4221A4EDE07D}">
      <dgm:prSet/>
      <dgm:spPr/>
      <dgm:t>
        <a:bodyPr/>
        <a:lstStyle/>
        <a:p>
          <a:r>
            <a:rPr lang="en-US"/>
            <a:t>A written report must be complete… without being too complete. The trick is to determine what really matters and what ought to be shifted to an appendix or left out entirely (caution).</a:t>
          </a:r>
        </a:p>
      </dgm:t>
    </dgm:pt>
    <dgm:pt modelId="{22380C5F-F34A-4E38-A9CD-11F8660D782A}" type="parTrans" cxnId="{12AFA76A-A482-4FEB-9DC5-324B2607E043}">
      <dgm:prSet/>
      <dgm:spPr/>
      <dgm:t>
        <a:bodyPr/>
        <a:lstStyle/>
        <a:p>
          <a:endParaRPr lang="en-US"/>
        </a:p>
      </dgm:t>
    </dgm:pt>
    <dgm:pt modelId="{DC9FDF8E-946E-4872-BEDB-07C599EE877C}" type="sibTrans" cxnId="{12AFA76A-A482-4FEB-9DC5-324B2607E043}">
      <dgm:prSet/>
      <dgm:spPr/>
      <dgm:t>
        <a:bodyPr/>
        <a:lstStyle/>
        <a:p>
          <a:endParaRPr lang="en-US"/>
        </a:p>
      </dgm:t>
    </dgm:pt>
    <dgm:pt modelId="{FDD8AF1E-B9FB-49D0-BBFF-BBA2159E21A1}" type="pres">
      <dgm:prSet presAssocID="{E261DC7D-3C4E-43DD-B5B0-4E0BB4D15B21}" presName="root" presStyleCnt="0">
        <dgm:presLayoutVars>
          <dgm:dir/>
          <dgm:resizeHandles val="exact"/>
        </dgm:presLayoutVars>
      </dgm:prSet>
      <dgm:spPr/>
    </dgm:pt>
    <dgm:pt modelId="{9DBA2259-441D-47C2-881D-16287558FBE3}" type="pres">
      <dgm:prSet presAssocID="{BC1A2BF3-2ADC-4785-A5E3-A909F35563F6}" presName="compNode" presStyleCnt="0"/>
      <dgm:spPr/>
    </dgm:pt>
    <dgm:pt modelId="{70257F59-450D-4CD6-8ED9-5483F08E6DED}" type="pres">
      <dgm:prSet presAssocID="{BC1A2BF3-2ADC-4785-A5E3-A909F35563F6}" presName="bgRect" presStyleLbl="bgShp" presStyleIdx="0" presStyleCnt="2"/>
      <dgm:spPr/>
    </dgm:pt>
    <dgm:pt modelId="{E57E57C2-183F-4C80-9709-B3135E35681A}" type="pres">
      <dgm:prSet presAssocID="{BC1A2BF3-2ADC-4785-A5E3-A909F35563F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64BA8C41-9B9A-4FFD-9A90-4AB3813FBCC6}" type="pres">
      <dgm:prSet presAssocID="{BC1A2BF3-2ADC-4785-A5E3-A909F35563F6}" presName="spaceRect" presStyleCnt="0"/>
      <dgm:spPr/>
    </dgm:pt>
    <dgm:pt modelId="{2F9AA7D9-CBDE-4B14-9E31-A739E358F327}" type="pres">
      <dgm:prSet presAssocID="{BC1A2BF3-2ADC-4785-A5E3-A909F35563F6}" presName="parTx" presStyleLbl="revTx" presStyleIdx="0" presStyleCnt="2">
        <dgm:presLayoutVars>
          <dgm:chMax val="0"/>
          <dgm:chPref val="0"/>
        </dgm:presLayoutVars>
      </dgm:prSet>
      <dgm:spPr/>
    </dgm:pt>
    <dgm:pt modelId="{3A648EBF-76A6-4A26-AE61-7F1B0BF68480}" type="pres">
      <dgm:prSet presAssocID="{6922A189-5531-4E22-9E6E-72DBA78D98D2}" presName="sibTrans" presStyleCnt="0"/>
      <dgm:spPr/>
    </dgm:pt>
    <dgm:pt modelId="{68B48AA8-BE5E-4972-8E49-61490B34A3C2}" type="pres">
      <dgm:prSet presAssocID="{E6CD6E3D-DF2E-467D-9071-4221A4EDE07D}" presName="compNode" presStyleCnt="0"/>
      <dgm:spPr/>
    </dgm:pt>
    <dgm:pt modelId="{874B60C8-2A8E-4D58-A2ED-517663EE8E1B}" type="pres">
      <dgm:prSet presAssocID="{E6CD6E3D-DF2E-467D-9071-4221A4EDE07D}" presName="bgRect" presStyleLbl="bgShp" presStyleIdx="1" presStyleCnt="2"/>
      <dgm:spPr/>
    </dgm:pt>
    <dgm:pt modelId="{8698C902-D49F-464F-AF86-829B06AFA5C9}" type="pres">
      <dgm:prSet presAssocID="{E6CD6E3D-DF2E-467D-9071-4221A4EDE07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ing Cards"/>
        </a:ext>
      </dgm:extLst>
    </dgm:pt>
    <dgm:pt modelId="{AEF7B48F-DC1F-4EFB-81BF-9FB62542545E}" type="pres">
      <dgm:prSet presAssocID="{E6CD6E3D-DF2E-467D-9071-4221A4EDE07D}" presName="spaceRect" presStyleCnt="0"/>
      <dgm:spPr/>
    </dgm:pt>
    <dgm:pt modelId="{3B34112E-C9D9-4937-AAA9-BD7EF6E8840B}" type="pres">
      <dgm:prSet presAssocID="{E6CD6E3D-DF2E-467D-9071-4221A4EDE07D}" presName="parTx" presStyleLbl="revTx" presStyleIdx="1" presStyleCnt="2">
        <dgm:presLayoutVars>
          <dgm:chMax val="0"/>
          <dgm:chPref val="0"/>
        </dgm:presLayoutVars>
      </dgm:prSet>
      <dgm:spPr/>
    </dgm:pt>
  </dgm:ptLst>
  <dgm:cxnLst>
    <dgm:cxn modelId="{12AFA76A-A482-4FEB-9DC5-324B2607E043}" srcId="{E261DC7D-3C4E-43DD-B5B0-4E0BB4D15B21}" destId="{E6CD6E3D-DF2E-467D-9071-4221A4EDE07D}" srcOrd="1" destOrd="0" parTransId="{22380C5F-F34A-4E38-A9CD-11F8660D782A}" sibTransId="{DC9FDF8E-946E-4872-BEDB-07C599EE877C}"/>
    <dgm:cxn modelId="{EEAA8E74-55BC-412F-8006-C2D64E368169}" srcId="{E261DC7D-3C4E-43DD-B5B0-4E0BB4D15B21}" destId="{BC1A2BF3-2ADC-4785-A5E3-A909F35563F6}" srcOrd="0" destOrd="0" parTransId="{B96CE975-3D41-4FEF-848B-38EF997ADA5F}" sibTransId="{6922A189-5531-4E22-9E6E-72DBA78D98D2}"/>
    <dgm:cxn modelId="{299E399E-C5E4-459D-8C41-B1B822B9B351}" type="presOf" srcId="{E261DC7D-3C4E-43DD-B5B0-4E0BB4D15B21}" destId="{FDD8AF1E-B9FB-49D0-BBFF-BBA2159E21A1}" srcOrd="0" destOrd="0" presId="urn:microsoft.com/office/officeart/2018/2/layout/IconVerticalSolidList"/>
    <dgm:cxn modelId="{B6112AC1-B1E3-4DB1-927A-44E3E30BFD48}" type="presOf" srcId="{BC1A2BF3-2ADC-4785-A5E3-A909F35563F6}" destId="{2F9AA7D9-CBDE-4B14-9E31-A739E358F327}" srcOrd="0" destOrd="0" presId="urn:microsoft.com/office/officeart/2018/2/layout/IconVerticalSolidList"/>
    <dgm:cxn modelId="{C06A93D1-17AB-45C5-88EE-30498933B96E}" type="presOf" srcId="{E6CD6E3D-DF2E-467D-9071-4221A4EDE07D}" destId="{3B34112E-C9D9-4937-AAA9-BD7EF6E8840B}" srcOrd="0" destOrd="0" presId="urn:microsoft.com/office/officeart/2018/2/layout/IconVerticalSolidList"/>
    <dgm:cxn modelId="{A3172363-E1B2-4DDB-BA96-190CE30A7A29}" type="presParOf" srcId="{FDD8AF1E-B9FB-49D0-BBFF-BBA2159E21A1}" destId="{9DBA2259-441D-47C2-881D-16287558FBE3}" srcOrd="0" destOrd="0" presId="urn:microsoft.com/office/officeart/2018/2/layout/IconVerticalSolidList"/>
    <dgm:cxn modelId="{5843E335-C244-4B4B-B243-BEFFFF27704B}" type="presParOf" srcId="{9DBA2259-441D-47C2-881D-16287558FBE3}" destId="{70257F59-450D-4CD6-8ED9-5483F08E6DED}" srcOrd="0" destOrd="0" presId="urn:microsoft.com/office/officeart/2018/2/layout/IconVerticalSolidList"/>
    <dgm:cxn modelId="{9D41A80F-190F-4CE3-B372-96C2AF4EC88B}" type="presParOf" srcId="{9DBA2259-441D-47C2-881D-16287558FBE3}" destId="{E57E57C2-183F-4C80-9709-B3135E35681A}" srcOrd="1" destOrd="0" presId="urn:microsoft.com/office/officeart/2018/2/layout/IconVerticalSolidList"/>
    <dgm:cxn modelId="{597C929D-0107-4D34-B682-F58B8BEBA3FB}" type="presParOf" srcId="{9DBA2259-441D-47C2-881D-16287558FBE3}" destId="{64BA8C41-9B9A-4FFD-9A90-4AB3813FBCC6}" srcOrd="2" destOrd="0" presId="urn:microsoft.com/office/officeart/2018/2/layout/IconVerticalSolidList"/>
    <dgm:cxn modelId="{AD79BCCC-A1EE-47FD-BC89-33674261B243}" type="presParOf" srcId="{9DBA2259-441D-47C2-881D-16287558FBE3}" destId="{2F9AA7D9-CBDE-4B14-9E31-A739E358F327}" srcOrd="3" destOrd="0" presId="urn:microsoft.com/office/officeart/2018/2/layout/IconVerticalSolidList"/>
    <dgm:cxn modelId="{340DD9D6-EF24-4141-8F18-B0DA88D29BB0}" type="presParOf" srcId="{FDD8AF1E-B9FB-49D0-BBFF-BBA2159E21A1}" destId="{3A648EBF-76A6-4A26-AE61-7F1B0BF68480}" srcOrd="1" destOrd="0" presId="urn:microsoft.com/office/officeart/2018/2/layout/IconVerticalSolidList"/>
    <dgm:cxn modelId="{3B239EA5-B8EA-4992-8725-20944455348A}" type="presParOf" srcId="{FDD8AF1E-B9FB-49D0-BBFF-BBA2159E21A1}" destId="{68B48AA8-BE5E-4972-8E49-61490B34A3C2}" srcOrd="2" destOrd="0" presId="urn:microsoft.com/office/officeart/2018/2/layout/IconVerticalSolidList"/>
    <dgm:cxn modelId="{0A2380C8-2509-4CE7-B8F8-5B7054DB5EE0}" type="presParOf" srcId="{68B48AA8-BE5E-4972-8E49-61490B34A3C2}" destId="{874B60C8-2A8E-4D58-A2ED-517663EE8E1B}" srcOrd="0" destOrd="0" presId="urn:microsoft.com/office/officeart/2018/2/layout/IconVerticalSolidList"/>
    <dgm:cxn modelId="{6E53E659-1EBB-4037-B77D-A4CE727CA16F}" type="presParOf" srcId="{68B48AA8-BE5E-4972-8E49-61490B34A3C2}" destId="{8698C902-D49F-464F-AF86-829B06AFA5C9}" srcOrd="1" destOrd="0" presId="urn:microsoft.com/office/officeart/2018/2/layout/IconVerticalSolidList"/>
    <dgm:cxn modelId="{FEE6D8AC-E77C-438B-9AA6-7717EA2C50AF}" type="presParOf" srcId="{68B48AA8-BE5E-4972-8E49-61490B34A3C2}" destId="{AEF7B48F-DC1F-4EFB-81BF-9FB62542545E}" srcOrd="2" destOrd="0" presId="urn:microsoft.com/office/officeart/2018/2/layout/IconVerticalSolidList"/>
    <dgm:cxn modelId="{BBCEE462-1CE0-47CB-BF9D-9576D22FD66B}" type="presParOf" srcId="{68B48AA8-BE5E-4972-8E49-61490B34A3C2}" destId="{3B34112E-C9D9-4937-AAA9-BD7EF6E8840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9DD18C-8A8A-47C9-B2B0-5DAE0A2B4A86}">
      <dsp:nvSpPr>
        <dsp:cNvPr id="0" name=""/>
        <dsp:cNvSpPr/>
      </dsp:nvSpPr>
      <dsp:spPr>
        <a:xfrm>
          <a:off x="0" y="20325"/>
          <a:ext cx="5744684"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Example</a:t>
          </a:r>
        </a:p>
      </dsp:txBody>
      <dsp:txXfrm>
        <a:off x="40980" y="61305"/>
        <a:ext cx="5662724" cy="757514"/>
      </dsp:txXfrm>
    </dsp:sp>
    <dsp:sp modelId="{53CF77A4-E2A7-4FFC-8836-0CD6F71EEF8F}">
      <dsp:nvSpPr>
        <dsp:cNvPr id="0" name=""/>
        <dsp:cNvSpPr/>
      </dsp:nvSpPr>
      <dsp:spPr>
        <a:xfrm>
          <a:off x="0" y="859800"/>
          <a:ext cx="5744684" cy="2064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394"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Level of measurement for BOTH analysis variable: interval or ratio</a:t>
          </a:r>
        </a:p>
        <a:p>
          <a:pPr marL="228600" lvl="1" indent="-228600" algn="l" defTabSz="1200150">
            <a:lnSpc>
              <a:spcPct val="90000"/>
            </a:lnSpc>
            <a:spcBef>
              <a:spcPct val="0"/>
            </a:spcBef>
            <a:spcAft>
              <a:spcPct val="20000"/>
            </a:spcAft>
            <a:buChar char="•"/>
          </a:pPr>
          <a:r>
            <a:rPr lang="en-US" sz="2700" kern="1200"/>
            <a:t>Association RQ: Does workers’ incomes increase as their ages increase?</a:t>
          </a:r>
        </a:p>
      </dsp:txBody>
      <dsp:txXfrm>
        <a:off x="0" y="859800"/>
        <a:ext cx="5744684" cy="2064825"/>
      </dsp:txXfrm>
    </dsp:sp>
    <dsp:sp modelId="{CBE85C05-F2FE-41D4-BB4E-B53769AB84FD}">
      <dsp:nvSpPr>
        <dsp:cNvPr id="0" name=""/>
        <dsp:cNvSpPr/>
      </dsp:nvSpPr>
      <dsp:spPr>
        <a:xfrm>
          <a:off x="0" y="2924625"/>
          <a:ext cx="5744684" cy="83947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Questionnaire questions: </a:t>
          </a:r>
        </a:p>
      </dsp:txBody>
      <dsp:txXfrm>
        <a:off x="40980" y="2965605"/>
        <a:ext cx="5662724" cy="757514"/>
      </dsp:txXfrm>
    </dsp:sp>
    <dsp:sp modelId="{189F0F4F-F146-42DF-BB70-7261E9106FC0}">
      <dsp:nvSpPr>
        <dsp:cNvPr id="0" name=""/>
        <dsp:cNvSpPr/>
      </dsp:nvSpPr>
      <dsp:spPr>
        <a:xfrm>
          <a:off x="0" y="3764100"/>
          <a:ext cx="5744684" cy="941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394"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Q1: What’s your age? </a:t>
          </a:r>
        </a:p>
        <a:p>
          <a:pPr marL="228600" lvl="1" indent="-228600" algn="l" defTabSz="1200150">
            <a:lnSpc>
              <a:spcPct val="90000"/>
            </a:lnSpc>
            <a:spcBef>
              <a:spcPct val="0"/>
            </a:spcBef>
            <a:spcAft>
              <a:spcPct val="20000"/>
            </a:spcAft>
            <a:buChar char="•"/>
          </a:pPr>
          <a:r>
            <a:rPr lang="en-US" sz="2700" kern="1200"/>
            <a:t>Q2: What’s your income?</a:t>
          </a:r>
        </a:p>
      </dsp:txBody>
      <dsp:txXfrm>
        <a:off x="0" y="3764100"/>
        <a:ext cx="5744684" cy="9418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5908E-DD63-49CA-BDC0-772E63EDD287}">
      <dsp:nvSpPr>
        <dsp:cNvPr id="0" name=""/>
        <dsp:cNvSpPr/>
      </dsp:nvSpPr>
      <dsp:spPr>
        <a:xfrm>
          <a:off x="0" y="67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88EEAE-71A2-4109-BF68-CBA592368D4C}">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EAE509-1385-49E9-B40B-BA5EC53F965D}">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89000">
            <a:lnSpc>
              <a:spcPct val="100000"/>
            </a:lnSpc>
            <a:spcBef>
              <a:spcPct val="0"/>
            </a:spcBef>
            <a:spcAft>
              <a:spcPct val="35000"/>
            </a:spcAft>
            <a:buNone/>
          </a:pPr>
          <a:r>
            <a:rPr lang="en-US" sz="2000" kern="1200"/>
            <a:t>Discuss three writing standards that a report should meet if it is to communicate effectively with readers </a:t>
          </a:r>
        </a:p>
      </dsp:txBody>
      <dsp:txXfrm>
        <a:off x="1816103" y="671"/>
        <a:ext cx="4447536" cy="1572384"/>
      </dsp:txXfrm>
    </dsp:sp>
    <dsp:sp modelId="{7A9A1CC9-D83E-4446-B243-3AC5D2325F12}">
      <dsp:nvSpPr>
        <dsp:cNvPr id="0" name=""/>
        <dsp:cNvSpPr/>
      </dsp:nvSpPr>
      <dsp:spPr>
        <a:xfrm>
          <a:off x="0" y="196615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558B0-6B56-4458-9EE4-6CD7E45932C5}">
      <dsp:nvSpPr>
        <dsp:cNvPr id="0" name=""/>
        <dsp:cNvSpPr/>
      </dsp:nvSpPr>
      <dsp:spPr>
        <a:xfrm>
          <a:off x="475646" y="2319938"/>
          <a:ext cx="864811" cy="864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A42470-68FF-4AB9-AE39-8F970794CF68}">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89000">
            <a:lnSpc>
              <a:spcPct val="100000"/>
            </a:lnSpc>
            <a:spcBef>
              <a:spcPct val="0"/>
            </a:spcBef>
            <a:spcAft>
              <a:spcPct val="35000"/>
            </a:spcAft>
            <a:buNone/>
          </a:pPr>
          <a:r>
            <a:rPr lang="en-US" sz="2000" kern="1200"/>
            <a:t>Outline the main elements that make up a standard research report</a:t>
          </a:r>
        </a:p>
      </dsp:txBody>
      <dsp:txXfrm>
        <a:off x="1816103" y="1966151"/>
        <a:ext cx="4447536" cy="1572384"/>
      </dsp:txXfrm>
    </dsp:sp>
    <dsp:sp modelId="{2BC579E9-277A-4245-831E-CB33BD64094C}">
      <dsp:nvSpPr>
        <dsp:cNvPr id="0" name=""/>
        <dsp:cNvSpPr/>
      </dsp:nvSpPr>
      <dsp:spPr>
        <a:xfrm>
          <a:off x="0" y="3931632"/>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B8082E-C112-4282-94BA-405D6EEB02E0}">
      <dsp:nvSpPr>
        <dsp:cNvPr id="0" name=""/>
        <dsp:cNvSpPr/>
      </dsp:nvSpPr>
      <dsp:spPr>
        <a:xfrm>
          <a:off x="475646" y="4285418"/>
          <a:ext cx="864811" cy="864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728631-D7CC-47DD-940A-D633CB91014B}">
      <dsp:nvSpPr>
        <dsp:cNvPr id="0" name=""/>
        <dsp:cNvSpPr/>
      </dsp:nvSpPr>
      <dsp:spPr>
        <a:xfrm>
          <a:off x="1816103" y="3931632"/>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89000">
            <a:lnSpc>
              <a:spcPct val="100000"/>
            </a:lnSpc>
            <a:spcBef>
              <a:spcPct val="0"/>
            </a:spcBef>
            <a:spcAft>
              <a:spcPct val="35000"/>
            </a:spcAft>
            <a:buNone/>
          </a:pPr>
          <a:r>
            <a:rPr lang="en-US" sz="2000" kern="1200"/>
            <a:t>Explain the kind of info contained in the executive summary </a:t>
          </a:r>
        </a:p>
      </dsp:txBody>
      <dsp:txXfrm>
        <a:off x="1816103" y="3931632"/>
        <a:ext cx="4447536" cy="15723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57F59-450D-4CD6-8ED9-5483F08E6DED}">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7E57C2-183F-4C80-9709-B3135E35681A}">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9AA7D9-CBDE-4B14-9E31-A739E358F327}">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Completeness: The degree to which the report provides all the info readers need in langue they understand</a:t>
          </a:r>
        </a:p>
      </dsp:txBody>
      <dsp:txXfrm>
        <a:off x="1509882" y="708097"/>
        <a:ext cx="9005717" cy="1307257"/>
      </dsp:txXfrm>
    </dsp:sp>
    <dsp:sp modelId="{874B60C8-2A8E-4D58-A2ED-517663EE8E1B}">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98C902-D49F-464F-AF86-829B06AFA5C9}">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34112E-C9D9-4937-AAA9-BD7EF6E8840B}">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A written report must be complete… without being too complete. The trick is to determine what really matters and what ought to be shifted to an appendix or left out entirely (caution).</a:t>
          </a:r>
        </a:p>
      </dsp:txBody>
      <dsp:txXfrm>
        <a:off x="1509882" y="2342169"/>
        <a:ext cx="9005717" cy="13072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10/30/2021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investopedia.com/terms/i/investment.asp"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290399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just don’t want to be deceiving or report incorrect information. </a:t>
            </a:r>
          </a:p>
          <a:p>
            <a:r>
              <a:rPr lang="en-US" dirty="0"/>
              <a:t>If you have two wrong datasets or data analyses, it doesn’t mean after averaging them you have a correct one. </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3486695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of inaccuracy </a:t>
            </a:r>
          </a:p>
          <a:p>
            <a:r>
              <a:rPr lang="en-US" dirty="0"/>
              <a:t>Read them </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1803303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also want clarity in your report. It just means you need to clearly communicate the results and the next step to your managers.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55061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Clarity can be achieved by </a:t>
            </a:r>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2403704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formal written research report outline. You can review these slides later. </a:t>
            </a:r>
          </a:p>
          <a:p>
            <a:r>
              <a:rPr lang="en-US" dirty="0"/>
              <a:t>However, in this class I do not need you to write pages long of report. </a:t>
            </a:r>
          </a:p>
          <a:p>
            <a:r>
              <a:rPr lang="en-US" dirty="0"/>
              <a:t>If you can open an example of final report examples. We can go over my expectation together </a:t>
            </a:r>
          </a:p>
          <a:p>
            <a:endParaRPr lang="en-US" dirty="0"/>
          </a:p>
          <a:p>
            <a:r>
              <a:rPr lang="en-US" dirty="0"/>
              <a:t>Report Guideline: https://github.com/mikenguyen13/mar4050_F21/blob/master/project_assignment/written_report/Project%20Report%20Guideline.pdf</a:t>
            </a:r>
          </a:p>
          <a:p>
            <a:r>
              <a:rPr lang="en-US" dirty="0"/>
              <a:t>Example: https://github.com/mikenguyen13/mar4050_F21/blob/master/project_assignment/written_report/example1%20SlideDoc%20research%20report.pdf</a:t>
            </a:r>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3083969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a:t>
            </a:r>
            <a:r>
              <a:rPr lang="en-US" b="0" i="0" dirty="0">
                <a:solidFill>
                  <a:srgbClr val="111111"/>
                </a:solidFill>
                <a:effectLst/>
                <a:latin typeface="SourceSansPro"/>
              </a:rPr>
              <a:t>Critical mass is the point at which a growing company becomes self-sustaining and no longer needs additional </a:t>
            </a:r>
            <a:r>
              <a:rPr lang="en-US" b="0" i="0" u="sng" dirty="0">
                <a:solidFill>
                  <a:srgbClr val="2C40D0"/>
                </a:solidFill>
                <a:effectLst/>
                <a:latin typeface="SourceSansPro"/>
                <a:hlinkClick r:id="rId3"/>
              </a:rPr>
              <a:t>investment</a:t>
            </a:r>
            <a:r>
              <a:rPr lang="en-US" b="0" i="0" dirty="0">
                <a:solidFill>
                  <a:srgbClr val="111111"/>
                </a:solidFill>
                <a:effectLst/>
                <a:latin typeface="SourceSansPro"/>
              </a:rPr>
              <a:t> to remain economically viable</a:t>
            </a:r>
          </a:p>
          <a:p>
            <a:r>
              <a:rPr lang="en-US" b="0" i="0" dirty="0">
                <a:solidFill>
                  <a:srgbClr val="202124"/>
                </a:solidFill>
                <a:effectLst/>
                <a:latin typeface="Roboto" panose="02000000000000000000" pitchFamily="2" charset="0"/>
              </a:rPr>
              <a:t>A Turning Point is a critical time in </a:t>
            </a:r>
            <a:r>
              <a:rPr lang="en-US" b="1" i="0" dirty="0">
                <a:solidFill>
                  <a:srgbClr val="202124"/>
                </a:solidFill>
                <a:effectLst/>
                <a:latin typeface="Roboto" panose="02000000000000000000" pitchFamily="2" charset="0"/>
              </a:rPr>
              <a:t>your life where big decisions could lead to big change</a:t>
            </a:r>
            <a:r>
              <a:rPr lang="en-US" b="0" i="0" dirty="0">
                <a:solidFill>
                  <a:srgbClr val="202124"/>
                </a:solidFill>
                <a:effectLst/>
                <a:latin typeface="Roboto" panose="02000000000000000000" pitchFamily="2" charset="0"/>
              </a:rPr>
              <a:t>, both in work and in life</a:t>
            </a:r>
          </a:p>
          <a:p>
            <a:endParaRPr lang="en-US" b="0" i="0" dirty="0">
              <a:solidFill>
                <a:srgbClr val="202124"/>
              </a:solidFill>
              <a:effectLst/>
              <a:latin typeface="Roboto" panose="02000000000000000000" pitchFamily="2" charset="0"/>
            </a:endParaRPr>
          </a:p>
          <a:p>
            <a:endParaRPr lang="en-US" b="0" i="0" dirty="0">
              <a:solidFill>
                <a:srgbClr val="4D5156"/>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model illustrates a phenomenon known as self-organized criticality. The world is filled with sand organized in columns. Falling sand stacks on top of the sand that is already there. Eventually a column will fall over because it gets too high, and the sand will spill into the surrounding area. This is called a cascade. When a falling column causes other columns to fall, the series of cascades is called an avalanche. The size of an avalanche is the number of cascades that occur from one grain of sand falling.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graph illustrates the relationship between the logarithm of the size of cascades and the logarithm of the frequency of their occurrence. Per </a:t>
            </a:r>
            <a:r>
              <a:rPr lang="en-US" dirty="0" err="1"/>
              <a:t>Bak</a:t>
            </a:r>
            <a:r>
              <a:rPr lang="en-US" dirty="0"/>
              <a:t> and others pointed out that in this model this graph would eventually become a straight line. A straight line on a log-log graph is indicative of a power law, which means that the relationship between the x and y axes is of the form y = </a:t>
            </a:r>
            <a:r>
              <a:rPr lang="en-US" dirty="0" err="1"/>
              <a:t>A^Bx</a:t>
            </a:r>
            <a:r>
              <a:rPr lang="en-US" dirty="0"/>
              <a:t>. The fact that this power law occurs regardless of the starting circumstances and despite the fact that the process is random is what Per </a:t>
            </a:r>
            <a:r>
              <a:rPr lang="en-US" dirty="0" err="1"/>
              <a:t>Bak</a:t>
            </a:r>
            <a:r>
              <a:rPr lang="en-US" dirty="0"/>
              <a:t> called self-organized criticality.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2332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941326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787029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Correlation docx and go over it</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55056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Note: </a:t>
            </a:r>
          </a:p>
          <a:p>
            <a:pPr marL="0" lvl="0" indent="0" algn="l" rtl="0">
              <a:spcBef>
                <a:spcPts val="0"/>
              </a:spcBef>
              <a:spcAft>
                <a:spcPts val="0"/>
              </a:spcAft>
              <a:buNone/>
            </a:pPr>
            <a:r>
              <a:rPr lang="en-US" dirty="0"/>
              <a:t>&gt; |0.8| high correlation</a:t>
            </a:r>
          </a:p>
          <a:p>
            <a:pPr marL="0" lvl="0" indent="0" algn="l" rtl="0">
              <a:spcBef>
                <a:spcPts val="0"/>
              </a:spcBef>
              <a:spcAft>
                <a:spcPts val="0"/>
              </a:spcAft>
              <a:buNone/>
            </a:pPr>
            <a:r>
              <a:rPr lang="en-US" dirty="0"/>
              <a:t>&gt; |0.3| moderate correlation</a:t>
            </a:r>
          </a:p>
          <a:p>
            <a:pPr marL="0" lvl="0" indent="0" algn="l" rtl="0">
              <a:spcBef>
                <a:spcPts val="0"/>
              </a:spcBef>
              <a:spcAft>
                <a:spcPts val="0"/>
              </a:spcAft>
              <a:buNone/>
            </a:pPr>
            <a:r>
              <a:rPr lang="en-US" dirty="0"/>
              <a:t>&lt;|0.3| low correlation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3036239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cover chapter 20 which I’ll say less cognitively demanding</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930879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overall learning objectives</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2069854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Written report is all about how you communicate your result with your audience. </a:t>
            </a:r>
            <a:br>
              <a:rPr lang="en-US" dirty="0"/>
            </a:br>
            <a:r>
              <a:rPr lang="en-US" dirty="0"/>
              <a:t>Even if you run all kinds of fancy tests, if you cannot relay the results or be able to interpret and communicate them with your boss. Then, you can appear like you did nothing right?</a:t>
            </a:r>
          </a:p>
          <a:p>
            <a:r>
              <a:rPr lang="en-US" dirty="0"/>
              <a:t>A near-perfect … </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756021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is also the paradox of completeness </a:t>
            </a:r>
          </a:p>
          <a:p>
            <a:r>
              <a:rPr lang="en-US" dirty="0"/>
              <a:t>People who are involved in the analysis process usually want to be as complete as possible because they have done so much works that they want to show off how much work they have done. However, they can also run the risk of being too complete, that might stray their audience from the important message or takeaways. </a:t>
            </a:r>
          </a:p>
          <a:p>
            <a:r>
              <a:rPr lang="en-US" dirty="0"/>
              <a:t>On the other hand, people can also be deceiving that they can strategically omit stuffs, tests that did not fall into their prediction can be an example. In this case, you as co-workers or co-researchers need to step up and encourage completeness. </a:t>
            </a:r>
          </a:p>
          <a:p>
            <a:endParaRPr lang="en-US" dirty="0"/>
          </a:p>
          <a:p>
            <a:r>
              <a:rPr lang="en-US" dirty="0"/>
              <a:t>Strategic omission. </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3275574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10/30/2021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ats.stackexchange.com/questions/423/what-is-your-favorite-data-analysis-cartoon"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ocs.google.com/spreadsheets/d/1_dxqG99lQMBNp_87SlojglrzqVy6KK4FA4T4SBZ88rE/edit#gid=0"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snowbrains.com/backcountry-skier-triggers-avalanche-near-splains-gulch/" TargetMode="External"/><Relationship Id="rId5" Type="http://schemas.openxmlformats.org/officeDocument/2006/relationships/image" Target="../media/image30.jpg"/><Relationship Id="rId4" Type="http://schemas.openxmlformats.org/officeDocument/2006/relationships/hyperlink" Target="https://www.slideshare.net/bleongcw/barcamp-football-talk/3-Self_Organized_Criticality_SOC_Th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2CE884-45D5-4033-A0DD-9CAD158E175E}"/>
              </a:ext>
            </a:extLst>
          </p:cNvPr>
          <p:cNvSpPr>
            <a:spLocks noGrp="1"/>
          </p:cNvSpPr>
          <p:nvPr>
            <p:ph type="title"/>
          </p:nvPr>
        </p:nvSpPr>
        <p:spPr>
          <a:xfrm>
            <a:off x="594360" y="640263"/>
            <a:ext cx="3822192" cy="1344975"/>
          </a:xfrm>
        </p:spPr>
        <p:txBody>
          <a:bodyPr>
            <a:normAutofit/>
          </a:bodyPr>
          <a:lstStyle/>
          <a:p>
            <a:r>
              <a:rPr lang="en-US" sz="3600">
                <a:solidFill>
                  <a:schemeClr val="bg1"/>
                </a:solidFill>
              </a:rPr>
              <a:t>Happy Monday</a:t>
            </a:r>
          </a:p>
        </p:txBody>
      </p:sp>
      <p:cxnSp>
        <p:nvCxnSpPr>
          <p:cNvPr id="75" name="Straight Connector 74">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447F68-1FDA-4D73-8327-DB8F977D0AAE}"/>
              </a:ext>
            </a:extLst>
          </p:cNvPr>
          <p:cNvSpPr>
            <a:spLocks noGrp="1"/>
          </p:cNvSpPr>
          <p:nvPr>
            <p:ph idx="1"/>
          </p:nvPr>
        </p:nvSpPr>
        <p:spPr>
          <a:xfrm>
            <a:off x="593610" y="2121763"/>
            <a:ext cx="3822192" cy="3773010"/>
          </a:xfrm>
        </p:spPr>
        <p:txBody>
          <a:bodyPr>
            <a:normAutofit/>
          </a:bodyPr>
          <a:lstStyle/>
          <a:p>
            <a:pPr marL="0" indent="0">
              <a:buNone/>
            </a:pPr>
            <a:r>
              <a:rPr lang="en-US" sz="2000">
                <a:solidFill>
                  <a:schemeClr val="bg1"/>
                </a:solidFill>
              </a:rPr>
              <a:t>Take your name tag </a:t>
            </a:r>
          </a:p>
          <a:p>
            <a:pPr marL="0" indent="0">
              <a:buNone/>
            </a:pPr>
            <a:r>
              <a:rPr lang="en-US" sz="2000">
                <a:solidFill>
                  <a:schemeClr val="bg1"/>
                </a:solidFill>
              </a:rPr>
              <a:t>Check-in</a:t>
            </a:r>
          </a:p>
        </p:txBody>
      </p:sp>
      <p:pic>
        <p:nvPicPr>
          <p:cNvPr id="1028" name="Picture 4" descr="Happy Monday GIFs - 58 Funny Animated Images For Free">
            <a:extLst>
              <a:ext uri="{FF2B5EF4-FFF2-40B4-BE49-F238E27FC236}">
                <a16:creationId xmlns:a16="http://schemas.microsoft.com/office/drawing/2014/main" id="{50F000D2-8F86-4367-9AC5-B5E21A0D2A7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5110716" y="1491386"/>
            <a:ext cx="6596652" cy="3719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208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0CD6FF-0A62-4155-AA0D-7CFC00F7C35E}"/>
              </a:ext>
            </a:extLst>
          </p:cNvPr>
          <p:cNvSpPr>
            <a:spLocks noGrp="1"/>
          </p:cNvSpPr>
          <p:nvPr>
            <p:ph type="title"/>
          </p:nvPr>
        </p:nvSpPr>
        <p:spPr>
          <a:xfrm>
            <a:off x="838200" y="557189"/>
            <a:ext cx="3374136" cy="5567891"/>
          </a:xfrm>
        </p:spPr>
        <p:txBody>
          <a:bodyPr>
            <a:normAutofit/>
          </a:bodyPr>
          <a:lstStyle/>
          <a:p>
            <a:r>
              <a:rPr lang="en-US" sz="5200"/>
              <a:t>Learning Objectives</a:t>
            </a:r>
          </a:p>
        </p:txBody>
      </p:sp>
      <p:graphicFrame>
        <p:nvGraphicFramePr>
          <p:cNvPr id="5" name="Content Placeholder 2">
            <a:extLst>
              <a:ext uri="{FF2B5EF4-FFF2-40B4-BE49-F238E27FC236}">
                <a16:creationId xmlns:a16="http://schemas.microsoft.com/office/drawing/2014/main" id="{806BC981-6D5F-4395-852A-E400330ECC27}"/>
              </a:ext>
            </a:extLst>
          </p:cNvPr>
          <p:cNvGraphicFramePr>
            <a:graphicFrameLocks noGrp="1"/>
          </p:cNvGraphicFramePr>
          <p:nvPr>
            <p:ph idx="1"/>
            <p:extLst>
              <p:ext uri="{D42A27DB-BD31-4B8C-83A1-F6EECF244321}">
                <p14:modId xmlns:p14="http://schemas.microsoft.com/office/powerpoint/2010/main" val="106606632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7028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395EF7-691F-4543-B164-045635EAEAD6}"/>
              </a:ext>
            </a:extLst>
          </p:cNvPr>
          <p:cNvSpPr>
            <a:spLocks noGrp="1"/>
          </p:cNvSpPr>
          <p:nvPr>
            <p:ph type="title"/>
          </p:nvPr>
        </p:nvSpPr>
        <p:spPr>
          <a:xfrm>
            <a:off x="686834" y="1153572"/>
            <a:ext cx="3200400" cy="4461163"/>
          </a:xfrm>
        </p:spPr>
        <p:txBody>
          <a:bodyPr>
            <a:normAutofit/>
          </a:bodyPr>
          <a:lstStyle/>
          <a:p>
            <a:r>
              <a:rPr lang="en-US">
                <a:solidFill>
                  <a:srgbClr val="FFFFFF"/>
                </a:solidFill>
              </a:rPr>
              <a:t>The Written Research Report</a:t>
            </a:r>
          </a:p>
        </p:txBody>
      </p:sp>
      <p:sp>
        <p:nvSpPr>
          <p:cNvPr id="1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8666236-531F-4BDE-9CCE-A0770ACA67CE}"/>
              </a:ext>
            </a:extLst>
          </p:cNvPr>
          <p:cNvSpPr>
            <a:spLocks noGrp="1"/>
          </p:cNvSpPr>
          <p:nvPr>
            <p:ph idx="1"/>
          </p:nvPr>
        </p:nvSpPr>
        <p:spPr>
          <a:xfrm>
            <a:off x="4447308" y="591344"/>
            <a:ext cx="6906491" cy="5585619"/>
          </a:xfrm>
        </p:spPr>
        <p:txBody>
          <a:bodyPr anchor="ctr">
            <a:normAutofit/>
          </a:bodyPr>
          <a:lstStyle/>
          <a:p>
            <a:r>
              <a:rPr lang="en-US"/>
              <a:t>Research reports are evaluated based on one fundamental issue: How well do they communicate with the reader? </a:t>
            </a:r>
          </a:p>
          <a:p>
            <a:pPr lvl="1"/>
            <a:r>
              <a:rPr lang="en-US"/>
              <a:t>Near-perfect research can get lost in the clutter of a poorly written report </a:t>
            </a:r>
            <a:endParaRPr lang="en-US" dirty="0"/>
          </a:p>
        </p:txBody>
      </p:sp>
    </p:spTree>
    <p:extLst>
      <p:ext uri="{BB962C8B-B14F-4D97-AF65-F5344CB8AC3E}">
        <p14:creationId xmlns:p14="http://schemas.microsoft.com/office/powerpoint/2010/main" val="857910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EA85-15C0-4594-9D8A-8160E304A3F9}"/>
              </a:ext>
            </a:extLst>
          </p:cNvPr>
          <p:cNvSpPr>
            <a:spLocks noGrp="1"/>
          </p:cNvSpPr>
          <p:nvPr>
            <p:ph type="title"/>
          </p:nvPr>
        </p:nvSpPr>
        <p:spPr>
          <a:xfrm>
            <a:off x="841248" y="256032"/>
            <a:ext cx="10506456" cy="1014984"/>
          </a:xfrm>
        </p:spPr>
        <p:txBody>
          <a:bodyPr anchor="b">
            <a:normAutofit/>
          </a:bodyPr>
          <a:lstStyle/>
          <a:p>
            <a:r>
              <a:rPr lang="en-US" dirty="0"/>
              <a:t>The Paradox of Completeness</a:t>
            </a:r>
          </a:p>
        </p:txBody>
      </p:sp>
      <p:graphicFrame>
        <p:nvGraphicFramePr>
          <p:cNvPr id="5" name="Content Placeholder 2">
            <a:extLst>
              <a:ext uri="{FF2B5EF4-FFF2-40B4-BE49-F238E27FC236}">
                <a16:creationId xmlns:a16="http://schemas.microsoft.com/office/drawing/2014/main" id="{D8C7B617-509E-486F-9C68-19CB515B5C44}"/>
              </a:ext>
            </a:extLst>
          </p:cNvPr>
          <p:cNvGraphicFramePr>
            <a:graphicFrameLocks noGrp="1"/>
          </p:cNvGraphicFramePr>
          <p:nvPr>
            <p:ph idx="1"/>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5553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7A945-015E-419D-82BC-31D4EFA762CA}"/>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Accuracy</a:t>
            </a:r>
          </a:p>
        </p:txBody>
      </p:sp>
      <p:sp>
        <p:nvSpPr>
          <p:cNvPr id="3" name="Content Placeholder 2">
            <a:extLst>
              <a:ext uri="{FF2B5EF4-FFF2-40B4-BE49-F238E27FC236}">
                <a16:creationId xmlns:a16="http://schemas.microsoft.com/office/drawing/2014/main" id="{52DDCFC8-674F-461A-BCA1-88385B872AB1}"/>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kern="1200">
                <a:solidFill>
                  <a:schemeClr val="tx1"/>
                </a:solidFill>
                <a:latin typeface="+mn-lt"/>
                <a:ea typeface="+mn-ea"/>
                <a:cs typeface="+mn-cs"/>
              </a:rPr>
              <a:t>The degree to which the reasoning in the report is logical and the information correct</a:t>
            </a:r>
          </a:p>
        </p:txBody>
      </p:sp>
      <p:pic>
        <p:nvPicPr>
          <p:cNvPr id="5" name="Picture 4" descr="Diagram&#10;&#10;Description automatically generated with low confidence">
            <a:extLst>
              <a:ext uri="{FF2B5EF4-FFF2-40B4-BE49-F238E27FC236}">
                <a16:creationId xmlns:a16="http://schemas.microsoft.com/office/drawing/2014/main" id="{C350301E-EC28-47CA-9D54-3630B4A9787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30694" y="2633472"/>
            <a:ext cx="11527563" cy="3586353"/>
          </a:xfrm>
          <a:prstGeom prst="rect">
            <a:avLst/>
          </a:prstGeom>
        </p:spPr>
      </p:pic>
      <p:sp>
        <p:nvSpPr>
          <p:cNvPr id="6" name="TextBox 5">
            <a:extLst>
              <a:ext uri="{FF2B5EF4-FFF2-40B4-BE49-F238E27FC236}">
                <a16:creationId xmlns:a16="http://schemas.microsoft.com/office/drawing/2014/main" id="{26287C37-AE88-478D-9DC9-EC0C079F4937}"/>
              </a:ext>
            </a:extLst>
          </p:cNvPr>
          <p:cNvSpPr txBox="1"/>
          <p:nvPr/>
        </p:nvSpPr>
        <p:spPr>
          <a:xfrm>
            <a:off x="9551215" y="6019770"/>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tats.stackexchange.com/questions/423/what-is-your-favorite-data-analysis-cartoon">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67049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1BFA-C5A4-4717-83EA-CE189527A21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Examples of Inaccuracy </a:t>
            </a:r>
          </a:p>
        </p:txBody>
      </p:sp>
      <p:graphicFrame>
        <p:nvGraphicFramePr>
          <p:cNvPr id="4" name="Table 4">
            <a:extLst>
              <a:ext uri="{FF2B5EF4-FFF2-40B4-BE49-F238E27FC236}">
                <a16:creationId xmlns:a16="http://schemas.microsoft.com/office/drawing/2014/main" id="{5C4856F1-D753-4660-A522-A164587398C2}"/>
              </a:ext>
            </a:extLst>
          </p:cNvPr>
          <p:cNvGraphicFramePr>
            <a:graphicFrameLocks noGrp="1"/>
          </p:cNvGraphicFramePr>
          <p:nvPr/>
        </p:nvGraphicFramePr>
        <p:xfrm>
          <a:off x="4654296" y="868735"/>
          <a:ext cx="7214617" cy="5093101"/>
        </p:xfrm>
        <a:graphic>
          <a:graphicData uri="http://schemas.openxmlformats.org/drawingml/2006/table">
            <a:tbl>
              <a:tblPr firstRow="1" bandRow="1">
                <a:tableStyleId>{5C22544A-7EE6-4342-B048-85BDC9FD1C3A}</a:tableStyleId>
              </a:tblPr>
              <a:tblGrid>
                <a:gridCol w="3599654">
                  <a:extLst>
                    <a:ext uri="{9D8B030D-6E8A-4147-A177-3AD203B41FA5}">
                      <a16:colId xmlns:a16="http://schemas.microsoft.com/office/drawing/2014/main" val="30780565"/>
                    </a:ext>
                  </a:extLst>
                </a:gridCol>
                <a:gridCol w="3614963">
                  <a:extLst>
                    <a:ext uri="{9D8B030D-6E8A-4147-A177-3AD203B41FA5}">
                      <a16:colId xmlns:a16="http://schemas.microsoft.com/office/drawing/2014/main" val="750130600"/>
                    </a:ext>
                  </a:extLst>
                </a:gridCol>
              </a:tblGrid>
              <a:tr h="3501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Inaccuracy</a:t>
                      </a:r>
                    </a:p>
                  </a:txBody>
                  <a:tcPr marL="79580" marR="79580" marT="39790" marB="39790"/>
                </a:tc>
                <a:tc>
                  <a:txBody>
                    <a:bodyPr/>
                    <a:lstStyle/>
                    <a:p>
                      <a:r>
                        <a:rPr lang="en-US" sz="1600"/>
                        <a:t>Example</a:t>
                      </a:r>
                    </a:p>
                  </a:txBody>
                  <a:tcPr marL="79580" marR="79580" marT="39790" marB="39790"/>
                </a:tc>
                <a:extLst>
                  <a:ext uri="{0D108BD9-81ED-4DB2-BD59-A6C34878D82A}">
                    <a16:rowId xmlns:a16="http://schemas.microsoft.com/office/drawing/2014/main" val="1042820682"/>
                  </a:ext>
                </a:extLst>
              </a:tr>
              <a:tr h="15438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Simple Errors in Addition or Subtraction </a:t>
                      </a:r>
                    </a:p>
                  </a:txBody>
                  <a:tcPr marL="79580" marR="79580" marT="39790" marB="397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“In the US, 14% of the population ahs an elementary school education or less, 51% has attended or graduated form high school, and 16 has attended college.” </a:t>
                      </a:r>
                    </a:p>
                    <a:p>
                      <a:endParaRPr lang="en-US" sz="1600"/>
                    </a:p>
                  </a:txBody>
                  <a:tcPr marL="79580" marR="79580" marT="39790" marB="39790"/>
                </a:tc>
                <a:extLst>
                  <a:ext uri="{0D108BD9-81ED-4DB2-BD59-A6C34878D82A}">
                    <a16:rowId xmlns:a16="http://schemas.microsoft.com/office/drawing/2014/main" val="3670095577"/>
                  </a:ext>
                </a:extLst>
              </a:tr>
              <a:tr h="1066368">
                <a:tc>
                  <a:txBody>
                    <a:bodyPr/>
                    <a:lstStyle/>
                    <a:p>
                      <a:r>
                        <a:rPr lang="en-US" sz="1600"/>
                        <a:t>Confusion between percentages and Percentage Points</a:t>
                      </a:r>
                    </a:p>
                  </a:txBody>
                  <a:tcPr marL="79580" marR="79580" marT="39790" marB="39790"/>
                </a:tc>
                <a:tc>
                  <a:txBody>
                    <a:bodyPr/>
                    <a:lstStyle/>
                    <a:p>
                      <a:r>
                        <a:rPr lang="en-US" sz="1600"/>
                        <a:t>“The company’s profits as a percentage of sales were 6% in 1997 and 8% in 20002. Therefore, they increased only 2% in five years.”</a:t>
                      </a:r>
                    </a:p>
                  </a:txBody>
                  <a:tcPr marL="79580" marR="79580" marT="39790" marB="39790"/>
                </a:tc>
                <a:extLst>
                  <a:ext uri="{0D108BD9-81ED-4DB2-BD59-A6C34878D82A}">
                    <a16:rowId xmlns:a16="http://schemas.microsoft.com/office/drawing/2014/main" val="1736580394"/>
                  </a:ext>
                </a:extLst>
              </a:tr>
              <a:tr h="1066368">
                <a:tc>
                  <a:txBody>
                    <a:bodyPr/>
                    <a:lstStyle/>
                    <a:p>
                      <a:r>
                        <a:rPr lang="en-US" sz="1600"/>
                        <a:t>Inaccuracy Caused by Grammatical Errors</a:t>
                      </a:r>
                    </a:p>
                  </a:txBody>
                  <a:tcPr marL="79580" marR="79580" marT="39790" marB="39790"/>
                </a:tc>
                <a:tc>
                  <a:txBody>
                    <a:bodyPr/>
                    <a:lstStyle/>
                    <a:p>
                      <a:r>
                        <a:rPr lang="en-US" sz="1600"/>
                        <a:t>“The reduction in the government’s price supports for diary products has reduced farm income from $600 million to $800 million per year.”</a:t>
                      </a:r>
                    </a:p>
                  </a:txBody>
                  <a:tcPr marL="79580" marR="79580" marT="39790" marB="39790"/>
                </a:tc>
                <a:extLst>
                  <a:ext uri="{0D108BD9-81ED-4DB2-BD59-A6C34878D82A}">
                    <a16:rowId xmlns:a16="http://schemas.microsoft.com/office/drawing/2014/main" val="3294350358"/>
                  </a:ext>
                </a:extLst>
              </a:tr>
              <a:tr h="1066368">
                <a:tc>
                  <a:txBody>
                    <a:bodyPr/>
                    <a:lstStyle/>
                    <a:p>
                      <a:r>
                        <a:rPr lang="en-US" sz="1600"/>
                        <a:t>Confused Terminology Resulting in Faulty Conclusions</a:t>
                      </a:r>
                    </a:p>
                  </a:txBody>
                  <a:tcPr marL="79580" marR="79580" marT="39790" marB="39790"/>
                </a:tc>
                <a:tc>
                  <a:txBody>
                    <a:bodyPr/>
                    <a:lstStyle/>
                    <a:p>
                      <a:r>
                        <a:rPr lang="en-US" sz="1600"/>
                        <a:t>“The Jones’ household annual income increased from $15,000 in 1976 to $45,000 in 2006, thereby tripling the family’s purchasing power.”</a:t>
                      </a:r>
                    </a:p>
                  </a:txBody>
                  <a:tcPr marL="79580" marR="79580" marT="39790" marB="39790"/>
                </a:tc>
                <a:extLst>
                  <a:ext uri="{0D108BD9-81ED-4DB2-BD59-A6C34878D82A}">
                    <a16:rowId xmlns:a16="http://schemas.microsoft.com/office/drawing/2014/main" val="2374617360"/>
                  </a:ext>
                </a:extLst>
              </a:tr>
            </a:tbl>
          </a:graphicData>
        </a:graphic>
      </p:graphicFrame>
    </p:spTree>
    <p:extLst>
      <p:ext uri="{BB962C8B-B14F-4D97-AF65-F5344CB8AC3E}">
        <p14:creationId xmlns:p14="http://schemas.microsoft.com/office/powerpoint/2010/main" val="1049707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A8EFA3-A621-4D88-92B2-A484B3EB4511}"/>
              </a:ext>
            </a:extLst>
          </p:cNvPr>
          <p:cNvSpPr>
            <a:spLocks noGrp="1"/>
          </p:cNvSpPr>
          <p:nvPr>
            <p:ph type="title"/>
          </p:nvPr>
        </p:nvSpPr>
        <p:spPr>
          <a:xfrm>
            <a:off x="640080" y="325369"/>
            <a:ext cx="4368602" cy="1956841"/>
          </a:xfrm>
        </p:spPr>
        <p:txBody>
          <a:bodyPr anchor="b">
            <a:normAutofit/>
          </a:bodyPr>
          <a:lstStyle/>
          <a:p>
            <a:r>
              <a:rPr lang="en-US" sz="5400"/>
              <a:t>Clarity</a:t>
            </a:r>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22CF55-FE51-4654-BBBB-5DE72B72F89D}"/>
              </a:ext>
            </a:extLst>
          </p:cNvPr>
          <p:cNvSpPr>
            <a:spLocks noGrp="1"/>
          </p:cNvSpPr>
          <p:nvPr>
            <p:ph idx="1"/>
          </p:nvPr>
        </p:nvSpPr>
        <p:spPr>
          <a:xfrm>
            <a:off x="640080" y="2872899"/>
            <a:ext cx="4243589" cy="3320668"/>
          </a:xfrm>
        </p:spPr>
        <p:txBody>
          <a:bodyPr>
            <a:normAutofit/>
          </a:bodyPr>
          <a:lstStyle/>
          <a:p>
            <a:r>
              <a:rPr lang="en-US" sz="2200"/>
              <a:t>The degree to which the phrasing in the report is precise </a:t>
            </a:r>
          </a:p>
        </p:txBody>
      </p:sp>
      <p:pic>
        <p:nvPicPr>
          <p:cNvPr id="12" name="Picture 11" descr="Magnifying glass showing decling performance">
            <a:extLst>
              <a:ext uri="{FF2B5EF4-FFF2-40B4-BE49-F238E27FC236}">
                <a16:creationId xmlns:a16="http://schemas.microsoft.com/office/drawing/2014/main" id="{C9106B42-06ED-4122-A322-618F53AADF33}"/>
              </a:ext>
            </a:extLst>
          </p:cNvPr>
          <p:cNvPicPr>
            <a:picLocks noChangeAspect="1"/>
          </p:cNvPicPr>
          <p:nvPr/>
        </p:nvPicPr>
        <p:blipFill rotWithShape="1">
          <a:blip r:embed="rId3"/>
          <a:srcRect l="1242" r="31804"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4579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A6EB2-B25F-4B43-9EC3-DD3BDF6FB765}"/>
              </a:ext>
            </a:extLst>
          </p:cNvPr>
          <p:cNvSpPr>
            <a:spLocks noGrp="1"/>
          </p:cNvSpPr>
          <p:nvPr>
            <p:ph type="title"/>
          </p:nvPr>
        </p:nvSpPr>
        <p:spPr>
          <a:xfrm>
            <a:off x="630936" y="639520"/>
            <a:ext cx="3429000" cy="1719072"/>
          </a:xfrm>
        </p:spPr>
        <p:txBody>
          <a:bodyPr anchor="b">
            <a:normAutofit/>
          </a:bodyPr>
          <a:lstStyle/>
          <a:p>
            <a:r>
              <a:rPr lang="en-US" sz="4200"/>
              <a:t>How to Achieve Clarity</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888378-E6D4-4939-8CFF-07BE847F1607}"/>
              </a:ext>
            </a:extLst>
          </p:cNvPr>
          <p:cNvSpPr>
            <a:spLocks noGrp="1"/>
          </p:cNvSpPr>
          <p:nvPr>
            <p:ph idx="1"/>
          </p:nvPr>
        </p:nvSpPr>
        <p:spPr>
          <a:xfrm>
            <a:off x="630936" y="2807208"/>
            <a:ext cx="3429000" cy="3410712"/>
          </a:xfrm>
        </p:spPr>
        <p:txBody>
          <a:bodyPr anchor="t">
            <a:normAutofit/>
          </a:bodyPr>
          <a:lstStyle/>
          <a:p>
            <a:r>
              <a:rPr lang="en-US" sz="2200"/>
              <a:t>Carefully organize your report </a:t>
            </a:r>
          </a:p>
          <a:p>
            <a:r>
              <a:rPr lang="en-US" sz="2200"/>
              <a:t>Write in short sentences and paragraphs </a:t>
            </a:r>
          </a:p>
          <a:p>
            <a:r>
              <a:rPr lang="en-US" sz="2200"/>
              <a:t>Write… rewrite… and rewrite again</a:t>
            </a:r>
          </a:p>
          <a:p>
            <a:r>
              <a:rPr lang="en-US" sz="2200"/>
              <a:t>Shorten the report until every word has purpose </a:t>
            </a:r>
          </a:p>
        </p:txBody>
      </p:sp>
      <p:pic>
        <p:nvPicPr>
          <p:cNvPr id="4" name="Picture 3" descr="A signboard of &quot;No Excessive or Obtuse Verbiage!!!&quot;.">
            <a:extLst>
              <a:ext uri="{FF2B5EF4-FFF2-40B4-BE49-F238E27FC236}">
                <a16:creationId xmlns:a16="http://schemas.microsoft.com/office/drawing/2014/main" id="{A1054E93-6BE6-416B-BC30-3705901B7D60}"/>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rot="21600000">
            <a:off x="5754817" y="640080"/>
            <a:ext cx="4702678"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982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5D97B-8183-481D-A31E-05BD16CA5893}"/>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a:t>Written Research Report Outline</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E83124-75B9-466E-B2C7-0579F5728E69}"/>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r>
              <a:rPr lang="en-US" sz="2200" b="1"/>
              <a:t>Completeness</a:t>
            </a:r>
            <a:r>
              <a:rPr lang="en-US" sz="2200"/>
              <a:t> must be balanced against </a:t>
            </a:r>
            <a:r>
              <a:rPr lang="en-US" sz="2200" b="1"/>
              <a:t>Clarity</a:t>
            </a:r>
          </a:p>
        </p:txBody>
      </p:sp>
      <p:pic>
        <p:nvPicPr>
          <p:cNvPr id="5" name="Picture 4" descr="Magnifying glass showing decling performance">
            <a:extLst>
              <a:ext uri="{FF2B5EF4-FFF2-40B4-BE49-F238E27FC236}">
                <a16:creationId xmlns:a16="http://schemas.microsoft.com/office/drawing/2014/main" id="{58D07AC8-91B5-4E58-A8C2-A070B95CB6A5}"/>
              </a:ext>
            </a:extLst>
          </p:cNvPr>
          <p:cNvPicPr>
            <a:picLocks noChangeAspect="1"/>
          </p:cNvPicPr>
          <p:nvPr/>
        </p:nvPicPr>
        <p:blipFill rotWithShape="1">
          <a:blip r:embed="rId2"/>
          <a:srcRect l="1242" r="31805" b="-1"/>
          <a:stretch/>
        </p:blipFill>
        <p:spPr>
          <a:xfrm>
            <a:off x="5308782" y="640080"/>
            <a:ext cx="5594747" cy="5577840"/>
          </a:xfrm>
          <a:prstGeom prst="rect">
            <a:avLst/>
          </a:prstGeom>
        </p:spPr>
      </p:pic>
    </p:spTree>
    <p:extLst>
      <p:ext uri="{BB962C8B-B14F-4D97-AF65-F5344CB8AC3E}">
        <p14:creationId xmlns:p14="http://schemas.microsoft.com/office/powerpoint/2010/main" val="2737632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85A2DD8-4BED-45EA-870C-D86705562649}"/>
              </a:ext>
            </a:extLst>
          </p:cNvPr>
          <p:cNvSpPr>
            <a:spLocks noGrp="1"/>
          </p:cNvSpPr>
          <p:nvPr/>
        </p:nvSpPr>
        <p:spPr bwMode="auto">
          <a:xfrm>
            <a:off x="4776788" y="642938"/>
            <a:ext cx="6780213" cy="5810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buNone/>
            </a:pPr>
            <a:r>
              <a:rPr lang="en-US" sz="2800" b="1"/>
              <a:t>Exhibit 20.2  </a:t>
            </a:r>
            <a:r>
              <a:rPr lang="en-US" sz="2800"/>
              <a:t>Written Research Report Outline</a:t>
            </a:r>
          </a:p>
        </p:txBody>
      </p:sp>
      <p:sp>
        <p:nvSpPr>
          <p:cNvPr id="5" name="Content Placeholder 3">
            <a:extLst>
              <a:ext uri="{FF2B5EF4-FFF2-40B4-BE49-F238E27FC236}">
                <a16:creationId xmlns:a16="http://schemas.microsoft.com/office/drawing/2014/main" id="{77105516-952B-4344-9814-4CBB1B4C143C}"/>
              </a:ext>
            </a:extLst>
          </p:cNvPr>
          <p:cNvSpPr>
            <a:spLocks noGrp="1"/>
          </p:cNvSpPr>
          <p:nvPr/>
        </p:nvSpPr>
        <p:spPr bwMode="auto">
          <a:xfrm>
            <a:off x="4776788" y="1292225"/>
            <a:ext cx="6780213" cy="4919663"/>
          </a:xfrm>
          <a:prstGeom prst="rect">
            <a:avLst/>
          </a:prstGeom>
          <a:solidFill>
            <a:srgbClr val="DDF0D7"/>
          </a:solid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457200" indent="-457200">
              <a:lnSpc>
                <a:spcPct val="90000"/>
              </a:lnSpc>
              <a:spcBef>
                <a:spcPts val="200"/>
              </a:spcBef>
              <a:buAutoNum type="alphaUcParenBoth"/>
            </a:pPr>
            <a:r>
              <a:rPr lang="en-US" sz="1800"/>
              <a:t>Title page</a:t>
            </a:r>
          </a:p>
          <a:p>
            <a:pPr marL="457200" indent="-457200">
              <a:lnSpc>
                <a:spcPct val="90000"/>
              </a:lnSpc>
              <a:spcBef>
                <a:spcPts val="200"/>
              </a:spcBef>
              <a:buAutoNum type="alphaUcParenBoth"/>
            </a:pPr>
            <a:r>
              <a:rPr lang="en-US" sz="1800"/>
              <a:t>Table of contents</a:t>
            </a:r>
          </a:p>
          <a:p>
            <a:pPr marL="457200" indent="-457200">
              <a:lnSpc>
                <a:spcPct val="90000"/>
              </a:lnSpc>
              <a:spcBef>
                <a:spcPts val="200"/>
              </a:spcBef>
              <a:buAutoNum type="alphaUcParenBoth"/>
            </a:pPr>
            <a:r>
              <a:rPr lang="en-US" sz="1800"/>
              <a:t>Executive summary</a:t>
            </a:r>
          </a:p>
          <a:p>
            <a:pPr marL="457200" indent="-457200">
              <a:lnSpc>
                <a:spcPct val="90000"/>
              </a:lnSpc>
              <a:spcBef>
                <a:spcPts val="200"/>
              </a:spcBef>
              <a:buAutoNum type="alphaUcParenBoth"/>
            </a:pPr>
            <a:r>
              <a:rPr lang="en-US" sz="1800"/>
              <a:t>Introduction</a:t>
            </a:r>
          </a:p>
          <a:p>
            <a:pPr marL="457200" indent="-457200">
              <a:lnSpc>
                <a:spcPct val="90000"/>
              </a:lnSpc>
              <a:spcBef>
                <a:spcPts val="200"/>
              </a:spcBef>
              <a:buAutoNum type="alphaUcParenBoth"/>
            </a:pPr>
            <a:r>
              <a:rPr lang="en-US" sz="1800"/>
              <a:t>Method</a:t>
            </a:r>
          </a:p>
          <a:p>
            <a:pPr marL="457200" indent="-457200">
              <a:lnSpc>
                <a:spcPct val="90000"/>
              </a:lnSpc>
              <a:spcBef>
                <a:spcPts val="200"/>
              </a:spcBef>
              <a:buAutoNum type="alphaUcParenBoth"/>
            </a:pPr>
            <a:r>
              <a:rPr lang="en-US" sz="1800"/>
              <a:t>Results</a:t>
            </a:r>
          </a:p>
          <a:p>
            <a:pPr marL="822960" lvl="1" indent="-274320">
              <a:lnSpc>
                <a:spcPct val="90000"/>
              </a:lnSpc>
              <a:spcBef>
                <a:spcPts val="200"/>
              </a:spcBef>
              <a:buFont typeface="+mj-lt"/>
              <a:buAutoNum type="alphaLcPeriod"/>
            </a:pPr>
            <a:r>
              <a:rPr lang="en-US" sz="1800"/>
              <a:t>Research Findings</a:t>
            </a:r>
          </a:p>
          <a:p>
            <a:pPr marL="822960" lvl="1" indent="-274320">
              <a:lnSpc>
                <a:spcPct val="90000"/>
              </a:lnSpc>
              <a:spcBef>
                <a:spcPts val="200"/>
              </a:spcBef>
              <a:buFont typeface="+mj-lt"/>
              <a:buAutoNum type="alphaLcPeriod"/>
            </a:pPr>
            <a:r>
              <a:rPr lang="en-US" sz="1800"/>
              <a:t>Limitations</a:t>
            </a:r>
          </a:p>
          <a:p>
            <a:pPr marL="457200" indent="-457200">
              <a:lnSpc>
                <a:spcPct val="90000"/>
              </a:lnSpc>
              <a:spcBef>
                <a:spcPts val="200"/>
              </a:spcBef>
              <a:buAutoNum type="alphaUcParenBoth"/>
            </a:pPr>
            <a:r>
              <a:rPr lang="en-US" sz="1800"/>
              <a:t>Conclusions and recommendations</a:t>
            </a:r>
          </a:p>
          <a:p>
            <a:pPr marL="457200" indent="-457200">
              <a:lnSpc>
                <a:spcPct val="90000"/>
              </a:lnSpc>
              <a:spcBef>
                <a:spcPts val="200"/>
              </a:spcBef>
              <a:buAutoNum type="alphaUcParenBoth"/>
            </a:pPr>
            <a:r>
              <a:rPr lang="en-US" sz="1800"/>
              <a:t>Appendices</a:t>
            </a:r>
          </a:p>
          <a:p>
            <a:pPr marL="822960" lvl="1" indent="-274320">
              <a:lnSpc>
                <a:spcPct val="90000"/>
              </a:lnSpc>
              <a:spcBef>
                <a:spcPts val="200"/>
              </a:spcBef>
              <a:buFont typeface="+mj-lt"/>
              <a:buAutoNum type="alphaLcPeriod"/>
            </a:pPr>
            <a:r>
              <a:rPr lang="en-US" sz="1800"/>
              <a:t>Copies of data collection forms</a:t>
            </a:r>
          </a:p>
          <a:p>
            <a:pPr marL="822960" lvl="1" indent="-274320">
              <a:lnSpc>
                <a:spcPct val="90000"/>
              </a:lnSpc>
              <a:spcBef>
                <a:spcPts val="200"/>
              </a:spcBef>
              <a:buFont typeface="+mj-lt"/>
              <a:buAutoNum type="alphaLcPeriod"/>
            </a:pPr>
            <a:r>
              <a:rPr lang="en-US" sz="1800"/>
              <a:t>Data collection forms with univariate results</a:t>
            </a:r>
          </a:p>
          <a:p>
            <a:pPr marL="822960" lvl="1" indent="-274320">
              <a:lnSpc>
                <a:spcPct val="90000"/>
              </a:lnSpc>
              <a:spcBef>
                <a:spcPts val="200"/>
              </a:spcBef>
              <a:buFont typeface="+mj-lt"/>
              <a:buAutoNum type="alphaLcPeriod"/>
            </a:pPr>
            <a:r>
              <a:rPr lang="en-US" sz="1800"/>
              <a:t>Codebook</a:t>
            </a:r>
          </a:p>
          <a:p>
            <a:pPr marL="822960" lvl="1" indent="-274320">
              <a:lnSpc>
                <a:spcPct val="90000"/>
              </a:lnSpc>
              <a:spcBef>
                <a:spcPts val="200"/>
              </a:spcBef>
              <a:buFont typeface="+mj-lt"/>
              <a:buAutoNum type="alphaLcPeriod"/>
            </a:pPr>
            <a:r>
              <a:rPr lang="en-US" sz="1800"/>
              <a:t>Technical appendix (if necessary)</a:t>
            </a:r>
          </a:p>
          <a:p>
            <a:pPr marL="822960" lvl="1" indent="-274320">
              <a:lnSpc>
                <a:spcPct val="90000"/>
              </a:lnSpc>
              <a:spcBef>
                <a:spcPts val="200"/>
              </a:spcBef>
              <a:buFont typeface="+mj-lt"/>
              <a:buAutoNum type="alphaLcPeriod"/>
            </a:pPr>
            <a:r>
              <a:rPr lang="en-US" sz="1800"/>
              <a:t>Exhibits not included in the body (if necessary)</a:t>
            </a:r>
          </a:p>
          <a:p>
            <a:pPr marL="822960" lvl="1" indent="-274320">
              <a:lnSpc>
                <a:spcPct val="90000"/>
              </a:lnSpc>
              <a:spcBef>
                <a:spcPts val="200"/>
              </a:spcBef>
              <a:buFont typeface="+mj-lt"/>
              <a:buAutoNum type="alphaLcPeriod"/>
            </a:pPr>
            <a:r>
              <a:rPr lang="nn-NO" sz="1800"/>
              <a:t>Data file for archival storage</a:t>
            </a:r>
          </a:p>
          <a:p>
            <a:pPr marL="822960" lvl="1" indent="-274320">
              <a:lnSpc>
                <a:spcPct val="90000"/>
              </a:lnSpc>
              <a:spcBef>
                <a:spcPts val="200"/>
              </a:spcBef>
              <a:buFont typeface="+mj-lt"/>
              <a:buAutoNum type="alphaLcPeriod"/>
            </a:pPr>
            <a:r>
              <a:rPr lang="en-US" sz="1800"/>
              <a:t>Bibliography</a:t>
            </a:r>
          </a:p>
        </p:txBody>
      </p:sp>
      <p:sp>
        <p:nvSpPr>
          <p:cNvPr id="2" name="Title 1">
            <a:extLst>
              <a:ext uri="{FF2B5EF4-FFF2-40B4-BE49-F238E27FC236}">
                <a16:creationId xmlns:a16="http://schemas.microsoft.com/office/drawing/2014/main" id="{7F76135C-E0B5-48C6-A89F-77F0A577C4C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Written Research Report Outline</a:t>
            </a:r>
          </a:p>
        </p:txBody>
      </p:sp>
    </p:spTree>
    <p:extLst>
      <p:ext uri="{BB962C8B-B14F-4D97-AF65-F5344CB8AC3E}">
        <p14:creationId xmlns:p14="http://schemas.microsoft.com/office/powerpoint/2010/main" val="1364394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D088D-8982-4730-A465-49EA99E63138}"/>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Executive Summary</a:t>
            </a:r>
          </a:p>
        </p:txBody>
      </p:sp>
      <p:sp>
        <p:nvSpPr>
          <p:cNvPr id="3" name="Content Placeholder 2">
            <a:extLst>
              <a:ext uri="{FF2B5EF4-FFF2-40B4-BE49-F238E27FC236}">
                <a16:creationId xmlns:a16="http://schemas.microsoft.com/office/drawing/2014/main" id="{CC92D7F9-D06D-47B0-9548-EF667EA125E8}"/>
              </a:ext>
            </a:extLst>
          </p:cNvPr>
          <p:cNvSpPr>
            <a:spLocks noGrp="1"/>
          </p:cNvSpPr>
          <p:nvPr>
            <p:ph idx="1"/>
          </p:nvPr>
        </p:nvSpPr>
        <p:spPr>
          <a:xfrm>
            <a:off x="6095999" y="882315"/>
            <a:ext cx="5254754" cy="5294647"/>
          </a:xfrm>
        </p:spPr>
        <p:txBody>
          <a:bodyPr>
            <a:normAutofit/>
          </a:bodyPr>
          <a:lstStyle/>
          <a:p>
            <a:r>
              <a:rPr lang="en-US" sz="2200"/>
              <a:t>The executive summary is the most important part of the report </a:t>
            </a:r>
          </a:p>
          <a:p>
            <a:pPr lvl="1"/>
            <a:r>
              <a:rPr lang="en-US" sz="2200"/>
              <a:t>Think about what you would most want to communicate about he project if you only had 60 seconds to do so. </a:t>
            </a:r>
          </a:p>
        </p:txBody>
      </p:sp>
      <p:sp>
        <p:nvSpPr>
          <p:cNvPr id="4" name="Content Placeholder 3">
            <a:extLst>
              <a:ext uri="{FF2B5EF4-FFF2-40B4-BE49-F238E27FC236}">
                <a16:creationId xmlns:a16="http://schemas.microsoft.com/office/drawing/2014/main" id="{F591C470-B10D-4A6E-81C3-738F8869CA50}"/>
              </a:ext>
            </a:extLst>
          </p:cNvPr>
          <p:cNvSpPr>
            <a:spLocks noGrp="1"/>
          </p:cNvSpPr>
          <p:nvPr/>
        </p:nvSpPr>
        <p:spPr bwMode="auto">
          <a:xfrm>
            <a:off x="6704076" y="4069036"/>
            <a:ext cx="4038600" cy="1828800"/>
          </a:xfrm>
          <a:prstGeom prst="rect">
            <a:avLst/>
          </a:prstGeom>
          <a:solidFill>
            <a:schemeClr val="tx1"/>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lgn="ctr">
              <a:lnSpc>
                <a:spcPct val="75000"/>
              </a:lnSpc>
              <a:spcBef>
                <a:spcPct val="50000"/>
              </a:spcBef>
              <a:buNone/>
              <a:defRPr/>
            </a:pPr>
            <a:r>
              <a:rPr lang="en-US" sz="2400" b="1" dirty="0">
                <a:solidFill>
                  <a:schemeClr val="bg1"/>
                </a:solidFill>
              </a:rPr>
              <a:t>Introduction</a:t>
            </a:r>
          </a:p>
          <a:p>
            <a:pPr marL="0" indent="0" algn="ctr">
              <a:lnSpc>
                <a:spcPct val="75000"/>
              </a:lnSpc>
              <a:spcBef>
                <a:spcPct val="50000"/>
              </a:spcBef>
              <a:buNone/>
              <a:defRPr/>
            </a:pPr>
            <a:r>
              <a:rPr lang="en-US" sz="2400" b="1" dirty="0">
                <a:solidFill>
                  <a:schemeClr val="bg1"/>
                </a:solidFill>
              </a:rPr>
              <a:t>Results</a:t>
            </a:r>
          </a:p>
          <a:p>
            <a:pPr marL="0" indent="0" algn="ctr">
              <a:lnSpc>
                <a:spcPct val="75000"/>
              </a:lnSpc>
              <a:spcBef>
                <a:spcPct val="50000"/>
              </a:spcBef>
              <a:buNone/>
              <a:defRPr/>
            </a:pPr>
            <a:r>
              <a:rPr lang="en-US" sz="2400" b="1" dirty="0">
                <a:solidFill>
                  <a:schemeClr val="bg1"/>
                </a:solidFill>
              </a:rPr>
              <a:t>Conclusions</a:t>
            </a:r>
          </a:p>
          <a:p>
            <a:pPr marL="0" indent="0" algn="ctr">
              <a:lnSpc>
                <a:spcPct val="75000"/>
              </a:lnSpc>
              <a:spcBef>
                <a:spcPct val="50000"/>
              </a:spcBef>
              <a:buNone/>
              <a:defRPr/>
            </a:pPr>
            <a:r>
              <a:rPr lang="en-US" sz="2400" b="1" dirty="0">
                <a:solidFill>
                  <a:schemeClr val="bg1"/>
                </a:solidFill>
              </a:rPr>
              <a:t>Recommendations</a:t>
            </a:r>
            <a:endParaRPr lang="en-US" sz="2400" dirty="0">
              <a:solidFill>
                <a:schemeClr val="bg1"/>
              </a:solidFill>
            </a:endParaRPr>
          </a:p>
        </p:txBody>
      </p:sp>
    </p:spTree>
    <p:extLst>
      <p:ext uri="{BB962C8B-B14F-4D97-AF65-F5344CB8AC3E}">
        <p14:creationId xmlns:p14="http://schemas.microsoft.com/office/powerpoint/2010/main" val="645855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34B83-E717-47BB-BBB2-8B0F8368DC9C}"/>
              </a:ext>
            </a:extLst>
          </p:cNvPr>
          <p:cNvSpPr>
            <a:spLocks noGrp="1"/>
          </p:cNvSpPr>
          <p:nvPr>
            <p:ph type="title"/>
          </p:nvPr>
        </p:nvSpPr>
        <p:spPr>
          <a:xfrm>
            <a:off x="5297762" y="329184"/>
            <a:ext cx="6251110" cy="1783080"/>
          </a:xfrm>
        </p:spPr>
        <p:txBody>
          <a:bodyPr anchor="b">
            <a:normAutofit/>
          </a:bodyPr>
          <a:lstStyle/>
          <a:p>
            <a:r>
              <a:rPr lang="en-US" sz="5400"/>
              <a:t>iClicker Question</a:t>
            </a:r>
          </a:p>
        </p:txBody>
      </p:sp>
      <p:pic>
        <p:nvPicPr>
          <p:cNvPr id="5" name="Picture 4" descr="Question mark on green pastel background">
            <a:extLst>
              <a:ext uri="{FF2B5EF4-FFF2-40B4-BE49-F238E27FC236}">
                <a16:creationId xmlns:a16="http://schemas.microsoft.com/office/drawing/2014/main" id="{D03875CB-A54E-4F7B-9248-DC1DF5159465}"/>
              </a:ext>
            </a:extLst>
          </p:cNvPr>
          <p:cNvPicPr>
            <a:picLocks noChangeAspect="1"/>
          </p:cNvPicPr>
          <p:nvPr/>
        </p:nvPicPr>
        <p:blipFill rotWithShape="1">
          <a:blip r:embed="rId3"/>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DFCD0F-7DFA-4F6D-99F6-272EFCCBC541}"/>
              </a:ext>
            </a:extLst>
          </p:cNvPr>
          <p:cNvSpPr>
            <a:spLocks noGrp="1"/>
          </p:cNvSpPr>
          <p:nvPr>
            <p:ph idx="1"/>
          </p:nvPr>
        </p:nvSpPr>
        <p:spPr>
          <a:xfrm>
            <a:off x="5297762" y="2706624"/>
            <a:ext cx="6251110" cy="3483864"/>
          </a:xfrm>
        </p:spPr>
        <p:txBody>
          <a:bodyPr>
            <a:normAutofit/>
          </a:bodyPr>
          <a:lstStyle/>
          <a:p>
            <a:pPr marL="0" indent="0">
              <a:buNone/>
            </a:pPr>
            <a:r>
              <a:rPr lang="en-US" sz="2200" dirty="0"/>
              <a:t>The null hypothesis of the F-test for 2 variances is </a:t>
            </a:r>
          </a:p>
          <a:p>
            <a:pPr marL="514350" indent="-514350">
              <a:buFont typeface="+mj-lt"/>
              <a:buAutoNum type="alphaUcPeriod"/>
            </a:pPr>
            <a:r>
              <a:rPr lang="en-US" sz="2200" dirty="0"/>
              <a:t>Two samples’ variances are equal </a:t>
            </a:r>
          </a:p>
          <a:p>
            <a:pPr marL="514350" indent="-514350">
              <a:buFont typeface="+mj-lt"/>
              <a:buAutoNum type="alphaUcPeriod"/>
            </a:pPr>
            <a:r>
              <a:rPr lang="en-US" sz="2200" dirty="0"/>
              <a:t>Two samples’ variances are not equal</a:t>
            </a:r>
          </a:p>
          <a:p>
            <a:pPr marL="514350" indent="-514350">
              <a:buFont typeface="+mj-lt"/>
              <a:buAutoNum type="alphaUcPeriod"/>
            </a:pPr>
            <a:r>
              <a:rPr lang="en-US" sz="2200" dirty="0"/>
              <a:t>One sample’s variance is less than the other’s variance </a:t>
            </a:r>
          </a:p>
          <a:p>
            <a:pPr marL="514350" indent="-514350">
              <a:buFont typeface="+mj-lt"/>
              <a:buAutoNum type="alphaUcPeriod"/>
            </a:pPr>
            <a:r>
              <a:rPr lang="en-US" sz="2200" dirty="0"/>
              <a:t>All of the above</a:t>
            </a:r>
          </a:p>
        </p:txBody>
      </p:sp>
    </p:spTree>
    <p:extLst>
      <p:ext uri="{BB962C8B-B14F-4D97-AF65-F5344CB8AC3E}">
        <p14:creationId xmlns:p14="http://schemas.microsoft.com/office/powerpoint/2010/main" val="2745539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7B2E3-D92D-47EB-991A-FC83001F524F}"/>
              </a:ext>
            </a:extLst>
          </p:cNvPr>
          <p:cNvSpPr>
            <a:spLocks noGrp="1"/>
          </p:cNvSpPr>
          <p:nvPr>
            <p:ph type="title"/>
          </p:nvPr>
        </p:nvSpPr>
        <p:spPr>
          <a:xfrm>
            <a:off x="841248" y="548640"/>
            <a:ext cx="3600860" cy="5431536"/>
          </a:xfrm>
        </p:spPr>
        <p:txBody>
          <a:bodyPr>
            <a:normAutofit/>
          </a:bodyPr>
          <a:lstStyle/>
          <a:p>
            <a:r>
              <a:rPr lang="en-US" sz="5400"/>
              <a:t>Introduction</a:t>
            </a:r>
          </a:p>
        </p:txBody>
      </p:sp>
      <p:sp>
        <p:nvSpPr>
          <p:cNvPr id="3" name="Content Placeholder 2">
            <a:extLst>
              <a:ext uri="{FF2B5EF4-FFF2-40B4-BE49-F238E27FC236}">
                <a16:creationId xmlns:a16="http://schemas.microsoft.com/office/drawing/2014/main" id="{8C7E30AF-E3E7-493A-B3F5-25CF4A626500}"/>
              </a:ext>
            </a:extLst>
          </p:cNvPr>
          <p:cNvSpPr>
            <a:spLocks noGrp="1"/>
          </p:cNvSpPr>
          <p:nvPr>
            <p:ph idx="1"/>
          </p:nvPr>
        </p:nvSpPr>
        <p:spPr>
          <a:xfrm>
            <a:off x="5126418" y="552091"/>
            <a:ext cx="6224335" cy="5431536"/>
          </a:xfrm>
        </p:spPr>
        <p:txBody>
          <a:bodyPr anchor="ctr">
            <a:normAutofit/>
          </a:bodyPr>
          <a:lstStyle/>
          <a:p>
            <a:r>
              <a:rPr lang="en-US" sz="2200"/>
              <a:t>The introduction sets up the project by providing background for the project and specifying the decision problem and research problem(s)</a:t>
            </a:r>
          </a:p>
        </p:txBody>
      </p:sp>
    </p:spTree>
    <p:extLst>
      <p:ext uri="{BB962C8B-B14F-4D97-AF65-F5344CB8AC3E}">
        <p14:creationId xmlns:p14="http://schemas.microsoft.com/office/powerpoint/2010/main" val="4181282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96F88-385F-463C-93FA-FD4D6EE2D8CD}"/>
              </a:ext>
            </a:extLst>
          </p:cNvPr>
          <p:cNvSpPr>
            <a:spLocks noGrp="1"/>
          </p:cNvSpPr>
          <p:nvPr>
            <p:ph type="title"/>
          </p:nvPr>
        </p:nvSpPr>
        <p:spPr>
          <a:xfrm>
            <a:off x="841248" y="548640"/>
            <a:ext cx="3600860" cy="5431536"/>
          </a:xfrm>
        </p:spPr>
        <p:txBody>
          <a:bodyPr>
            <a:normAutofit/>
          </a:bodyPr>
          <a:lstStyle/>
          <a:p>
            <a:r>
              <a:rPr lang="en-US" sz="5400"/>
              <a:t>Method</a:t>
            </a:r>
          </a:p>
        </p:txBody>
      </p:sp>
      <p:sp>
        <p:nvSpPr>
          <p:cNvPr id="3" name="Content Placeholder 2">
            <a:extLst>
              <a:ext uri="{FF2B5EF4-FFF2-40B4-BE49-F238E27FC236}">
                <a16:creationId xmlns:a16="http://schemas.microsoft.com/office/drawing/2014/main" id="{8AC023C5-7C7F-4D17-A246-8A8EB7CCD14F}"/>
              </a:ext>
            </a:extLst>
          </p:cNvPr>
          <p:cNvSpPr>
            <a:spLocks noGrp="1"/>
          </p:cNvSpPr>
          <p:nvPr>
            <p:ph idx="1"/>
          </p:nvPr>
        </p:nvSpPr>
        <p:spPr>
          <a:xfrm>
            <a:off x="5126418" y="552091"/>
            <a:ext cx="6224335" cy="5431536"/>
          </a:xfrm>
        </p:spPr>
        <p:txBody>
          <a:bodyPr anchor="ctr">
            <a:normAutofit/>
          </a:bodyPr>
          <a:lstStyle/>
          <a:p>
            <a:r>
              <a:rPr lang="en-US" sz="2200"/>
              <a:t>This section is important – and difficult to handle well. You need to provide enough detail so that readers know how you conducted the research but not so much detail that they get lost and lose sight of the bigger story you are telling in the report.</a:t>
            </a:r>
          </a:p>
        </p:txBody>
      </p:sp>
    </p:spTree>
    <p:extLst>
      <p:ext uri="{BB962C8B-B14F-4D97-AF65-F5344CB8AC3E}">
        <p14:creationId xmlns:p14="http://schemas.microsoft.com/office/powerpoint/2010/main" val="1090057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3CD7A-4A04-4861-9C93-39AC57C83EC8}"/>
              </a:ext>
            </a:extLst>
          </p:cNvPr>
          <p:cNvSpPr>
            <a:spLocks noGrp="1"/>
          </p:cNvSpPr>
          <p:nvPr>
            <p:ph type="title"/>
          </p:nvPr>
        </p:nvSpPr>
        <p:spPr>
          <a:xfrm>
            <a:off x="841248" y="548640"/>
            <a:ext cx="3600860" cy="5431536"/>
          </a:xfrm>
        </p:spPr>
        <p:txBody>
          <a:bodyPr>
            <a:normAutofit/>
          </a:bodyPr>
          <a:lstStyle/>
          <a:p>
            <a:r>
              <a:rPr lang="en-US" sz="5400"/>
              <a:t>Results</a:t>
            </a:r>
          </a:p>
        </p:txBody>
      </p:sp>
      <p:sp>
        <p:nvSpPr>
          <p:cNvPr id="3" name="Content Placeholder 2">
            <a:extLst>
              <a:ext uri="{FF2B5EF4-FFF2-40B4-BE49-F238E27FC236}">
                <a16:creationId xmlns:a16="http://schemas.microsoft.com/office/drawing/2014/main" id="{5C4A92DD-B6CF-46E2-BC6F-C062DDF068BA}"/>
              </a:ext>
            </a:extLst>
          </p:cNvPr>
          <p:cNvSpPr>
            <a:spLocks noGrp="1"/>
          </p:cNvSpPr>
          <p:nvPr>
            <p:ph idx="1"/>
          </p:nvPr>
        </p:nvSpPr>
        <p:spPr>
          <a:xfrm>
            <a:off x="5126418" y="552091"/>
            <a:ext cx="6224335" cy="5431536"/>
          </a:xfrm>
        </p:spPr>
        <p:txBody>
          <a:bodyPr anchor="ctr">
            <a:normAutofit/>
          </a:bodyPr>
          <a:lstStyle/>
          <a:p>
            <a:r>
              <a:rPr lang="en-US" sz="2200" dirty="0"/>
              <a:t>The results section should be organized to provide answers to the research problem(s) that motivated the project </a:t>
            </a:r>
          </a:p>
          <a:p>
            <a:r>
              <a:rPr lang="en-US" sz="2200" dirty="0"/>
              <a:t>Because no projects are perfect, be sure to include a limitation section. This often adds credibility to the overall project. </a:t>
            </a:r>
          </a:p>
          <a:p>
            <a:r>
              <a:rPr lang="en-US" sz="2200" dirty="0"/>
              <a:t>Tables and figures are encouraged </a:t>
            </a:r>
            <a:r>
              <a:rPr lang="en-US" sz="2200" b="1" dirty="0"/>
              <a:t>IF</a:t>
            </a:r>
            <a:r>
              <a:rPr lang="en-US" sz="2200" dirty="0"/>
              <a:t> they help communicate answers to research problems. Place them in the results section to illustrate the key findings. </a:t>
            </a:r>
          </a:p>
          <a:p>
            <a:r>
              <a:rPr lang="en-US" sz="2200" dirty="0"/>
              <a:t>All other exhibits should probably be placed in an appendix and referenced in the text as needed. </a:t>
            </a:r>
          </a:p>
        </p:txBody>
      </p:sp>
    </p:spTree>
    <p:extLst>
      <p:ext uri="{BB962C8B-B14F-4D97-AF65-F5344CB8AC3E}">
        <p14:creationId xmlns:p14="http://schemas.microsoft.com/office/powerpoint/2010/main" val="2895400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54ED9-2C0A-41A6-AA0A-27F34BFFA553}"/>
              </a:ext>
            </a:extLst>
          </p:cNvPr>
          <p:cNvSpPr>
            <a:spLocks noGrp="1"/>
          </p:cNvSpPr>
          <p:nvPr>
            <p:ph type="title"/>
          </p:nvPr>
        </p:nvSpPr>
        <p:spPr>
          <a:xfrm>
            <a:off x="841248" y="548640"/>
            <a:ext cx="3600860" cy="5431536"/>
          </a:xfrm>
        </p:spPr>
        <p:txBody>
          <a:bodyPr>
            <a:normAutofit/>
          </a:bodyPr>
          <a:lstStyle/>
          <a:p>
            <a:r>
              <a:rPr lang="en-US" sz="3400"/>
              <a:t>Conclusions and Recommendations</a:t>
            </a:r>
          </a:p>
        </p:txBody>
      </p:sp>
      <p:sp>
        <p:nvSpPr>
          <p:cNvPr id="3" name="Content Placeholder 2">
            <a:extLst>
              <a:ext uri="{FF2B5EF4-FFF2-40B4-BE49-F238E27FC236}">
                <a16:creationId xmlns:a16="http://schemas.microsoft.com/office/drawing/2014/main" id="{12D72786-E429-4363-96BA-8A81C9365F08}"/>
              </a:ext>
            </a:extLst>
          </p:cNvPr>
          <p:cNvSpPr>
            <a:spLocks noGrp="1"/>
          </p:cNvSpPr>
          <p:nvPr>
            <p:ph idx="1"/>
          </p:nvPr>
        </p:nvSpPr>
        <p:spPr>
          <a:xfrm>
            <a:off x="5126418" y="552091"/>
            <a:ext cx="6224335" cy="5431536"/>
          </a:xfrm>
        </p:spPr>
        <p:txBody>
          <a:bodyPr anchor="ctr">
            <a:normAutofit/>
          </a:bodyPr>
          <a:lstStyle/>
          <a:p>
            <a:r>
              <a:rPr lang="en-US" sz="2200"/>
              <a:t>There should be a conclusion for each of the research problems that motivated the study </a:t>
            </a:r>
          </a:p>
          <a:p>
            <a:r>
              <a:rPr lang="en-US" sz="2200"/>
              <a:t>Researchers' recommendations about what to do next based on the research findings follow the conclusions </a:t>
            </a:r>
          </a:p>
        </p:txBody>
      </p:sp>
    </p:spTree>
    <p:extLst>
      <p:ext uri="{BB962C8B-B14F-4D97-AF65-F5344CB8AC3E}">
        <p14:creationId xmlns:p14="http://schemas.microsoft.com/office/powerpoint/2010/main" val="2229409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04A-7DB5-4621-AC66-46C3DCFB4A32}"/>
              </a:ext>
            </a:extLst>
          </p:cNvPr>
          <p:cNvSpPr>
            <a:spLocks noGrp="1"/>
          </p:cNvSpPr>
          <p:nvPr>
            <p:ph type="title"/>
          </p:nvPr>
        </p:nvSpPr>
        <p:spPr>
          <a:xfrm>
            <a:off x="630936" y="640080"/>
            <a:ext cx="4818888" cy="1481328"/>
          </a:xfrm>
        </p:spPr>
        <p:txBody>
          <a:bodyPr anchor="b">
            <a:normAutofit/>
          </a:bodyPr>
          <a:lstStyle/>
          <a:p>
            <a:r>
              <a:rPr lang="en-US" sz="5400"/>
              <a:t>Appendices</a:t>
            </a:r>
          </a:p>
        </p:txBody>
      </p:sp>
      <p:sp>
        <p:nvSpPr>
          <p:cNvPr id="3" name="Content Placeholder 2">
            <a:extLst>
              <a:ext uri="{FF2B5EF4-FFF2-40B4-BE49-F238E27FC236}">
                <a16:creationId xmlns:a16="http://schemas.microsoft.com/office/drawing/2014/main" id="{05E04680-506F-46EF-BFAB-500B44B8090B}"/>
              </a:ext>
            </a:extLst>
          </p:cNvPr>
          <p:cNvSpPr>
            <a:spLocks noGrp="1"/>
          </p:cNvSpPr>
          <p:nvPr>
            <p:ph idx="1"/>
          </p:nvPr>
        </p:nvSpPr>
        <p:spPr>
          <a:xfrm>
            <a:off x="630936" y="2660904"/>
            <a:ext cx="4818888" cy="3547872"/>
          </a:xfrm>
        </p:spPr>
        <p:txBody>
          <a:bodyPr anchor="t">
            <a:normAutofit/>
          </a:bodyPr>
          <a:lstStyle/>
          <a:p>
            <a:r>
              <a:rPr lang="en-US" sz="1700"/>
              <a:t>The research report provides an archive of the project. Here are some things that should be included: </a:t>
            </a:r>
          </a:p>
          <a:p>
            <a:pPr lvl="1"/>
            <a:r>
              <a:rPr lang="en-US" sz="1700"/>
              <a:t>Copies of data collection forms </a:t>
            </a:r>
          </a:p>
          <a:p>
            <a:pPr lvl="1"/>
            <a:r>
              <a:rPr lang="en-US" sz="1700"/>
              <a:t>Univariate results and/or data tables (often placed on the data collection form) </a:t>
            </a:r>
          </a:p>
          <a:p>
            <a:pPr lvl="1"/>
            <a:r>
              <a:rPr lang="en-US" sz="1700"/>
              <a:t>Codebook </a:t>
            </a:r>
          </a:p>
          <a:p>
            <a:pPr lvl="1"/>
            <a:r>
              <a:rPr lang="en-US" sz="1700"/>
              <a:t>Technical appendix or any additional exhibits not included in results (if needed) </a:t>
            </a:r>
          </a:p>
          <a:p>
            <a:pPr lvl="1"/>
            <a:r>
              <a:rPr lang="en-US" sz="1700"/>
              <a:t>Data file </a:t>
            </a:r>
          </a:p>
          <a:p>
            <a:pPr lvl="1"/>
            <a:r>
              <a:rPr lang="en-US" sz="1700"/>
              <a:t>Bibliography</a:t>
            </a:r>
          </a:p>
        </p:txBody>
      </p:sp>
      <p:pic>
        <p:nvPicPr>
          <p:cNvPr id="4" name="Picture 3" descr="An illustration shows the title page (Page 1) of the written research report for Avery Fitness Center by Suter and Brown Research. The title reads as follows:&#10;A Deeper Understanding of Avery Fitness Center Customers&#10;Who are they, What services do they use, and What draws them to the center?&#10;Final Report">
            <a:extLst>
              <a:ext uri="{FF2B5EF4-FFF2-40B4-BE49-F238E27FC236}">
                <a16:creationId xmlns:a16="http://schemas.microsoft.com/office/drawing/2014/main" id="{B68851A6-D20A-4C45-90A7-BD29082D0200}"/>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rot="21600000">
            <a:off x="6681064" y="640080"/>
            <a:ext cx="4294935" cy="5577840"/>
          </a:xfrm>
          <a:prstGeom prst="rect">
            <a:avLst/>
          </a:prstGeom>
          <a:solidFill>
            <a:schemeClr val="bg1"/>
          </a:solidFill>
        </p:spPr>
      </p:pic>
    </p:spTree>
    <p:extLst>
      <p:ext uri="{BB962C8B-B14F-4D97-AF65-F5344CB8AC3E}">
        <p14:creationId xmlns:p14="http://schemas.microsoft.com/office/powerpoint/2010/main" val="3680454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E5E1D-6D2D-42E4-8C8F-01AC720A7927}"/>
              </a:ext>
            </a:extLst>
          </p:cNvPr>
          <p:cNvSpPr>
            <a:spLocks noGrp="1"/>
          </p:cNvSpPr>
          <p:nvPr>
            <p:ph type="title"/>
          </p:nvPr>
        </p:nvSpPr>
        <p:spPr/>
        <p:txBody>
          <a:bodyPr/>
          <a:lstStyle/>
          <a:p>
            <a:r>
              <a:rPr lang="en-US" dirty="0"/>
              <a:t>10-min Group Discussion</a:t>
            </a:r>
          </a:p>
        </p:txBody>
      </p:sp>
      <p:sp>
        <p:nvSpPr>
          <p:cNvPr id="3" name="Content Placeholder 2">
            <a:extLst>
              <a:ext uri="{FF2B5EF4-FFF2-40B4-BE49-F238E27FC236}">
                <a16:creationId xmlns:a16="http://schemas.microsoft.com/office/drawing/2014/main" id="{6C81B003-E5D5-4B1A-972E-8728BC9D74D6}"/>
              </a:ext>
            </a:extLst>
          </p:cNvPr>
          <p:cNvSpPr>
            <a:spLocks noGrp="1"/>
          </p:cNvSpPr>
          <p:nvPr>
            <p:ph idx="1"/>
          </p:nvPr>
        </p:nvSpPr>
        <p:spPr/>
        <p:txBody>
          <a:bodyPr/>
          <a:lstStyle/>
          <a:p>
            <a:r>
              <a:rPr lang="en-US" dirty="0">
                <a:hlinkClick r:id="rId2"/>
              </a:rPr>
              <a:t>Sign-up</a:t>
            </a:r>
            <a:r>
              <a:rPr lang="en-US" dirty="0"/>
              <a:t> for presentation day</a:t>
            </a:r>
          </a:p>
          <a:p>
            <a:r>
              <a:rPr lang="en-US" dirty="0"/>
              <a:t>Start initial data analysis</a:t>
            </a:r>
          </a:p>
        </p:txBody>
      </p:sp>
    </p:spTree>
    <p:extLst>
      <p:ext uri="{BB962C8B-B14F-4D97-AF65-F5344CB8AC3E}">
        <p14:creationId xmlns:p14="http://schemas.microsoft.com/office/powerpoint/2010/main" val="3980326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24">
            <a:extLst>
              <a:ext uri="{FF2B5EF4-FFF2-40B4-BE49-F238E27FC236}">
                <a16:creationId xmlns:a16="http://schemas.microsoft.com/office/drawing/2014/main" id="{9CDF6DAD-6680-48EA-B64B-A5F5A4E46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94" y="364885"/>
            <a:ext cx="6025896" cy="57929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BF0A34-6A7B-4740-9368-058C6CF03B61}"/>
              </a:ext>
            </a:extLst>
          </p:cNvPr>
          <p:cNvSpPr>
            <a:spLocks noGrp="1"/>
          </p:cNvSpPr>
          <p:nvPr>
            <p:ph type="title"/>
          </p:nvPr>
        </p:nvSpPr>
        <p:spPr>
          <a:xfrm>
            <a:off x="950976" y="700186"/>
            <a:ext cx="5374494" cy="1188720"/>
          </a:xfrm>
        </p:spPr>
        <p:txBody>
          <a:bodyPr anchor="ctr">
            <a:normAutofit/>
          </a:bodyPr>
          <a:lstStyle/>
          <a:p>
            <a:r>
              <a:rPr lang="en-US" sz="3700" dirty="0">
                <a:solidFill>
                  <a:schemeClr val="bg1"/>
                </a:solidFill>
              </a:rPr>
              <a:t>5-min Snippet – self-organized Criticality </a:t>
            </a:r>
          </a:p>
        </p:txBody>
      </p:sp>
      <p:sp>
        <p:nvSpPr>
          <p:cNvPr id="3" name="Content Placeholder 2">
            <a:extLst>
              <a:ext uri="{FF2B5EF4-FFF2-40B4-BE49-F238E27FC236}">
                <a16:creationId xmlns:a16="http://schemas.microsoft.com/office/drawing/2014/main" id="{575A68EA-7CC2-4D74-A560-2FCED6C34F1F}"/>
              </a:ext>
            </a:extLst>
          </p:cNvPr>
          <p:cNvSpPr>
            <a:spLocks noGrp="1"/>
          </p:cNvSpPr>
          <p:nvPr>
            <p:ph idx="1"/>
          </p:nvPr>
        </p:nvSpPr>
        <p:spPr>
          <a:xfrm>
            <a:off x="950976" y="2066544"/>
            <a:ext cx="5374494" cy="3788346"/>
          </a:xfrm>
        </p:spPr>
        <p:txBody>
          <a:bodyPr>
            <a:normAutofit/>
          </a:bodyPr>
          <a:lstStyle/>
          <a:p>
            <a:r>
              <a:rPr lang="en-US" sz="2200" dirty="0">
                <a:solidFill>
                  <a:schemeClr val="bg1"/>
                </a:solidFill>
              </a:rPr>
              <a:t>Books</a:t>
            </a:r>
          </a:p>
          <a:p>
            <a:pPr lvl="1"/>
            <a:r>
              <a:rPr lang="en-US" sz="2200" dirty="0">
                <a:solidFill>
                  <a:schemeClr val="bg1"/>
                </a:solidFill>
              </a:rPr>
              <a:t>The Tipping Point</a:t>
            </a:r>
          </a:p>
          <a:p>
            <a:pPr lvl="1"/>
            <a:r>
              <a:rPr lang="en-US" sz="2200" dirty="0">
                <a:solidFill>
                  <a:schemeClr val="bg1"/>
                </a:solidFill>
              </a:rPr>
              <a:t>Why most things fail? </a:t>
            </a:r>
          </a:p>
          <a:p>
            <a:pPr lvl="1"/>
            <a:r>
              <a:rPr lang="en-US" sz="2200" dirty="0">
                <a:solidFill>
                  <a:schemeClr val="bg1"/>
                </a:solidFill>
              </a:rPr>
              <a:t>Ubiquity </a:t>
            </a:r>
          </a:p>
          <a:p>
            <a:pPr lvl="1"/>
            <a:r>
              <a:rPr lang="en-US" sz="2200" dirty="0">
                <a:solidFill>
                  <a:schemeClr val="bg1"/>
                </a:solidFill>
              </a:rPr>
              <a:t>Critical Mass </a:t>
            </a:r>
          </a:p>
          <a:p>
            <a:r>
              <a:rPr lang="en-US" sz="2200" dirty="0">
                <a:solidFill>
                  <a:schemeClr val="bg1"/>
                </a:solidFill>
              </a:rPr>
              <a:t>Terms: </a:t>
            </a:r>
          </a:p>
          <a:p>
            <a:pPr lvl="1"/>
            <a:r>
              <a:rPr lang="en-US" sz="2200" dirty="0">
                <a:solidFill>
                  <a:schemeClr val="bg1"/>
                </a:solidFill>
              </a:rPr>
              <a:t>Critical point/mass </a:t>
            </a:r>
          </a:p>
          <a:p>
            <a:pPr lvl="1"/>
            <a:r>
              <a:rPr lang="en-US" sz="2200" dirty="0">
                <a:solidFill>
                  <a:schemeClr val="bg1"/>
                </a:solidFill>
              </a:rPr>
              <a:t>Turning/Inflection/Tipping point</a:t>
            </a:r>
          </a:p>
          <a:p>
            <a:pPr marL="457200" lvl="1" indent="0">
              <a:buNone/>
            </a:pPr>
            <a:endParaRPr lang="en-US" sz="2200" dirty="0">
              <a:solidFill>
                <a:schemeClr val="bg1"/>
              </a:solidFill>
            </a:endParaRPr>
          </a:p>
          <a:p>
            <a:pPr lvl="1"/>
            <a:endParaRPr lang="en-US" sz="2200" dirty="0">
              <a:solidFill>
                <a:schemeClr val="bg1"/>
              </a:solidFill>
            </a:endParaRPr>
          </a:p>
          <a:p>
            <a:endParaRPr lang="en-US" sz="2200" dirty="0">
              <a:solidFill>
                <a:schemeClr val="bg1"/>
              </a:solidFill>
            </a:endParaRPr>
          </a:p>
          <a:p>
            <a:endParaRPr lang="en-US" sz="2200" dirty="0">
              <a:solidFill>
                <a:schemeClr val="bg1"/>
              </a:solidFill>
            </a:endParaRPr>
          </a:p>
        </p:txBody>
      </p:sp>
      <p:pic>
        <p:nvPicPr>
          <p:cNvPr id="13" name="Picture 12" descr="Diagram&#10;&#10;Description automatically generated with medium confidence">
            <a:extLst>
              <a:ext uri="{FF2B5EF4-FFF2-40B4-BE49-F238E27FC236}">
                <a16:creationId xmlns:a16="http://schemas.microsoft.com/office/drawing/2014/main" id="{E68F1690-CCDA-453E-9F3E-35B200331CA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451499" y="365760"/>
            <a:ext cx="3621974" cy="2788920"/>
          </a:xfrm>
          <a:prstGeom prst="rect">
            <a:avLst/>
          </a:prstGeom>
        </p:spPr>
      </p:pic>
      <p:pic>
        <p:nvPicPr>
          <p:cNvPr id="11" name="Picture 10" descr="A picture containing outdoor, snow, nature, mountain&#10;&#10;Description automatically generated">
            <a:extLst>
              <a:ext uri="{FF2B5EF4-FFF2-40B4-BE49-F238E27FC236}">
                <a16:creationId xmlns:a16="http://schemas.microsoft.com/office/drawing/2014/main" id="{5836F82B-1DFC-4965-B397-892348E79E1D}"/>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173407" y="3368894"/>
            <a:ext cx="4178157" cy="2788920"/>
          </a:xfrm>
          <a:prstGeom prst="rect">
            <a:avLst/>
          </a:prstGeom>
        </p:spPr>
      </p:pic>
      <p:sp>
        <p:nvSpPr>
          <p:cNvPr id="4" name="Footer Placeholder 3">
            <a:extLst>
              <a:ext uri="{FF2B5EF4-FFF2-40B4-BE49-F238E27FC236}">
                <a16:creationId xmlns:a16="http://schemas.microsoft.com/office/drawing/2014/main" id="{EA8C62D1-D07B-40D0-8BAD-055F86695A7F}"/>
              </a:ext>
            </a:extLst>
          </p:cNvPr>
          <p:cNvSpPr>
            <a:spLocks noGrp="1"/>
          </p:cNvSpPr>
          <p:nvPr>
            <p:ph type="ftr" sz="quarter" idx="11"/>
          </p:nvPr>
        </p:nvSpPr>
        <p:spPr>
          <a:xfrm>
            <a:off x="2981324" y="6356350"/>
            <a:ext cx="3348513"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1B8855E2-24BB-4D6A-89E8-41D31DAF03E8}"/>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6AF1B4E-90EC-4A51-B6E5-B702C054ECB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179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34B83-E717-47BB-BBB2-8B0F8368DC9C}"/>
              </a:ext>
            </a:extLst>
          </p:cNvPr>
          <p:cNvSpPr>
            <a:spLocks noGrp="1"/>
          </p:cNvSpPr>
          <p:nvPr>
            <p:ph type="title"/>
          </p:nvPr>
        </p:nvSpPr>
        <p:spPr>
          <a:xfrm>
            <a:off x="5297762" y="329184"/>
            <a:ext cx="6251110" cy="1783080"/>
          </a:xfrm>
        </p:spPr>
        <p:txBody>
          <a:bodyPr anchor="b">
            <a:normAutofit/>
          </a:bodyPr>
          <a:lstStyle/>
          <a:p>
            <a:r>
              <a:rPr lang="en-US" sz="5400"/>
              <a:t>iClicker Question</a:t>
            </a:r>
          </a:p>
        </p:txBody>
      </p:sp>
      <p:pic>
        <p:nvPicPr>
          <p:cNvPr id="5" name="Picture 4" descr="Question mark on green pastel background">
            <a:extLst>
              <a:ext uri="{FF2B5EF4-FFF2-40B4-BE49-F238E27FC236}">
                <a16:creationId xmlns:a16="http://schemas.microsoft.com/office/drawing/2014/main" id="{97FEC2B4-6CB1-4585-B6A4-6DBC09E1D1EE}"/>
              </a:ext>
            </a:extLst>
          </p:cNvPr>
          <p:cNvPicPr>
            <a:picLocks noChangeAspect="1"/>
          </p:cNvPicPr>
          <p:nvPr/>
        </p:nvPicPr>
        <p:blipFill rotWithShape="1">
          <a:blip r:embed="rId3"/>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DFCD0F-7DFA-4F6D-99F6-272EFCCBC541}"/>
              </a:ext>
            </a:extLst>
          </p:cNvPr>
          <p:cNvSpPr>
            <a:spLocks noGrp="1"/>
          </p:cNvSpPr>
          <p:nvPr>
            <p:ph idx="1"/>
          </p:nvPr>
        </p:nvSpPr>
        <p:spPr>
          <a:xfrm>
            <a:off x="5297762" y="2706624"/>
            <a:ext cx="6251110" cy="3483864"/>
          </a:xfrm>
        </p:spPr>
        <p:txBody>
          <a:bodyPr>
            <a:normAutofit/>
          </a:bodyPr>
          <a:lstStyle/>
          <a:p>
            <a:pPr marL="0" indent="0">
              <a:buNone/>
            </a:pPr>
            <a:r>
              <a:rPr lang="en-US" sz="2200" dirty="0"/>
              <a:t>Why do we need to care about the F-test before implementing the 2-sample independent t-test?</a:t>
            </a:r>
          </a:p>
          <a:p>
            <a:pPr marL="514350" indent="-514350">
              <a:buFont typeface="+mj-lt"/>
              <a:buAutoNum type="alphaUcPeriod"/>
            </a:pPr>
            <a:r>
              <a:rPr lang="en-US" sz="2200" dirty="0"/>
              <a:t>Because we want to make sure the two variables’ variances are similar </a:t>
            </a:r>
          </a:p>
          <a:p>
            <a:pPr marL="514350" indent="-514350">
              <a:buFont typeface="+mj-lt"/>
              <a:buAutoNum type="alphaUcPeriod"/>
            </a:pPr>
            <a:r>
              <a:rPr lang="en-US" sz="2200" dirty="0"/>
              <a:t>Because we want to make sure the shape of the two distributions (of the two variables) are similar </a:t>
            </a:r>
          </a:p>
          <a:p>
            <a:pPr marL="514350" indent="-514350">
              <a:buFont typeface="+mj-lt"/>
              <a:buAutoNum type="alphaUcPeriod"/>
            </a:pPr>
            <a:r>
              <a:rPr lang="en-US" sz="2200" dirty="0"/>
              <a:t>Both A and B</a:t>
            </a:r>
          </a:p>
        </p:txBody>
      </p:sp>
    </p:spTree>
    <p:extLst>
      <p:ext uri="{BB962C8B-B14F-4D97-AF65-F5344CB8AC3E}">
        <p14:creationId xmlns:p14="http://schemas.microsoft.com/office/powerpoint/2010/main" val="1881540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34B83-E717-47BB-BBB2-8B0F8368DC9C}"/>
              </a:ext>
            </a:extLst>
          </p:cNvPr>
          <p:cNvSpPr>
            <a:spLocks noGrp="1"/>
          </p:cNvSpPr>
          <p:nvPr>
            <p:ph type="title"/>
          </p:nvPr>
        </p:nvSpPr>
        <p:spPr>
          <a:xfrm>
            <a:off x="5297762" y="329184"/>
            <a:ext cx="6251110" cy="1783080"/>
          </a:xfrm>
        </p:spPr>
        <p:txBody>
          <a:bodyPr anchor="b">
            <a:normAutofit/>
          </a:bodyPr>
          <a:lstStyle/>
          <a:p>
            <a:r>
              <a:rPr lang="en-US" sz="5400"/>
              <a:t>iClicker Question</a:t>
            </a:r>
          </a:p>
        </p:txBody>
      </p:sp>
      <p:pic>
        <p:nvPicPr>
          <p:cNvPr id="5" name="Picture 4" descr="Question mark on green pastel background">
            <a:extLst>
              <a:ext uri="{FF2B5EF4-FFF2-40B4-BE49-F238E27FC236}">
                <a16:creationId xmlns:a16="http://schemas.microsoft.com/office/drawing/2014/main" id="{9494E055-A8DD-45AA-ADD6-BA864995CF06}"/>
              </a:ext>
            </a:extLst>
          </p:cNvPr>
          <p:cNvPicPr>
            <a:picLocks noChangeAspect="1"/>
          </p:cNvPicPr>
          <p:nvPr/>
        </p:nvPicPr>
        <p:blipFill rotWithShape="1">
          <a:blip r:embed="rId3"/>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DFCD0F-7DFA-4F6D-99F6-272EFCCBC541}"/>
              </a:ext>
            </a:extLst>
          </p:cNvPr>
          <p:cNvSpPr>
            <a:spLocks noGrp="1"/>
          </p:cNvSpPr>
          <p:nvPr>
            <p:ph idx="1"/>
          </p:nvPr>
        </p:nvSpPr>
        <p:spPr>
          <a:xfrm>
            <a:off x="5297762" y="2706624"/>
            <a:ext cx="6251110" cy="3483864"/>
          </a:xfrm>
        </p:spPr>
        <p:txBody>
          <a:bodyPr>
            <a:normAutofit/>
          </a:bodyPr>
          <a:lstStyle/>
          <a:p>
            <a:pPr marL="0" indent="0">
              <a:buNone/>
            </a:pPr>
            <a:r>
              <a:rPr lang="en-US" sz="2200" dirty="0"/>
              <a:t>The null hypothesis of the 2-sample independent t-test is </a:t>
            </a:r>
          </a:p>
          <a:p>
            <a:pPr marL="514350" indent="-514350">
              <a:buFont typeface="+mj-lt"/>
              <a:buAutoNum type="alphaUcPeriod"/>
            </a:pPr>
            <a:r>
              <a:rPr lang="en-US" sz="2200" dirty="0"/>
              <a:t>The two variables’ means are equal </a:t>
            </a:r>
          </a:p>
          <a:p>
            <a:pPr marL="514350" indent="-514350">
              <a:buFont typeface="+mj-lt"/>
              <a:buAutoNum type="alphaUcPeriod"/>
            </a:pPr>
            <a:r>
              <a:rPr lang="en-US" sz="2200" dirty="0"/>
              <a:t>The two variables’ means are </a:t>
            </a:r>
            <a:r>
              <a:rPr lang="en-US" sz="2200" b="1" dirty="0"/>
              <a:t>NOT</a:t>
            </a:r>
            <a:r>
              <a:rPr lang="en-US" sz="2200" dirty="0"/>
              <a:t> equal </a:t>
            </a:r>
          </a:p>
          <a:p>
            <a:pPr marL="514350" indent="-514350">
              <a:buFont typeface="+mj-lt"/>
              <a:buAutoNum type="alphaUcPeriod"/>
            </a:pPr>
            <a:endParaRPr lang="en-US" sz="2200" dirty="0"/>
          </a:p>
        </p:txBody>
      </p:sp>
    </p:spTree>
    <p:extLst>
      <p:ext uri="{BB962C8B-B14F-4D97-AF65-F5344CB8AC3E}">
        <p14:creationId xmlns:p14="http://schemas.microsoft.com/office/powerpoint/2010/main" val="274036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800">
                <a:latin typeface="Franklin Gothic Book" panose="020B0503020102020204" pitchFamily="34" charset="0"/>
                <a:cs typeface="Segoe UI" panose="020B0502040204020203" pitchFamily="34" charset="0"/>
              </a:rPr>
              <a:t>Correlation</a:t>
            </a:r>
          </a:p>
        </p:txBody>
      </p:sp>
      <p:sp>
        <p:nvSpPr>
          <p:cNvPr id="48" name="Freeform: Shape 47">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56" name="Oval 55">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60" name="Freeform: Shape 59">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BD050-50CF-4503-9BE7-CFFD3DA5CD6D}"/>
              </a:ext>
            </a:extLst>
          </p:cNvPr>
          <p:cNvSpPr>
            <a:spLocks noGrp="1"/>
          </p:cNvSpPr>
          <p:nvPr>
            <p:ph type="title"/>
          </p:nvPr>
        </p:nvSpPr>
        <p:spPr/>
        <p:txBody>
          <a:bodyPr/>
          <a:lstStyle/>
          <a:p>
            <a:r>
              <a:rPr lang="en-US" dirty="0"/>
              <a:t>Correlation Sheet</a:t>
            </a:r>
          </a:p>
        </p:txBody>
      </p:sp>
      <p:sp>
        <p:nvSpPr>
          <p:cNvPr id="3" name="Content Placeholder 2">
            <a:extLst>
              <a:ext uri="{FF2B5EF4-FFF2-40B4-BE49-F238E27FC236}">
                <a16:creationId xmlns:a16="http://schemas.microsoft.com/office/drawing/2014/main" id="{AD0DB528-6EEA-4D6E-9103-E8FAF9A04A8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5568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33853E1-AD94-4DC1-B4B8-0C06016BC7B8}"/>
              </a:ext>
            </a:extLst>
          </p:cNvPr>
          <p:cNvPicPr>
            <a:picLocks noChangeAspect="1"/>
          </p:cNvPicPr>
          <p:nvPr/>
        </p:nvPicPr>
        <p:blipFill rotWithShape="1">
          <a:blip r:embed="rId2">
            <a:alphaModFix amt="35000"/>
          </a:blip>
          <a:srcRect t="4463" b="14310"/>
          <a:stretch/>
        </p:blipFill>
        <p:spPr>
          <a:xfrm>
            <a:off x="20" y="1"/>
            <a:ext cx="12191980" cy="6857999"/>
          </a:xfrm>
          <a:prstGeom prst="rect">
            <a:avLst/>
          </a:prstGeom>
        </p:spPr>
      </p:pic>
      <p:sp>
        <p:nvSpPr>
          <p:cNvPr id="2" name="Title 1">
            <a:extLst>
              <a:ext uri="{FF2B5EF4-FFF2-40B4-BE49-F238E27FC236}">
                <a16:creationId xmlns:a16="http://schemas.microsoft.com/office/drawing/2014/main" id="{ADDFA5F8-DDD2-4337-9D56-BFE698954576}"/>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Correlation test</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2">
            <a:extLst>
              <a:ext uri="{FF2B5EF4-FFF2-40B4-BE49-F238E27FC236}">
                <a16:creationId xmlns:a16="http://schemas.microsoft.com/office/drawing/2014/main" id="{A84B8ABC-4264-4C3C-93EF-DB495E9FC622}"/>
              </a:ext>
            </a:extLst>
          </p:cNvPr>
          <p:cNvGraphicFramePr>
            <a:graphicFrameLocks noGrp="1"/>
          </p:cNvGraphicFramePr>
          <p:nvPr>
            <p:ph idx="1"/>
            <p:extLst>
              <p:ext uri="{D42A27DB-BD31-4B8C-83A1-F6EECF244321}">
                <p14:modId xmlns:p14="http://schemas.microsoft.com/office/powerpoint/2010/main" val="654774346"/>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709594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5404FF-96FA-416D-BA0B-C9678688A19E}"/>
              </a:ext>
            </a:extLst>
          </p:cNvPr>
          <p:cNvSpPr>
            <a:spLocks noGrp="1"/>
          </p:cNvSpPr>
          <p:nvPr>
            <p:ph type="title"/>
          </p:nvPr>
        </p:nvSpPr>
        <p:spPr>
          <a:xfrm>
            <a:off x="612648" y="365125"/>
            <a:ext cx="5295015" cy="2063808"/>
          </a:xfrm>
        </p:spPr>
        <p:txBody>
          <a:bodyPr vert="horz" lIns="91440" tIns="45720" rIns="91440" bIns="45720" rtlCol="0" anchor="b">
            <a:normAutofit/>
          </a:bodyPr>
          <a:lstStyle/>
          <a:p>
            <a:r>
              <a:rPr lang="en-US" sz="5400"/>
              <a:t>Correlation visualization</a:t>
            </a:r>
          </a:p>
        </p:txBody>
      </p:sp>
      <p:sp>
        <p:nvSpPr>
          <p:cNvPr id="15"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07;p17">
            <a:extLst>
              <a:ext uri="{FF2B5EF4-FFF2-40B4-BE49-F238E27FC236}">
                <a16:creationId xmlns:a16="http://schemas.microsoft.com/office/drawing/2014/main" id="{ECE26569-4275-4C4D-A3B8-3792AD496FB4}"/>
              </a:ext>
            </a:extLst>
          </p:cNvPr>
          <p:cNvSpPr txBox="1"/>
          <p:nvPr/>
        </p:nvSpPr>
        <p:spPr>
          <a:xfrm>
            <a:off x="612648" y="2908005"/>
            <a:ext cx="5295015" cy="3268957"/>
          </a:xfrm>
          <a:prstGeom prst="rect">
            <a:avLst/>
          </a:prstGeom>
        </p:spPr>
        <p:txBody>
          <a:bodyPr spcFirstLastPara="1" vert="horz" lIns="91440" tIns="45720" rIns="91440" bIns="45720" rtlCol="0" anchorCtr="0">
            <a:normAutofit/>
          </a:bodyPr>
          <a:lstStyle/>
          <a:p>
            <a:pPr marL="0" marR="0" lvl="0" indent="-228600">
              <a:lnSpc>
                <a:spcPct val="90000"/>
              </a:lnSpc>
              <a:spcBef>
                <a:spcPts val="0"/>
              </a:spcBef>
              <a:spcAft>
                <a:spcPts val="600"/>
              </a:spcAft>
              <a:buFont typeface="Arial" panose="020B0604020202020204" pitchFamily="34" charset="0"/>
              <a:buChar char="•"/>
            </a:pPr>
            <a:endParaRPr lang="en-US" sz="2200"/>
          </a:p>
          <a:p>
            <a:pPr marL="0" marR="0" lvl="0" indent="-228600">
              <a:lnSpc>
                <a:spcPct val="90000"/>
              </a:lnSpc>
              <a:spcBef>
                <a:spcPts val="0"/>
              </a:spcBef>
              <a:spcAft>
                <a:spcPts val="600"/>
              </a:spcAft>
              <a:buFont typeface="Arial" panose="020B0604020202020204" pitchFamily="34" charset="0"/>
              <a:buChar char="•"/>
            </a:pPr>
            <a:r>
              <a:rPr lang="en-US" sz="2200"/>
              <a:t>if income and age correlation coefficient is 0.8. </a:t>
            </a:r>
            <a:r>
              <a:rPr lang="en-US" sz="2200" b="1"/>
              <a:t>Conclusion: </a:t>
            </a:r>
            <a:r>
              <a:rPr lang="en-US" sz="2200"/>
              <a:t>We would claim that income is highly and positively correlated with age, when age increases the income increases.</a:t>
            </a:r>
            <a:endParaRPr lang="en-US" sz="2200" b="0">
              <a:sym typeface="Arial"/>
            </a:endParaRPr>
          </a:p>
        </p:txBody>
      </p:sp>
      <p:pic>
        <p:nvPicPr>
          <p:cNvPr id="8" name="Google Shape;111;p17">
            <a:extLst>
              <a:ext uri="{FF2B5EF4-FFF2-40B4-BE49-F238E27FC236}">
                <a16:creationId xmlns:a16="http://schemas.microsoft.com/office/drawing/2014/main" id="{C3B63095-37C5-4E4E-8F73-E6C9E8074C22}"/>
              </a:ext>
            </a:extLst>
          </p:cNvPr>
          <p:cNvPicPr preferRelativeResize="0"/>
          <p:nvPr/>
        </p:nvPicPr>
        <p:blipFill>
          <a:blip r:embed="rId3"/>
          <a:stretch>
            <a:fillRect/>
          </a:stretch>
        </p:blipFill>
        <p:spPr>
          <a:xfrm>
            <a:off x="7065019" y="362384"/>
            <a:ext cx="1266360" cy="2884488"/>
          </a:xfrm>
          <a:prstGeom prst="rect">
            <a:avLst/>
          </a:prstGeom>
          <a:noFill/>
        </p:spPr>
      </p:pic>
      <p:pic>
        <p:nvPicPr>
          <p:cNvPr id="7" name="Google Shape;110;p17">
            <a:extLst>
              <a:ext uri="{FF2B5EF4-FFF2-40B4-BE49-F238E27FC236}">
                <a16:creationId xmlns:a16="http://schemas.microsoft.com/office/drawing/2014/main" id="{5F7B6131-BE02-4CEB-B12B-50C7B6DCFE28}"/>
              </a:ext>
            </a:extLst>
          </p:cNvPr>
          <p:cNvPicPr preferRelativeResize="0"/>
          <p:nvPr/>
        </p:nvPicPr>
        <p:blipFill>
          <a:blip r:embed="rId4"/>
          <a:stretch>
            <a:fillRect/>
          </a:stretch>
        </p:blipFill>
        <p:spPr>
          <a:xfrm>
            <a:off x="9224328" y="711756"/>
            <a:ext cx="2603605" cy="2185742"/>
          </a:xfrm>
          <a:prstGeom prst="rect">
            <a:avLst/>
          </a:prstGeom>
          <a:noFill/>
        </p:spPr>
      </p:pic>
      <p:pic>
        <p:nvPicPr>
          <p:cNvPr id="6" name="Google Shape;109;p17">
            <a:extLst>
              <a:ext uri="{FF2B5EF4-FFF2-40B4-BE49-F238E27FC236}">
                <a16:creationId xmlns:a16="http://schemas.microsoft.com/office/drawing/2014/main" id="{5E851EB9-2681-400B-96FA-E53A12AF4659}"/>
              </a:ext>
            </a:extLst>
          </p:cNvPr>
          <p:cNvPicPr preferRelativeResize="0"/>
          <p:nvPr/>
        </p:nvPicPr>
        <p:blipFill>
          <a:blip r:embed="rId5"/>
          <a:stretch>
            <a:fillRect/>
          </a:stretch>
        </p:blipFill>
        <p:spPr>
          <a:xfrm>
            <a:off x="7387842" y="3426258"/>
            <a:ext cx="3448645" cy="2750705"/>
          </a:xfrm>
          <a:prstGeom prst="rect">
            <a:avLst/>
          </a:prstGeom>
          <a:noFill/>
        </p:spPr>
      </p:pic>
      <p:sp>
        <p:nvSpPr>
          <p:cNvPr id="5" name="Google Shape;108;p17">
            <a:extLst>
              <a:ext uri="{FF2B5EF4-FFF2-40B4-BE49-F238E27FC236}">
                <a16:creationId xmlns:a16="http://schemas.microsoft.com/office/drawing/2014/main" id="{65BA68C1-F5BA-4627-8932-08018F90B098}"/>
              </a:ext>
            </a:extLst>
          </p:cNvPr>
          <p:cNvSpPr txBox="1"/>
          <p:nvPr/>
        </p:nvSpPr>
        <p:spPr>
          <a:xfrm>
            <a:off x="2689922" y="4788200"/>
            <a:ext cx="7694700" cy="673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600"/>
              </a:spcAft>
              <a:buNone/>
            </a:pPr>
            <a:r>
              <a:rPr lang="en-US" sz="2500"/>
              <a:t>X-axis: income. Y-axis: age</a:t>
            </a:r>
            <a:endParaRPr lang="en-US" sz="2500" b="0">
              <a:latin typeface="Arial"/>
              <a:ea typeface="Arial"/>
              <a:cs typeface="Arial"/>
              <a:sym typeface="Arial"/>
            </a:endParaRPr>
          </a:p>
        </p:txBody>
      </p:sp>
    </p:spTree>
    <p:extLst>
      <p:ext uri="{BB962C8B-B14F-4D97-AF65-F5344CB8AC3E}">
        <p14:creationId xmlns:p14="http://schemas.microsoft.com/office/powerpoint/2010/main" val="148140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100">
                <a:latin typeface="Franklin Gothic Book" panose="020B0503020102020204" pitchFamily="34" charset="0"/>
                <a:cs typeface="Segoe UI" panose="020B0502040204020203" pitchFamily="34" charset="0"/>
              </a:rPr>
              <a:t>Chapter 20: The Written Research Report</a:t>
            </a:r>
          </a:p>
        </p:txBody>
      </p:sp>
      <p:sp>
        <p:nvSpPr>
          <p:cNvPr id="16" name="Freeform: Shape 15">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24" name="Oval 23">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28" name="Freeform: Shape 27">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280277973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1977</TotalTime>
  <Words>1655</Words>
  <Application>Microsoft Office PowerPoint</Application>
  <PresentationFormat>Widescreen</PresentationFormat>
  <Paragraphs>178</Paragraphs>
  <Slides>26</Slides>
  <Notes>15</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Franklin Gothic Book</vt:lpstr>
      <vt:lpstr>Roboto</vt:lpstr>
      <vt:lpstr>SourceSansPro</vt:lpstr>
      <vt:lpstr>Office Theme</vt:lpstr>
      <vt:lpstr>Happy Monday</vt:lpstr>
      <vt:lpstr>iClicker Question</vt:lpstr>
      <vt:lpstr>iClicker Question</vt:lpstr>
      <vt:lpstr>iClicker Question</vt:lpstr>
      <vt:lpstr>Correlation</vt:lpstr>
      <vt:lpstr>Correlation Sheet</vt:lpstr>
      <vt:lpstr>Correlation test</vt:lpstr>
      <vt:lpstr>Correlation visualization</vt:lpstr>
      <vt:lpstr>Chapter 20: The Written Research Report</vt:lpstr>
      <vt:lpstr>Learning Objectives</vt:lpstr>
      <vt:lpstr>The Written Research Report</vt:lpstr>
      <vt:lpstr>The Paradox of Completeness</vt:lpstr>
      <vt:lpstr>Accuracy</vt:lpstr>
      <vt:lpstr>Examples of Inaccuracy </vt:lpstr>
      <vt:lpstr>Clarity</vt:lpstr>
      <vt:lpstr>How to Achieve Clarity</vt:lpstr>
      <vt:lpstr>Written Research Report Outline</vt:lpstr>
      <vt:lpstr>Written Research Report Outline</vt:lpstr>
      <vt:lpstr>Executive Summary</vt:lpstr>
      <vt:lpstr>Introduction</vt:lpstr>
      <vt:lpstr>Method</vt:lpstr>
      <vt:lpstr>Results</vt:lpstr>
      <vt:lpstr>Conclusions and Recommendations</vt:lpstr>
      <vt:lpstr>Appendices</vt:lpstr>
      <vt:lpstr>10-min Group Discussion</vt:lpstr>
      <vt:lpstr>5-min Snippet – self-organized Criticality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dc:title>
  <dc:creator>Nguyen, Mike (MU-Student)</dc:creator>
  <cp:lastModifiedBy>Nguyen, Mike (MU-Student)</cp:lastModifiedBy>
  <cp:revision>7</cp:revision>
  <dcterms:created xsi:type="dcterms:W3CDTF">2021-06-02T01:42:57Z</dcterms:created>
  <dcterms:modified xsi:type="dcterms:W3CDTF">2021-10-31T00:47:17Z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