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handoutMasterIdLst>
    <p:handoutMasterId r:id="rId3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82" r:id="rId19"/>
    <p:sldId id="283" r:id="rId20"/>
    <p:sldId id="284" r:id="rId21"/>
    <p:sldId id="285" r:id="rId22"/>
    <p:sldId id="286" r:id="rId23"/>
    <p:sldId id="287" r:id="rId24"/>
    <p:sldId id="288" r:id="rId25"/>
    <p:sldId id="289" r:id="rId26"/>
    <p:sldId id="290" r:id="rId27"/>
    <p:sldId id="291" r:id="rId28"/>
    <p:sldId id="299" r:id="rId29"/>
    <p:sldId id="297" r:id="rId30"/>
    <p:sldId id="29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321" autoAdjust="0"/>
  </p:normalViewPr>
  <p:slideViewPr>
    <p:cSldViewPr snapToGrid="0">
      <p:cViewPr varScale="1">
        <p:scale>
          <a:sx n="84" d="100"/>
          <a:sy n="84" d="100"/>
        </p:scale>
        <p:origin x="1494" y="96"/>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10/30/2021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10/30/2021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945909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wanted three approximately equal-sized education groups instead of six, we could use the </a:t>
            </a:r>
            <a:r>
              <a:rPr lang="en-US" b="1" dirty="0">
                <a:solidFill>
                  <a:schemeClr val="tx2"/>
                </a:solidFill>
              </a:rPr>
              <a:t>cumulative percentage breakdown</a:t>
            </a:r>
            <a:r>
              <a:rPr lang="en-US" dirty="0"/>
              <a:t> to construct the groups.</a:t>
            </a:r>
            <a:endParaRPr lang="en-US" sz="1100" dirty="0"/>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41521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10/30/2021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fontScale="90000"/>
          </a:bodyPr>
          <a:lstStyle/>
          <a:p>
            <a:pPr algn="l"/>
            <a:r>
              <a:rPr lang="en-US" sz="4400" dirty="0">
                <a:latin typeface="Franklin Gothic Book" panose="020B0503020102020204" pitchFamily="34" charset="0"/>
                <a:cs typeface="Segoe UI" panose="020B0502040204020203" pitchFamily="34" charset="0"/>
              </a:rPr>
              <a:t>Chapter 17: Analysis and Interpretation: Individual Variables Independently </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C5899A-3B32-4B30-9992-195B70AAC0ED}"/>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5400" kern="1200">
                <a:solidFill>
                  <a:schemeClr val="tx1"/>
                </a:solidFill>
                <a:latin typeface="+mj-lt"/>
                <a:ea typeface="+mj-ea"/>
                <a:cs typeface="+mj-cs"/>
              </a:rPr>
              <a:t>Presenting Frequency Analysis Results</a:t>
            </a:r>
          </a:p>
        </p:txBody>
      </p:sp>
      <p:sp>
        <p:nvSpPr>
          <p:cNvPr id="1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table" descr="Table&#10;&#10;Description automatically generated">
            <a:extLst>
              <a:ext uri="{FF2B5EF4-FFF2-40B4-BE49-F238E27FC236}">
                <a16:creationId xmlns:a16="http://schemas.microsoft.com/office/drawing/2014/main" id="{0037A083-1365-480A-9E2C-225029CDDFB4}"/>
              </a:ext>
            </a:extLst>
          </p:cNvPr>
          <p:cNvPicPr>
            <a:picLocks noChangeAspect="1"/>
          </p:cNvPicPr>
          <p:nvPr/>
        </p:nvPicPr>
        <p:blipFill>
          <a:blip r:embed="rId2"/>
          <a:stretch>
            <a:fillRect/>
          </a:stretch>
        </p:blipFill>
        <p:spPr>
          <a:xfrm>
            <a:off x="4654296" y="1068912"/>
            <a:ext cx="6894576" cy="3037679"/>
          </a:xfrm>
          <a:prstGeom prst="rect">
            <a:avLst/>
          </a:prstGeom>
        </p:spPr>
      </p:pic>
      <p:sp>
        <p:nvSpPr>
          <p:cNvPr id="5" name="Content Placeholder 3">
            <a:extLst>
              <a:ext uri="{FF2B5EF4-FFF2-40B4-BE49-F238E27FC236}">
                <a16:creationId xmlns:a16="http://schemas.microsoft.com/office/drawing/2014/main" id="{DD9CD866-B48B-49EA-BAA6-5FCD69D5D511}"/>
              </a:ext>
            </a:extLst>
          </p:cNvPr>
          <p:cNvSpPr>
            <a:spLocks noGrp="1"/>
          </p:cNvSpPr>
          <p:nvPr/>
        </p:nvSpPr>
        <p:spPr bwMode="auto">
          <a:xfrm>
            <a:off x="4654296" y="4798577"/>
            <a:ext cx="6894576" cy="1428487"/>
          </a:xfrm>
          <a:prstGeom prst="rect">
            <a:avLst/>
          </a:prstGeom>
        </p:spPr>
        <p:txBody>
          <a:bodyPr vert="horz" lIns="91440" tIns="45720" rIns="91440" bIns="45720" numCol="1" rtlCol="0" anchor="t"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2200">
                <a:latin typeface="+mn-lt"/>
                <a:ea typeface="+mn-ea"/>
                <a:cs typeface="+mn-cs"/>
              </a:rPr>
              <a:t>(missing = 9)</a:t>
            </a:r>
          </a:p>
        </p:txBody>
      </p:sp>
    </p:spTree>
    <p:extLst>
      <p:ext uri="{BB962C8B-B14F-4D97-AF65-F5344CB8AC3E}">
        <p14:creationId xmlns:p14="http://schemas.microsoft.com/office/powerpoint/2010/main" val="3380959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71CDC4-16A7-4F79-AA8F-56ACB456C8A7}"/>
              </a:ext>
            </a:extLst>
          </p:cNvPr>
          <p:cNvSpPr>
            <a:spLocks noGrp="1"/>
          </p:cNvSpPr>
          <p:nvPr>
            <p:ph type="title"/>
          </p:nvPr>
        </p:nvSpPr>
        <p:spPr>
          <a:xfrm>
            <a:off x="841248" y="548640"/>
            <a:ext cx="3600860" cy="5431536"/>
          </a:xfrm>
        </p:spPr>
        <p:txBody>
          <a:bodyPr>
            <a:normAutofit/>
          </a:bodyPr>
          <a:lstStyle/>
          <a:p>
            <a:r>
              <a:rPr lang="en-US" sz="5400"/>
              <a:t>Uses of Frequency Analysis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9DB7F9-A2A7-4EFE-B75A-3986C93E0933}"/>
              </a:ext>
            </a:extLst>
          </p:cNvPr>
          <p:cNvSpPr>
            <a:spLocks noGrp="1"/>
          </p:cNvSpPr>
          <p:nvPr>
            <p:ph idx="1"/>
          </p:nvPr>
        </p:nvSpPr>
        <p:spPr>
          <a:xfrm>
            <a:off x="5126418" y="552091"/>
            <a:ext cx="6224335" cy="5431536"/>
          </a:xfrm>
        </p:spPr>
        <p:txBody>
          <a:bodyPr anchor="ctr">
            <a:normAutofit/>
          </a:bodyPr>
          <a:lstStyle/>
          <a:p>
            <a:r>
              <a:rPr lang="en-US" sz="2200"/>
              <a:t>Univariate categorical analysis</a:t>
            </a:r>
          </a:p>
          <a:p>
            <a:r>
              <a:rPr lang="en-US" sz="2200"/>
              <a:t>Identify blunders and cases</a:t>
            </a:r>
          </a:p>
          <a:p>
            <a:r>
              <a:rPr lang="en-US" sz="2200"/>
              <a:t>Identify outliers</a:t>
            </a:r>
          </a:p>
          <a:p>
            <a:pPr lvl="1"/>
            <a:r>
              <a:rPr lang="en-US" sz="2200" b="1"/>
              <a:t>Outlier</a:t>
            </a:r>
            <a:r>
              <a:rPr lang="en-US" sz="2200"/>
              <a:t>: an observation so different in magnitude from the rest of the observation that the analyst chooses to treat it as a special case</a:t>
            </a:r>
          </a:p>
          <a:p>
            <a:r>
              <a:rPr lang="en-US" sz="2200"/>
              <a:t>Identify the median </a:t>
            </a:r>
          </a:p>
          <a:p>
            <a:endParaRPr lang="en-US" sz="2200"/>
          </a:p>
        </p:txBody>
      </p:sp>
    </p:spTree>
    <p:extLst>
      <p:ext uri="{BB962C8B-B14F-4D97-AF65-F5344CB8AC3E}">
        <p14:creationId xmlns:p14="http://schemas.microsoft.com/office/powerpoint/2010/main" val="381682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63C56A8-FC47-4C83-8F0B-F1565D7A0E9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Uses of Frequency Analysis</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n illustration shows a histogram of respondent age. The horizontal axis denotes the age in years ranging from 0 to 100 years with intervals of 20 years, and the vertical axis denotes the frequency ranging from 0 to 40 with intervals of 10. The approximate data from the histogram is as follows:&#10;Age: 20, Frequency: 1.&#10;Age: 40, Frequency: 3.&#10;Age: 60, Frequency: 35.&#10;Age: 80, Frequency: 32.&#10;Data on the extreme right corner reads as follows: Mean = 68.64, Standard Deviation = 11.873; N = 224.">
            <a:extLst>
              <a:ext uri="{FF2B5EF4-FFF2-40B4-BE49-F238E27FC236}">
                <a16:creationId xmlns:a16="http://schemas.microsoft.com/office/drawing/2014/main" id="{9B3D90B1-B6C1-4294-B0F2-045646A72243}"/>
              </a:ext>
            </a:extLst>
          </p:cNvPr>
          <p:cNvPicPr>
            <a:picLocks noGrp="1" noChangeAspect="1" noChangeArrowheads="1"/>
          </p:cNvPicPr>
          <p:nvPr/>
        </p:nvPicPr>
        <p:blipFill rotWithShape="1">
          <a:blip r:embed="rId2">
            <a:extLst>
              <a:ext uri="{28A0092B-C50C-407E-A947-70E740481C1C}">
                <a14:useLocalDpi xmlns:a14="http://schemas.microsoft.com/office/drawing/2010/main" val="0"/>
              </a:ext>
            </a:extLst>
          </a:blip>
          <a:srcRect t="1116" b="1"/>
          <a:stretch/>
        </p:blipFill>
        <p:spPr bwMode="auto">
          <a:xfrm>
            <a:off x="5536648" y="625684"/>
            <a:ext cx="6164252" cy="545538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9264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3D8F0-0C46-493D-BCD4-15D7054C4139}"/>
              </a:ext>
            </a:extLst>
          </p:cNvPr>
          <p:cNvSpPr>
            <a:spLocks noGrp="1"/>
          </p:cNvSpPr>
          <p:nvPr>
            <p:ph type="title"/>
          </p:nvPr>
        </p:nvSpPr>
        <p:spPr>
          <a:xfrm>
            <a:off x="6234330" y="803325"/>
            <a:ext cx="5314536" cy="1325563"/>
          </a:xfrm>
        </p:spPr>
        <p:txBody>
          <a:bodyPr>
            <a:normAutofit/>
          </a:bodyPr>
          <a:lstStyle/>
          <a:p>
            <a:r>
              <a:rPr lang="en-US"/>
              <a:t>Uses of Frequency Analysis</a:t>
            </a:r>
            <a:endParaRPr lang="en-US" dirty="0"/>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Graph">
            <a:extLst>
              <a:ext uri="{FF2B5EF4-FFF2-40B4-BE49-F238E27FC236}">
                <a16:creationId xmlns:a16="http://schemas.microsoft.com/office/drawing/2014/main" id="{200A3B97-2B5A-45C3-9996-EC647761A0C6}"/>
              </a:ext>
            </a:extLst>
          </p:cNvPr>
          <p:cNvPicPr>
            <a:picLocks noChangeAspect="1"/>
          </p:cNvPicPr>
          <p:nvPr/>
        </p:nvPicPr>
        <p:blipFill rotWithShape="1">
          <a:blip r:embed="rId2"/>
          <a:srcRect l="14294" r="25561" b="1"/>
          <a:stretch/>
        </p:blipFill>
        <p:spPr>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sp>
        <p:nvSpPr>
          <p:cNvPr id="3" name="Content Placeholder 2">
            <a:extLst>
              <a:ext uri="{FF2B5EF4-FFF2-40B4-BE49-F238E27FC236}">
                <a16:creationId xmlns:a16="http://schemas.microsoft.com/office/drawing/2014/main" id="{67B9C53C-A333-40F5-9B7B-19E258709B3A}"/>
              </a:ext>
            </a:extLst>
          </p:cNvPr>
          <p:cNvSpPr>
            <a:spLocks noGrp="1"/>
          </p:cNvSpPr>
          <p:nvPr>
            <p:ph idx="1"/>
          </p:nvPr>
        </p:nvSpPr>
        <p:spPr>
          <a:xfrm>
            <a:off x="6234329" y="2279018"/>
            <a:ext cx="5314543" cy="3375920"/>
          </a:xfrm>
        </p:spPr>
        <p:txBody>
          <a:bodyPr anchor="t">
            <a:normAutofit/>
          </a:bodyPr>
          <a:lstStyle/>
          <a:p>
            <a:r>
              <a:rPr lang="en-US" sz="1800"/>
              <a:t>Histogram</a:t>
            </a:r>
          </a:p>
          <a:p>
            <a:pPr lvl="1"/>
            <a:r>
              <a:rPr lang="en-US" sz="1800"/>
              <a:t>A form of bar chart on which the values of the variable are placed along the x-axis and the absolute or relative frequency of the values is shown on the y-axis</a:t>
            </a:r>
          </a:p>
        </p:txBody>
      </p:sp>
    </p:spTree>
    <p:extLst>
      <p:ext uri="{BB962C8B-B14F-4D97-AF65-F5344CB8AC3E}">
        <p14:creationId xmlns:p14="http://schemas.microsoft.com/office/powerpoint/2010/main" val="236173077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8F839F-CF08-468B-9449-AB3A8DBBF824}"/>
              </a:ext>
            </a:extLst>
          </p:cNvPr>
          <p:cNvSpPr>
            <a:spLocks noGrp="1"/>
          </p:cNvSpPr>
          <p:nvPr>
            <p:ph type="title"/>
          </p:nvPr>
        </p:nvSpPr>
        <p:spPr>
          <a:xfrm>
            <a:off x="630936" y="640823"/>
            <a:ext cx="3419856" cy="5583148"/>
          </a:xfrm>
        </p:spPr>
        <p:txBody>
          <a:bodyPr anchor="ctr">
            <a:normAutofit/>
          </a:bodyPr>
          <a:lstStyle/>
          <a:p>
            <a:r>
              <a:rPr lang="en-US" sz="5400"/>
              <a:t>Uses of Frequency Analysis</a:t>
            </a:r>
          </a:p>
        </p:txBody>
      </p:sp>
      <p:sp>
        <p:nvSpPr>
          <p:cNvPr id="1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table">
            <a:extLst>
              <a:ext uri="{FF2B5EF4-FFF2-40B4-BE49-F238E27FC236}">
                <a16:creationId xmlns:a16="http://schemas.microsoft.com/office/drawing/2014/main" id="{5B9B6CA6-82F3-45F2-ABF3-FD05C7D7D85B}"/>
              </a:ext>
            </a:extLst>
          </p:cNvPr>
          <p:cNvPicPr>
            <a:picLocks noChangeAspect="1"/>
          </p:cNvPicPr>
          <p:nvPr/>
        </p:nvPicPr>
        <p:blipFill>
          <a:blip r:embed="rId2"/>
          <a:stretch>
            <a:fillRect/>
          </a:stretch>
        </p:blipFill>
        <p:spPr>
          <a:xfrm>
            <a:off x="4654296" y="1539350"/>
            <a:ext cx="6894576" cy="2096803"/>
          </a:xfrm>
          <a:prstGeom prst="rect">
            <a:avLst/>
          </a:prstGeom>
        </p:spPr>
      </p:pic>
      <p:sp>
        <p:nvSpPr>
          <p:cNvPr id="3" name="Content Placeholder 2">
            <a:extLst>
              <a:ext uri="{FF2B5EF4-FFF2-40B4-BE49-F238E27FC236}">
                <a16:creationId xmlns:a16="http://schemas.microsoft.com/office/drawing/2014/main" id="{B1821E21-C50F-47F4-9339-D3A1695C2B5E}"/>
              </a:ext>
            </a:extLst>
          </p:cNvPr>
          <p:cNvSpPr>
            <a:spLocks noGrp="1"/>
          </p:cNvSpPr>
          <p:nvPr>
            <p:ph idx="1"/>
          </p:nvPr>
        </p:nvSpPr>
        <p:spPr>
          <a:xfrm>
            <a:off x="4654296" y="4798577"/>
            <a:ext cx="6894576" cy="1428487"/>
          </a:xfrm>
        </p:spPr>
        <p:txBody>
          <a:bodyPr anchor="t">
            <a:normAutofit/>
          </a:bodyPr>
          <a:lstStyle/>
          <a:p>
            <a:r>
              <a:rPr lang="en-US" sz="2200"/>
              <a:t>The MEDIAN level of education is found by identifying the level that contains the 50</a:t>
            </a:r>
            <a:r>
              <a:rPr lang="en-US" sz="2200" baseline="30000"/>
              <a:t>th</a:t>
            </a:r>
            <a:r>
              <a:rPr lang="en-US" sz="2200"/>
              <a:t> percentile in the frequency distribution. </a:t>
            </a:r>
          </a:p>
        </p:txBody>
      </p:sp>
      <p:sp>
        <p:nvSpPr>
          <p:cNvPr id="4" name="Content Placeholder 3">
            <a:extLst>
              <a:ext uri="{FF2B5EF4-FFF2-40B4-BE49-F238E27FC236}">
                <a16:creationId xmlns:a16="http://schemas.microsoft.com/office/drawing/2014/main" id="{3FB9A4D5-F86B-4195-8052-F4E03AECFBAB}"/>
              </a:ext>
            </a:extLst>
          </p:cNvPr>
          <p:cNvSpPr>
            <a:spLocks noGrp="1"/>
          </p:cNvSpPr>
          <p:nvPr/>
        </p:nvSpPr>
        <p:spPr bwMode="auto">
          <a:xfrm>
            <a:off x="4654296" y="1066910"/>
            <a:ext cx="8229600" cy="472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1800" b="1" dirty="0"/>
              <a:t>Exhibit 17.2  </a:t>
            </a:r>
            <a:r>
              <a:rPr lang="en-US" sz="1800" dirty="0"/>
              <a:t>Avery Fitness Center: Level of Education</a:t>
            </a:r>
          </a:p>
        </p:txBody>
      </p:sp>
    </p:spTree>
    <p:extLst>
      <p:ext uri="{BB962C8B-B14F-4D97-AF65-F5344CB8AC3E}">
        <p14:creationId xmlns:p14="http://schemas.microsoft.com/office/powerpoint/2010/main" val="3914184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206979-713B-4BB3-898D-48B373415CEE}"/>
              </a:ext>
            </a:extLst>
          </p:cNvPr>
          <p:cNvSpPr>
            <a:spLocks noGrp="1"/>
          </p:cNvSpPr>
          <p:nvPr>
            <p:ph type="title"/>
          </p:nvPr>
        </p:nvSpPr>
        <p:spPr>
          <a:xfrm>
            <a:off x="838201" y="365125"/>
            <a:ext cx="5251316" cy="1807305"/>
          </a:xfrm>
        </p:spPr>
        <p:txBody>
          <a:bodyPr>
            <a:normAutofit/>
          </a:bodyPr>
          <a:lstStyle/>
          <a:p>
            <a:r>
              <a:rPr lang="en-US" sz="4100"/>
              <a:t>Converting Continuous Measures to Categorial Measures</a:t>
            </a:r>
          </a:p>
        </p:txBody>
      </p:sp>
      <p:sp>
        <p:nvSpPr>
          <p:cNvPr id="3" name="Content Placeholder 2">
            <a:extLst>
              <a:ext uri="{FF2B5EF4-FFF2-40B4-BE49-F238E27FC236}">
                <a16:creationId xmlns:a16="http://schemas.microsoft.com/office/drawing/2014/main" id="{EC183921-E837-4449-98DF-F5F7861A8897}"/>
              </a:ext>
            </a:extLst>
          </p:cNvPr>
          <p:cNvSpPr>
            <a:spLocks noGrp="1"/>
          </p:cNvSpPr>
          <p:nvPr>
            <p:ph idx="1"/>
          </p:nvPr>
        </p:nvSpPr>
        <p:spPr>
          <a:xfrm>
            <a:off x="838200" y="2333297"/>
            <a:ext cx="4619621" cy="3843666"/>
          </a:xfrm>
        </p:spPr>
        <p:txBody>
          <a:bodyPr>
            <a:normAutofit/>
          </a:bodyPr>
          <a:lstStyle/>
          <a:p>
            <a:r>
              <a:rPr lang="en-US" sz="2000"/>
              <a:t>Sometimes it is useful to convert continuous measure to categorical measures </a:t>
            </a:r>
          </a:p>
          <a:p>
            <a:pPr lvl="1"/>
            <a:r>
              <a:rPr lang="en-US" sz="2000"/>
              <a:t>This is legitimate because measures at higher levels of measurement (in this case, continuous measures) have all the properties of measures at lower levels of measurement (categorical measures) </a:t>
            </a:r>
          </a:p>
          <a:p>
            <a:pPr lvl="1"/>
            <a:r>
              <a:rPr lang="en-US" sz="2000"/>
              <a:t>Why do this? Ease of interpretation</a:t>
            </a:r>
          </a:p>
        </p:txBody>
      </p:sp>
      <p:pic>
        <p:nvPicPr>
          <p:cNvPr id="5" name="Picture 4" descr="Close-up of wooden white and yellow ruler">
            <a:extLst>
              <a:ext uri="{FF2B5EF4-FFF2-40B4-BE49-F238E27FC236}">
                <a16:creationId xmlns:a16="http://schemas.microsoft.com/office/drawing/2014/main" id="{FA0950B4-0838-4EB5-91FD-BE01A2DE2563}"/>
              </a:ext>
            </a:extLst>
          </p:cNvPr>
          <p:cNvPicPr>
            <a:picLocks noChangeAspect="1"/>
          </p:cNvPicPr>
          <p:nvPr/>
        </p:nvPicPr>
        <p:blipFill rotWithShape="1">
          <a:blip r:embed="rId2"/>
          <a:srcRect l="10481" r="24309"/>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091506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4654296" y="329184"/>
            <a:ext cx="6894576" cy="1783080"/>
          </a:xfrm>
        </p:spPr>
        <p:txBody>
          <a:bodyPr anchor="b">
            <a:normAutofit/>
          </a:bodyPr>
          <a:lstStyle/>
          <a:p>
            <a:r>
              <a:rPr lang="en-US" sz="5400"/>
              <a:t>Common Approaches </a:t>
            </a:r>
          </a:p>
        </p:txBody>
      </p:sp>
      <p:pic>
        <p:nvPicPr>
          <p:cNvPr id="5" name="Picture 4" descr="Question mark on green pastel background">
            <a:extLst>
              <a:ext uri="{FF2B5EF4-FFF2-40B4-BE49-F238E27FC236}">
                <a16:creationId xmlns:a16="http://schemas.microsoft.com/office/drawing/2014/main" id="{B06FC3B8-D919-4B9F-8564-1326FD31C1CE}"/>
              </a:ext>
            </a:extLst>
          </p:cNvPr>
          <p:cNvPicPr>
            <a:picLocks noChangeAspect="1"/>
          </p:cNvPicPr>
          <p:nvPr/>
        </p:nvPicPr>
        <p:blipFill rotWithShape="1">
          <a:blip r:embed="rId2"/>
          <a:srcRect l="47837" r="7844"/>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B44F40-648F-4117-B9C9-9CA28419A148}"/>
              </a:ext>
            </a:extLst>
          </p:cNvPr>
          <p:cNvSpPr>
            <a:spLocks noGrp="1"/>
          </p:cNvSpPr>
          <p:nvPr>
            <p:ph idx="1"/>
          </p:nvPr>
        </p:nvSpPr>
        <p:spPr>
          <a:xfrm>
            <a:off x="4654296" y="2706624"/>
            <a:ext cx="6894576" cy="3483864"/>
          </a:xfrm>
        </p:spPr>
        <p:txBody>
          <a:bodyPr>
            <a:normAutofit/>
          </a:bodyPr>
          <a:lstStyle/>
          <a:p>
            <a:r>
              <a:rPr lang="en-US" sz="2200"/>
              <a:t>Common Approaches:</a:t>
            </a:r>
          </a:p>
          <a:p>
            <a:pPr lvl="1"/>
            <a:r>
              <a:rPr lang="en-US" sz="2200"/>
              <a:t>Judgment </a:t>
            </a:r>
          </a:p>
          <a:p>
            <a:pPr lvl="1"/>
            <a:r>
              <a:rPr lang="en-US" sz="2200"/>
              <a:t>Median split </a:t>
            </a:r>
          </a:p>
          <a:p>
            <a:pPr lvl="1"/>
            <a:r>
              <a:rPr lang="en-US" sz="2200"/>
              <a:t>Cumulative % breakdowns </a:t>
            </a:r>
          </a:p>
          <a:p>
            <a:pPr lvl="1"/>
            <a:r>
              <a:rPr lang="en-US" sz="2200"/>
              <a:t>Two-box technique </a:t>
            </a:r>
          </a:p>
        </p:txBody>
      </p:sp>
    </p:spTree>
    <p:extLst>
      <p:ext uri="{BB962C8B-B14F-4D97-AF65-F5344CB8AC3E}">
        <p14:creationId xmlns:p14="http://schemas.microsoft.com/office/powerpoint/2010/main" val="3901834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841248" y="548640"/>
            <a:ext cx="3600860" cy="5431536"/>
          </a:xfrm>
        </p:spPr>
        <p:txBody>
          <a:bodyPr>
            <a:normAutofit/>
          </a:bodyPr>
          <a:lstStyle/>
          <a:p>
            <a:r>
              <a:rPr lang="en-US" sz="5400"/>
              <a:t>Median Split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B44F40-648F-4117-B9C9-9CA28419A148}"/>
              </a:ext>
            </a:extLst>
          </p:cNvPr>
          <p:cNvSpPr>
            <a:spLocks noGrp="1"/>
          </p:cNvSpPr>
          <p:nvPr>
            <p:ph idx="1"/>
          </p:nvPr>
        </p:nvSpPr>
        <p:spPr>
          <a:xfrm>
            <a:off x="5126418" y="552091"/>
            <a:ext cx="6224335" cy="5431536"/>
          </a:xfrm>
        </p:spPr>
        <p:txBody>
          <a:bodyPr anchor="ctr">
            <a:normAutofit/>
          </a:bodyPr>
          <a:lstStyle/>
          <a:p>
            <a:pPr marL="457200" lvl="1" indent="0">
              <a:buNone/>
            </a:pPr>
            <a:r>
              <a:rPr lang="en-US" sz="2200"/>
              <a:t>A technique for converting a continuous measure into a categorical measure with two approximately equal sized groups. The groups are formed by “splitting” the continuous measure at its median value </a:t>
            </a:r>
          </a:p>
        </p:txBody>
      </p:sp>
    </p:spTree>
    <p:extLst>
      <p:ext uri="{BB962C8B-B14F-4D97-AF65-F5344CB8AC3E}">
        <p14:creationId xmlns:p14="http://schemas.microsoft.com/office/powerpoint/2010/main" val="1203388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p:txBody>
          <a:bodyPr/>
          <a:lstStyle/>
          <a:p>
            <a:r>
              <a:rPr lang="en-US"/>
              <a:t>Common Approaches </a:t>
            </a:r>
            <a:endParaRPr lang="en-US" dirty="0"/>
          </a:p>
        </p:txBody>
      </p:sp>
      <p:sp>
        <p:nvSpPr>
          <p:cNvPr id="3" name="Content Placeholder 2">
            <a:extLst>
              <a:ext uri="{FF2B5EF4-FFF2-40B4-BE49-F238E27FC236}">
                <a16:creationId xmlns:a16="http://schemas.microsoft.com/office/drawing/2014/main" id="{F0B44F40-648F-4117-B9C9-9CA28419A148}"/>
              </a:ext>
            </a:extLst>
          </p:cNvPr>
          <p:cNvSpPr>
            <a:spLocks noGrp="1"/>
          </p:cNvSpPr>
          <p:nvPr>
            <p:ph idx="1"/>
          </p:nvPr>
        </p:nvSpPr>
        <p:spPr>
          <a:xfrm>
            <a:off x="3571875" y="1972899"/>
            <a:ext cx="6143625" cy="1048204"/>
          </a:xfrm>
        </p:spPr>
        <p:txBody>
          <a:bodyPr>
            <a:normAutofit fontScale="92500" lnSpcReduction="20000"/>
          </a:bodyPr>
          <a:lstStyle/>
          <a:p>
            <a:r>
              <a:rPr lang="en-US" dirty="0"/>
              <a:t>The MEDIAN level of education is found by identifying the level that contains the 50</a:t>
            </a:r>
            <a:r>
              <a:rPr lang="en-US" baseline="30000" dirty="0"/>
              <a:t>th</a:t>
            </a:r>
            <a:r>
              <a:rPr lang="en-US" dirty="0"/>
              <a:t> percentile in the frequency distribution </a:t>
            </a:r>
          </a:p>
        </p:txBody>
      </p:sp>
      <p:sp>
        <p:nvSpPr>
          <p:cNvPr id="4" name="Content Placeholder 3">
            <a:extLst>
              <a:ext uri="{FF2B5EF4-FFF2-40B4-BE49-F238E27FC236}">
                <a16:creationId xmlns:a16="http://schemas.microsoft.com/office/drawing/2014/main" id="{2CF91F01-9BEB-469B-986C-B1C733FF8A67}"/>
              </a:ext>
            </a:extLst>
          </p:cNvPr>
          <p:cNvSpPr>
            <a:spLocks noGrp="1"/>
          </p:cNvSpPr>
          <p:nvPr/>
        </p:nvSpPr>
        <p:spPr bwMode="auto">
          <a:xfrm>
            <a:off x="1981200" y="3308985"/>
            <a:ext cx="8229600" cy="472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1800" b="1" dirty="0"/>
              <a:t>Exhibit 17.2  </a:t>
            </a:r>
            <a:r>
              <a:rPr lang="en-US" sz="1800" dirty="0"/>
              <a:t>Avery Fitness Center: Level of Education</a:t>
            </a:r>
          </a:p>
        </p:txBody>
      </p:sp>
      <p:pic>
        <p:nvPicPr>
          <p:cNvPr id="5" name="table">
            <a:extLst>
              <a:ext uri="{FF2B5EF4-FFF2-40B4-BE49-F238E27FC236}">
                <a16:creationId xmlns:a16="http://schemas.microsoft.com/office/drawing/2014/main" id="{CC38D0FB-681A-4A95-B2E5-0C3186218988}"/>
              </a:ext>
            </a:extLst>
          </p:cNvPr>
          <p:cNvPicPr>
            <a:picLocks noChangeAspect="1"/>
          </p:cNvPicPr>
          <p:nvPr/>
        </p:nvPicPr>
        <p:blipFill>
          <a:blip r:embed="rId2"/>
          <a:stretch>
            <a:fillRect/>
          </a:stretch>
        </p:blipFill>
        <p:spPr>
          <a:xfrm>
            <a:off x="1981200" y="3781425"/>
            <a:ext cx="8229600" cy="2438400"/>
          </a:xfrm>
          <a:prstGeom prst="rect">
            <a:avLst/>
          </a:prstGeom>
        </p:spPr>
      </p:pic>
      <p:pic>
        <p:nvPicPr>
          <p:cNvPr id="6" name="Picture 5" descr="An arrow points to 64 percent in the cumulative percent column.">
            <a:extLst>
              <a:ext uri="{FF2B5EF4-FFF2-40B4-BE49-F238E27FC236}">
                <a16:creationId xmlns:a16="http://schemas.microsoft.com/office/drawing/2014/main" id="{5C6FA5D3-37FB-40EE-AC3B-BF1B73655295}"/>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448800" y="2409825"/>
            <a:ext cx="1005757" cy="329766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796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841248" y="548640"/>
            <a:ext cx="3600860" cy="5431536"/>
          </a:xfrm>
        </p:spPr>
        <p:txBody>
          <a:bodyPr>
            <a:normAutofit/>
          </a:bodyPr>
          <a:lstStyle/>
          <a:p>
            <a:r>
              <a:rPr lang="en-US" sz="5400"/>
              <a:t>Common Approaches </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B44F40-648F-4117-B9C9-9CA28419A148}"/>
              </a:ext>
            </a:extLst>
          </p:cNvPr>
          <p:cNvSpPr>
            <a:spLocks noGrp="1"/>
          </p:cNvSpPr>
          <p:nvPr>
            <p:ph idx="1"/>
          </p:nvPr>
        </p:nvSpPr>
        <p:spPr>
          <a:xfrm>
            <a:off x="5126418" y="552091"/>
            <a:ext cx="6224335" cy="5431536"/>
          </a:xfrm>
        </p:spPr>
        <p:txBody>
          <a:bodyPr anchor="ctr">
            <a:normAutofit/>
          </a:bodyPr>
          <a:lstStyle/>
          <a:p>
            <a:pPr marL="0" indent="0">
              <a:buNone/>
            </a:pPr>
            <a:r>
              <a:rPr lang="en-US" sz="2200"/>
              <a:t>Using a median split will result in two education groups, a lower education group (64%; less than high school, high school degree, some college, associate’s degree, four-year college degree) and a higher education group (36%; advanced degree).</a:t>
            </a:r>
          </a:p>
          <a:p>
            <a:pPr marL="0" indent="0">
              <a:spcBef>
                <a:spcPts val="1800"/>
              </a:spcBef>
              <a:buNone/>
            </a:pPr>
            <a:r>
              <a:rPr lang="en-US" sz="2200" b="1" i="1"/>
              <a:t>An alternative approach that would produce a more even split of AFC respondents would be to combine those with a four-year or advanced degree as the higher education group.</a:t>
            </a:r>
            <a:endParaRPr lang="en-US" sz="2200"/>
          </a:p>
        </p:txBody>
      </p:sp>
    </p:spTree>
    <p:extLst>
      <p:ext uri="{BB962C8B-B14F-4D97-AF65-F5344CB8AC3E}">
        <p14:creationId xmlns:p14="http://schemas.microsoft.com/office/powerpoint/2010/main" val="1668079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E3532A-8E23-4819-AF70-D65034EAECBE}"/>
              </a:ext>
            </a:extLst>
          </p:cNvPr>
          <p:cNvSpPr>
            <a:spLocks noGrp="1"/>
          </p:cNvSpPr>
          <p:nvPr>
            <p:ph type="title"/>
          </p:nvPr>
        </p:nvSpPr>
        <p:spPr>
          <a:xfrm>
            <a:off x="686834" y="1153572"/>
            <a:ext cx="3200400" cy="4461163"/>
          </a:xfrm>
        </p:spPr>
        <p:txBody>
          <a:bodyPr>
            <a:normAutofit/>
          </a:bodyPr>
          <a:lstStyle/>
          <a:p>
            <a:r>
              <a:rPr lang="en-US">
                <a:solidFill>
                  <a:srgbClr val="FFFFFF"/>
                </a:solidFill>
              </a:rPr>
              <a:t>Learning Objectives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Content Placeholder 2">
            <a:extLst>
              <a:ext uri="{FF2B5EF4-FFF2-40B4-BE49-F238E27FC236}">
                <a16:creationId xmlns:a16="http://schemas.microsoft.com/office/drawing/2014/main" id="{44C6D652-5021-4232-8FFE-013863F1B08B}"/>
              </a:ext>
            </a:extLst>
          </p:cNvPr>
          <p:cNvSpPr>
            <a:spLocks noGrp="1"/>
          </p:cNvSpPr>
          <p:nvPr>
            <p:ph idx="1"/>
          </p:nvPr>
        </p:nvSpPr>
        <p:spPr>
          <a:xfrm>
            <a:off x="4447308" y="591344"/>
            <a:ext cx="6906491" cy="5585619"/>
          </a:xfrm>
        </p:spPr>
        <p:txBody>
          <a:bodyPr anchor="ctr">
            <a:normAutofit/>
          </a:bodyPr>
          <a:lstStyle/>
          <a:p>
            <a:pPr marL="514350" indent="-514350">
              <a:buFont typeface="+mj-lt"/>
              <a:buAutoNum type="arabicPeriod"/>
            </a:pPr>
            <a:r>
              <a:rPr lang="en-US"/>
              <a:t>Distinguish between univariate and multivariate analyses </a:t>
            </a:r>
          </a:p>
          <a:p>
            <a:pPr marL="514350" indent="-514350">
              <a:buFont typeface="+mj-lt"/>
              <a:buAutoNum type="arabicPeriod"/>
            </a:pPr>
            <a:r>
              <a:rPr lang="en-US"/>
              <a:t>Describe frequency analysis </a:t>
            </a:r>
          </a:p>
          <a:p>
            <a:pPr marL="514350" indent="-514350">
              <a:buFont typeface="+mj-lt"/>
              <a:buAutoNum type="arabicPeriod"/>
            </a:pPr>
            <a:r>
              <a:rPr lang="en-US"/>
              <a:t>Describe descriptive statistics</a:t>
            </a:r>
          </a:p>
          <a:p>
            <a:pPr marL="514350" indent="-514350">
              <a:buFont typeface="+mj-lt"/>
              <a:buAutoNum type="arabicPeriod"/>
            </a:pPr>
            <a:r>
              <a:rPr lang="en-US"/>
              <a:t>Discuss confidence intervals for proportions and means </a:t>
            </a:r>
          </a:p>
          <a:p>
            <a:pPr marL="514350" indent="-514350">
              <a:buFont typeface="+mj-lt"/>
              <a:buAutoNum type="arabicPeriod"/>
            </a:pPr>
            <a:r>
              <a:rPr lang="en-US"/>
              <a:t>Overview the basic purpose of hypothesis testing </a:t>
            </a:r>
          </a:p>
        </p:txBody>
      </p:sp>
    </p:spTree>
    <p:extLst>
      <p:ext uri="{BB962C8B-B14F-4D97-AF65-F5344CB8AC3E}">
        <p14:creationId xmlns:p14="http://schemas.microsoft.com/office/powerpoint/2010/main" val="2102582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841248" y="548640"/>
            <a:ext cx="3600860" cy="5431536"/>
          </a:xfrm>
        </p:spPr>
        <p:txBody>
          <a:bodyPr>
            <a:normAutofit/>
          </a:bodyPr>
          <a:lstStyle/>
          <a:p>
            <a:r>
              <a:rPr lang="en-US" sz="4600" dirty="0"/>
              <a:t>CUMULATIVE PERCENTAGE BREAKDOWN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B44F40-648F-4117-B9C9-9CA28419A148}"/>
              </a:ext>
            </a:extLst>
          </p:cNvPr>
          <p:cNvSpPr>
            <a:spLocks noGrp="1"/>
          </p:cNvSpPr>
          <p:nvPr>
            <p:ph idx="1"/>
          </p:nvPr>
        </p:nvSpPr>
        <p:spPr>
          <a:xfrm>
            <a:off x="5126418" y="552091"/>
            <a:ext cx="6224335" cy="5431536"/>
          </a:xfrm>
        </p:spPr>
        <p:txBody>
          <a:bodyPr anchor="ctr">
            <a:normAutofit/>
          </a:bodyPr>
          <a:lstStyle/>
          <a:p>
            <a:pPr marL="457200" lvl="1" indent="0">
              <a:buNone/>
            </a:pPr>
            <a:r>
              <a:rPr lang="en-US" sz="2200" dirty="0"/>
              <a:t>A technique for converting a continuous measure into a categorical measure. The categories are formed based on the cumulative percentages obtained in a frequency analysis.</a:t>
            </a:r>
          </a:p>
          <a:p>
            <a:endParaRPr lang="en-US" sz="2200" dirty="0"/>
          </a:p>
        </p:txBody>
      </p:sp>
    </p:spTree>
    <p:extLst>
      <p:ext uri="{BB962C8B-B14F-4D97-AF65-F5344CB8AC3E}">
        <p14:creationId xmlns:p14="http://schemas.microsoft.com/office/powerpoint/2010/main" val="2281423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5100" kern="1200">
                <a:solidFill>
                  <a:schemeClr val="tx1"/>
                </a:solidFill>
                <a:latin typeface="+mj-lt"/>
                <a:ea typeface="+mj-ea"/>
                <a:cs typeface="+mj-cs"/>
              </a:rPr>
              <a:t>CUMULATIVE PERCENTAGE BREAKDOWN</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table shows the level of education in Avery Fitness Center.&#10;The column headers are Level of education achieved, Number, Valid Percent, Cumulative Percent. The row-wise data is as follows: Less than high school, 4, 2 percent, 2 percent; High school degree, 34, 15 percent, 17 percent; Some college, 46, 20 percent, 37 percent; Associate’s degree, 7, 3 percent, 40 percent; Four-year college degree, 52, 23 percent, 64 percent; Advanced degree, 82 (underlined), 36 percent (underlined), 100 percent; Total, 225 (underlined), 100 percent (underlined), blank. In the last column, namely the cumulative percent, the first three cells are grouped under the label ‘lower,’ the next two cells are grouped under the label ‘medium,’ and the next cell is labeled ‘highest.’ ">
            <a:extLst>
              <a:ext uri="{FF2B5EF4-FFF2-40B4-BE49-F238E27FC236}">
                <a16:creationId xmlns:a16="http://schemas.microsoft.com/office/drawing/2014/main" id="{1E145FA5-98CB-4AF6-9773-1A7ACB5928C4}"/>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1712" y="2633472"/>
            <a:ext cx="10705527" cy="3586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613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841248" y="548640"/>
            <a:ext cx="3600860" cy="5431536"/>
          </a:xfrm>
        </p:spPr>
        <p:txBody>
          <a:bodyPr>
            <a:normAutofit/>
          </a:bodyPr>
          <a:lstStyle/>
          <a:p>
            <a:r>
              <a:rPr lang="en-US" sz="5400"/>
              <a:t>TWO-BOX TECHNIQUE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B44F40-648F-4117-B9C9-9CA28419A148}"/>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A technique for converting an interval-level rating scale into a categorical measure, usually used for presentation purposes. The percentage of respondents choosing one of the top two positions on a rating scale is reported.</a:t>
            </a:r>
          </a:p>
          <a:p>
            <a:endParaRPr lang="en-US" sz="2200" dirty="0"/>
          </a:p>
        </p:txBody>
      </p:sp>
    </p:spTree>
    <p:extLst>
      <p:ext uri="{BB962C8B-B14F-4D97-AF65-F5344CB8AC3E}">
        <p14:creationId xmlns:p14="http://schemas.microsoft.com/office/powerpoint/2010/main" val="3634666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630936" y="630936"/>
            <a:ext cx="3599688" cy="1463040"/>
          </a:xfrm>
        </p:spPr>
        <p:txBody>
          <a:bodyPr vert="horz" lIns="91440" tIns="45720" rIns="91440" bIns="45720" rtlCol="0" anchor="ctr">
            <a:normAutofit/>
          </a:bodyPr>
          <a:lstStyle/>
          <a:p>
            <a:r>
              <a:rPr lang="en-US" sz="4800" kern="1200">
                <a:solidFill>
                  <a:srgbClr val="FFFFFF"/>
                </a:solidFill>
                <a:latin typeface="+mj-lt"/>
                <a:ea typeface="+mj-ea"/>
                <a:cs typeface="+mj-cs"/>
              </a:rPr>
              <a:t>TWO-BOX TECHNIQUE</a:t>
            </a:r>
          </a:p>
        </p:txBody>
      </p:sp>
      <p:sp>
        <p:nvSpPr>
          <p:cNvPr id="14"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09C37865-4262-4EA9-9986-4CF4C8AA7521}"/>
              </a:ext>
            </a:extLst>
          </p:cNvPr>
          <p:cNvSpPr>
            <a:spLocks noGrp="1"/>
          </p:cNvSpPr>
          <p:nvPr/>
        </p:nvSpPr>
        <p:spPr bwMode="auto">
          <a:xfrm>
            <a:off x="4474462" y="630936"/>
            <a:ext cx="7074409" cy="146304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1900" b="1">
                <a:solidFill>
                  <a:srgbClr val="FFFFFF"/>
                </a:solidFill>
                <a:latin typeface="+mn-lt"/>
                <a:ea typeface="+mn-ea"/>
                <a:cs typeface="+mn-cs"/>
              </a:rPr>
              <a:t>Exhibit 17.6</a:t>
            </a:r>
            <a:r>
              <a:rPr lang="en-US" sz="1900">
                <a:solidFill>
                  <a:srgbClr val="FFFFFF"/>
                </a:solidFill>
                <a:latin typeface="+mn-lt"/>
                <a:ea typeface="+mn-ea"/>
                <a:cs typeface="+mn-cs"/>
              </a:rPr>
              <a:t>  Avery Fitness Center: Reasons for Participation “How important to you personally is each of the following reasons for participating in AFC programs?”</a:t>
            </a:r>
          </a:p>
          <a:p>
            <a:pPr marL="0" indent="-228600">
              <a:lnSpc>
                <a:spcPct val="90000"/>
              </a:lnSpc>
              <a:buFont typeface="Arial" panose="020B0604020202020204" pitchFamily="34" charset="0"/>
              <a:buChar char="•"/>
            </a:pPr>
            <a:r>
              <a:rPr lang="en-US" sz="1900" i="1">
                <a:solidFill>
                  <a:srgbClr val="FFFFFF"/>
                </a:solidFill>
                <a:latin typeface="+mn-lt"/>
                <a:ea typeface="+mn-ea"/>
                <a:cs typeface="+mn-cs"/>
              </a:rPr>
              <a:t>Number (Percentage) of Respondents Selecting Each Response Category</a:t>
            </a:r>
            <a:endParaRPr lang="en-US" sz="1900">
              <a:solidFill>
                <a:srgbClr val="FFFFFF"/>
              </a:solidFill>
              <a:latin typeface="+mn-lt"/>
              <a:ea typeface="+mn-ea"/>
              <a:cs typeface="+mn-cs"/>
            </a:endParaRPr>
          </a:p>
        </p:txBody>
      </p:sp>
      <p:pic>
        <p:nvPicPr>
          <p:cNvPr id="5" name="table">
            <a:extLst>
              <a:ext uri="{FF2B5EF4-FFF2-40B4-BE49-F238E27FC236}">
                <a16:creationId xmlns:a16="http://schemas.microsoft.com/office/drawing/2014/main" id="{5986BBC8-B4CC-4228-AB17-AB91EAF6B445}"/>
              </a:ext>
            </a:extLst>
          </p:cNvPr>
          <p:cNvPicPr>
            <a:picLocks noChangeAspect="1"/>
          </p:cNvPicPr>
          <p:nvPr/>
        </p:nvPicPr>
        <p:blipFill>
          <a:blip r:embed="rId2"/>
          <a:stretch>
            <a:fillRect/>
          </a:stretch>
        </p:blipFill>
        <p:spPr>
          <a:xfrm>
            <a:off x="699847" y="2971800"/>
            <a:ext cx="10780114" cy="3278488"/>
          </a:xfrm>
          <a:prstGeom prst="rect">
            <a:avLst/>
          </a:prstGeom>
        </p:spPr>
      </p:pic>
    </p:spTree>
    <p:extLst>
      <p:ext uri="{BB962C8B-B14F-4D97-AF65-F5344CB8AC3E}">
        <p14:creationId xmlns:p14="http://schemas.microsoft.com/office/powerpoint/2010/main" val="1156882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630936" y="630936"/>
            <a:ext cx="3599688" cy="1463040"/>
          </a:xfrm>
        </p:spPr>
        <p:txBody>
          <a:bodyPr vert="horz" lIns="91440" tIns="45720" rIns="91440" bIns="45720" rtlCol="0" anchor="ctr">
            <a:normAutofit/>
          </a:bodyPr>
          <a:lstStyle/>
          <a:p>
            <a:r>
              <a:rPr lang="en-US" sz="4800" kern="1200">
                <a:solidFill>
                  <a:srgbClr val="FFFFFF"/>
                </a:solidFill>
                <a:latin typeface="+mj-lt"/>
                <a:ea typeface="+mj-ea"/>
                <a:cs typeface="+mj-cs"/>
              </a:rPr>
              <a:t>TWO-BOX TECHNIQUE</a:t>
            </a:r>
          </a:p>
        </p:txBody>
      </p:sp>
      <p:sp>
        <p:nvSpPr>
          <p:cNvPr id="14"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83AC89AA-A7A1-49E0-96EC-AFCD18047889}"/>
              </a:ext>
            </a:extLst>
          </p:cNvPr>
          <p:cNvSpPr>
            <a:spLocks noGrp="1"/>
          </p:cNvSpPr>
          <p:nvPr/>
        </p:nvSpPr>
        <p:spPr bwMode="auto">
          <a:xfrm>
            <a:off x="4474462" y="630936"/>
            <a:ext cx="7074409" cy="146304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2200" b="1">
                <a:solidFill>
                  <a:srgbClr val="FFFFFF"/>
                </a:solidFill>
                <a:latin typeface="+mn-lt"/>
                <a:ea typeface="+mn-ea"/>
                <a:cs typeface="+mn-cs"/>
              </a:rPr>
              <a:t>Exhibit 17.7  </a:t>
            </a:r>
            <a:r>
              <a:rPr lang="en-US" sz="2200">
                <a:solidFill>
                  <a:srgbClr val="FFFFFF"/>
                </a:solidFill>
                <a:latin typeface="+mn-lt"/>
                <a:ea typeface="+mn-ea"/>
                <a:cs typeface="+mn-cs"/>
              </a:rPr>
              <a:t>Avery Fitness Center: Two-Box Results, With Descriptive Statistics</a:t>
            </a:r>
          </a:p>
        </p:txBody>
      </p:sp>
      <p:pic>
        <p:nvPicPr>
          <p:cNvPr id="5" name="table" descr="Table&#10;&#10;Description automatically generated">
            <a:extLst>
              <a:ext uri="{FF2B5EF4-FFF2-40B4-BE49-F238E27FC236}">
                <a16:creationId xmlns:a16="http://schemas.microsoft.com/office/drawing/2014/main" id="{6297C8A1-DD9D-4605-BC40-70B2EB3E9648}"/>
              </a:ext>
            </a:extLst>
          </p:cNvPr>
          <p:cNvPicPr>
            <a:picLocks noChangeAspect="1"/>
          </p:cNvPicPr>
          <p:nvPr/>
        </p:nvPicPr>
        <p:blipFill>
          <a:blip r:embed="rId2"/>
          <a:stretch>
            <a:fillRect/>
          </a:stretch>
        </p:blipFill>
        <p:spPr>
          <a:xfrm>
            <a:off x="630936" y="3059379"/>
            <a:ext cx="10917936" cy="3103330"/>
          </a:xfrm>
          <a:prstGeom prst="rect">
            <a:avLst/>
          </a:prstGeom>
        </p:spPr>
      </p:pic>
    </p:spTree>
    <p:extLst>
      <p:ext uri="{BB962C8B-B14F-4D97-AF65-F5344CB8AC3E}">
        <p14:creationId xmlns:p14="http://schemas.microsoft.com/office/powerpoint/2010/main" val="3854519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2984-3C2C-46F5-A592-3FC24E442641}"/>
              </a:ext>
            </a:extLst>
          </p:cNvPr>
          <p:cNvSpPr>
            <a:spLocks noGrp="1"/>
          </p:cNvSpPr>
          <p:nvPr>
            <p:ph type="title"/>
          </p:nvPr>
        </p:nvSpPr>
        <p:spPr/>
        <p:txBody>
          <a:bodyPr/>
          <a:lstStyle/>
          <a:p>
            <a:r>
              <a:rPr lang="en-US" dirty="0"/>
              <a:t>Simple Regression</a:t>
            </a:r>
          </a:p>
        </p:txBody>
      </p:sp>
      <p:sp>
        <p:nvSpPr>
          <p:cNvPr id="3" name="Content Placeholder 2">
            <a:extLst>
              <a:ext uri="{FF2B5EF4-FFF2-40B4-BE49-F238E27FC236}">
                <a16:creationId xmlns:a16="http://schemas.microsoft.com/office/drawing/2014/main" id="{B06928D4-1A14-4655-A903-4C5A5E890C1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10687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CE4A8-E467-423D-B249-8012A6E5390C}"/>
              </a:ext>
            </a:extLst>
          </p:cNvPr>
          <p:cNvSpPr>
            <a:spLocks noGrp="1"/>
          </p:cNvSpPr>
          <p:nvPr>
            <p:ph type="title"/>
          </p:nvPr>
        </p:nvSpPr>
        <p:spPr/>
        <p:txBody>
          <a:bodyPr/>
          <a:lstStyle/>
          <a:p>
            <a:r>
              <a:rPr lang="en-US" dirty="0"/>
              <a:t>Assignment 7: Mid-semester Peer Evaluation</a:t>
            </a:r>
          </a:p>
        </p:txBody>
      </p:sp>
      <p:sp>
        <p:nvSpPr>
          <p:cNvPr id="3" name="Content Placeholder 2">
            <a:extLst>
              <a:ext uri="{FF2B5EF4-FFF2-40B4-BE49-F238E27FC236}">
                <a16:creationId xmlns:a16="http://schemas.microsoft.com/office/drawing/2014/main" id="{65356060-273A-46CF-8265-29883912A90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596581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A304F-747C-4A04-9BB5-77567BE5530E}"/>
              </a:ext>
            </a:extLst>
          </p:cNvPr>
          <p:cNvSpPr>
            <a:spLocks noGrp="1"/>
          </p:cNvSpPr>
          <p:nvPr>
            <p:ph type="title"/>
          </p:nvPr>
        </p:nvSpPr>
        <p:spPr/>
        <p:txBody>
          <a:bodyPr/>
          <a:lstStyle/>
          <a:p>
            <a:r>
              <a:rPr lang="en-US"/>
              <a:t>5-min snippet</a:t>
            </a:r>
          </a:p>
        </p:txBody>
      </p:sp>
      <p:sp>
        <p:nvSpPr>
          <p:cNvPr id="3" name="Content Placeholder 2">
            <a:extLst>
              <a:ext uri="{FF2B5EF4-FFF2-40B4-BE49-F238E27FC236}">
                <a16:creationId xmlns:a16="http://schemas.microsoft.com/office/drawing/2014/main" id="{80E50E8D-B594-44B7-8467-28587829420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12934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6CB5DB-47F8-4041-9E6A-07CA28FE3033}"/>
              </a:ext>
            </a:extLst>
          </p:cNvPr>
          <p:cNvSpPr>
            <a:spLocks noGrp="1"/>
          </p:cNvSpPr>
          <p:nvPr>
            <p:ph type="title"/>
          </p:nvPr>
        </p:nvSpPr>
        <p:spPr>
          <a:xfrm>
            <a:off x="841248" y="548640"/>
            <a:ext cx="3600860" cy="5431536"/>
          </a:xfrm>
        </p:spPr>
        <p:txBody>
          <a:bodyPr>
            <a:normAutofit/>
          </a:bodyPr>
          <a:lstStyle/>
          <a:p>
            <a:r>
              <a:rPr lang="en-US" sz="4200"/>
              <a:t>Data Analysis: Two Key Considerations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4B1952D-EA9D-40A6-BE9F-62422F7A0DD1}"/>
              </a:ext>
            </a:extLst>
          </p:cNvPr>
          <p:cNvSpPr>
            <a:spLocks noGrp="1"/>
          </p:cNvSpPr>
          <p:nvPr>
            <p:ph idx="1"/>
          </p:nvPr>
        </p:nvSpPr>
        <p:spPr>
          <a:xfrm>
            <a:off x="5126418" y="552091"/>
            <a:ext cx="6224335" cy="5431536"/>
          </a:xfrm>
        </p:spPr>
        <p:txBody>
          <a:bodyPr anchor="ctr">
            <a:normAutofit/>
          </a:bodyPr>
          <a:lstStyle/>
          <a:p>
            <a:r>
              <a:rPr lang="en-US" sz="2200"/>
              <a:t>(1) Is the variable to be analyzed by itself (univariate analysis) or in relationship to other variables (multivariate analysis)?</a:t>
            </a:r>
          </a:p>
          <a:p>
            <a:r>
              <a:rPr lang="en-US" sz="2200"/>
              <a:t>(2) What level of measurement was used? </a:t>
            </a:r>
          </a:p>
          <a:p>
            <a:pPr lvl="1"/>
            <a:r>
              <a:rPr lang="en-US" sz="2200"/>
              <a:t>If you can answer these two questions, data analysis is easy… </a:t>
            </a:r>
          </a:p>
        </p:txBody>
      </p:sp>
    </p:spTree>
    <p:extLst>
      <p:ext uri="{BB962C8B-B14F-4D97-AF65-F5344CB8AC3E}">
        <p14:creationId xmlns:p14="http://schemas.microsoft.com/office/powerpoint/2010/main" val="1623630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D3008-3321-4065-BF43-0335C43CA4BB}"/>
              </a:ext>
            </a:extLst>
          </p:cNvPr>
          <p:cNvSpPr>
            <a:spLocks noGrp="1"/>
          </p:cNvSpPr>
          <p:nvPr>
            <p:ph type="title"/>
          </p:nvPr>
        </p:nvSpPr>
        <p:spPr>
          <a:xfrm>
            <a:off x="6234330" y="803325"/>
            <a:ext cx="5314536" cy="1325563"/>
          </a:xfrm>
        </p:spPr>
        <p:txBody>
          <a:bodyPr>
            <a:normAutofit/>
          </a:bodyPr>
          <a:lstStyle/>
          <a:p>
            <a:r>
              <a:rPr lang="en-US"/>
              <a:t>Measures</a:t>
            </a:r>
            <a:endParaRPr lang="en-US" dirty="0"/>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Close-up of wooden white and yellow ruler">
            <a:extLst>
              <a:ext uri="{FF2B5EF4-FFF2-40B4-BE49-F238E27FC236}">
                <a16:creationId xmlns:a16="http://schemas.microsoft.com/office/drawing/2014/main" id="{763AAD7B-969D-4FCD-B022-9C79331C55EC}"/>
              </a:ext>
            </a:extLst>
          </p:cNvPr>
          <p:cNvPicPr>
            <a:picLocks noChangeAspect="1"/>
          </p:cNvPicPr>
          <p:nvPr/>
        </p:nvPicPr>
        <p:blipFill rotWithShape="1">
          <a:blip r:embed="rId2"/>
          <a:srcRect l="6999" r="20828" b="1"/>
          <a:stretch/>
        </p:blipFill>
        <p:spPr>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sp>
        <p:nvSpPr>
          <p:cNvPr id="26" name="Content Placeholder 2">
            <a:extLst>
              <a:ext uri="{FF2B5EF4-FFF2-40B4-BE49-F238E27FC236}">
                <a16:creationId xmlns:a16="http://schemas.microsoft.com/office/drawing/2014/main" id="{B403FC33-B0BE-41FA-BBD6-0CFAD30670C1}"/>
              </a:ext>
            </a:extLst>
          </p:cNvPr>
          <p:cNvSpPr>
            <a:spLocks noGrp="1"/>
          </p:cNvSpPr>
          <p:nvPr>
            <p:ph idx="1"/>
          </p:nvPr>
        </p:nvSpPr>
        <p:spPr>
          <a:xfrm>
            <a:off x="6234329" y="2279018"/>
            <a:ext cx="5314543" cy="3375920"/>
          </a:xfrm>
        </p:spPr>
        <p:txBody>
          <a:bodyPr anchor="t">
            <a:normAutofit/>
          </a:bodyPr>
          <a:lstStyle/>
          <a:p>
            <a:r>
              <a:rPr lang="en-US" sz="1800"/>
              <a:t>Categorical Measures</a:t>
            </a:r>
          </a:p>
          <a:p>
            <a:pPr lvl="1"/>
            <a:r>
              <a:rPr lang="en-US" sz="1800"/>
              <a:t>A commonly used expression for nominal and ordinal measures </a:t>
            </a:r>
          </a:p>
          <a:p>
            <a:r>
              <a:rPr lang="en-US" sz="1800"/>
              <a:t>Continuous measures</a:t>
            </a:r>
          </a:p>
          <a:p>
            <a:pPr lvl="1"/>
            <a:r>
              <a:rPr lang="en-US" sz="1800"/>
              <a:t>A commonly used expression for interval and ratio measures </a:t>
            </a:r>
          </a:p>
        </p:txBody>
      </p:sp>
    </p:spTree>
    <p:extLst>
      <p:ext uri="{BB962C8B-B14F-4D97-AF65-F5344CB8AC3E}">
        <p14:creationId xmlns:p14="http://schemas.microsoft.com/office/powerpoint/2010/main" val="229792956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A4FCF8-B152-45D8-A4BF-71BE5D11F2DE}"/>
              </a:ext>
            </a:extLst>
          </p:cNvPr>
          <p:cNvSpPr>
            <a:spLocks noGrp="1"/>
          </p:cNvSpPr>
          <p:nvPr>
            <p:ph type="title"/>
          </p:nvPr>
        </p:nvSpPr>
        <p:spPr>
          <a:xfrm>
            <a:off x="2311147" y="365760"/>
            <a:ext cx="7569706" cy="1288238"/>
          </a:xfrm>
        </p:spPr>
        <p:txBody>
          <a:bodyPr anchor="ctr">
            <a:normAutofit/>
          </a:bodyPr>
          <a:lstStyle/>
          <a:p>
            <a:pPr algn="ctr"/>
            <a:r>
              <a:rPr lang="en-US" sz="4100"/>
              <a:t>The Avery Fitness Center (AFC) Project</a:t>
            </a:r>
          </a:p>
        </p:txBody>
      </p:sp>
      <p:sp>
        <p:nvSpPr>
          <p:cNvPr id="3" name="Content Placeholder 2">
            <a:extLst>
              <a:ext uri="{FF2B5EF4-FFF2-40B4-BE49-F238E27FC236}">
                <a16:creationId xmlns:a16="http://schemas.microsoft.com/office/drawing/2014/main" id="{37ABE969-460E-4A25-8EFA-CF42145EEE91}"/>
              </a:ext>
            </a:extLst>
          </p:cNvPr>
          <p:cNvSpPr>
            <a:spLocks noGrp="1"/>
          </p:cNvSpPr>
          <p:nvPr>
            <p:ph idx="1"/>
          </p:nvPr>
        </p:nvSpPr>
        <p:spPr>
          <a:xfrm>
            <a:off x="2165569" y="1956816"/>
            <a:ext cx="7860863" cy="4024884"/>
          </a:xfrm>
        </p:spPr>
        <p:txBody>
          <a:bodyPr anchor="t">
            <a:normAutofit/>
          </a:bodyPr>
          <a:lstStyle/>
          <a:p>
            <a:r>
              <a:rPr lang="en-US" sz="2400"/>
              <a:t>Research Problems: </a:t>
            </a:r>
          </a:p>
          <a:p>
            <a:pPr lvl="1"/>
            <a:r>
              <a:rPr lang="en-US" dirty="0"/>
              <a:t>(1) discover existing member demographics and usage patterns (including fees paid) </a:t>
            </a:r>
          </a:p>
          <a:p>
            <a:pPr lvl="1"/>
            <a:r>
              <a:rPr lang="en-US" dirty="0"/>
              <a:t>(2) investigate how members initially learn about AFC</a:t>
            </a:r>
          </a:p>
          <a:p>
            <a:r>
              <a:rPr lang="en-US" sz="2400"/>
              <a:t>Population: AFC members who had visited AFC at least once in the prior 12 months </a:t>
            </a:r>
          </a:p>
          <a:p>
            <a:r>
              <a:rPr lang="en-US" sz="2400"/>
              <a:t>Simple random sample</a:t>
            </a:r>
          </a:p>
          <a:p>
            <a:r>
              <a:rPr lang="en-US" sz="2400"/>
              <a:t>Mail survey; 231 suable responses (58% response rate) </a:t>
            </a:r>
          </a:p>
          <a:p>
            <a:r>
              <a:rPr lang="en-US" sz="2400"/>
              <a:t>Primary data matched to secondary data (i.e., fees paid over prior 12 months) </a:t>
            </a:r>
          </a:p>
        </p:txBody>
      </p:sp>
    </p:spTree>
    <p:extLst>
      <p:ext uri="{BB962C8B-B14F-4D97-AF65-F5344CB8AC3E}">
        <p14:creationId xmlns:p14="http://schemas.microsoft.com/office/powerpoint/2010/main" val="263846445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72EAFD-5473-4708-8ABA-1731D42EDB0A}"/>
              </a:ext>
            </a:extLst>
          </p:cNvPr>
          <p:cNvSpPr>
            <a:spLocks noGrp="1"/>
          </p:cNvSpPr>
          <p:nvPr>
            <p:ph type="title"/>
          </p:nvPr>
        </p:nvSpPr>
        <p:spPr>
          <a:xfrm>
            <a:off x="630936" y="640080"/>
            <a:ext cx="4818888" cy="1481328"/>
          </a:xfrm>
        </p:spPr>
        <p:txBody>
          <a:bodyPr anchor="b">
            <a:normAutofit/>
          </a:bodyPr>
          <a:lstStyle/>
          <a:p>
            <a:r>
              <a:rPr lang="en-US" sz="3400"/>
              <a:t>Basic Univariate Statistics: Categorical Measures</a:t>
            </a:r>
          </a:p>
        </p:txBody>
      </p:sp>
      <p:sp>
        <p:nvSpPr>
          <p:cNvPr id="25"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F7C362-BF15-40E0-A104-D57462FEE912}"/>
              </a:ext>
            </a:extLst>
          </p:cNvPr>
          <p:cNvSpPr>
            <a:spLocks noGrp="1"/>
          </p:cNvSpPr>
          <p:nvPr>
            <p:ph idx="1"/>
          </p:nvPr>
        </p:nvSpPr>
        <p:spPr>
          <a:xfrm>
            <a:off x="630936" y="2660904"/>
            <a:ext cx="4818888" cy="3547872"/>
          </a:xfrm>
        </p:spPr>
        <p:txBody>
          <a:bodyPr anchor="t">
            <a:normAutofit/>
          </a:bodyPr>
          <a:lstStyle/>
          <a:p>
            <a:r>
              <a:rPr lang="en-US" sz="2200"/>
              <a:t>Frequency Analysis</a:t>
            </a:r>
          </a:p>
          <a:p>
            <a:pPr lvl="1"/>
            <a:r>
              <a:rPr lang="en-US" sz="2200"/>
              <a:t>A count of the number of cases that fall into each of the possible response categories </a:t>
            </a:r>
          </a:p>
          <a:p>
            <a:pPr lvl="1"/>
            <a:r>
              <a:rPr lang="en-US" sz="2200"/>
              <a:t>An incredibility common and useful type of analysis </a:t>
            </a:r>
          </a:p>
        </p:txBody>
      </p:sp>
      <p:pic>
        <p:nvPicPr>
          <p:cNvPr id="7" name="Graphic 6" descr="Bar chart">
            <a:extLst>
              <a:ext uri="{FF2B5EF4-FFF2-40B4-BE49-F238E27FC236}">
                <a16:creationId xmlns:a16="http://schemas.microsoft.com/office/drawing/2014/main" id="{AFF63E01-6721-4F56-8374-8BE2AAD591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1332427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CDA80A-B6D1-4642-BD1B-A53EDE9B861A}"/>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3400" kern="1200">
                <a:solidFill>
                  <a:schemeClr val="tx1"/>
                </a:solidFill>
                <a:latin typeface="+mj-lt"/>
                <a:ea typeface="+mj-ea"/>
                <a:cs typeface="+mj-cs"/>
              </a:rPr>
              <a:t>The Avery Fitness Center (AFC)</a:t>
            </a:r>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3ACE26D4-7477-48FB-917D-15DA7CBC3E43}"/>
              </a:ext>
            </a:extLst>
          </p:cNvPr>
          <p:cNvSpPr>
            <a:spLocks noGrp="1"/>
          </p:cNvSpPr>
          <p:nvPr/>
        </p:nvSpPr>
        <p:spPr bwMode="auto">
          <a:xfrm>
            <a:off x="4654295" y="502920"/>
            <a:ext cx="6894576" cy="146304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2200" b="1">
                <a:latin typeface="+mn-lt"/>
                <a:ea typeface="+mn-ea"/>
                <a:cs typeface="+mn-cs"/>
              </a:rPr>
              <a:t>Exhibit 17.1  </a:t>
            </a:r>
            <a:r>
              <a:rPr lang="en-US" sz="2200">
                <a:latin typeface="+mn-lt"/>
                <a:ea typeface="+mn-ea"/>
                <a:cs typeface="+mn-cs"/>
              </a:rPr>
              <a:t>Avery Fitness Center: Gender</a:t>
            </a:r>
          </a:p>
        </p:txBody>
      </p:sp>
      <p:pic>
        <p:nvPicPr>
          <p:cNvPr id="5" name="table" descr="Table&#10;&#10;Description automatically generated">
            <a:extLst>
              <a:ext uri="{FF2B5EF4-FFF2-40B4-BE49-F238E27FC236}">
                <a16:creationId xmlns:a16="http://schemas.microsoft.com/office/drawing/2014/main" id="{FE877017-309F-4675-BF83-F3E495200BC4}"/>
              </a:ext>
            </a:extLst>
          </p:cNvPr>
          <p:cNvPicPr>
            <a:picLocks noChangeAspect="1"/>
          </p:cNvPicPr>
          <p:nvPr/>
        </p:nvPicPr>
        <p:blipFill>
          <a:blip r:embed="rId2"/>
          <a:stretch>
            <a:fillRect/>
          </a:stretch>
        </p:blipFill>
        <p:spPr>
          <a:xfrm>
            <a:off x="630936" y="2308921"/>
            <a:ext cx="10917936" cy="3923381"/>
          </a:xfrm>
          <a:prstGeom prst="rect">
            <a:avLst/>
          </a:prstGeom>
        </p:spPr>
      </p:pic>
    </p:spTree>
    <p:extLst>
      <p:ext uri="{BB962C8B-B14F-4D97-AF65-F5344CB8AC3E}">
        <p14:creationId xmlns:p14="http://schemas.microsoft.com/office/powerpoint/2010/main" val="2833083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341C7-9706-47A6-AA8E-82987741ADF5}"/>
              </a:ext>
            </a:extLst>
          </p:cNvPr>
          <p:cNvSpPr>
            <a:spLocks noGrp="1"/>
          </p:cNvSpPr>
          <p:nvPr>
            <p:ph type="title"/>
          </p:nvPr>
        </p:nvSpPr>
        <p:spPr>
          <a:xfrm>
            <a:off x="838200" y="365125"/>
            <a:ext cx="10515600" cy="1325563"/>
          </a:xfrm>
        </p:spPr>
        <p:txBody>
          <a:bodyPr>
            <a:normAutofit/>
          </a:bodyPr>
          <a:lstStyle/>
          <a:p>
            <a:r>
              <a:rPr lang="en-US" sz="5400"/>
              <a:t>Use of Percentages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CAE9C0-2462-480D-9C44-50FE66302ABE}"/>
              </a:ext>
            </a:extLst>
          </p:cNvPr>
          <p:cNvSpPr>
            <a:spLocks noGrp="1"/>
          </p:cNvSpPr>
          <p:nvPr>
            <p:ph idx="1"/>
          </p:nvPr>
        </p:nvSpPr>
        <p:spPr>
          <a:xfrm>
            <a:off x="838200" y="1929384"/>
            <a:ext cx="10515600" cy="4251960"/>
          </a:xfrm>
        </p:spPr>
        <p:txBody>
          <a:bodyPr>
            <a:normAutofit/>
          </a:bodyPr>
          <a:lstStyle/>
          <a:p>
            <a:r>
              <a:rPr lang="en-US" sz="2200"/>
              <a:t>Percentages are very useful for interpreting the results of categorical analyses and should be included whenever possible </a:t>
            </a:r>
          </a:p>
          <a:p>
            <a:pPr lvl="1"/>
            <a:r>
              <a:rPr lang="en-US" sz="2200"/>
              <a:t>Unless your sample is VERY large; however, report percentages as whole numbers (i.e., no decimals)</a:t>
            </a:r>
          </a:p>
        </p:txBody>
      </p:sp>
    </p:spTree>
    <p:extLst>
      <p:ext uri="{BB962C8B-B14F-4D97-AF65-F5344CB8AC3E}">
        <p14:creationId xmlns:p14="http://schemas.microsoft.com/office/powerpoint/2010/main" val="3080067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62CDCD-5CE4-4735-A562-8054C01A8314}"/>
              </a:ext>
            </a:extLst>
          </p:cNvPr>
          <p:cNvSpPr>
            <a:spLocks noGrp="1"/>
          </p:cNvSpPr>
          <p:nvPr>
            <p:ph type="title"/>
          </p:nvPr>
        </p:nvSpPr>
        <p:spPr>
          <a:xfrm>
            <a:off x="630936" y="502920"/>
            <a:ext cx="3419856" cy="1463040"/>
          </a:xfrm>
        </p:spPr>
        <p:txBody>
          <a:bodyPr anchor="ctr">
            <a:normAutofit/>
          </a:bodyPr>
          <a:lstStyle/>
          <a:p>
            <a:r>
              <a:rPr lang="en-US" sz="4800"/>
              <a:t>Frequency Analysis</a:t>
            </a:r>
          </a:p>
        </p:txBody>
      </p:sp>
      <p:sp>
        <p:nvSpPr>
          <p:cNvPr id="2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FEBF30-1355-4D90-9C42-9816B0C08C83}"/>
              </a:ext>
            </a:extLst>
          </p:cNvPr>
          <p:cNvSpPr>
            <a:spLocks noGrp="1"/>
          </p:cNvSpPr>
          <p:nvPr>
            <p:ph idx="1"/>
          </p:nvPr>
        </p:nvSpPr>
        <p:spPr>
          <a:xfrm>
            <a:off x="4654295" y="502920"/>
            <a:ext cx="6894576" cy="1463040"/>
          </a:xfrm>
        </p:spPr>
        <p:txBody>
          <a:bodyPr anchor="ctr">
            <a:normAutofit/>
          </a:bodyPr>
          <a:lstStyle/>
          <a:p>
            <a:r>
              <a:rPr lang="en-US" sz="2200"/>
              <a:t>Researchers almost always work with “valid” percentages which are simply percentages after taking out cases with missing data on the variable being analyzed</a:t>
            </a:r>
          </a:p>
        </p:txBody>
      </p:sp>
      <p:pic>
        <p:nvPicPr>
          <p:cNvPr id="5" name="table">
            <a:extLst>
              <a:ext uri="{FF2B5EF4-FFF2-40B4-BE49-F238E27FC236}">
                <a16:creationId xmlns:a16="http://schemas.microsoft.com/office/drawing/2014/main" id="{FF66C5F7-B654-4160-BBB8-2D2A238A0108}"/>
              </a:ext>
            </a:extLst>
          </p:cNvPr>
          <p:cNvPicPr>
            <a:picLocks noChangeAspect="1"/>
          </p:cNvPicPr>
          <p:nvPr/>
        </p:nvPicPr>
        <p:blipFill rotWithShape="1">
          <a:blip r:embed="rId2"/>
          <a:srcRect r="1" b="16505"/>
          <a:stretch/>
        </p:blipFill>
        <p:spPr>
          <a:xfrm>
            <a:off x="630936" y="2609187"/>
            <a:ext cx="10917936" cy="3322850"/>
          </a:xfrm>
          <a:prstGeom prst="rect">
            <a:avLst/>
          </a:prstGeom>
        </p:spPr>
      </p:pic>
      <p:sp>
        <p:nvSpPr>
          <p:cNvPr id="4" name="Content Placeholder 2">
            <a:extLst>
              <a:ext uri="{FF2B5EF4-FFF2-40B4-BE49-F238E27FC236}">
                <a16:creationId xmlns:a16="http://schemas.microsoft.com/office/drawing/2014/main" id="{2E461E4C-1991-4905-890C-30F716F2E810}"/>
              </a:ext>
            </a:extLst>
          </p:cNvPr>
          <p:cNvSpPr>
            <a:spLocks noGrp="1"/>
          </p:cNvSpPr>
          <p:nvPr/>
        </p:nvSpPr>
        <p:spPr bwMode="auto">
          <a:xfrm>
            <a:off x="3314700" y="6133304"/>
            <a:ext cx="7620000" cy="396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0">
              <a:buNone/>
            </a:pPr>
            <a:r>
              <a:rPr lang="en-US" sz="2000" b="1" dirty="0"/>
              <a:t>Exhibit 17.1  </a:t>
            </a:r>
            <a:r>
              <a:rPr lang="en-US" sz="2000" dirty="0"/>
              <a:t>Avery Fitness Center: Gender</a:t>
            </a:r>
          </a:p>
        </p:txBody>
      </p:sp>
    </p:spTree>
    <p:extLst>
      <p:ext uri="{BB962C8B-B14F-4D97-AF65-F5344CB8AC3E}">
        <p14:creationId xmlns:p14="http://schemas.microsoft.com/office/powerpoint/2010/main" val="447658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1281</TotalTime>
  <Words>823</Words>
  <Application>Microsoft Office PowerPoint</Application>
  <PresentationFormat>Widescreen</PresentationFormat>
  <Paragraphs>85</Paragraphs>
  <Slides>27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Franklin Gothic Book</vt:lpstr>
      <vt:lpstr>Office Theme</vt:lpstr>
      <vt:lpstr>Chapter 17: Analysis and Interpretation: Individual Variables Independently </vt:lpstr>
      <vt:lpstr>Learning Objectives</vt:lpstr>
      <vt:lpstr>Data Analysis: Two Key Considerations</vt:lpstr>
      <vt:lpstr>Measures</vt:lpstr>
      <vt:lpstr>The Avery Fitness Center (AFC) Project</vt:lpstr>
      <vt:lpstr>Basic Univariate Statistics: Categorical Measures</vt:lpstr>
      <vt:lpstr>The Avery Fitness Center (AFC)</vt:lpstr>
      <vt:lpstr>Use of Percentages</vt:lpstr>
      <vt:lpstr>Frequency Analysis</vt:lpstr>
      <vt:lpstr>Presenting Frequency Analysis Results</vt:lpstr>
      <vt:lpstr>Uses of Frequency Analysis</vt:lpstr>
      <vt:lpstr>Uses of Frequency Analysis</vt:lpstr>
      <vt:lpstr>Uses of Frequency Analysis</vt:lpstr>
      <vt:lpstr>Uses of Frequency Analysis</vt:lpstr>
      <vt:lpstr>Converting Continuous Measures to Categorial Measures</vt:lpstr>
      <vt:lpstr>Common Approaches </vt:lpstr>
      <vt:lpstr>Median Split</vt:lpstr>
      <vt:lpstr>Common Approaches </vt:lpstr>
      <vt:lpstr>Common Approaches </vt:lpstr>
      <vt:lpstr>CUMULATIVE PERCENTAGE BREAKDOWN</vt:lpstr>
      <vt:lpstr>CUMULATIVE PERCENTAGE BREAKDOWN</vt:lpstr>
      <vt:lpstr>TWO-BOX TECHNIQUE</vt:lpstr>
      <vt:lpstr>TWO-BOX TECHNIQUE</vt:lpstr>
      <vt:lpstr>TWO-BOX TECHNIQUE</vt:lpstr>
      <vt:lpstr>Simple Regression</vt:lpstr>
      <vt:lpstr>Assignment 7: Mid-semester Peer Evaluation</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17: Analysis and Interpretation: Individual Variables Independently </dc:title>
  <dc:creator>Mike Nguyen</dc:creator>
  <cp:lastModifiedBy>Nguyen, Mike (MU-Student)</cp:lastModifiedBy>
  <cp:revision>3</cp:revision>
  <dcterms:created xsi:type="dcterms:W3CDTF">2021-08-13T23:12:39Z</dcterms:created>
  <dcterms:modified xsi:type="dcterms:W3CDTF">2021-10-31T00:47:34Z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