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94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299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733" autoAdjust="0"/>
  </p:normalViewPr>
  <p:slideViewPr>
    <p:cSldViewPr snapToGrid="0">
      <p:cViewPr varScale="1">
        <p:scale>
          <a:sx n="84" d="100"/>
          <a:sy n="84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better to work hard at generating responses from a smaller sampling pool than to start with a much larger sampling pool and ignore potential nonresponse error, even if the resulting sample size is smaller </a:t>
            </a:r>
          </a:p>
          <a:p>
            <a:r>
              <a:rPr lang="en-US" dirty="0"/>
              <a:t>Pay attention to the response rates delivered by different online panel companies. The completion rate is not the same thing as the overall response rate!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Source: </a:t>
            </a:r>
            <a:r>
              <a:rPr lang="en-US" sz="1200" dirty="0" err="1"/>
              <a:t>Weiers</a:t>
            </a:r>
            <a:r>
              <a:rPr lang="en-US" sz="1200" dirty="0"/>
              <a:t> (1988)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either take it wherever you want. However, I strongly encourage you to come to class with your laptop to take the exam. I will be in class to answers any questions if you have during the exam. But I can’t answer it if you are elsewhere, so keep it in minds. </a:t>
            </a:r>
          </a:p>
          <a:p>
            <a:r>
              <a:rPr lang="en-US" dirty="0"/>
              <a:t>It will be open from 7: 55 AM </a:t>
            </a:r>
            <a:r>
              <a:rPr lang="en-US"/>
              <a:t>to 9:30 </a:t>
            </a:r>
            <a:r>
              <a:rPr lang="en-US" dirty="0"/>
              <a:t>AM on October 11</a:t>
            </a:r>
            <a:r>
              <a:rPr lang="en-US" baseline="30000" dirty="0"/>
              <a:t>th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ulouslybroke.com/2009/09/global-wealth-distribut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7E387-B4E9-42A2-9EC1-3C35FABA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Chapter 15: Data Collection: Enhancing Response Rates while Limiting Errors</a:t>
            </a: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41810474-F78A-42D6-8198-24F40FE29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DD5C-EFC3-4076-A17F-090DB718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CF14-1FFF-40E4-83CD-518486EF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Error </a:t>
            </a:r>
          </a:p>
          <a:p>
            <a:pPr lvl="1"/>
            <a:r>
              <a:rPr lang="en-US" dirty="0"/>
              <a:t>Error that occurs when an individual provides an inaccurate response, consciously or subconsciously, to a survey item </a:t>
            </a:r>
          </a:p>
          <a:p>
            <a:r>
              <a:rPr lang="en-US" dirty="0"/>
              <a:t>Key considerations: </a:t>
            </a:r>
          </a:p>
          <a:p>
            <a:pPr lvl="1"/>
            <a:r>
              <a:rPr lang="en-US" dirty="0"/>
              <a:t>Does the respondent understand the question? </a:t>
            </a:r>
          </a:p>
          <a:p>
            <a:pPr lvl="1"/>
            <a:r>
              <a:rPr lang="en-US" dirty="0"/>
              <a:t>Does the respondent know the answer to the question?</a:t>
            </a:r>
          </a:p>
          <a:p>
            <a:pPr lvl="1"/>
            <a:r>
              <a:rPr lang="en-US" dirty="0"/>
              <a:t>Is the respondent willing to provide the true answer to the question? </a:t>
            </a:r>
          </a:p>
          <a:p>
            <a:pPr lvl="1"/>
            <a:r>
              <a:rPr lang="en-US" dirty="0"/>
              <a:t>Is the wording of the question or the situation in which it is asked likely to bias the response </a:t>
            </a:r>
          </a:p>
        </p:txBody>
      </p:sp>
    </p:spTree>
    <p:extLst>
      <p:ext uri="{BB962C8B-B14F-4D97-AF65-F5344CB8AC3E}">
        <p14:creationId xmlns:p14="http://schemas.microsoft.com/office/powerpoint/2010/main" val="29341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937C-5EF2-44DF-8750-395F65AB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1691-6B0C-47AB-BC1A-041DBFBB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Error </a:t>
            </a:r>
          </a:p>
          <a:p>
            <a:pPr lvl="1"/>
            <a:r>
              <a:rPr lang="en-US" dirty="0"/>
              <a:t>Error due to data editing, coding , or analysis errors </a:t>
            </a:r>
          </a:p>
        </p:txBody>
      </p:sp>
    </p:spTree>
    <p:extLst>
      <p:ext uri="{BB962C8B-B14F-4D97-AF65-F5344CB8AC3E}">
        <p14:creationId xmlns:p14="http://schemas.microsoft.com/office/powerpoint/2010/main" val="192750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48A8-B9D3-4927-B02B-AAB22AF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Error is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44DA-A322-4FA7-BEA3-A20B8BA9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decrease overall error, not any one source of error</a:t>
            </a:r>
          </a:p>
          <a:p>
            <a:endParaRPr lang="en-US" dirty="0"/>
          </a:p>
        </p:txBody>
      </p:sp>
      <p:pic>
        <p:nvPicPr>
          <p:cNvPr id="4" name="Picture 3" descr="An octagonal icon shows the word ‘stop’ in white and in upper case, against a red background.">
            <a:extLst>
              <a:ext uri="{FF2B5EF4-FFF2-40B4-BE49-F238E27FC236}">
                <a16:creationId xmlns:a16="http://schemas.microsoft.com/office/drawing/2014/main" id="{F6E88BC8-CEBA-4598-BE56-631D9D29E8F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3002281"/>
            <a:ext cx="2971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60598-74A7-4AFB-AE6E-1B50DEB72560}"/>
              </a:ext>
            </a:extLst>
          </p:cNvPr>
          <p:cNvSpPr>
            <a:spLocks noGrp="1"/>
          </p:cNvSpPr>
          <p:nvPr/>
        </p:nvSpPr>
        <p:spPr bwMode="auto">
          <a:xfrm>
            <a:off x="6126480" y="269748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3600">
                <a:solidFill>
                  <a:schemeClr val="tx1"/>
                </a:solidFill>
                <a:latin typeface="+mj-lt"/>
                <a:ea typeface="ＭＳ Ｐゴシック" pitchFamily="-105" charset="-128"/>
                <a:cs typeface="Times New Roman MT Std"/>
              </a:defRPr>
            </a:lvl1pPr>
            <a:lvl2pPr marL="804672" indent="-347472" algn="l" rtl="0" eaLnBrk="1" fontAlgn="base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j-lt"/>
                <a:ea typeface="ＭＳ Ｐゴシック" charset="-128"/>
                <a:cs typeface="Times New Roman MT Std"/>
              </a:defRPr>
            </a:lvl2pPr>
            <a:lvl3pPr marL="1188720" indent="-27432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3000">
                <a:solidFill>
                  <a:schemeClr val="tx1"/>
                </a:solidFill>
                <a:latin typeface="+mj-lt"/>
                <a:ea typeface="ＭＳ Ｐゴシック" charset="-128"/>
                <a:cs typeface="Times New Roman MT Std"/>
              </a:defRPr>
            </a:lvl3pPr>
            <a:lvl4pPr marL="1645920" indent="-274320" algn="l" rtl="0" eaLnBrk="1" fontAlgn="base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  <a:ea typeface="ＭＳ Ｐゴシック" charset="-128"/>
                <a:cs typeface="Times New Roman MT Std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j-lt"/>
                <a:ea typeface="ＭＳ Ｐゴシック" charset="-128"/>
                <a:cs typeface="Times New Roman MT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Error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Noncoverage Error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Nonresponse Error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Error</a:t>
            </a:r>
          </a:p>
          <a:p>
            <a:pPr marL="0" indent="0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7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A4D4-6986-4163-8F7E-4540AAFF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Response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5E071-DED7-4F56-B383-496062580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Response Rate:</a:t>
                </a:r>
              </a:p>
              <a:p>
                <a:pPr lvl="1"/>
                <a:r>
                  <a:rPr lang="en-US" dirty="0"/>
                  <a:t>The number of completed interviews with responding units divided by the number of eligible responding units in the sample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𝑟𝑒𝑠𝑝𝑜𝑛𝑠𝑒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𝑛𝑢𝑏𝑚𝑒𝑟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𝑐𝑜𝑚𝑝𝑙𝑒𝑡𝑒𝑑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𝑖𝑛𝑡𝑒𝑟𝑣𝑖𝑒𝑤𝑠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𝑟𝑒𝑠𝑝𝑜𝑛𝑑𝑖𝑛𝑔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𝑢𝑛𝑖𝑡𝑠</m:t>
                            </m:r>
                          </m:e>
                        </m:d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𝑛𝑢𝑏𝑚𝑒𝑟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𝑒𝑙𝑖𝑔𝑖𝑏𝑙𝑒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𝑟𝑒𝑠𝑝𝑜𝑛𝑑𝑖𝑛𝑔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𝑢𝑛𝑖𝑡𝑠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Online and Mail Surveys (no eligibility requirement)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𝑢𝑠𝑎𝑏𝑙𝑒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𝑞𝑢𝑒𝑠𝑡𝑖𝑜𝑛𝑛𝑎𝑖𝑟𝑒𝑠</m:t>
                            </m:r>
                          </m:e>
                        </m:d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𝑐𝑜𝑛𝑡𝑎𝑐𝑡𝑠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𝑎𝑡𝑡𝑒𝑚𝑝𝑡𝑒𝑑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𝑤𝑟𝑜𝑛𝑔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𝑎𝑑𝑑𝑟𝑒𝑠𝑠𝑒𝑠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Telephone Surveys (no eligibility requirement)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𝑐𝑜𝑚𝑝𝑙𝑒𝑡𝑒𝑑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𝑖𝑛𝑡𝑒𝑟𝑣𝑖𝑒𝑤𝑠</m:t>
                            </m:r>
                          </m:e>
                        </m:d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𝑐𝑜𝑚𝑝𝑙𝑒𝑡𝑒𝑑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𝑖𝑛𝑡𝑒𝑟𝑣𝑖𝑒𝑤𝑠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𝑟𝑒𝑓𝑢𝑠𝑎𝑙𝑠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h𝑜𝑚𝑒𝑠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Mail Surveys, Online Surveys, and Telephone Interviews (with eligibility requirement)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𝑐𝑜𝑚𝑝𝑙𝑒𝑡𝑒𝑑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𝑖𝑛𝑡𝑒𝑟𝑣𝑖𝑒𝑤𝑠</m:t>
                            </m:r>
                          </m:e>
                        </m:d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𝑐𝑜𝑚𝑝𝑙𝑒𝑡𝑒𝑑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𝑖𝑛𝑡𝑒𝑟𝑣𝑖𝑒𝑤𝑠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𝑛𝑢𝑏𝑚𝑒𝑟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𝑖𝑛𝑒𝑙𝑖𝑔𝑖𝑏𝑙𝑒𝑠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𝑐𝑜𝑚𝑝𝑙𝑒𝑡𝑒𝑑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𝑖𝑛𝑡𝑒𝑟𝑣𝑖𝑒𝑤𝑠</m:t>
                            </m:r>
                          </m:e>
                        </m:d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𝑐𝑜𝑚𝑝𝑙𝑒𝑡𝑒𝑑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𝑖𝑛𝑡𝑒𝑟𝑣𝑖𝑒𝑤𝑠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%(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𝑟𝑒𝑓𝑢𝑠𝑎𝑙𝑠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𝑛𝑢𝑏𝑚𝑒𝑟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h𝑜𝑚𝑒𝑠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5E071-DED7-4F56-B383-496062580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0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A4D4-6986-4163-8F7E-4540AAFF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Response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5E071-DED7-4F56-B383-496062580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You’ve conducted an online survey, attempting to contact 500 people; the 500 sample elements have been classified as follows:</a:t>
                </a:r>
              </a:p>
              <a:p>
                <a:pPr lvl="2"/>
                <a:r>
                  <a:rPr lang="en-US" dirty="0"/>
                  <a:t>Completed surveys: 250 </a:t>
                </a:r>
              </a:p>
              <a:p>
                <a:pPr lvl="2"/>
                <a:r>
                  <a:rPr lang="en-US" dirty="0"/>
                  <a:t>Refusals: 200 </a:t>
                </a:r>
              </a:p>
              <a:p>
                <a:pPr lvl="2"/>
                <a:r>
                  <a:rPr lang="en-US" dirty="0"/>
                  <a:t>Ineligibles: 50</a:t>
                </a:r>
              </a:p>
              <a:p>
                <a:pPr lvl="1"/>
                <a:r>
                  <a:rPr lang="en-US" dirty="0"/>
                  <a:t>What was your response rate?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250+50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=83%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250+ .83 (200)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=60%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5E071-DED7-4F56-B383-496062580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1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A4D4-6986-4163-8F7E-4540AAFF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Response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E071-DED7-4F56-B383-49606258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rate on a project serves as an indicator of the overall quality of a data collection effort. It also provides insight into the likely influence of nonresponse error on the project </a:t>
            </a:r>
          </a:p>
          <a:p>
            <a:r>
              <a:rPr lang="en-US" dirty="0"/>
              <a:t>Researchers must strive to obtain the highest response rates possible in a given situation </a:t>
            </a:r>
          </a:p>
        </p:txBody>
      </p:sp>
    </p:spTree>
    <p:extLst>
      <p:ext uri="{BB962C8B-B14F-4D97-AF65-F5344CB8AC3E}">
        <p14:creationId xmlns:p14="http://schemas.microsoft.com/office/powerpoint/2010/main" val="338233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92504-4D5E-4135-9C41-EEB8E12D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Improving Response Rates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exhibit is titled, Tips for Increasing Response Rates on Online Surveys.&#10;The exhibit shows the following tips for recruiting messages on e-mail: Use a personal “From” name; Keep the subject line simple, but interesting; Avoid language that will get caught in spam filters (using all caps, exclamation points, money symbols, “free,” “important message,” and so on); Personalize the message by using recipient's name; Include short, effective message to capture attention containing information about: (a) who you are, (b) purpose of study, (c) request for help, (d) length/time of survey, (e) confidentiality, and (f) incentives; If offering incentives, make them meaningful; Consider timing of e-mail—know your audience; Send reminder e-mails—but no more than two; Pretest the recruiting message.">
            <a:extLst>
              <a:ext uri="{FF2B5EF4-FFF2-40B4-BE49-F238E27FC236}">
                <a16:creationId xmlns:a16="http://schemas.microsoft.com/office/drawing/2014/main" id="{034D2EA9-AE2F-492B-A75B-8D918A32B17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5007" y="2633472"/>
            <a:ext cx="8538938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3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2144-8BA9-4CA8-915F-5B703503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Response Rates </a:t>
            </a:r>
          </a:p>
        </p:txBody>
      </p:sp>
      <p:pic>
        <p:nvPicPr>
          <p:cNvPr id="4" name="Picture 3" descr="A screenshot shows the tips for an online survey. &#10;The tips shown are as follows: Keep it as short as possible, including instructions; Optimize the survey for use with mobile phones; Begin with a question likely to engage the respondent's attention; Keep questions as simple as possible; Use visuals/graphics if they help, but don't make the survey complex or difficult to navigate; Remind respondents about incentives, and explain how to obtain them; For long surveys (rarely a good idea), let respondents see progression through the survey and how much remains; Pretest the online survey.">
            <a:extLst>
              <a:ext uri="{FF2B5EF4-FFF2-40B4-BE49-F238E27FC236}">
                <a16:creationId xmlns:a16="http://schemas.microsoft.com/office/drawing/2014/main" id="{CC7EB890-300C-43A3-8149-843D56EDF0A7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33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A96-765E-4839-B36C-2D0EE327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Response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3DF6-15E8-4D84-BC8F-40B912E3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Respondent interest in topic </a:t>
            </a:r>
          </a:p>
          <a:p>
            <a:r>
              <a:rPr lang="en-US" dirty="0"/>
              <a:t>Survey length </a:t>
            </a:r>
          </a:p>
          <a:p>
            <a:r>
              <a:rPr lang="en-US" dirty="0"/>
              <a:t>Guarantee of confidentiality or anonymity </a:t>
            </a:r>
          </a:p>
          <a:p>
            <a:r>
              <a:rPr lang="en-US" dirty="0"/>
              <a:t>Interviewer characteristics and training </a:t>
            </a:r>
          </a:p>
          <a:p>
            <a:r>
              <a:rPr lang="en-US" dirty="0"/>
              <a:t>Personalization </a:t>
            </a:r>
          </a:p>
          <a:p>
            <a:r>
              <a:rPr lang="en-US" dirty="0"/>
              <a:t>Response incentives </a:t>
            </a:r>
          </a:p>
          <a:p>
            <a:r>
              <a:rPr lang="en-US" dirty="0"/>
              <a:t>Follow-up surveys</a:t>
            </a:r>
          </a:p>
        </p:txBody>
      </p:sp>
    </p:spTree>
    <p:extLst>
      <p:ext uri="{BB962C8B-B14F-4D97-AF65-F5344CB8AC3E}">
        <p14:creationId xmlns:p14="http://schemas.microsoft.com/office/powerpoint/2010/main" val="120207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62F-08CE-4842-B79D-F313B8A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27BD-F71D-43CE-A13B-98993FAC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8 to 15, with a heavy emphasis on chapters 8, 12, and 15</a:t>
            </a:r>
          </a:p>
          <a:p>
            <a:r>
              <a:rPr lang="en-US" dirty="0"/>
              <a:t>Please review my slides (especially iClicker questions). </a:t>
            </a:r>
          </a:p>
          <a:p>
            <a:r>
              <a:rPr lang="en-US" dirty="0"/>
              <a:t>25 questions (200 points) with 2 extra credit questions (16 points) in 75 mins</a:t>
            </a:r>
          </a:p>
          <a:p>
            <a:r>
              <a:rPr lang="en-US" dirty="0"/>
              <a:t>Notes are allowed</a:t>
            </a:r>
          </a:p>
          <a:p>
            <a:r>
              <a:rPr lang="en-US" dirty="0"/>
              <a:t>Lockdown Browser is required </a:t>
            </a:r>
          </a:p>
          <a:p>
            <a:r>
              <a:rPr lang="en-US" b="1" dirty="0"/>
              <a:t>1 attempt only </a:t>
            </a:r>
          </a:p>
          <a:p>
            <a:r>
              <a:rPr lang="en-US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37385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940B-4A32-4A1B-B120-7F35DD6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C0C8-81ED-40C8-BCFA-89A721B4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6 types of error that can enter a study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the general definition for response rate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several ways in which response rates might be improved </a:t>
            </a:r>
          </a:p>
        </p:txBody>
      </p:sp>
    </p:spTree>
    <p:extLst>
      <p:ext uri="{BB962C8B-B14F-4D97-AF65-F5344CB8AC3E}">
        <p14:creationId xmlns:p14="http://schemas.microsoft.com/office/powerpoint/2010/main" val="2952466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FD0B-5467-4A1A-A823-320E55B5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5-min Snippet Wealth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CE66-3B01-4373-849B-7B355981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Pareto Distribution </a:t>
            </a: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50EC40A-B6BD-43DF-B826-5B90E307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721" y="0"/>
            <a:ext cx="10632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9C9F-2F88-48ED-8964-15C4CC5F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Error</a:t>
            </a:r>
          </a:p>
        </p:txBody>
      </p:sp>
      <p:pic>
        <p:nvPicPr>
          <p:cNvPr id="4" name="Picture 3" descr="An illustration shows the following equation: Sample results are equal to Truth plus Sampling Error, Noncoverage Error, Nonresponse Error, Response Error, Recording Error, and Office Error.">
            <a:extLst>
              <a:ext uri="{FF2B5EF4-FFF2-40B4-BE49-F238E27FC236}">
                <a16:creationId xmlns:a16="http://schemas.microsoft.com/office/drawing/2014/main" id="{B527A898-2280-4578-BC40-E4E359D4001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6434"/>
            <a:ext cx="8229600" cy="292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63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D814-C7E9-4617-AC9D-697F9B18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344A-1D21-42FE-8EE2-1DD73DF7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Error</a:t>
            </a:r>
          </a:p>
          <a:p>
            <a:pPr lvl="1"/>
            <a:r>
              <a:rPr lang="en-US" dirty="0"/>
              <a:t>The difference between results obtained from a sample and results that would have been obtained had info been gathered from or about every member of the population </a:t>
            </a:r>
          </a:p>
          <a:p>
            <a:pPr lvl="2"/>
            <a:r>
              <a:rPr lang="en-US" dirty="0"/>
              <a:t>Decreased by increasing sample size </a:t>
            </a:r>
          </a:p>
          <a:p>
            <a:pPr lvl="2"/>
            <a:r>
              <a:rPr lang="en-US" dirty="0"/>
              <a:t>Can be estimated (assuming probability sample) </a:t>
            </a:r>
          </a:p>
          <a:p>
            <a:pPr lvl="2"/>
            <a:r>
              <a:rPr lang="en-US" dirty="0"/>
              <a:t>Usually less trouble some than other kinds of error</a:t>
            </a:r>
          </a:p>
          <a:p>
            <a:r>
              <a:rPr lang="en-US" dirty="0"/>
              <a:t>However, sampling error usually isn’t the biggest problem – it’s all the other things that contribute error to a project. </a:t>
            </a:r>
          </a:p>
          <a:p>
            <a:pPr lvl="1"/>
            <a:r>
              <a:rPr lang="en-US" dirty="0"/>
              <a:t>And these other sources of error can’t be accounted for statistically …  </a:t>
            </a:r>
          </a:p>
        </p:txBody>
      </p:sp>
    </p:spTree>
    <p:extLst>
      <p:ext uri="{BB962C8B-B14F-4D97-AF65-F5344CB8AC3E}">
        <p14:creationId xmlns:p14="http://schemas.microsoft.com/office/powerpoint/2010/main" val="424975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DD5C-EFC3-4076-A17F-090DB718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CF14-1FFF-40E4-83CD-518486EF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Noncoverage Error</a:t>
            </a:r>
          </a:p>
          <a:p>
            <a:pPr lvl="1"/>
            <a:r>
              <a:rPr lang="en-US" dirty="0"/>
              <a:t>Error that arises because of failure to include qualified elements of the defined population in the sampling frame </a:t>
            </a:r>
          </a:p>
          <a:p>
            <a:pPr lvl="2"/>
            <a:r>
              <a:rPr lang="en-US" dirty="0"/>
              <a:t>Noncoverage error is essentially a sampling frame problem </a:t>
            </a:r>
          </a:p>
        </p:txBody>
      </p:sp>
    </p:spTree>
    <p:extLst>
      <p:ext uri="{BB962C8B-B14F-4D97-AF65-F5344CB8AC3E}">
        <p14:creationId xmlns:p14="http://schemas.microsoft.com/office/powerpoint/2010/main" val="208346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DD5C-EFC3-4076-A17F-090DB718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CF14-1FFF-40E4-83CD-518486EF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from failing to obtain info from some elements of the population that were selected and designated for the sample </a:t>
            </a:r>
          </a:p>
          <a:p>
            <a:pPr lvl="1"/>
            <a:r>
              <a:rPr lang="en-US" dirty="0"/>
              <a:t>This is potential problem that only occurs when those who respond are systematically different in some important way from those who don’t respond</a:t>
            </a:r>
          </a:p>
        </p:txBody>
      </p:sp>
    </p:spTree>
    <p:extLst>
      <p:ext uri="{BB962C8B-B14F-4D97-AF65-F5344CB8AC3E}">
        <p14:creationId xmlns:p14="http://schemas.microsoft.com/office/powerpoint/2010/main" val="3915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DD5C-EFC3-4076-A17F-090DB718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CF14-1FFF-40E4-83CD-518486EF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 university wanted to assess the success of its graduates, based on their annual salaries, 5 years after graduation </a:t>
            </a:r>
          </a:p>
          <a:p>
            <a:pPr lvl="1"/>
            <a:r>
              <a:rPr lang="en-US" dirty="0"/>
              <a:t>Which graduates are more likely to return a survey? (Those who are happy with their salaries) </a:t>
            </a:r>
          </a:p>
          <a:p>
            <a:pPr lvl="1"/>
            <a:r>
              <a:rPr lang="en-US" dirty="0"/>
              <a:t>Which graduates are less likely to return a survey? (those who are not happy with their salaries) </a:t>
            </a:r>
          </a:p>
        </p:txBody>
      </p:sp>
    </p:spTree>
    <p:extLst>
      <p:ext uri="{BB962C8B-B14F-4D97-AF65-F5344CB8AC3E}">
        <p14:creationId xmlns:p14="http://schemas.microsoft.com/office/powerpoint/2010/main" val="268737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DD5C-EFC3-4076-A17F-090DB718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Sources of Nonresponse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CF14-1FFF-40E4-83CD-518486EF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Refusals</a:t>
            </a:r>
          </a:p>
          <a:p>
            <a:r>
              <a:rPr lang="en-US" dirty="0"/>
              <a:t>Not-at-Homes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6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DD5C-EFC3-4076-A17F-090DB718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Methods for Diagnosing Nonresponse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CF14-1FFF-40E4-83CD-518486EF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Contact a sample of nonrespondents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respondent demographics against known demographics of population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 an analysis of late responders vs. early responders (this method is very controversial) </a:t>
            </a:r>
          </a:p>
        </p:txBody>
      </p:sp>
    </p:spTree>
    <p:extLst>
      <p:ext uri="{BB962C8B-B14F-4D97-AF65-F5344CB8AC3E}">
        <p14:creationId xmlns:p14="http://schemas.microsoft.com/office/powerpoint/2010/main" val="244657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526</TotalTime>
  <Words>861</Words>
  <Application>Microsoft Office PowerPoint</Application>
  <PresentationFormat>Widescreen</PresentationFormat>
  <Paragraphs>101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Chapter 15: Data Collection: Enhancing Response Rates while Limiting Errors</vt:lpstr>
      <vt:lpstr>Learning Objectives</vt:lpstr>
      <vt:lpstr>Six Types of Error</vt:lpstr>
      <vt:lpstr>Six Types of Error</vt:lpstr>
      <vt:lpstr>Six Types of Error</vt:lpstr>
      <vt:lpstr>Six Types of Error</vt:lpstr>
      <vt:lpstr>Six Types of Error</vt:lpstr>
      <vt:lpstr>Primary Sources of Nonresponse Error</vt:lpstr>
      <vt:lpstr>3 Methods for Diagnosing Nonresponse Error</vt:lpstr>
      <vt:lpstr>Six Types of Error</vt:lpstr>
      <vt:lpstr>Six Types of Error</vt:lpstr>
      <vt:lpstr>Total Error is the Key</vt:lpstr>
      <vt:lpstr>Calculating Response Rates</vt:lpstr>
      <vt:lpstr>Calculating Response Rates</vt:lpstr>
      <vt:lpstr>Improving Response Rates </vt:lpstr>
      <vt:lpstr>Improving Response Rates </vt:lpstr>
      <vt:lpstr>Improving Response Rates </vt:lpstr>
      <vt:lpstr>Improving Response Rates</vt:lpstr>
      <vt:lpstr>First Exam</vt:lpstr>
      <vt:lpstr>5-min Snippet Wealth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Developing the Sampling Plan</dc:title>
  <dc:creator>Mike Nguyen</dc:creator>
  <cp:lastModifiedBy>Nguyen, Mike (MU-Student)</cp:lastModifiedBy>
  <cp:revision>8</cp:revision>
  <dcterms:created xsi:type="dcterms:W3CDTF">2021-08-13T18:15:49Z</dcterms:created>
  <dcterms:modified xsi:type="dcterms:W3CDTF">2021-09-29T00:58:52Z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