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0" r:id="rId9"/>
    <p:sldId id="262" r:id="rId10"/>
    <p:sldId id="261"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80568" autoAdjust="0"/>
  </p:normalViewPr>
  <p:slideViewPr>
    <p:cSldViewPr snapToGrid="0">
      <p:cViewPr varScale="1">
        <p:scale>
          <a:sx n="22" d="100"/>
          <a:sy n="22" d="100"/>
        </p:scale>
        <p:origin x="48" y="10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err="1"/>
              <a:t>Team1</a:t>
            </a:r>
            <a:r>
              <a:rPr lang="en-US" dirty="0"/>
              <a:t>:</a:t>
            </a:r>
          </a:p>
          <a:p>
            <a:pPr marL="0" lvl="0" indent="0" algn="l" rtl="0">
              <a:spcBef>
                <a:spcPts val="0"/>
              </a:spcBef>
              <a:spcAft>
                <a:spcPts val="0"/>
              </a:spcAft>
              <a:buClr>
                <a:schemeClr val="dk1"/>
              </a:buClr>
              <a:buSzPts val="1100"/>
              <a:buFont typeface="Arial"/>
              <a:buNone/>
            </a:pPr>
            <a:r>
              <a:rPr lang="en-US" dirty="0"/>
              <a:t>1.   Would it be effective for Rachel to use more than one of the survey </a:t>
            </a:r>
            <a:r>
              <a:rPr lang="en-US" dirty="0" err="1"/>
              <a:t>questions?2</a:t>
            </a:r>
            <a:r>
              <a:rPr lang="en-US" dirty="0"/>
              <a:t>.   Which one of these surveys do you think would have the highest response rate if they were optional?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err="1"/>
              <a:t>T2</a:t>
            </a:r>
            <a:r>
              <a:rPr lang="en-US" dirty="0"/>
              <a:t>: Address it. </a:t>
            </a:r>
          </a:p>
          <a:p>
            <a:pPr marL="0" lvl="0" indent="0" algn="l" rtl="0">
              <a:spcBef>
                <a:spcPts val="0"/>
              </a:spcBef>
              <a:spcAft>
                <a:spcPts val="0"/>
              </a:spcAft>
              <a:buClr>
                <a:schemeClr val="dk1"/>
              </a:buClr>
              <a:buSzPts val="1100"/>
              <a:buFont typeface="Arial"/>
              <a:buNone/>
            </a:pPr>
            <a:r>
              <a:rPr lang="en-US" dirty="0"/>
              <a:t>From option 2, how would be able to get specific research if people were in between on “Yes” or “No”? Would the results be skewed since they are only given two option instead of multiple options to answer the questions?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err="1"/>
              <a:t>T3</a:t>
            </a:r>
            <a:r>
              <a:rPr lang="en-US" dirty="0"/>
              <a:t>: </a:t>
            </a:r>
          </a:p>
          <a:p>
            <a:pPr marL="0" lvl="0" indent="0" algn="l" rtl="0">
              <a:spcBef>
                <a:spcPts val="0"/>
              </a:spcBef>
              <a:spcAft>
                <a:spcPts val="0"/>
              </a:spcAft>
              <a:buClr>
                <a:schemeClr val="dk1"/>
              </a:buClr>
              <a:buSzPts val="1100"/>
              <a:buFont typeface="Arial"/>
              <a:buNone/>
            </a:pPr>
            <a:r>
              <a:rPr lang="en-US" dirty="0"/>
              <a:t>1.   What form of survey would you consider more cost effective and produce the best </a:t>
            </a:r>
            <a:r>
              <a:rPr lang="en-US" dirty="0" err="1"/>
              <a:t>results?2</a:t>
            </a:r>
            <a:r>
              <a:rPr lang="en-US" dirty="0"/>
              <a:t>.   Do you personally prefer to write down how their service was or circle/mark a scale from completely satisfied to unsatisfied?</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err="1"/>
              <a:t>T6</a:t>
            </a:r>
            <a:r>
              <a:rPr lang="en-US" dirty="0"/>
              <a:t>:</a:t>
            </a:r>
          </a:p>
          <a:p>
            <a:pPr marL="0" lvl="0" indent="0" algn="l" rtl="0">
              <a:spcBef>
                <a:spcPts val="0"/>
              </a:spcBef>
              <a:spcAft>
                <a:spcPts val="0"/>
              </a:spcAft>
              <a:buClr>
                <a:schemeClr val="dk1"/>
              </a:buClr>
              <a:buSzPts val="1100"/>
              <a:buFont typeface="Arial"/>
              <a:buNone/>
            </a:pPr>
            <a:r>
              <a:rPr lang="en-US" dirty="0"/>
              <a:t>1.    For Option 2, are the questions too specific? How were these specific questions </a:t>
            </a:r>
            <a:r>
              <a:rPr lang="en-US" dirty="0" err="1"/>
              <a:t>selected?2</a:t>
            </a:r>
            <a:r>
              <a:rPr lang="en-US" dirty="0"/>
              <a:t>.    For Option 3, could there be an option to explain why a high or low tip was given?</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err="1"/>
              <a:t>T7</a:t>
            </a:r>
            <a:r>
              <a:rPr lang="en-US" dirty="0"/>
              <a:t>:</a:t>
            </a:r>
          </a:p>
          <a:p>
            <a:pPr marL="0" lvl="0" indent="0" algn="l" rtl="0">
              <a:spcBef>
                <a:spcPts val="0"/>
              </a:spcBef>
              <a:spcAft>
                <a:spcPts val="0"/>
              </a:spcAft>
              <a:buClr>
                <a:schemeClr val="dk1"/>
              </a:buClr>
              <a:buSzPts val="1100"/>
              <a:buFont typeface="Arial"/>
              <a:buNone/>
            </a:pPr>
            <a:r>
              <a:rPr lang="en-US" dirty="0"/>
              <a:t>Why do you think the option you chose would be the best way to see customer </a:t>
            </a:r>
            <a:r>
              <a:rPr lang="en-US" dirty="0" err="1"/>
              <a:t>satisfaction?Is</a:t>
            </a:r>
            <a:r>
              <a:rPr lang="en-US" dirty="0"/>
              <a:t> there another way you would use to rate customer satisfaction?</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113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today’s class we will focus on response formats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0818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measurement is amount of information within a variable. </a:t>
            </a:r>
          </a:p>
          <a:p>
            <a:pPr marL="0" lvl="0" indent="0" algn="l" rtl="0">
              <a:spcBef>
                <a:spcPts val="0"/>
              </a:spcBef>
              <a:spcAft>
                <a:spcPts val="0"/>
              </a:spcAft>
              <a:buNone/>
            </a:pPr>
            <a:r>
              <a:rPr lang="en-US" dirty="0"/>
              <a:t>For example, gender. how much detail? to what extend you consider yourself as a female?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52953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3Y4uTVFiYiVHVRIfo_7YZZAFuL6Z6JDR3gUXydcBqK8/edit?usp=sharing" TargetMode="External"/><Relationship Id="rId2" Type="http://schemas.openxmlformats.org/officeDocument/2006/relationships/hyperlink" Target="https://docs.google.com/document/d/1ekisYs5uxsxSzOZwJSe-v04ITffQ0fsSl6HXIEZA5X8/edit?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47">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742382" y="1227166"/>
            <a:ext cx="4952793" cy="3197937"/>
          </a:xfrm>
        </p:spPr>
        <p:txBody>
          <a:bodyPr>
            <a:normAutofit/>
          </a:bodyPr>
          <a:lstStyle/>
          <a:p>
            <a:pPr algn="l"/>
            <a:r>
              <a:rPr lang="en-US" sz="5600">
                <a:latin typeface="Franklin Gothic Book" panose="020B0503020102020204" pitchFamily="34" charset="0"/>
                <a:cs typeface="Segoe UI" panose="020B0502040204020203" pitchFamily="34" charset="0"/>
              </a:rPr>
              <a:t>Developing Questions and Designing the Questionaire</a:t>
            </a:r>
          </a:p>
        </p:txBody>
      </p:sp>
      <p:sp>
        <p:nvSpPr>
          <p:cNvPr id="63" name="Freeform: Shape 49">
            <a:extLst>
              <a:ext uri="{FF2B5EF4-FFF2-40B4-BE49-F238E27FC236}">
                <a16:creationId xmlns:a16="http://schemas.microsoft.com/office/drawing/2014/main" id="{1B4300A5-BDF0-4AC1-B637-40BC04A6E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42" y="398899"/>
            <a:ext cx="5941672" cy="6060202"/>
          </a:xfrm>
          <a:custGeom>
            <a:avLst/>
            <a:gdLst>
              <a:gd name="connsiteX0" fmla="*/ 4515496 w 5599176"/>
              <a:gd name="connsiteY0" fmla="*/ 4528466 h 5837866"/>
              <a:gd name="connsiteX1" fmla="*/ 5109352 w 5599176"/>
              <a:gd name="connsiteY1" fmla="*/ 4528466 h 5837866"/>
              <a:gd name="connsiteX2" fmla="*/ 5137310 w 5599176"/>
              <a:gd name="connsiteY2" fmla="*/ 4532179 h 5837866"/>
              <a:gd name="connsiteX3" fmla="*/ 5156538 w 5599176"/>
              <a:gd name="connsiteY3" fmla="*/ 4540242 h 5837866"/>
              <a:gd name="connsiteX4" fmla="*/ 5144787 w 5599176"/>
              <a:gd name="connsiteY4" fmla="*/ 4560566 h 5837866"/>
              <a:gd name="connsiteX5" fmla="*/ 4728451 w 5599176"/>
              <a:gd name="connsiteY5" fmla="*/ 5280629 h 5837866"/>
              <a:gd name="connsiteX6" fmla="*/ 4480407 w 5599176"/>
              <a:gd name="connsiteY6" fmla="*/ 5424788 h 5837866"/>
              <a:gd name="connsiteX7" fmla="*/ 4281024 w 5599176"/>
              <a:gd name="connsiteY7" fmla="*/ 5424788 h 5837866"/>
              <a:gd name="connsiteX8" fmla="*/ 4257765 w 5599176"/>
              <a:gd name="connsiteY8" fmla="*/ 5424788 h 5837866"/>
              <a:gd name="connsiteX9" fmla="*/ 4235569 w 5599176"/>
              <a:gd name="connsiteY9" fmla="*/ 5386568 h 5837866"/>
              <a:gd name="connsiteX10" fmla="*/ 4126859 w 5599176"/>
              <a:gd name="connsiteY10" fmla="*/ 5199359 h 5837866"/>
              <a:gd name="connsiteX11" fmla="*/ 4126859 w 5599176"/>
              <a:gd name="connsiteY11" fmla="*/ 5094573 h 5837866"/>
              <a:gd name="connsiteX12" fmla="*/ 4424429 w 5599176"/>
              <a:gd name="connsiteY12" fmla="*/ 4582137 h 5837866"/>
              <a:gd name="connsiteX13" fmla="*/ 4515496 w 5599176"/>
              <a:gd name="connsiteY13" fmla="*/ 4528466 h 5837866"/>
              <a:gd name="connsiteX14" fmla="*/ 627252 w 5599176"/>
              <a:gd name="connsiteY14" fmla="*/ 3856590 h 5837866"/>
              <a:gd name="connsiteX15" fmla="*/ 1573411 w 5599176"/>
              <a:gd name="connsiteY15" fmla="*/ 3856590 h 5837866"/>
              <a:gd name="connsiteX16" fmla="*/ 1708576 w 5599176"/>
              <a:gd name="connsiteY16" fmla="*/ 3931724 h 5837866"/>
              <a:gd name="connsiteX17" fmla="*/ 2181655 w 5599176"/>
              <a:gd name="connsiteY17" fmla="*/ 4741500 h 5837866"/>
              <a:gd name="connsiteX18" fmla="*/ 2181655 w 5599176"/>
              <a:gd name="connsiteY18" fmla="*/ 4897334 h 5837866"/>
              <a:gd name="connsiteX19" fmla="*/ 1708576 w 5599176"/>
              <a:gd name="connsiteY19" fmla="*/ 5707109 h 5837866"/>
              <a:gd name="connsiteX20" fmla="*/ 1573411 w 5599176"/>
              <a:gd name="connsiteY20" fmla="*/ 5782243 h 5837866"/>
              <a:gd name="connsiteX21" fmla="*/ 627252 w 5599176"/>
              <a:gd name="connsiteY21" fmla="*/ 5782243 h 5837866"/>
              <a:gd name="connsiteX22" fmla="*/ 492087 w 5599176"/>
              <a:gd name="connsiteY22" fmla="*/ 5707109 h 5837866"/>
              <a:gd name="connsiteX23" fmla="*/ 19008 w 5599176"/>
              <a:gd name="connsiteY23" fmla="*/ 4897334 h 5837866"/>
              <a:gd name="connsiteX24" fmla="*/ 19008 w 5599176"/>
              <a:gd name="connsiteY24" fmla="*/ 4741500 h 5837866"/>
              <a:gd name="connsiteX25" fmla="*/ 492087 w 5599176"/>
              <a:gd name="connsiteY25" fmla="*/ 3931724 h 5837866"/>
              <a:gd name="connsiteX26" fmla="*/ 627252 w 5599176"/>
              <a:gd name="connsiteY26" fmla="*/ 3856590 h 5837866"/>
              <a:gd name="connsiteX27" fmla="*/ 2885347 w 5599176"/>
              <a:gd name="connsiteY27" fmla="*/ 2102288 h 5837866"/>
              <a:gd name="connsiteX28" fmla="*/ 4480407 w 5599176"/>
              <a:gd name="connsiteY28" fmla="*/ 2102288 h 5837866"/>
              <a:gd name="connsiteX29" fmla="*/ 4728451 w 5599176"/>
              <a:gd name="connsiteY29" fmla="*/ 2246446 h 5837866"/>
              <a:gd name="connsiteX30" fmla="*/ 5524258 w 5599176"/>
              <a:gd name="connsiteY30" fmla="*/ 3622812 h 5837866"/>
              <a:gd name="connsiteX31" fmla="*/ 5524258 w 5599176"/>
              <a:gd name="connsiteY31" fmla="*/ 3904264 h 5837866"/>
              <a:gd name="connsiteX32" fmla="*/ 5228769 w 5599176"/>
              <a:gd name="connsiteY32" fmla="*/ 4415318 h 5837866"/>
              <a:gd name="connsiteX33" fmla="*/ 5203866 w 5599176"/>
              <a:gd name="connsiteY33" fmla="*/ 4458387 h 5837866"/>
              <a:gd name="connsiteX34" fmla="*/ 5204742 w 5599176"/>
              <a:gd name="connsiteY34" fmla="*/ 4458755 h 5837866"/>
              <a:gd name="connsiteX35" fmla="*/ 5248690 w 5599176"/>
              <a:gd name="connsiteY35" fmla="*/ 4503079 h 5837866"/>
              <a:gd name="connsiteX36" fmla="*/ 5582899 w 5599176"/>
              <a:gd name="connsiteY36" fmla="*/ 5081103 h 5837866"/>
              <a:gd name="connsiteX37" fmla="*/ 5582899 w 5599176"/>
              <a:gd name="connsiteY37" fmla="*/ 5199302 h 5837866"/>
              <a:gd name="connsiteX38" fmla="*/ 5248690 w 5599176"/>
              <a:gd name="connsiteY38" fmla="*/ 5777325 h 5837866"/>
              <a:gd name="connsiteX39" fmla="*/ 5144519 w 5599176"/>
              <a:gd name="connsiteY39" fmla="*/ 5837866 h 5837866"/>
              <a:gd name="connsiteX40" fmla="*/ 4474653 w 5599176"/>
              <a:gd name="connsiteY40" fmla="*/ 5837866 h 5837866"/>
              <a:gd name="connsiteX41" fmla="*/ 4371930 w 5599176"/>
              <a:gd name="connsiteY41" fmla="*/ 5777325 h 5837866"/>
              <a:gd name="connsiteX42" fmla="*/ 4191892 w 5599176"/>
              <a:gd name="connsiteY42" fmla="*/ 5467287 h 5837866"/>
              <a:gd name="connsiteX43" fmla="*/ 4171554 w 5599176"/>
              <a:gd name="connsiteY43" fmla="*/ 5432262 h 5837866"/>
              <a:gd name="connsiteX44" fmla="*/ 4187556 w 5599176"/>
              <a:gd name="connsiteY44" fmla="*/ 5432262 h 5837866"/>
              <a:gd name="connsiteX45" fmla="*/ 4263195 w 5599176"/>
              <a:gd name="connsiteY45" fmla="*/ 5432262 h 5837866"/>
              <a:gd name="connsiteX46" fmla="*/ 4296053 w 5599176"/>
              <a:gd name="connsiteY46" fmla="*/ 5488847 h 5837866"/>
              <a:gd name="connsiteX47" fmla="*/ 4421590 w 5599176"/>
              <a:gd name="connsiteY47" fmla="*/ 5705031 h 5837866"/>
              <a:gd name="connsiteX48" fmla="*/ 4512658 w 5599176"/>
              <a:gd name="connsiteY48" fmla="*/ 5758703 h 5837866"/>
              <a:gd name="connsiteX49" fmla="*/ 5106515 w 5599176"/>
              <a:gd name="connsiteY49" fmla="*/ 5758703 h 5837866"/>
              <a:gd name="connsiteX50" fmla="*/ 5198863 w 5599176"/>
              <a:gd name="connsiteY50" fmla="*/ 5705031 h 5837866"/>
              <a:gd name="connsiteX51" fmla="*/ 5495151 w 5599176"/>
              <a:gd name="connsiteY51" fmla="*/ 5192597 h 5837866"/>
              <a:gd name="connsiteX52" fmla="*/ 5495151 w 5599176"/>
              <a:gd name="connsiteY52" fmla="*/ 5087808 h 5837866"/>
              <a:gd name="connsiteX53" fmla="*/ 5198863 w 5599176"/>
              <a:gd name="connsiteY53" fmla="*/ 4575374 h 5837866"/>
              <a:gd name="connsiteX54" fmla="*/ 5159904 w 5599176"/>
              <a:gd name="connsiteY54" fmla="*/ 4536079 h 5837866"/>
              <a:gd name="connsiteX55" fmla="*/ 5155395 w 5599176"/>
              <a:gd name="connsiteY55" fmla="*/ 4534190 h 5837866"/>
              <a:gd name="connsiteX56" fmla="*/ 5179563 w 5599176"/>
              <a:gd name="connsiteY56" fmla="*/ 4492393 h 5837866"/>
              <a:gd name="connsiteX57" fmla="*/ 5197535 w 5599176"/>
              <a:gd name="connsiteY57" fmla="*/ 4461308 h 5837866"/>
              <a:gd name="connsiteX58" fmla="*/ 5178894 w 5599176"/>
              <a:gd name="connsiteY58" fmla="*/ 4453491 h 5837866"/>
              <a:gd name="connsiteX59" fmla="*/ 5147358 w 5599176"/>
              <a:gd name="connsiteY59" fmla="*/ 4449302 h 5837866"/>
              <a:gd name="connsiteX60" fmla="*/ 4477491 w 5599176"/>
              <a:gd name="connsiteY60" fmla="*/ 4449302 h 5837866"/>
              <a:gd name="connsiteX61" fmla="*/ 4374769 w 5599176"/>
              <a:gd name="connsiteY61" fmla="*/ 4509842 h 5837866"/>
              <a:gd name="connsiteX62" fmla="*/ 4039112 w 5599176"/>
              <a:gd name="connsiteY62" fmla="*/ 5087866 h 5837866"/>
              <a:gd name="connsiteX63" fmla="*/ 4039112 w 5599176"/>
              <a:gd name="connsiteY63" fmla="*/ 5206066 h 5837866"/>
              <a:gd name="connsiteX64" fmla="*/ 4149904 w 5599176"/>
              <a:gd name="connsiteY64" fmla="*/ 5396858 h 5837866"/>
              <a:gd name="connsiteX65" fmla="*/ 4166123 w 5599176"/>
              <a:gd name="connsiteY65" fmla="*/ 5424788 h 5837866"/>
              <a:gd name="connsiteX66" fmla="*/ 4090989 w 5599176"/>
              <a:gd name="connsiteY66" fmla="*/ 5424788 h 5837866"/>
              <a:gd name="connsiteX67" fmla="*/ 2885347 w 5599176"/>
              <a:gd name="connsiteY67" fmla="*/ 5424788 h 5837866"/>
              <a:gd name="connsiteX68" fmla="*/ 2640748 w 5599176"/>
              <a:gd name="connsiteY68" fmla="*/ 5280629 h 5837866"/>
              <a:gd name="connsiteX69" fmla="*/ 1841498 w 5599176"/>
              <a:gd name="connsiteY69" fmla="*/ 3904264 h 5837866"/>
              <a:gd name="connsiteX70" fmla="*/ 1841498 w 5599176"/>
              <a:gd name="connsiteY70" fmla="*/ 3622812 h 5837866"/>
              <a:gd name="connsiteX71" fmla="*/ 2640748 w 5599176"/>
              <a:gd name="connsiteY71" fmla="*/ 2246446 h 5837866"/>
              <a:gd name="connsiteX72" fmla="*/ 2885347 w 5599176"/>
              <a:gd name="connsiteY72" fmla="*/ 2102288 h 5837866"/>
              <a:gd name="connsiteX73" fmla="*/ 1398966 w 5599176"/>
              <a:gd name="connsiteY73" fmla="*/ 1296578 h 5837866"/>
              <a:gd name="connsiteX74" fmla="*/ 2124510 w 5599176"/>
              <a:gd name="connsiteY74" fmla="*/ 1296578 h 5837866"/>
              <a:gd name="connsiteX75" fmla="*/ 2228158 w 5599176"/>
              <a:gd name="connsiteY75" fmla="*/ 1355876 h 5837866"/>
              <a:gd name="connsiteX76" fmla="*/ 2590929 w 5599176"/>
              <a:gd name="connsiteY76" fmla="*/ 1994969 h 5837866"/>
              <a:gd name="connsiteX77" fmla="*/ 2590929 w 5599176"/>
              <a:gd name="connsiteY77" fmla="*/ 2117956 h 5837866"/>
              <a:gd name="connsiteX78" fmla="*/ 2228158 w 5599176"/>
              <a:gd name="connsiteY78" fmla="*/ 2757048 h 5837866"/>
              <a:gd name="connsiteX79" fmla="*/ 2124510 w 5599176"/>
              <a:gd name="connsiteY79" fmla="*/ 2816345 h 5837866"/>
              <a:gd name="connsiteX80" fmla="*/ 1398966 w 5599176"/>
              <a:gd name="connsiteY80" fmla="*/ 2816345 h 5837866"/>
              <a:gd name="connsiteX81" fmla="*/ 1295319 w 5599176"/>
              <a:gd name="connsiteY81" fmla="*/ 2757048 h 5837866"/>
              <a:gd name="connsiteX82" fmla="*/ 932547 w 5599176"/>
              <a:gd name="connsiteY82" fmla="*/ 2117956 h 5837866"/>
              <a:gd name="connsiteX83" fmla="*/ 932547 w 5599176"/>
              <a:gd name="connsiteY83" fmla="*/ 1994969 h 5837866"/>
              <a:gd name="connsiteX84" fmla="*/ 1295319 w 5599176"/>
              <a:gd name="connsiteY84" fmla="*/ 1355876 h 5837866"/>
              <a:gd name="connsiteX85" fmla="*/ 1398966 w 5599176"/>
              <a:gd name="connsiteY85" fmla="*/ 1296578 h 5837866"/>
              <a:gd name="connsiteX86" fmla="*/ 2833339 w 5599176"/>
              <a:gd name="connsiteY86" fmla="*/ 0 h 5837866"/>
              <a:gd name="connsiteX87" fmla="*/ 3790866 w 5599176"/>
              <a:gd name="connsiteY87" fmla="*/ 0 h 5837866"/>
              <a:gd name="connsiteX88" fmla="*/ 3927655 w 5599176"/>
              <a:gd name="connsiteY88" fmla="*/ 78257 h 5837866"/>
              <a:gd name="connsiteX89" fmla="*/ 4406417 w 5599176"/>
              <a:gd name="connsiteY89" fmla="*/ 921691 h 5837866"/>
              <a:gd name="connsiteX90" fmla="*/ 4406417 w 5599176"/>
              <a:gd name="connsiteY90" fmla="*/ 1084002 h 5837866"/>
              <a:gd name="connsiteX91" fmla="*/ 3927655 w 5599176"/>
              <a:gd name="connsiteY91" fmla="*/ 1927435 h 5837866"/>
              <a:gd name="connsiteX92" fmla="*/ 3790866 w 5599176"/>
              <a:gd name="connsiteY92" fmla="*/ 2005692 h 5837866"/>
              <a:gd name="connsiteX93" fmla="*/ 2833339 w 5599176"/>
              <a:gd name="connsiteY93" fmla="*/ 2005692 h 5837866"/>
              <a:gd name="connsiteX94" fmla="*/ 2696552 w 5599176"/>
              <a:gd name="connsiteY94" fmla="*/ 1927435 h 5837866"/>
              <a:gd name="connsiteX95" fmla="*/ 2217788 w 5599176"/>
              <a:gd name="connsiteY95" fmla="*/ 1084002 h 5837866"/>
              <a:gd name="connsiteX96" fmla="*/ 2217788 w 5599176"/>
              <a:gd name="connsiteY96" fmla="*/ 921691 h 5837866"/>
              <a:gd name="connsiteX97" fmla="*/ 2696552 w 5599176"/>
              <a:gd name="connsiteY97" fmla="*/ 78257 h 5837866"/>
              <a:gd name="connsiteX98" fmla="*/ 2833339 w 5599176"/>
              <a:gd name="connsiteY98" fmla="*/ 0 h 5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599176" h="5837866">
                <a:moveTo>
                  <a:pt x="4515496" y="4528466"/>
                </a:moveTo>
                <a:cubicBezTo>
                  <a:pt x="4515496" y="4528466"/>
                  <a:pt x="4515496" y="4528466"/>
                  <a:pt x="5109352" y="4528466"/>
                </a:cubicBezTo>
                <a:cubicBezTo>
                  <a:pt x="5118972" y="4528466"/>
                  <a:pt x="5128352" y="4529744"/>
                  <a:pt x="5137310" y="4532179"/>
                </a:cubicBezTo>
                <a:lnTo>
                  <a:pt x="5156538" y="4540242"/>
                </a:lnTo>
                <a:lnTo>
                  <a:pt x="5144787" y="4560566"/>
                </a:lnTo>
                <a:cubicBezTo>
                  <a:pt x="5038535" y="4744330"/>
                  <a:pt x="4902533" y="4979549"/>
                  <a:pt x="4728451" y="5280629"/>
                </a:cubicBezTo>
                <a:cubicBezTo>
                  <a:pt x="4676776" y="5369869"/>
                  <a:pt x="4583758" y="5424788"/>
                  <a:pt x="4480407" y="5424788"/>
                </a:cubicBezTo>
                <a:cubicBezTo>
                  <a:pt x="4480407" y="5424788"/>
                  <a:pt x="4480407" y="5424788"/>
                  <a:pt x="4281024" y="5424788"/>
                </a:cubicBezTo>
                <a:lnTo>
                  <a:pt x="4257765" y="5424788"/>
                </a:lnTo>
                <a:lnTo>
                  <a:pt x="4235569" y="5386568"/>
                </a:lnTo>
                <a:cubicBezTo>
                  <a:pt x="4204665" y="5333348"/>
                  <a:pt x="4168705" y="5271421"/>
                  <a:pt x="4126859" y="5199359"/>
                </a:cubicBezTo>
                <a:cubicBezTo>
                  <a:pt x="4107621" y="5167412"/>
                  <a:pt x="4107621" y="5126520"/>
                  <a:pt x="4126859" y="5094573"/>
                </a:cubicBezTo>
                <a:cubicBezTo>
                  <a:pt x="4126859" y="5094573"/>
                  <a:pt x="4126859" y="5094573"/>
                  <a:pt x="4424429" y="4582137"/>
                </a:cubicBezTo>
                <a:cubicBezTo>
                  <a:pt x="4442387" y="4548913"/>
                  <a:pt x="4478299" y="4528466"/>
                  <a:pt x="4515496" y="4528466"/>
                </a:cubicBezTo>
                <a:close/>
                <a:moveTo>
                  <a:pt x="627252" y="3856590"/>
                </a:moveTo>
                <a:cubicBezTo>
                  <a:pt x="1573411" y="3856590"/>
                  <a:pt x="1573411" y="3856590"/>
                  <a:pt x="1573411" y="3856590"/>
                </a:cubicBezTo>
                <a:cubicBezTo>
                  <a:pt x="1621281" y="3856590"/>
                  <a:pt x="1683233" y="3889983"/>
                  <a:pt x="1708576" y="3931724"/>
                </a:cubicBezTo>
                <a:cubicBezTo>
                  <a:pt x="2181655" y="4741500"/>
                  <a:pt x="2181655" y="4741500"/>
                  <a:pt x="2181655" y="4741500"/>
                </a:cubicBezTo>
                <a:cubicBezTo>
                  <a:pt x="2204183" y="4786024"/>
                  <a:pt x="2204183" y="4852809"/>
                  <a:pt x="2181655" y="4897334"/>
                </a:cubicBezTo>
                <a:cubicBezTo>
                  <a:pt x="1708576" y="5707109"/>
                  <a:pt x="1708576" y="5707109"/>
                  <a:pt x="1708576" y="5707109"/>
                </a:cubicBezTo>
                <a:cubicBezTo>
                  <a:pt x="1683233" y="5748851"/>
                  <a:pt x="1621281" y="5782243"/>
                  <a:pt x="1573411" y="5782243"/>
                </a:cubicBezTo>
                <a:lnTo>
                  <a:pt x="627252" y="5782243"/>
                </a:lnTo>
                <a:cubicBezTo>
                  <a:pt x="576565" y="5782243"/>
                  <a:pt x="514614" y="5748851"/>
                  <a:pt x="492087" y="5707109"/>
                </a:cubicBezTo>
                <a:cubicBezTo>
                  <a:pt x="19008" y="4897334"/>
                  <a:pt x="19008" y="4897334"/>
                  <a:pt x="19008" y="4897334"/>
                </a:cubicBezTo>
                <a:cubicBezTo>
                  <a:pt x="-6336" y="4852809"/>
                  <a:pt x="-6336" y="4786024"/>
                  <a:pt x="19008" y="4741500"/>
                </a:cubicBezTo>
                <a:cubicBezTo>
                  <a:pt x="492087" y="3931724"/>
                  <a:pt x="492087" y="3931724"/>
                  <a:pt x="492087" y="3931724"/>
                </a:cubicBezTo>
                <a:cubicBezTo>
                  <a:pt x="514614" y="3889983"/>
                  <a:pt x="576565" y="3856590"/>
                  <a:pt x="627252" y="3856590"/>
                </a:cubicBezTo>
                <a:close/>
                <a:moveTo>
                  <a:pt x="2885347" y="2102288"/>
                </a:moveTo>
                <a:cubicBezTo>
                  <a:pt x="2885347" y="2102288"/>
                  <a:pt x="2885347" y="2102288"/>
                  <a:pt x="4480407" y="2102288"/>
                </a:cubicBezTo>
                <a:cubicBezTo>
                  <a:pt x="4583758" y="2102288"/>
                  <a:pt x="4676776" y="2157205"/>
                  <a:pt x="4728451" y="2246446"/>
                </a:cubicBezTo>
                <a:cubicBezTo>
                  <a:pt x="4728451" y="2246446"/>
                  <a:pt x="4728451" y="2246446"/>
                  <a:pt x="5524258" y="3622812"/>
                </a:cubicBezTo>
                <a:cubicBezTo>
                  <a:pt x="5575934" y="3708621"/>
                  <a:pt x="5575934" y="3818455"/>
                  <a:pt x="5524258" y="3904264"/>
                </a:cubicBezTo>
                <a:cubicBezTo>
                  <a:pt x="5524258" y="3904264"/>
                  <a:pt x="5524258" y="3904264"/>
                  <a:pt x="5228769" y="4415318"/>
                </a:cubicBezTo>
                <a:lnTo>
                  <a:pt x="5203866" y="4458387"/>
                </a:lnTo>
                <a:lnTo>
                  <a:pt x="5204742" y="4458755"/>
                </a:lnTo>
                <a:cubicBezTo>
                  <a:pt x="5222647" y="4469206"/>
                  <a:pt x="5237838" y="4484340"/>
                  <a:pt x="5248690" y="4503079"/>
                </a:cubicBezTo>
                <a:cubicBezTo>
                  <a:pt x="5248690" y="4503079"/>
                  <a:pt x="5248690" y="4503079"/>
                  <a:pt x="5582899" y="5081103"/>
                </a:cubicBezTo>
                <a:cubicBezTo>
                  <a:pt x="5604602" y="5117139"/>
                  <a:pt x="5604602" y="5163265"/>
                  <a:pt x="5582899" y="5199302"/>
                </a:cubicBezTo>
                <a:cubicBezTo>
                  <a:pt x="5582899" y="5199302"/>
                  <a:pt x="5582899" y="5199302"/>
                  <a:pt x="5248690" y="5777325"/>
                </a:cubicBezTo>
                <a:cubicBezTo>
                  <a:pt x="5226987" y="5814802"/>
                  <a:pt x="5187924" y="5837866"/>
                  <a:pt x="5144519" y="5837866"/>
                </a:cubicBezTo>
                <a:cubicBezTo>
                  <a:pt x="5144519" y="5837866"/>
                  <a:pt x="5144519" y="5837866"/>
                  <a:pt x="4474653" y="5837866"/>
                </a:cubicBezTo>
                <a:cubicBezTo>
                  <a:pt x="4432695" y="5837866"/>
                  <a:pt x="4392186" y="5814802"/>
                  <a:pt x="4371930" y="5777325"/>
                </a:cubicBezTo>
                <a:cubicBezTo>
                  <a:pt x="4371930" y="5777325"/>
                  <a:pt x="4371930" y="5777325"/>
                  <a:pt x="4191892" y="5467287"/>
                </a:cubicBezTo>
                <a:lnTo>
                  <a:pt x="4171554" y="5432262"/>
                </a:lnTo>
                <a:lnTo>
                  <a:pt x="4187556" y="5432262"/>
                </a:lnTo>
                <a:lnTo>
                  <a:pt x="4263195" y="5432262"/>
                </a:lnTo>
                <a:lnTo>
                  <a:pt x="4296053" y="5488847"/>
                </a:lnTo>
                <a:cubicBezTo>
                  <a:pt x="4421590" y="5705031"/>
                  <a:pt x="4421590" y="5705031"/>
                  <a:pt x="4421590" y="5705031"/>
                </a:cubicBezTo>
                <a:cubicBezTo>
                  <a:pt x="4439548" y="5738256"/>
                  <a:pt x="4475462" y="5758703"/>
                  <a:pt x="4512658" y="5758703"/>
                </a:cubicBezTo>
                <a:cubicBezTo>
                  <a:pt x="5106515" y="5758703"/>
                  <a:pt x="5106515" y="5758703"/>
                  <a:pt x="5106515" y="5758703"/>
                </a:cubicBezTo>
                <a:cubicBezTo>
                  <a:pt x="5144993" y="5758703"/>
                  <a:pt x="5179624" y="5738256"/>
                  <a:pt x="5198863" y="5705031"/>
                </a:cubicBezTo>
                <a:cubicBezTo>
                  <a:pt x="5495151" y="5192597"/>
                  <a:pt x="5495151" y="5192597"/>
                  <a:pt x="5495151" y="5192597"/>
                </a:cubicBezTo>
                <a:cubicBezTo>
                  <a:pt x="5514390" y="5160648"/>
                  <a:pt x="5514390" y="5119756"/>
                  <a:pt x="5495151" y="5087808"/>
                </a:cubicBezTo>
                <a:cubicBezTo>
                  <a:pt x="5198863" y="4575374"/>
                  <a:pt x="5198863" y="4575374"/>
                  <a:pt x="5198863" y="4575374"/>
                </a:cubicBezTo>
                <a:cubicBezTo>
                  <a:pt x="5189244" y="4558761"/>
                  <a:pt x="5175776" y="4545343"/>
                  <a:pt x="5159904" y="4536079"/>
                </a:cubicBezTo>
                <a:lnTo>
                  <a:pt x="5155395" y="4534190"/>
                </a:lnTo>
                <a:lnTo>
                  <a:pt x="5179563" y="4492393"/>
                </a:lnTo>
                <a:lnTo>
                  <a:pt x="5197535" y="4461308"/>
                </a:lnTo>
                <a:lnTo>
                  <a:pt x="5178894" y="4453491"/>
                </a:lnTo>
                <a:cubicBezTo>
                  <a:pt x="5168788" y="4450743"/>
                  <a:pt x="5158209" y="4449302"/>
                  <a:pt x="5147358" y="4449302"/>
                </a:cubicBezTo>
                <a:cubicBezTo>
                  <a:pt x="4477491" y="4449302"/>
                  <a:pt x="4477491" y="4449302"/>
                  <a:pt x="4477491" y="4449302"/>
                </a:cubicBezTo>
                <a:cubicBezTo>
                  <a:pt x="4435534" y="4449302"/>
                  <a:pt x="4395024" y="4472365"/>
                  <a:pt x="4374769" y="4509842"/>
                </a:cubicBezTo>
                <a:cubicBezTo>
                  <a:pt x="4039112" y="5087866"/>
                  <a:pt x="4039112" y="5087866"/>
                  <a:pt x="4039112" y="5087866"/>
                </a:cubicBezTo>
                <a:cubicBezTo>
                  <a:pt x="4017409" y="5123902"/>
                  <a:pt x="4017409" y="5170028"/>
                  <a:pt x="4039112" y="5206066"/>
                </a:cubicBezTo>
                <a:cubicBezTo>
                  <a:pt x="4081068" y="5278318"/>
                  <a:pt x="4117780" y="5341539"/>
                  <a:pt x="4149904" y="5396858"/>
                </a:cubicBezTo>
                <a:lnTo>
                  <a:pt x="4166123" y="5424788"/>
                </a:lnTo>
                <a:lnTo>
                  <a:pt x="4090989" y="5424788"/>
                </a:lnTo>
                <a:cubicBezTo>
                  <a:pt x="3857338" y="5424788"/>
                  <a:pt x="3483496" y="5424788"/>
                  <a:pt x="2885347" y="5424788"/>
                </a:cubicBezTo>
                <a:cubicBezTo>
                  <a:pt x="2785442" y="5424788"/>
                  <a:pt x="2688979" y="5369869"/>
                  <a:pt x="2640748" y="5280629"/>
                </a:cubicBezTo>
                <a:cubicBezTo>
                  <a:pt x="2640748" y="5280629"/>
                  <a:pt x="2640748" y="5280629"/>
                  <a:pt x="1841498" y="3904264"/>
                </a:cubicBezTo>
                <a:cubicBezTo>
                  <a:pt x="1789821" y="3818455"/>
                  <a:pt x="1789821" y="3708621"/>
                  <a:pt x="1841498" y="3622812"/>
                </a:cubicBezTo>
                <a:cubicBezTo>
                  <a:pt x="1841498" y="3622812"/>
                  <a:pt x="1841498" y="3622812"/>
                  <a:pt x="2640748" y="2246446"/>
                </a:cubicBezTo>
                <a:cubicBezTo>
                  <a:pt x="2688979" y="2157205"/>
                  <a:pt x="2785442" y="2102288"/>
                  <a:pt x="2885347" y="2102288"/>
                </a:cubicBezTo>
                <a:close/>
                <a:moveTo>
                  <a:pt x="1398966" y="1296578"/>
                </a:moveTo>
                <a:cubicBezTo>
                  <a:pt x="2124510" y="1296578"/>
                  <a:pt x="2124510" y="1296578"/>
                  <a:pt x="2124510" y="1296578"/>
                </a:cubicBezTo>
                <a:cubicBezTo>
                  <a:pt x="2161218" y="1296578"/>
                  <a:pt x="2208725" y="1322933"/>
                  <a:pt x="2228158" y="1355876"/>
                </a:cubicBezTo>
                <a:cubicBezTo>
                  <a:pt x="2590929" y="1994969"/>
                  <a:pt x="2590929" y="1994969"/>
                  <a:pt x="2590929" y="1994969"/>
                </a:cubicBezTo>
                <a:cubicBezTo>
                  <a:pt x="2608205" y="2030108"/>
                  <a:pt x="2608205" y="2082816"/>
                  <a:pt x="2590929" y="2117956"/>
                </a:cubicBezTo>
                <a:cubicBezTo>
                  <a:pt x="2228158" y="2757048"/>
                  <a:pt x="2228158" y="2757048"/>
                  <a:pt x="2228158" y="2757048"/>
                </a:cubicBezTo>
                <a:cubicBezTo>
                  <a:pt x="2208725" y="2789992"/>
                  <a:pt x="2161218" y="2816345"/>
                  <a:pt x="2124510" y="2816345"/>
                </a:cubicBezTo>
                <a:lnTo>
                  <a:pt x="1398966" y="2816345"/>
                </a:lnTo>
                <a:cubicBezTo>
                  <a:pt x="1360099" y="2816345"/>
                  <a:pt x="1312593" y="2789992"/>
                  <a:pt x="1295319" y="2757048"/>
                </a:cubicBezTo>
                <a:cubicBezTo>
                  <a:pt x="932547" y="2117956"/>
                  <a:pt x="932547" y="2117956"/>
                  <a:pt x="932547" y="2117956"/>
                </a:cubicBezTo>
                <a:cubicBezTo>
                  <a:pt x="913112" y="2082816"/>
                  <a:pt x="913112" y="2030108"/>
                  <a:pt x="932547" y="1994969"/>
                </a:cubicBezTo>
                <a:cubicBezTo>
                  <a:pt x="1295319" y="1355876"/>
                  <a:pt x="1295319" y="1355876"/>
                  <a:pt x="1295319" y="1355876"/>
                </a:cubicBezTo>
                <a:cubicBezTo>
                  <a:pt x="1312593" y="1322933"/>
                  <a:pt x="1360099" y="1296578"/>
                  <a:pt x="1398966" y="1296578"/>
                </a:cubicBezTo>
                <a:close/>
                <a:moveTo>
                  <a:pt x="2833339" y="0"/>
                </a:moveTo>
                <a:cubicBezTo>
                  <a:pt x="3790866" y="0"/>
                  <a:pt x="3790866" y="0"/>
                  <a:pt x="3790866" y="0"/>
                </a:cubicBezTo>
                <a:cubicBezTo>
                  <a:pt x="3839312" y="0"/>
                  <a:pt x="3902008" y="34781"/>
                  <a:pt x="3927655" y="78257"/>
                </a:cubicBezTo>
                <a:cubicBezTo>
                  <a:pt x="4406417" y="921691"/>
                  <a:pt x="4406417" y="921691"/>
                  <a:pt x="4406417" y="921691"/>
                </a:cubicBezTo>
                <a:cubicBezTo>
                  <a:pt x="4429216" y="968065"/>
                  <a:pt x="4429216" y="1037627"/>
                  <a:pt x="4406417" y="1084002"/>
                </a:cubicBezTo>
                <a:cubicBezTo>
                  <a:pt x="3927655" y="1927435"/>
                  <a:pt x="3927655" y="1927435"/>
                  <a:pt x="3927655" y="1927435"/>
                </a:cubicBezTo>
                <a:cubicBezTo>
                  <a:pt x="3902008" y="1970913"/>
                  <a:pt x="3839312" y="2005692"/>
                  <a:pt x="3790866" y="2005692"/>
                </a:cubicBezTo>
                <a:lnTo>
                  <a:pt x="2833339" y="2005692"/>
                </a:lnTo>
                <a:cubicBezTo>
                  <a:pt x="2782044" y="2005692"/>
                  <a:pt x="2719350" y="1970913"/>
                  <a:pt x="2696552" y="1927435"/>
                </a:cubicBezTo>
                <a:cubicBezTo>
                  <a:pt x="2217788" y="1084002"/>
                  <a:pt x="2217788" y="1084002"/>
                  <a:pt x="2217788" y="1084002"/>
                </a:cubicBezTo>
                <a:cubicBezTo>
                  <a:pt x="2192139" y="1037627"/>
                  <a:pt x="2192139" y="968065"/>
                  <a:pt x="2217788" y="921691"/>
                </a:cubicBezTo>
                <a:cubicBezTo>
                  <a:pt x="2696552" y="78257"/>
                  <a:pt x="2696552" y="78257"/>
                  <a:pt x="2696552" y="78257"/>
                </a:cubicBezTo>
                <a:cubicBezTo>
                  <a:pt x="2719350" y="34781"/>
                  <a:pt x="2782044" y="0"/>
                  <a:pt x="2833339"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6147" y="1991843"/>
            <a:ext cx="1153570" cy="1153570"/>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0605" y="650983"/>
            <a:ext cx="1605228" cy="1605228"/>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231" y="4738357"/>
            <a:ext cx="1396031" cy="1396031"/>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52834" y="3118283"/>
            <a:ext cx="2425311" cy="2425311"/>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B833-C97F-4F31-A371-4D39E66CFC5D}"/>
              </a:ext>
            </a:extLst>
          </p:cNvPr>
          <p:cNvSpPr>
            <a:spLocks noGrp="1"/>
          </p:cNvSpPr>
          <p:nvPr>
            <p:ph type="title"/>
          </p:nvPr>
        </p:nvSpPr>
        <p:spPr>
          <a:xfrm>
            <a:off x="4965430" y="629268"/>
            <a:ext cx="6586491" cy="1286160"/>
          </a:xfrm>
        </p:spPr>
        <p:txBody>
          <a:bodyPr anchor="b">
            <a:normAutofit/>
          </a:bodyPr>
          <a:lstStyle/>
          <a:p>
            <a:r>
              <a:rPr lang="en-US" dirty="0"/>
              <a:t>What is Measurement?</a:t>
            </a:r>
          </a:p>
        </p:txBody>
      </p:sp>
      <p:sp>
        <p:nvSpPr>
          <p:cNvPr id="3" name="Content Placeholder 2">
            <a:extLst>
              <a:ext uri="{FF2B5EF4-FFF2-40B4-BE49-F238E27FC236}">
                <a16:creationId xmlns:a16="http://schemas.microsoft.com/office/drawing/2014/main" id="{985D7409-8D3E-4989-9227-1813C65A232E}"/>
              </a:ext>
            </a:extLst>
          </p:cNvPr>
          <p:cNvSpPr>
            <a:spLocks noGrp="1"/>
          </p:cNvSpPr>
          <p:nvPr>
            <p:ph idx="1"/>
          </p:nvPr>
        </p:nvSpPr>
        <p:spPr>
          <a:xfrm>
            <a:off x="4965431" y="2438400"/>
            <a:ext cx="6586489" cy="3785419"/>
          </a:xfrm>
        </p:spPr>
        <p:txBody>
          <a:bodyPr>
            <a:normAutofit/>
          </a:bodyPr>
          <a:lstStyle/>
          <a:p>
            <a:r>
              <a:rPr lang="en-US" sz="2000"/>
              <a:t>Measurement is determining how much of a property is possessed by the entity you are measuring. Entity in our case can be customer, brands, stores, advertisements etc. </a:t>
            </a:r>
          </a:p>
          <a:p>
            <a:r>
              <a:rPr lang="en-US" sz="2000"/>
              <a:t>Measurement vs. the variable?</a:t>
            </a:r>
          </a:p>
        </p:txBody>
      </p:sp>
      <p:pic>
        <p:nvPicPr>
          <p:cNvPr id="5" name="Picture 4" descr="Close-up of wooden white and yellow ruler">
            <a:extLst>
              <a:ext uri="{FF2B5EF4-FFF2-40B4-BE49-F238E27FC236}">
                <a16:creationId xmlns:a16="http://schemas.microsoft.com/office/drawing/2014/main" id="{F2042628-9B85-4560-9850-29AF8F791F89}"/>
              </a:ext>
            </a:extLst>
          </p:cNvPr>
          <p:cNvPicPr>
            <a:picLocks noChangeAspect="1"/>
          </p:cNvPicPr>
          <p:nvPr/>
        </p:nvPicPr>
        <p:blipFill rotWithShape="1">
          <a:blip r:embed="rId3"/>
          <a:srcRect l="17739" r="3156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FCD4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37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C11D8-42B6-4AB5-8819-528000865DA6}"/>
              </a:ext>
            </a:extLst>
          </p:cNvPr>
          <p:cNvSpPr>
            <a:spLocks noGrp="1"/>
          </p:cNvSpPr>
          <p:nvPr>
            <p:ph type="title"/>
          </p:nvPr>
        </p:nvSpPr>
        <p:spPr>
          <a:xfrm>
            <a:off x="630936" y="640080"/>
            <a:ext cx="4818888" cy="1481328"/>
          </a:xfrm>
        </p:spPr>
        <p:txBody>
          <a:bodyPr anchor="b">
            <a:normAutofit/>
          </a:bodyPr>
          <a:lstStyle/>
          <a:p>
            <a:r>
              <a:rPr lang="en-US" sz="5400"/>
              <a:t>Agenda</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37E419-19FC-4AB1-AF35-7DCD13AC5F47}"/>
              </a:ext>
            </a:extLst>
          </p:cNvPr>
          <p:cNvSpPr>
            <a:spLocks noGrp="1"/>
          </p:cNvSpPr>
          <p:nvPr>
            <p:ph idx="1"/>
          </p:nvPr>
        </p:nvSpPr>
        <p:spPr>
          <a:xfrm>
            <a:off x="630936" y="2660904"/>
            <a:ext cx="4818888" cy="3547872"/>
          </a:xfrm>
        </p:spPr>
        <p:txBody>
          <a:bodyPr anchor="t">
            <a:normAutofit/>
          </a:bodyPr>
          <a:lstStyle/>
          <a:p>
            <a:r>
              <a:rPr lang="en-US" sz="2200"/>
              <a:t>Case 5 Discussion </a:t>
            </a:r>
          </a:p>
          <a:p>
            <a:r>
              <a:rPr lang="en-US" sz="2200"/>
              <a:t>Level of Measurement</a:t>
            </a:r>
          </a:p>
        </p:txBody>
      </p:sp>
      <p:pic>
        <p:nvPicPr>
          <p:cNvPr id="7" name="Graphic 6" descr="Check List">
            <a:extLst>
              <a:ext uri="{FF2B5EF4-FFF2-40B4-BE49-F238E27FC236}">
                <a16:creationId xmlns:a16="http://schemas.microsoft.com/office/drawing/2014/main" id="{E091FCC7-1D42-4157-A192-DBEC775CF4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7540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001E3-594C-42D5-B8A9-DB10E27786B0}"/>
              </a:ext>
            </a:extLst>
          </p:cNvPr>
          <p:cNvSpPr>
            <a:spLocks noGrp="1"/>
          </p:cNvSpPr>
          <p:nvPr>
            <p:ph type="title"/>
          </p:nvPr>
        </p:nvSpPr>
        <p:spPr>
          <a:xfrm>
            <a:off x="841248" y="548640"/>
            <a:ext cx="3600860" cy="5431536"/>
          </a:xfrm>
        </p:spPr>
        <p:txBody>
          <a:bodyPr>
            <a:normAutofit/>
          </a:bodyPr>
          <a:lstStyle/>
          <a:p>
            <a:r>
              <a:rPr lang="en-US" sz="5400"/>
              <a:t>What is coming up – busy two weeks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9B617B-8D5F-4276-BE7C-1B24F0F9F40D}"/>
              </a:ext>
            </a:extLst>
          </p:cNvPr>
          <p:cNvSpPr>
            <a:spLocks noGrp="1"/>
          </p:cNvSpPr>
          <p:nvPr>
            <p:ph idx="1"/>
          </p:nvPr>
        </p:nvSpPr>
        <p:spPr>
          <a:xfrm>
            <a:off x="5126418" y="552091"/>
            <a:ext cx="6224335" cy="5431536"/>
          </a:xfrm>
        </p:spPr>
        <p:txBody>
          <a:bodyPr anchor="ctr">
            <a:normAutofit/>
          </a:bodyPr>
          <a:lstStyle/>
          <a:p>
            <a:pPr marL="457200" lvl="0" indent="-361950" rtl="0">
              <a:spcBef>
                <a:spcPts val="0"/>
              </a:spcBef>
              <a:spcAft>
                <a:spcPts val="600"/>
              </a:spcAft>
              <a:buSzPts val="2100"/>
              <a:buAutoNum type="arabicPeriod"/>
            </a:pPr>
            <a:r>
              <a:rPr lang="en-US" sz="2200" u="sng">
                <a:latin typeface="Times New Roman"/>
                <a:ea typeface="Times New Roman"/>
                <a:cs typeface="Times New Roman"/>
                <a:sym typeface="Times New Roman"/>
                <a:hlinkClick r:id="rId2"/>
              </a:rPr>
              <a:t>PA#4</a:t>
            </a:r>
            <a:r>
              <a:rPr lang="en-US" sz="2200">
                <a:latin typeface="Times New Roman"/>
                <a:ea typeface="Times New Roman"/>
                <a:cs typeface="Times New Roman"/>
                <a:sym typeface="Times New Roman"/>
              </a:rPr>
              <a:t> Questionnaire design Due soon; </a:t>
            </a:r>
            <a:r>
              <a:rPr lang="en-US" sz="2200" u="sng">
                <a:latin typeface="Calibri"/>
                <a:ea typeface="Calibri"/>
                <a:cs typeface="Calibri"/>
                <a:sym typeface="Calibri"/>
                <a:hlinkClick r:id="rId3">
                  <a:extLst>
                    <a:ext uri="{A12FA001-AC4F-418D-AE19-62706E023703}">
                      <ahyp:hlinkClr xmlns:ahyp="http://schemas.microsoft.com/office/drawing/2018/hyperlinkcolor" val="tx"/>
                    </a:ext>
                  </a:extLst>
                </a:hlinkClick>
              </a:rPr>
              <a:t>signup sheet</a:t>
            </a:r>
            <a:r>
              <a:rPr lang="en-US" sz="2200">
                <a:latin typeface="Times New Roman"/>
                <a:ea typeface="Times New Roman"/>
                <a:cs typeface="Times New Roman"/>
                <a:sym typeface="Times New Roman"/>
              </a:rPr>
              <a:t> for peer team review and professor one-on-one review</a:t>
            </a:r>
          </a:p>
          <a:p>
            <a:pPr marL="457200" lvl="0" indent="-361950" rtl="0">
              <a:spcBef>
                <a:spcPts val="0"/>
              </a:spcBef>
              <a:spcAft>
                <a:spcPts val="600"/>
              </a:spcAft>
              <a:buSzPts val="2100"/>
              <a:buFont typeface="Times New Roman"/>
              <a:buAutoNum type="arabicPeriod"/>
            </a:pPr>
            <a:r>
              <a:rPr lang="en-US" sz="2200">
                <a:latin typeface="Times New Roman"/>
                <a:ea typeface="Times New Roman"/>
                <a:cs typeface="Times New Roman"/>
                <a:sym typeface="Times New Roman"/>
              </a:rPr>
              <a:t>Level of measurement quiz (individual)</a:t>
            </a:r>
          </a:p>
          <a:p>
            <a:pPr marL="457200" lvl="0" indent="-361950" rtl="0">
              <a:spcBef>
                <a:spcPts val="0"/>
              </a:spcBef>
              <a:spcAft>
                <a:spcPts val="600"/>
              </a:spcAft>
              <a:buSzPts val="2100"/>
              <a:buFont typeface="Times New Roman"/>
              <a:buAutoNum type="arabicPeriod"/>
            </a:pPr>
            <a:r>
              <a:rPr lang="en-US" sz="2200">
                <a:latin typeface="Times New Roman"/>
                <a:ea typeface="Times New Roman"/>
                <a:cs typeface="Times New Roman"/>
                <a:sym typeface="Times New Roman"/>
              </a:rPr>
              <a:t>Qualtrics homework (individual) </a:t>
            </a:r>
          </a:p>
        </p:txBody>
      </p:sp>
    </p:spTree>
    <p:extLst>
      <p:ext uri="{BB962C8B-B14F-4D97-AF65-F5344CB8AC3E}">
        <p14:creationId xmlns:p14="http://schemas.microsoft.com/office/powerpoint/2010/main" val="46087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E80BC-F372-4AE0-845A-3EF1771A247B}"/>
              </a:ext>
            </a:extLst>
          </p:cNvPr>
          <p:cNvSpPr>
            <a:spLocks noGrp="1"/>
          </p:cNvSpPr>
          <p:nvPr>
            <p:ph type="title"/>
          </p:nvPr>
        </p:nvSpPr>
        <p:spPr>
          <a:xfrm>
            <a:off x="841248" y="548640"/>
            <a:ext cx="3600860" cy="5431536"/>
          </a:xfrm>
        </p:spPr>
        <p:txBody>
          <a:bodyPr>
            <a:normAutofit/>
          </a:bodyPr>
          <a:lstStyle/>
          <a:p>
            <a:r>
              <a:rPr lang="en-US" sz="4600" dirty="0"/>
              <a:t>Steps to design questionnaire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537C00-B156-4C58-8764-7166222D128A}"/>
              </a:ext>
            </a:extLst>
          </p:cNvPr>
          <p:cNvSpPr>
            <a:spLocks noGrp="1"/>
          </p:cNvSpPr>
          <p:nvPr>
            <p:ph idx="1"/>
          </p:nvPr>
        </p:nvSpPr>
        <p:spPr>
          <a:xfrm>
            <a:off x="5126418" y="552091"/>
            <a:ext cx="6224335" cy="5431536"/>
          </a:xfrm>
        </p:spPr>
        <p:txBody>
          <a:bodyPr anchor="ctr">
            <a:normAutofit/>
          </a:bodyPr>
          <a:lstStyle/>
          <a:p>
            <a:pPr marL="0" indent="0">
              <a:buNone/>
            </a:pPr>
            <a:r>
              <a:rPr lang="en-US" sz="1200" dirty="0"/>
              <a:t>Preparation:</a:t>
            </a:r>
          </a:p>
          <a:p>
            <a:pPr marL="514350" indent="-514350">
              <a:buFont typeface="+mj-lt"/>
              <a:buAutoNum type="arabicPeriod"/>
            </a:pPr>
            <a:r>
              <a:rPr lang="en-US" sz="1200" dirty="0"/>
              <a:t>Determine what information is needed (</a:t>
            </a:r>
            <a:r>
              <a:rPr lang="en-US" sz="1200" dirty="0" err="1"/>
              <a:t>PA3</a:t>
            </a:r>
            <a:r>
              <a:rPr lang="en-US" sz="1200" dirty="0"/>
              <a:t>)</a:t>
            </a:r>
          </a:p>
          <a:p>
            <a:pPr marL="514350" indent="-514350">
              <a:buFont typeface="+mj-lt"/>
              <a:buAutoNum type="arabicPeriod"/>
            </a:pPr>
            <a:r>
              <a:rPr lang="en-US" sz="1200" dirty="0"/>
              <a:t>Determine the method of administration </a:t>
            </a:r>
          </a:p>
          <a:p>
            <a:pPr marL="0" indent="0">
              <a:buNone/>
            </a:pPr>
            <a:endParaRPr lang="en-US" sz="1200" dirty="0"/>
          </a:p>
          <a:p>
            <a:pPr marL="571500" indent="-571500">
              <a:buFont typeface="+mj-lt"/>
              <a:buAutoNum type="romanUcPeriod"/>
            </a:pPr>
            <a:r>
              <a:rPr lang="en-US" sz="1200" dirty="0"/>
              <a:t>Write the questions: </a:t>
            </a:r>
          </a:p>
          <a:p>
            <a:pPr marL="1028700" lvl="1" indent="-571500">
              <a:buFont typeface="+mj-lt"/>
              <a:buAutoNum type="arabicPeriod" startAt="3"/>
            </a:pPr>
            <a:r>
              <a:rPr lang="en-US" sz="1200" dirty="0"/>
              <a:t>Determine content of individual questions. (what kind of question)</a:t>
            </a:r>
          </a:p>
          <a:p>
            <a:pPr marL="1028700" lvl="1" indent="-571500">
              <a:buFont typeface="+mj-lt"/>
              <a:buAutoNum type="arabicPeriod" startAt="3"/>
            </a:pPr>
            <a:r>
              <a:rPr lang="en-US" sz="1200" dirty="0"/>
              <a:t>Determine the form of response for each question (multiple choice, rating scale, etc.)</a:t>
            </a:r>
          </a:p>
          <a:p>
            <a:pPr marL="1028700" lvl="1" indent="-571500">
              <a:buFont typeface="+mj-lt"/>
              <a:buAutoNum type="arabicPeriod" startAt="3"/>
            </a:pPr>
            <a:r>
              <a:rPr lang="en-US" sz="1200" dirty="0"/>
              <a:t>Determine the wording of each question and response</a:t>
            </a:r>
          </a:p>
          <a:p>
            <a:pPr marL="571500" indent="-571500">
              <a:buFont typeface="+mj-lt"/>
              <a:buAutoNum type="romanUcPeriod"/>
            </a:pPr>
            <a:r>
              <a:rPr lang="en-US" sz="1200" dirty="0"/>
              <a:t>Organize the questionnaire:</a:t>
            </a:r>
          </a:p>
          <a:p>
            <a:pPr marL="1028700" lvl="1" indent="-571500">
              <a:buFont typeface="+mj-lt"/>
              <a:buAutoNum type="arabicPeriod" startAt="6"/>
            </a:pPr>
            <a:r>
              <a:rPr lang="en-US" sz="1200" dirty="0"/>
              <a:t>Determine the sequence and number the questions</a:t>
            </a:r>
          </a:p>
          <a:p>
            <a:pPr marL="1028700" lvl="1" indent="-571500">
              <a:buFont typeface="+mj-lt"/>
              <a:buAutoNum type="arabicPeriod" startAt="6"/>
            </a:pPr>
            <a:r>
              <a:rPr lang="en-US" sz="1200" dirty="0"/>
              <a:t>Appearance</a:t>
            </a:r>
          </a:p>
          <a:p>
            <a:pPr marL="1028700" lvl="1" indent="-571500">
              <a:buFont typeface="+mj-lt"/>
              <a:buAutoNum type="arabicPeriod" startAt="6"/>
            </a:pPr>
            <a:r>
              <a:rPr lang="en-US" sz="1200" dirty="0"/>
              <a:t>Develop a recruiting message. Background of the survey, Does it attract respondents?</a:t>
            </a:r>
          </a:p>
          <a:p>
            <a:pPr marL="571500" indent="-571500">
              <a:buFont typeface="+mj-lt"/>
              <a:buAutoNum type="romanUcPeriod"/>
            </a:pPr>
            <a:r>
              <a:rPr lang="en-US" sz="1200" dirty="0"/>
              <a:t>Evaluate</a:t>
            </a:r>
          </a:p>
          <a:p>
            <a:pPr marL="1028700" lvl="1" indent="-571500">
              <a:buFont typeface="+mj-lt"/>
              <a:buAutoNum type="arabicPeriod" startAt="9"/>
            </a:pPr>
            <a:r>
              <a:rPr lang="en-US" sz="1200" dirty="0"/>
              <a:t>Evaluate the questions with respect to the research questions:</a:t>
            </a:r>
          </a:p>
          <a:p>
            <a:pPr lvl="2"/>
            <a:r>
              <a:rPr lang="en-US" sz="1200" dirty="0"/>
              <a:t>Qualifying - better respondent, Classifying, Answer </a:t>
            </a:r>
            <a:r>
              <a:rPr lang="en-US" sz="1200" dirty="0" err="1"/>
              <a:t>RQ</a:t>
            </a:r>
            <a:r>
              <a:rPr lang="en-US" sz="1200" dirty="0"/>
              <a:t>. </a:t>
            </a:r>
          </a:p>
          <a:p>
            <a:pPr lvl="2"/>
            <a:r>
              <a:rPr lang="en-US" sz="1200" dirty="0"/>
              <a:t>Add </a:t>
            </a:r>
            <a:r>
              <a:rPr lang="en-US" sz="1200" dirty="0" err="1"/>
              <a:t>RQ</a:t>
            </a:r>
            <a:r>
              <a:rPr lang="en-US" sz="1200" dirty="0"/>
              <a:t>. &amp; enough to answer </a:t>
            </a:r>
            <a:r>
              <a:rPr lang="en-US" sz="1200" dirty="0" err="1"/>
              <a:t>RQ</a:t>
            </a:r>
            <a:r>
              <a:rPr lang="en-US" sz="1200" dirty="0"/>
              <a:t>? </a:t>
            </a:r>
          </a:p>
          <a:p>
            <a:pPr marL="914400" lvl="1" indent="-457200">
              <a:buFont typeface="+mj-lt"/>
              <a:buAutoNum type="arabicPeriod" startAt="9"/>
            </a:pPr>
            <a:r>
              <a:rPr lang="en-US" sz="1200" dirty="0"/>
              <a:t>Pretest : ask a few friends to answer the questionnaire and provide feedback such as the confusing question wordings and inappropriate response options. </a:t>
            </a:r>
          </a:p>
        </p:txBody>
      </p:sp>
    </p:spTree>
    <p:extLst>
      <p:ext uri="{BB962C8B-B14F-4D97-AF65-F5344CB8AC3E}">
        <p14:creationId xmlns:p14="http://schemas.microsoft.com/office/powerpoint/2010/main" val="173417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8EC14-490B-49D6-ABC4-B13A361039C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CE5</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105;p3">
            <a:extLst>
              <a:ext uri="{FF2B5EF4-FFF2-40B4-BE49-F238E27FC236}">
                <a16:creationId xmlns:a16="http://schemas.microsoft.com/office/drawing/2014/main" id="{1C0F49B5-2AE1-4FAC-8B43-62D7F4A2BD77}"/>
              </a:ext>
            </a:extLst>
          </p:cNvPr>
          <p:cNvPicPr preferRelativeResize="0"/>
          <p:nvPr/>
        </p:nvPicPr>
        <p:blipFill rotWithShape="1">
          <a:blip r:embed="rId2"/>
          <a:stretch/>
        </p:blipFill>
        <p:spPr>
          <a:xfrm>
            <a:off x="5071714" y="640080"/>
            <a:ext cx="6379779" cy="5550408"/>
          </a:xfrm>
          <a:prstGeom prst="rect">
            <a:avLst/>
          </a:prstGeom>
          <a:noFill/>
        </p:spPr>
      </p:pic>
    </p:spTree>
    <p:extLst>
      <p:ext uri="{BB962C8B-B14F-4D97-AF65-F5344CB8AC3E}">
        <p14:creationId xmlns:p14="http://schemas.microsoft.com/office/powerpoint/2010/main" val="301420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D2350-8AA7-4555-8758-488825EB56A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Option 3</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11;p4">
            <a:extLst>
              <a:ext uri="{FF2B5EF4-FFF2-40B4-BE49-F238E27FC236}">
                <a16:creationId xmlns:a16="http://schemas.microsoft.com/office/drawing/2014/main" id="{106F56C2-4D8E-48C9-B05C-38A3CE932F53}"/>
              </a:ext>
            </a:extLst>
          </p:cNvPr>
          <p:cNvPicPr preferRelativeResize="0"/>
          <p:nvPr/>
        </p:nvPicPr>
        <p:blipFill rotWithShape="1">
          <a:blip r:embed="rId2"/>
          <a:stretch/>
        </p:blipFill>
        <p:spPr>
          <a:xfrm>
            <a:off x="4654296" y="1647703"/>
            <a:ext cx="7214616" cy="3535162"/>
          </a:xfrm>
          <a:prstGeom prst="rect">
            <a:avLst/>
          </a:prstGeom>
          <a:noFill/>
        </p:spPr>
      </p:pic>
    </p:spTree>
    <p:extLst>
      <p:ext uri="{BB962C8B-B14F-4D97-AF65-F5344CB8AC3E}">
        <p14:creationId xmlns:p14="http://schemas.microsoft.com/office/powerpoint/2010/main" val="218355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CC8D8-4562-4D2F-9FE1-982383209C80}"/>
              </a:ext>
            </a:extLst>
          </p:cNvPr>
          <p:cNvSpPr>
            <a:spLocks noGrp="1"/>
          </p:cNvSpPr>
          <p:nvPr>
            <p:ph type="title"/>
          </p:nvPr>
        </p:nvSpPr>
        <p:spPr>
          <a:xfrm>
            <a:off x="838200" y="365125"/>
            <a:ext cx="10515600" cy="1325563"/>
          </a:xfrm>
        </p:spPr>
        <p:txBody>
          <a:bodyPr>
            <a:normAutofit/>
          </a:bodyPr>
          <a:lstStyle/>
          <a:p>
            <a:r>
              <a:rPr lang="en-US" sz="5400"/>
              <a:t>Questions from other teams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8C6DAD-22B5-4412-85E2-46AC72C3957B}"/>
              </a:ext>
            </a:extLst>
          </p:cNvPr>
          <p:cNvSpPr>
            <a:spLocks noGrp="1"/>
          </p:cNvSpPr>
          <p:nvPr>
            <p:ph idx="1"/>
          </p:nvPr>
        </p:nvSpPr>
        <p:spPr>
          <a:xfrm>
            <a:off x="838200" y="1929384"/>
            <a:ext cx="10515600" cy="4251960"/>
          </a:xfrm>
        </p:spPr>
        <p:txBody>
          <a:bodyPr>
            <a:normAutofit/>
          </a:bodyPr>
          <a:lstStyle/>
          <a:p>
            <a:pPr marL="0" indent="0">
              <a:buNone/>
            </a:pPr>
            <a:r>
              <a:rPr lang="en-US" sz="2200"/>
              <a:t>Team 1 and 3: Which one of these surveys do you think would have the highest response rate if they were optional? Do you personally prefer to write down how their service was or circle/mark a scale from completely satisfied to unsatisfied? </a:t>
            </a:r>
          </a:p>
          <a:p>
            <a:pPr marL="0" indent="0">
              <a:buNone/>
            </a:pPr>
            <a:endParaRPr lang="en-US" sz="2200"/>
          </a:p>
          <a:p>
            <a:pPr marL="0" indent="0">
              <a:buNone/>
            </a:pPr>
            <a:r>
              <a:rPr lang="en-US" sz="2200"/>
              <a:t>Team 2: From option 2, how would be able to get specific research if people were in between on “Yes” or “No”? </a:t>
            </a:r>
          </a:p>
          <a:p>
            <a:pPr marL="0" indent="0">
              <a:buNone/>
            </a:pPr>
            <a:endParaRPr lang="en-US" sz="2200"/>
          </a:p>
          <a:p>
            <a:pPr marL="0" indent="0">
              <a:buNone/>
            </a:pPr>
            <a:r>
              <a:rPr lang="en-US" sz="2200"/>
              <a:t>Team 7: Which option would be the best way to see customer satisfaction? Is there another way you would use to rate customer satisfaction?</a:t>
            </a:r>
          </a:p>
          <a:p>
            <a:pPr marL="0" indent="0">
              <a:buNone/>
            </a:pPr>
            <a:endParaRPr lang="en-US" sz="2200"/>
          </a:p>
        </p:txBody>
      </p:sp>
    </p:spTree>
    <p:extLst>
      <p:ext uri="{BB962C8B-B14F-4D97-AF65-F5344CB8AC3E}">
        <p14:creationId xmlns:p14="http://schemas.microsoft.com/office/powerpoint/2010/main" val="174654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000C2-6A0C-4F83-88E9-9DE1AF633E96}"/>
              </a:ext>
            </a:extLst>
          </p:cNvPr>
          <p:cNvSpPr>
            <a:spLocks noGrp="1"/>
          </p:cNvSpPr>
          <p:nvPr>
            <p:ph type="title"/>
          </p:nvPr>
        </p:nvSpPr>
        <p:spPr>
          <a:xfrm>
            <a:off x="841248" y="548640"/>
            <a:ext cx="3600860" cy="5431536"/>
          </a:xfrm>
        </p:spPr>
        <p:txBody>
          <a:bodyPr>
            <a:normAutofit/>
          </a:bodyPr>
          <a:lstStyle/>
          <a:p>
            <a:r>
              <a:rPr lang="en-US" sz="5400"/>
              <a:t>Data Collection Method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32923E-566E-4ACA-BFCC-D9149C984AF4}"/>
              </a:ext>
            </a:extLst>
          </p:cNvPr>
          <p:cNvSpPr>
            <a:spLocks noGrp="1"/>
          </p:cNvSpPr>
          <p:nvPr>
            <p:ph idx="1"/>
          </p:nvPr>
        </p:nvSpPr>
        <p:spPr>
          <a:xfrm>
            <a:off x="5126418" y="552091"/>
            <a:ext cx="6224335" cy="5431536"/>
          </a:xfrm>
        </p:spPr>
        <p:txBody>
          <a:bodyPr anchor="ctr">
            <a:normAutofit/>
          </a:bodyPr>
          <a:lstStyle/>
          <a:p>
            <a:pPr marL="0" indent="0">
              <a:buNone/>
            </a:pPr>
            <a:r>
              <a:rPr lang="en-US" sz="2200"/>
              <a:t>Surveys</a:t>
            </a:r>
          </a:p>
          <a:p>
            <a:r>
              <a:rPr lang="en-US" sz="2200"/>
              <a:t>Understand two critical aspects of surveys </a:t>
            </a:r>
          </a:p>
          <a:p>
            <a:r>
              <a:rPr lang="en-US" sz="2200"/>
              <a:t>How to design the questionnaire </a:t>
            </a:r>
          </a:p>
          <a:p>
            <a:pPr lvl="1"/>
            <a:r>
              <a:rPr lang="en-US" sz="2200"/>
              <a:t>Questions</a:t>
            </a:r>
          </a:p>
          <a:p>
            <a:pPr lvl="1"/>
            <a:r>
              <a:rPr lang="en-US" sz="2200"/>
              <a:t>Reponses </a:t>
            </a:r>
          </a:p>
        </p:txBody>
      </p:sp>
    </p:spTree>
    <p:extLst>
      <p:ext uri="{BB962C8B-B14F-4D97-AF65-F5344CB8AC3E}">
        <p14:creationId xmlns:p14="http://schemas.microsoft.com/office/powerpoint/2010/main" val="196665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8AF1F-7815-40A6-93C4-2CC19E476419}"/>
              </a:ext>
            </a:extLst>
          </p:cNvPr>
          <p:cNvSpPr>
            <a:spLocks noGrp="1"/>
          </p:cNvSpPr>
          <p:nvPr>
            <p:ph type="title"/>
          </p:nvPr>
        </p:nvSpPr>
        <p:spPr>
          <a:xfrm>
            <a:off x="630936" y="639520"/>
            <a:ext cx="3429000" cy="1719072"/>
          </a:xfrm>
        </p:spPr>
        <p:txBody>
          <a:bodyPr anchor="b">
            <a:normAutofit/>
          </a:bodyPr>
          <a:lstStyle/>
          <a:p>
            <a:r>
              <a:rPr lang="en-US" sz="3800"/>
              <a:t>What is a Response Format</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3ED579-890D-4936-9A53-EA33DDD05468}"/>
              </a:ext>
            </a:extLst>
          </p:cNvPr>
          <p:cNvSpPr>
            <a:spLocks noGrp="1"/>
          </p:cNvSpPr>
          <p:nvPr>
            <p:ph idx="1"/>
          </p:nvPr>
        </p:nvSpPr>
        <p:spPr>
          <a:xfrm>
            <a:off x="630936" y="2807208"/>
            <a:ext cx="3429000" cy="3410712"/>
          </a:xfrm>
        </p:spPr>
        <p:txBody>
          <a:bodyPr anchor="t">
            <a:normAutofit/>
          </a:bodyPr>
          <a:lstStyle/>
          <a:p>
            <a:pPr marL="0" indent="0">
              <a:buNone/>
            </a:pPr>
            <a:r>
              <a:rPr lang="en-US" sz="2200"/>
              <a:t>Response Format help you capture the response in the desired format</a:t>
            </a:r>
          </a:p>
        </p:txBody>
      </p:sp>
      <p:pic>
        <p:nvPicPr>
          <p:cNvPr id="4" name="Google Shape;140;p6">
            <a:extLst>
              <a:ext uri="{FF2B5EF4-FFF2-40B4-BE49-F238E27FC236}">
                <a16:creationId xmlns:a16="http://schemas.microsoft.com/office/drawing/2014/main" id="{7A1E3D9B-88DB-4AB8-B0E4-D0CF2EEBE0D7}"/>
              </a:ext>
            </a:extLst>
          </p:cNvPr>
          <p:cNvPicPr preferRelativeResize="0"/>
          <p:nvPr/>
        </p:nvPicPr>
        <p:blipFill rotWithShape="1">
          <a:blip r:embed="rId2"/>
          <a:stretch/>
        </p:blipFill>
        <p:spPr>
          <a:xfrm>
            <a:off x="4654296" y="1504589"/>
            <a:ext cx="6903720" cy="3848822"/>
          </a:xfrm>
          <a:prstGeom prst="rect">
            <a:avLst/>
          </a:prstGeom>
          <a:noFill/>
        </p:spPr>
      </p:pic>
    </p:spTree>
    <p:extLst>
      <p:ext uri="{BB962C8B-B14F-4D97-AF65-F5344CB8AC3E}">
        <p14:creationId xmlns:p14="http://schemas.microsoft.com/office/powerpoint/2010/main" val="8357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16</TotalTime>
  <Words>628</Words>
  <Application>Microsoft Office PowerPoint</Application>
  <PresentationFormat>Widescreen</PresentationFormat>
  <Paragraphs>65</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Franklin Gothic Book</vt:lpstr>
      <vt:lpstr>Times New Roman</vt:lpstr>
      <vt:lpstr>Office Theme</vt:lpstr>
      <vt:lpstr>Developing Questions and Designing the Questionaire</vt:lpstr>
      <vt:lpstr>Agenda</vt:lpstr>
      <vt:lpstr>What is coming up – busy two weeks</vt:lpstr>
      <vt:lpstr>Steps to design questionnaire</vt:lpstr>
      <vt:lpstr>CE5</vt:lpstr>
      <vt:lpstr>Option 3</vt:lpstr>
      <vt:lpstr>Questions from other teams</vt:lpstr>
      <vt:lpstr>Data Collection Method</vt:lpstr>
      <vt:lpstr>What is a Response Format</vt:lpstr>
      <vt:lpstr>What is Measurement?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Questions and Designing the Questionaire</dc:title>
  <dc:creator>Nguyen, Mike (MU-Student)</dc:creator>
  <cp:lastModifiedBy>Nguyen, Mike (MU-Student)</cp:lastModifiedBy>
  <cp:revision>2</cp:revision>
  <dcterms:created xsi:type="dcterms:W3CDTF">2021-06-01T06:19:23Z</dcterms:created>
  <dcterms:modified xsi:type="dcterms:W3CDTF">2021-06-01T06:36:22Z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