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80"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83196" autoAdjust="0"/>
  </p:normalViewPr>
  <p:slideViewPr>
    <p:cSldViewPr snapToGrid="0">
      <p:cViewPr varScale="1">
        <p:scale>
          <a:sx n="91" d="100"/>
          <a:sy n="91" d="100"/>
        </p:scale>
        <p:origin x="390" y="10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E04124-7912-479D-AB19-25AA98D23C8F}">
      <dgm:prSet/>
      <dgm:spPr/>
      <dgm:t>
        <a:bodyPr/>
        <a:lstStyle/>
        <a:p>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B2282E07-EA03-4F4A-9B39-44A3FB9DA0E2}" type="presOf" srcId="{003796D1-B18F-4BB7-B0EE-9025A542A3E7}" destId="{714654E2-4A56-467E-B44D-126BBFD78109}"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F947A28C-996E-41DB-A6E6-1010CF291795}"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8BE1B2C4-011B-4DF2-84B8-7F0766848636}" type="presOf" srcId="{1F1A791A-6EF2-40A4-B21F-A440B855638B}" destId="{DD728631-D7CC-47DD-940A-D633CB91014B}" srcOrd="0" destOrd="0" presId="urn:microsoft.com/office/officeart/2018/2/layout/IconVerticalSolidList"/>
    <dgm:cxn modelId="{3374FEC5-2F32-4C7A-A9FD-A3FF45606097}" type="presOf" srcId="{13E04124-7912-479D-AB19-25AA98D23C8F}" destId="{EFEAE509-1385-49E9-B40B-BA5EC53F965D}"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F7A8CBA4-4509-4DBB-9287-2C601A416A9B}" type="presParOf" srcId="{714654E2-4A56-467E-B44D-126BBFD78109}" destId="{3039D7A1-C7BA-4512-8532-06B11BE533D8}" srcOrd="0" destOrd="0" presId="urn:microsoft.com/office/officeart/2018/2/layout/IconVerticalSolidList"/>
    <dgm:cxn modelId="{2D8D5BAB-F067-4F4B-BCE5-72A3C5F3F875}" type="presParOf" srcId="{3039D7A1-C7BA-4512-8532-06B11BE533D8}" destId="{5B75908E-DD63-49CA-BDC0-772E63EDD287}" srcOrd="0" destOrd="0" presId="urn:microsoft.com/office/officeart/2018/2/layout/IconVerticalSolidList"/>
    <dgm:cxn modelId="{6FA3E499-6247-4743-B8DD-5E3678C58FD3}" type="presParOf" srcId="{3039D7A1-C7BA-4512-8532-06B11BE533D8}" destId="{2488EEAE-71A2-4109-BF68-CBA592368D4C}" srcOrd="1" destOrd="0" presId="urn:microsoft.com/office/officeart/2018/2/layout/IconVerticalSolidList"/>
    <dgm:cxn modelId="{B0DA585F-5959-4772-946D-80D5484EF88F}" type="presParOf" srcId="{3039D7A1-C7BA-4512-8532-06B11BE533D8}" destId="{0BB194E1-B2B5-49BD-970B-A34A1BDF3F28}" srcOrd="2" destOrd="0" presId="urn:microsoft.com/office/officeart/2018/2/layout/IconVerticalSolidList"/>
    <dgm:cxn modelId="{88BA4BD2-C7D3-4FF0-A19B-DFE60A87FCF6}" type="presParOf" srcId="{3039D7A1-C7BA-4512-8532-06B11BE533D8}" destId="{EFEAE509-1385-49E9-B40B-BA5EC53F965D}" srcOrd="3" destOrd="0" presId="urn:microsoft.com/office/officeart/2018/2/layout/IconVerticalSolidList"/>
    <dgm:cxn modelId="{B4A55958-E98E-4318-8FB0-55BB349703B8}" type="presParOf" srcId="{714654E2-4A56-467E-B44D-126BBFD78109}" destId="{17643888-44AB-4F66-BA3F-F7F9B6E4CBD6}" srcOrd="1" destOrd="0" presId="urn:microsoft.com/office/officeart/2018/2/layout/IconVerticalSolidList"/>
    <dgm:cxn modelId="{7CF39B48-5C3A-4374-8820-CA3489B8AA76}" type="presParOf" srcId="{714654E2-4A56-467E-B44D-126BBFD78109}" destId="{955F5E6B-FED0-4503-8882-E9EBEFB08295}" srcOrd="2" destOrd="0" presId="urn:microsoft.com/office/officeart/2018/2/layout/IconVerticalSolidList"/>
    <dgm:cxn modelId="{D3EA8B94-54DE-4DF8-BB1F-5D9A61E7E8E6}" type="presParOf" srcId="{955F5E6B-FED0-4503-8882-E9EBEFB08295}" destId="{7A9A1CC9-D83E-4446-B243-3AC5D2325F12}" srcOrd="0" destOrd="0" presId="urn:microsoft.com/office/officeart/2018/2/layout/IconVerticalSolidList"/>
    <dgm:cxn modelId="{B4870245-8670-4698-9FA9-499334C5CE06}" type="presParOf" srcId="{955F5E6B-FED0-4503-8882-E9EBEFB08295}" destId="{111558B0-6B56-4458-9EE4-6CD7E45932C5}" srcOrd="1" destOrd="0" presId="urn:microsoft.com/office/officeart/2018/2/layout/IconVerticalSolidList"/>
    <dgm:cxn modelId="{29D75F4A-620B-4277-A0A3-E3B12DC40FEB}" type="presParOf" srcId="{955F5E6B-FED0-4503-8882-E9EBEFB08295}" destId="{C5EED205-670E-4E46-BB1A-0CFD39E28FAA}" srcOrd="2" destOrd="0" presId="urn:microsoft.com/office/officeart/2018/2/layout/IconVerticalSolidList"/>
    <dgm:cxn modelId="{99439679-E9DF-4360-96F6-0778D8125CE9}" type="presParOf" srcId="{955F5E6B-FED0-4503-8882-E9EBEFB08295}" destId="{96A42470-68FF-4AB9-AE39-8F970794CF68}" srcOrd="3" destOrd="0" presId="urn:microsoft.com/office/officeart/2018/2/layout/IconVerticalSolidList"/>
    <dgm:cxn modelId="{5E578BE3-EF1C-4B11-B302-AF10EA41B36D}" type="presParOf" srcId="{714654E2-4A56-467E-B44D-126BBFD78109}" destId="{ACDD4DBF-E2E1-4E70-9824-38E2D98834CE}" srcOrd="3" destOrd="0" presId="urn:microsoft.com/office/officeart/2018/2/layout/IconVerticalSolidList"/>
    <dgm:cxn modelId="{31C57FB5-5DBD-4B46-9882-D3C6C265F1BC}" type="presParOf" srcId="{714654E2-4A56-467E-B44D-126BBFD78109}" destId="{84CB325C-4548-4476-84F0-13578768C083}" srcOrd="4" destOrd="0" presId="urn:microsoft.com/office/officeart/2018/2/layout/IconVerticalSolidList"/>
    <dgm:cxn modelId="{1300DD49-23DF-41A6-9ED8-287876996C2E}" type="presParOf" srcId="{84CB325C-4548-4476-84F0-13578768C083}" destId="{2BC579E9-277A-4245-831E-CB33BD64094C}" srcOrd="0" destOrd="0" presId="urn:microsoft.com/office/officeart/2018/2/layout/IconVerticalSolidList"/>
    <dgm:cxn modelId="{86D10C7F-D34A-4AAC-B9BD-06E572F49A1C}" type="presParOf" srcId="{84CB325C-4548-4476-84F0-13578768C083}" destId="{E4B8082E-C112-4282-94BA-405D6EEB02E0}" srcOrd="1" destOrd="0" presId="urn:microsoft.com/office/officeart/2018/2/layout/IconVerticalSolidList"/>
    <dgm:cxn modelId="{FDF3E57D-78CD-41EE-892C-589882E68BF3}" type="presParOf" srcId="{84CB325C-4548-4476-84F0-13578768C083}" destId="{1299BF5C-20C0-45AD-BEF3-6B17EBFF92C6}" srcOrd="2" destOrd="0" presId="urn:microsoft.com/office/officeart/2018/2/layout/IconVerticalSolidList"/>
    <dgm:cxn modelId="{258EFA8F-2302-4E75-A194-A947912EB43C}"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a:t>Completeness: The degree to which the report provides all the info readers need in langue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Discuss three writing standards that a report should meet if it is to communicate effectively with readers </a:t>
          </a:r>
        </a:p>
      </dsp:txBody>
      <dsp:txXfrm>
        <a:off x="1838352" y="680"/>
        <a:ext cx="4430685" cy="1591647"/>
      </dsp:txXfrm>
    </dsp:sp>
    <dsp:sp modelId="{7A9A1CC9-D83E-4446-B243-3AC5D2325F12}">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Outline the main elements that make up a standard research report</a:t>
          </a:r>
        </a:p>
      </dsp:txBody>
      <dsp:txXfrm>
        <a:off x="1838352" y="1990238"/>
        <a:ext cx="4430685" cy="1591647"/>
      </dsp:txXfrm>
    </dsp:sp>
    <dsp:sp modelId="{2BC579E9-277A-4245-831E-CB33BD64094C}">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Explain the kind of info contained in the executive summary </a:t>
          </a:r>
        </a:p>
      </dsp:txBody>
      <dsp:txXfrm>
        <a:off x="1838352" y="3979797"/>
        <a:ext cx="4430685" cy="1591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Completeness: The degree to which the report provides all the info readers need in langue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10/11/2021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Strategic omission.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27557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40370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20: The Written Research Report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Written Research Report Outline</a:t>
            </a:r>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890339" y="4636008"/>
            <a:ext cx="3734014" cy="1572768"/>
          </a:xfrm>
        </p:spPr>
        <p:txBody>
          <a:bodyPr vert="horz" lIns="91440" tIns="45720" rIns="91440" bIns="45720" rtlCol="0">
            <a:normAutofit/>
          </a:bodyPr>
          <a:lstStyle/>
          <a:p>
            <a:pPr marL="0" indent="0">
              <a:buNone/>
            </a:pPr>
            <a:r>
              <a:rPr lang="en-US" sz="2400" b="1" dirty="0"/>
              <a:t>Completeness</a:t>
            </a:r>
            <a:r>
              <a:rPr lang="en-US" sz="2400" dirty="0"/>
              <a:t> must be balanced against </a:t>
            </a:r>
            <a:r>
              <a:rPr lang="en-US" sz="2400" b="1" dirty="0"/>
              <a:t>Clarity</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3763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Executive Summary</a:t>
            </a:r>
          </a:p>
        </p:txBody>
      </p:sp>
      <p:sp>
        <p:nvSpPr>
          <p:cNvPr id="3" name="Content Placeholder 2">
            <a:extLst>
              <a:ext uri="{FF2B5EF4-FFF2-40B4-BE49-F238E27FC236}">
                <a16:creationId xmlns:a16="http://schemas.microsoft.com/office/drawing/2014/main" id="{CC92D7F9-D06D-47B0-9548-EF667EA125E8}"/>
              </a:ext>
            </a:extLst>
          </p:cNvPr>
          <p:cNvSpPr>
            <a:spLocks noGrp="1"/>
          </p:cNvSpPr>
          <p:nvPr>
            <p:ph idx="1"/>
          </p:nvPr>
        </p:nvSpPr>
        <p:spPr>
          <a:xfrm>
            <a:off x="6095999" y="882315"/>
            <a:ext cx="5254754" cy="5294647"/>
          </a:xfrm>
        </p:spPr>
        <p:txBody>
          <a:bodyPr>
            <a:normAutofit/>
          </a:bodyPr>
          <a:lstStyle/>
          <a:p>
            <a:r>
              <a:rPr lang="en-US" sz="2200"/>
              <a:t>The executive summary is the most important part of the report </a:t>
            </a:r>
          </a:p>
          <a:p>
            <a:pPr lvl="1"/>
            <a:r>
              <a:rPr lang="en-US" sz="2200"/>
              <a:t>Think about what you would most want to communicate about he project if you only had 60 seconds to do so. </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704076" y="4069036"/>
            <a:ext cx="4038600" cy="18288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lgn="ctr">
              <a:lnSpc>
                <a:spcPct val="75000"/>
              </a:lnSpc>
              <a:spcBef>
                <a:spcPct val="50000"/>
              </a:spcBef>
              <a:buNone/>
              <a:defRPr/>
            </a:pPr>
            <a:r>
              <a:rPr lang="en-US" sz="2400" b="1" dirty="0">
                <a:solidFill>
                  <a:schemeClr val="bg1"/>
                </a:solidFill>
              </a:rPr>
              <a:t>Introduction</a:t>
            </a:r>
          </a:p>
          <a:p>
            <a:pPr marL="0" indent="0" algn="ctr">
              <a:lnSpc>
                <a:spcPct val="75000"/>
              </a:lnSpc>
              <a:spcBef>
                <a:spcPct val="50000"/>
              </a:spcBef>
              <a:buNone/>
              <a:defRPr/>
            </a:pPr>
            <a:r>
              <a:rPr lang="en-US" sz="2400" b="1" dirty="0">
                <a:solidFill>
                  <a:schemeClr val="bg1"/>
                </a:solidFill>
              </a:rPr>
              <a:t>Results</a:t>
            </a:r>
          </a:p>
          <a:p>
            <a:pPr marL="0" indent="0" algn="ctr">
              <a:lnSpc>
                <a:spcPct val="75000"/>
              </a:lnSpc>
              <a:spcBef>
                <a:spcPct val="50000"/>
              </a:spcBef>
              <a:buNone/>
              <a:defRPr/>
            </a:pPr>
            <a:r>
              <a:rPr lang="en-US" sz="2400" b="1" dirty="0">
                <a:solidFill>
                  <a:schemeClr val="bg1"/>
                </a:solidFill>
              </a:rPr>
              <a:t>Conclusions</a:t>
            </a:r>
          </a:p>
          <a:p>
            <a:pPr marL="0" indent="0" algn="ctr">
              <a:lnSpc>
                <a:spcPct val="75000"/>
              </a:lnSpc>
              <a:spcBef>
                <a:spcPct val="50000"/>
              </a:spcBef>
              <a:buNone/>
              <a:defRPr/>
            </a:pPr>
            <a:r>
              <a:rPr lang="en-US" sz="2400" b="1" dirty="0">
                <a:solidFill>
                  <a:schemeClr val="bg1"/>
                </a:solidFill>
              </a:rPr>
              <a:t>Recommendations</a:t>
            </a:r>
            <a:endParaRPr lang="en-US" sz="2400" dirty="0">
              <a:solidFill>
                <a:schemeClr val="bg1"/>
              </a:solidFill>
            </a:endParaRPr>
          </a:p>
        </p:txBody>
      </p:sp>
    </p:spTree>
    <p:extLst>
      <p:ext uri="{BB962C8B-B14F-4D97-AF65-F5344CB8AC3E}">
        <p14:creationId xmlns:p14="http://schemas.microsoft.com/office/powerpoint/2010/main" val="64585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8" y="548640"/>
            <a:ext cx="3600860" cy="5431536"/>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5126418" y="552091"/>
            <a:ext cx="6224335" cy="5431536"/>
          </a:xfrm>
        </p:spPr>
        <p:txBody>
          <a:bodyPr anchor="ct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8" y="548640"/>
            <a:ext cx="3600860" cy="5431536"/>
          </a:xfrm>
        </p:spPr>
        <p:txBody>
          <a:bodyPr>
            <a:normAutofit/>
          </a:bodyPr>
          <a:lstStyle/>
          <a:p>
            <a:r>
              <a:rPr lang="en-US" sz="5400"/>
              <a:t>Method</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5126418" y="552091"/>
            <a:ext cx="6224335" cy="5431536"/>
          </a:xfrm>
        </p:spPr>
        <p:txBody>
          <a:bodyPr anchor="ct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8" y="548640"/>
            <a:ext cx="3600860" cy="5431536"/>
          </a:xfrm>
        </p:spPr>
        <p:txBody>
          <a:bodyPr>
            <a:normAutofit/>
          </a:bodyPr>
          <a:lstStyle/>
          <a:p>
            <a:r>
              <a:rPr lang="en-US" sz="5400"/>
              <a:t>Results</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5126418" y="552091"/>
            <a:ext cx="6224335" cy="5431536"/>
          </a:xfrm>
        </p:spPr>
        <p:txBody>
          <a:bodyPr anchor="ct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8" y="548640"/>
            <a:ext cx="3600860" cy="5431536"/>
          </a:xfrm>
        </p:spPr>
        <p:txBody>
          <a:bodyPr>
            <a:normAutofit/>
          </a:bodyPr>
          <a:lstStyle/>
          <a:p>
            <a:r>
              <a:rPr lang="en-US" sz="3400"/>
              <a:t>Conclusions and Recommendations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5126418" y="552091"/>
            <a:ext cx="6224335" cy="5431536"/>
          </a:xfrm>
        </p:spPr>
        <p:txBody>
          <a:bodyPr anchor="ct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BD9A7-48CC-4888-A963-E22EF46B0EFE}"/>
              </a:ext>
            </a:extLst>
          </p:cNvPr>
          <p:cNvSpPr>
            <a:spLocks noGrp="1"/>
          </p:cNvSpPr>
          <p:nvPr>
            <p:ph type="title"/>
          </p:nvPr>
        </p:nvSpPr>
        <p:spPr>
          <a:xfrm>
            <a:off x="838199" y="4428000"/>
            <a:ext cx="6143626" cy="1400400"/>
          </a:xfrm>
        </p:spPr>
        <p:txBody>
          <a:bodyPr vert="horz" wrap="square" lIns="91440" tIns="45720" rIns="91440" bIns="45720" rtlCol="0" anchor="b">
            <a:normAutofit/>
          </a:bodyPr>
          <a:lstStyle/>
          <a:p>
            <a:r>
              <a:rPr lang="en-US" sz="5600" kern="1200">
                <a:solidFill>
                  <a:schemeClr val="bg1"/>
                </a:solidFill>
                <a:latin typeface="+mj-lt"/>
                <a:ea typeface="+mj-ea"/>
                <a:cs typeface="+mj-cs"/>
              </a:rPr>
              <a:t>Happy Halloween</a:t>
            </a:r>
          </a:p>
        </p:txBody>
      </p:sp>
      <p:sp>
        <p:nvSpPr>
          <p:cNvPr id="3" name="Content Placeholder 2">
            <a:extLst>
              <a:ext uri="{FF2B5EF4-FFF2-40B4-BE49-F238E27FC236}">
                <a16:creationId xmlns:a16="http://schemas.microsoft.com/office/drawing/2014/main" id="{C4B8303C-283A-47CC-A519-F196AE67A19A}"/>
              </a:ext>
            </a:extLst>
          </p:cNvPr>
          <p:cNvSpPr>
            <a:spLocks noGrp="1"/>
          </p:cNvSpPr>
          <p:nvPr>
            <p:ph idx="1"/>
          </p:nvPr>
        </p:nvSpPr>
        <p:spPr>
          <a:xfrm>
            <a:off x="7859713" y="4716472"/>
            <a:ext cx="3494088" cy="1017896"/>
          </a:xfrm>
        </p:spPr>
        <p:txBody>
          <a:bodyPr vert="horz" lIns="91440" tIns="45720" rIns="91440" bIns="45720" rtlCol="0" anchor="b">
            <a:normAutofit/>
          </a:bodyPr>
          <a:lstStyle/>
          <a:p>
            <a:pPr marL="0" indent="0">
              <a:buNone/>
            </a:pPr>
            <a:r>
              <a:rPr lang="en-US" sz="2400" kern="1200">
                <a:solidFill>
                  <a:schemeClr val="bg1"/>
                </a:solidFill>
                <a:latin typeface="+mn-lt"/>
                <a:ea typeface="+mn-ea"/>
                <a:cs typeface="+mn-cs"/>
              </a:rPr>
              <a:t>Take some candies</a:t>
            </a:r>
          </a:p>
        </p:txBody>
      </p:sp>
      <p:pic>
        <p:nvPicPr>
          <p:cNvPr id="1030" name="Picture 6" descr="29 Halloween Memes and GIFs to Share via Email | Grammarly">
            <a:extLst>
              <a:ext uri="{FF2B5EF4-FFF2-40B4-BE49-F238E27FC236}">
                <a16:creationId xmlns:a16="http://schemas.microsoft.com/office/drawing/2014/main" id="{CBA918FC-FBAB-4579-852A-297EDD66D4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58" r="1640"/>
          <a:stretch/>
        </p:blipFill>
        <p:spPr bwMode="auto">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And so it begins Pumpkin spice scented mask meme - MemeZila.com">
            <a:extLst>
              <a:ext uri="{FF2B5EF4-FFF2-40B4-BE49-F238E27FC236}">
                <a16:creationId xmlns:a16="http://schemas.microsoft.com/office/drawing/2014/main" id="{33507C9D-EFD8-437F-8F84-1899F99AC1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2842"/>
          <a:stretch/>
        </p:blipFill>
        <p:spPr bwMode="auto">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78" name="Freeform: Shape 77">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0" name="Freeform: Shape 78">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2789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943277" y="712269"/>
            <a:ext cx="3370998" cy="5502264"/>
          </a:xfrm>
        </p:spPr>
        <p:txBody>
          <a:bodyPr>
            <a:normAutofit/>
          </a:bodyPr>
          <a:lstStyle/>
          <a:p>
            <a:r>
              <a:rPr lang="en-US">
                <a:solidFill>
                  <a:srgbClr val="FFFFFF"/>
                </a:solidFill>
              </a:rPr>
              <a:t>Learning Objectives</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extLst>
              <p:ext uri="{D42A27DB-BD31-4B8C-83A1-F6EECF244321}">
                <p14:modId xmlns:p14="http://schemas.microsoft.com/office/powerpoint/2010/main" val="110841754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02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808638" y="386930"/>
            <a:ext cx="9236700" cy="1188950"/>
          </a:xfrm>
        </p:spPr>
        <p:txBody>
          <a:bodyPr anchor="b">
            <a:normAutofit/>
          </a:bodyPr>
          <a:lstStyle/>
          <a:p>
            <a:r>
              <a:rPr lang="en-US" sz="5400"/>
              <a:t>The Written Research Report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793660" y="2599509"/>
            <a:ext cx="10143668" cy="3435531"/>
          </a:xfrm>
        </p:spPr>
        <p:txBody>
          <a:bodyPr anchor="ctr">
            <a:normAutofit/>
          </a:bodyPr>
          <a:lstStyle/>
          <a:p>
            <a:r>
              <a:rPr lang="en-US" sz="2400"/>
              <a:t>Research reports are evaluated based on one fundamental issue: How well do they communicate with the reader? </a:t>
            </a:r>
          </a:p>
          <a:p>
            <a:pPr lvl="1"/>
            <a:r>
              <a:rPr lang="en-US"/>
              <a:t>Near-perfect research can get lost in the clutter of a poorly written report </a:t>
            </a:r>
            <a:endParaRPr lang="en-US" dirty="0"/>
          </a:p>
        </p:txBody>
      </p:sp>
    </p:spTree>
    <p:extLst>
      <p:ext uri="{BB962C8B-B14F-4D97-AF65-F5344CB8AC3E}">
        <p14:creationId xmlns:p14="http://schemas.microsoft.com/office/powerpoint/2010/main" val="85791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extLst>
              <p:ext uri="{D42A27DB-BD31-4B8C-83A1-F6EECF244321}">
                <p14:modId xmlns:p14="http://schemas.microsoft.com/office/powerpoint/2010/main" val="71555815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841248" y="548640"/>
            <a:ext cx="3600860" cy="5431536"/>
          </a:xfrm>
        </p:spPr>
        <p:txBody>
          <a:bodyPr>
            <a:normAutofit/>
          </a:bodyPr>
          <a:lstStyle/>
          <a:p>
            <a:r>
              <a:rPr lang="en-US" sz="5400"/>
              <a:t>Accuracy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5126418" y="552091"/>
            <a:ext cx="6224335" cy="5431536"/>
          </a:xfrm>
        </p:spPr>
        <p:txBody>
          <a:bodyPr anchor="ctr">
            <a:normAutofit/>
          </a:bodyPr>
          <a:lstStyle/>
          <a:p>
            <a:r>
              <a:rPr lang="en-US" sz="2200"/>
              <a:t>The degree to which the reasoning in the report is logical and the information correct</a:t>
            </a: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extLst>
              <p:ext uri="{D42A27DB-BD31-4B8C-83A1-F6EECF244321}">
                <p14:modId xmlns:p14="http://schemas.microsoft.com/office/powerpoint/2010/main" val="2555360071"/>
              </p:ext>
            </p:extLst>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a:t>Confusion between percentages and Percentage Points</a:t>
                      </a:r>
                    </a:p>
                  </a:txBody>
                  <a:tcPr marL="79580" marR="79580" marT="39790" marB="39790"/>
                </a:tc>
                <a:tc>
                  <a:txBody>
                    <a:bodyPr/>
                    <a:lstStyle/>
                    <a:p>
                      <a:r>
                        <a:rPr lang="en-US" sz="1600"/>
                        <a:t>“The company’s profits as a percentage of sales were 6% in 1997 and 8% in 20002.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a:t>Inaccuracy Caused by Grammatical Errors</a:t>
                      </a:r>
                    </a:p>
                  </a:txBody>
                  <a:tcPr marL="79580" marR="79580" marT="39790" marB="39790"/>
                </a:tc>
                <a:tc>
                  <a:txBody>
                    <a:bodyPr/>
                    <a:lstStyle/>
                    <a:p>
                      <a:r>
                        <a:rPr lang="en-US" sz="160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a:t>Clarity</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153</TotalTime>
  <Words>718</Words>
  <Application>Microsoft Office PowerPoint</Application>
  <PresentationFormat>Widescreen</PresentationFormat>
  <Paragraphs>84</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Franklin Gothic Book</vt:lpstr>
      <vt:lpstr>Office Theme</vt:lpstr>
      <vt:lpstr>Chapter 20: The Written Research Report</vt:lpstr>
      <vt:lpstr>Happy Halloween</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 The Written Research Report</dc:title>
  <dc:creator>Nguyen, Mike (MU-Student)</dc:creator>
  <cp:lastModifiedBy>Nguyen, Mike (MU-Student)</cp:lastModifiedBy>
  <cp:revision>2</cp:revision>
  <dcterms:created xsi:type="dcterms:W3CDTF">2021-08-14T21:38:38Z</dcterms:created>
  <dcterms:modified xsi:type="dcterms:W3CDTF">2021-10-11T17:09:26Z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