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296400" cy="701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PLLOH5E5XdWjDidinaPu9dO9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8" autoAdjust="0"/>
  </p:normalViewPr>
  <p:slideViewPr>
    <p:cSldViewPr snapToGrid="0">
      <p:cViewPr varScale="1">
        <p:scale>
          <a:sx n="67" d="100"/>
          <a:sy n="67" d="100"/>
        </p:scale>
        <p:origin x="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d0e967eb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d0e967eb0_0_108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9d0e967eb0_0_108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7809a05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7809a0565_1_0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c7809a0565_1_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d0e967eb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d0e967eb0_0_73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d0e967eb0_0_7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0e967e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0e967eb0_0_1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9d0e967eb0_0_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388bc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388bc859_0_0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8388bc859_0_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8388bc8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8388bc859_0_9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c8388bc859_0_9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0e967eb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0e967eb0_0_81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9d0e967eb0_0_8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d0e967eb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d0e967eb0_0_96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9d0e967eb0_0_96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d0e967eb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d0e967eb0_0_92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9d0e967eb0_0_92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0e967eb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0e967eb0_0_103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9d0e967eb0_0_10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d5b02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00" cy="236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d5b024fe_0_0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a1d5b024fe_0_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http://www.netlogoweb.org/launch#http://www.netlogoweb.org/assets/modelslib/Sample%20Models/Social%20Science/Rumor%20Mill.nlogo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5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0e967e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7628" y="439347"/>
            <a:ext cx="7229700" cy="308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9d0e967eb0_0_8:notes"/>
          <p:cNvSpPr txBox="1">
            <a:spLocks noGrp="1"/>
          </p:cNvSpPr>
          <p:nvPr>
            <p:ph type="body" idx="1"/>
          </p:nvPr>
        </p:nvSpPr>
        <p:spPr>
          <a:xfrm>
            <a:off x="753485" y="3766677"/>
            <a:ext cx="79206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/>
              <a:t>Rights reserved: www.questionpro.com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5" name="Google Shape;75;p8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8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7" name="Google Shape;77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8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5"/>
          <p:cNvSpPr txBox="1"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5"/>
          <p:cNvSpPr txBox="1">
            <a:spLocks noGrp="1"/>
          </p:cNvSpPr>
          <p:nvPr>
            <p:ph type="body" idx="1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5"/>
          <p:cNvSpPr txBox="1">
            <a:spLocks noGrp="1"/>
          </p:cNvSpPr>
          <p:nvPr>
            <p:ph type="body" idx="2"/>
          </p:nvPr>
        </p:nvSpPr>
        <p:spPr>
          <a:xfrm>
            <a:off x="51435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6"/>
          <p:cNvSpPr txBox="1">
            <a:spLocks noGrp="1"/>
          </p:cNvSpPr>
          <p:nvPr>
            <p:ph type="body" idx="1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6"/>
          <p:cNvSpPr txBox="1">
            <a:spLocks noGrp="1"/>
          </p:cNvSpPr>
          <p:nvPr>
            <p:ph type="body" idx="2"/>
          </p:nvPr>
        </p:nvSpPr>
        <p:spPr>
          <a:xfrm>
            <a:off x="5143500" y="1600200"/>
            <a:ext cx="35433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6"/>
          <p:cNvSpPr txBox="1">
            <a:spLocks noGrp="1"/>
          </p:cNvSpPr>
          <p:nvPr>
            <p:ph type="body" idx="3"/>
          </p:nvPr>
        </p:nvSpPr>
        <p:spPr>
          <a:xfrm>
            <a:off x="5143500" y="3938588"/>
            <a:ext cx="35433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7"/>
          <p:cNvSpPr txBox="1"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body" idx="1"/>
          </p:nvPr>
        </p:nvSpPr>
        <p:spPr>
          <a:xfrm>
            <a:off x="1447800" y="1600200"/>
            <a:ext cx="72390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body" idx="2"/>
          </p:nvPr>
        </p:nvSpPr>
        <p:spPr>
          <a:xfrm>
            <a:off x="1447800" y="3938588"/>
            <a:ext cx="72390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IsWrKChT5sRHDjbgIzI41cA7Q6AzSCYRLGiKQ5yv_k/edit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kisYs5uxsxSzOZwJSe-v04ITffQ0fsSl6HXIEZA5X8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wyQz2LCU0MSYEZJ1oxITdBiomQla9s2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ilmissouri-my.sharepoint.com/:x:/g/personal/ylb3c_umsystem_edu/EeYgQWvbg3NHsFYaKMe4hqMBRXjaRjkU3IJ7W57lZMwyFA?e=ySDwt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243503" y="868386"/>
            <a:ext cx="8663321" cy="1677300"/>
          </a:xfrm>
          <a:prstGeom prst="roundRect">
            <a:avLst>
              <a:gd name="adj" fmla="val 16667"/>
            </a:avLst>
          </a:prstGeom>
          <a:solidFill>
            <a:srgbClr val="06111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412931" y="1080086"/>
            <a:ext cx="8493893" cy="5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3" b="1" cap="small">
                <a:solidFill>
                  <a:schemeClr val="lt1"/>
                </a:solidFill>
              </a:rPr>
              <a:t>12. Using Basic Descriptive Analysis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270" y="1"/>
            <a:ext cx="9140221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6" name="Google Shape;116;p1" descr="https://encrypted-tbn1.gstatic.com/images?q=tbn:ANd9GcTYdXtGihWdnZ2hyyTLEDGDLKidjfdDmwf-HIBpb0hHjmeWnUQZc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9212" y="3429001"/>
            <a:ext cx="3759532" cy="266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9d0e967eb0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69925"/>
            <a:ext cx="8839200" cy="323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9d0e967eb0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2007"/>
            <a:ext cx="9143999" cy="333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c7809a056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4" y="700538"/>
            <a:ext cx="8800951" cy="5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9d0e967eb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654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d0e967eb0_0_1"/>
          <p:cNvSpPr txBox="1"/>
          <p:nvPr/>
        </p:nvSpPr>
        <p:spPr>
          <a:xfrm>
            <a:off x="598625" y="89257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9d0e967eb0_0_1"/>
          <p:cNvSpPr txBox="1"/>
          <p:nvPr/>
        </p:nvSpPr>
        <p:spPr>
          <a:xfrm>
            <a:off x="1104000" y="1255700"/>
            <a:ext cx="76122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Four level of measurement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Type of Research questions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Descriptive statistics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analysis plan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8388bc859_0_0"/>
          <p:cNvSpPr txBox="1"/>
          <p:nvPr/>
        </p:nvSpPr>
        <p:spPr>
          <a:xfrm>
            <a:off x="1104000" y="1255700"/>
            <a:ext cx="76122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Agenda: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analysis plan</a:t>
            </a: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for your PA6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Practice the data analysis plan using your QQ Worksheet B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388bc859_0_9"/>
          <p:cNvSpPr txBox="1"/>
          <p:nvPr/>
        </p:nvSpPr>
        <p:spPr>
          <a:xfrm>
            <a:off x="1104000" y="398125"/>
            <a:ext cx="76122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Agenda: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To-do: PA6,  PA7 (next week)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Difference RQ data visualization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Difference RQ data from Qualtrics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Intermediate descriptive statistics a</a:t>
            </a: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nalytics techniques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9d0e967eb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55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9d0e967eb0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" y="1131550"/>
            <a:ext cx="9431426" cy="42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9d0e967eb0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11187"/>
            <a:ext cx="8839198" cy="383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9d0e967eb0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02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d5b024fe_0_0"/>
          <p:cNvSpPr txBox="1">
            <a:spLocks noGrp="1"/>
          </p:cNvSpPr>
          <p:nvPr>
            <p:ph type="ctrTitle"/>
          </p:nvPr>
        </p:nvSpPr>
        <p:spPr>
          <a:xfrm>
            <a:off x="685800" y="903475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 list</a:t>
            </a:r>
            <a:endParaRPr/>
          </a:p>
        </p:txBody>
      </p:sp>
      <p:sp>
        <p:nvSpPr>
          <p:cNvPr id="123" name="Google Shape;123;ga1d5b024fe_0_0"/>
          <p:cNvSpPr txBox="1">
            <a:spLocks noGrp="1"/>
          </p:cNvSpPr>
          <p:nvPr>
            <p:ph type="subTitle" idx="1"/>
          </p:nvPr>
        </p:nvSpPr>
        <p:spPr>
          <a:xfrm>
            <a:off x="1371600" y="2659250"/>
            <a:ext cx="64008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Mid-term question?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PA5: data collection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PA6: data analysis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1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462325" y="1234826"/>
            <a:ext cx="8453100" cy="526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 idx="4294967295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Commonly used Descriptive Analysis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86279" y="1362863"/>
            <a:ext cx="7995083" cy="411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frequency or percent</a:t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central tendency </a:t>
            </a:r>
            <a:r>
              <a:rPr lang="en-US" sz="3265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(typical response)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report a single piece of information that describes the most typical response to a question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variability </a:t>
            </a:r>
            <a:r>
              <a:rPr lang="en-US" sz="3265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(uncertainty)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reveal the typical difference between the values in a set of values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0e967eb0_0_8"/>
          <p:cNvSpPr/>
          <p:nvPr/>
        </p:nvSpPr>
        <p:spPr>
          <a:xfrm>
            <a:off x="462072" y="1199352"/>
            <a:ext cx="8374200" cy="4911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d0e967eb0_0_8"/>
          <p:cNvSpPr txBox="1">
            <a:spLocks noGrp="1"/>
          </p:cNvSpPr>
          <p:nvPr>
            <p:ph type="title" idx="4294967295"/>
          </p:nvPr>
        </p:nvSpPr>
        <p:spPr>
          <a:xfrm>
            <a:off x="121489" y="234864"/>
            <a:ext cx="87939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Probability Sampling Methods</a:t>
            </a:r>
            <a:endParaRPr/>
          </a:p>
        </p:txBody>
      </p:sp>
      <p:sp>
        <p:nvSpPr>
          <p:cNvPr id="138" name="Google Shape;138;g9d0e967eb0_0_8"/>
          <p:cNvSpPr txBox="1">
            <a:spLocks noGrp="1"/>
          </p:cNvSpPr>
          <p:nvPr>
            <p:ph type="sldNum" idx="12"/>
          </p:nvPr>
        </p:nvSpPr>
        <p:spPr>
          <a:xfrm>
            <a:off x="6686711" y="6485459"/>
            <a:ext cx="2177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9" name="Google Shape;139;g9d0e967eb0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579" y="1359475"/>
            <a:ext cx="7521250" cy="318099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140" name="Google Shape;140;g9d0e967eb0_0_8"/>
          <p:cNvSpPr txBox="1"/>
          <p:nvPr/>
        </p:nvSpPr>
        <p:spPr>
          <a:xfrm>
            <a:off x="797118" y="4770544"/>
            <a:ext cx="76128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Central tendency = the center of the bell shape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Variance is the spread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 idx="4294967295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Measures of Central Tendency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686279" y="1362863"/>
            <a:ext cx="7995083" cy="47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Mean: sometimes referred to as the “arithmetic mean”; the average value characterizing a set of numbers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Mode: the value in a string of numbers that occurs most often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the value whose occurrence lies in the middle of a set of ordered values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 idx="4294967295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Measures of Variability</a:t>
            </a:r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490789" y="1362863"/>
            <a:ext cx="7995083" cy="404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distribution reveals the number (percent) of occurrences of each number or set of numbers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identifies the maximum and minimum values in a set of numbers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indicates the degree of variation in a way that can be translated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 bell-shaped curve distribution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 idx="4294967295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iClicker - In Class Exercise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686279" y="1362862"/>
            <a:ext cx="7995083" cy="214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40, 80, 83, 85, 88, 90, 91, 95, 100</a:t>
            </a:r>
            <a:endParaRPr/>
          </a:p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686273" y="3576455"/>
            <a:ext cx="7995083" cy="16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65" b="0" i="0" u="none" strike="noStrike" cap="none">
                <a:solidFill>
                  <a:srgbClr val="FFFF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3265">
                <a:solidFill>
                  <a:srgbClr val="FFFF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endParaRPr sz="3265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2962" marR="0" lvl="1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lang="en-US" sz="3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6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88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121751" y="234864"/>
            <a:ext cx="8793595" cy="51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Statistical procedure </a:t>
            </a: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381512" y="-69062"/>
            <a:ext cx="8345233" cy="3166001"/>
            <a:chOff x="373653" y="-67688"/>
            <a:chExt cx="8179102" cy="3102974"/>
          </a:xfrm>
        </p:grpSpPr>
        <p:pic>
          <p:nvPicPr>
            <p:cNvPr id="175" name="Google Shape;175;p11"/>
            <p:cNvPicPr preferRelativeResize="0"/>
            <p:nvPr/>
          </p:nvPicPr>
          <p:blipFill rotWithShape="1">
            <a:blip r:embed="rId3">
              <a:alphaModFix/>
            </a:blip>
            <a:srcRect l="99" t="22408" r="-98" b="45502"/>
            <a:stretch/>
          </p:blipFill>
          <p:spPr>
            <a:xfrm>
              <a:off x="382588" y="1657648"/>
              <a:ext cx="8162925" cy="987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1"/>
            <p:cNvPicPr preferRelativeResize="0"/>
            <p:nvPr/>
          </p:nvPicPr>
          <p:blipFill rotWithShape="1">
            <a:blip r:embed="rId3">
              <a:alphaModFix/>
            </a:blip>
            <a:srcRect t="87310" r="-89"/>
            <a:stretch/>
          </p:blipFill>
          <p:spPr>
            <a:xfrm>
              <a:off x="382588" y="2644875"/>
              <a:ext cx="8170167" cy="390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1"/>
            <p:cNvPicPr preferRelativeResize="0"/>
            <p:nvPr/>
          </p:nvPicPr>
          <p:blipFill rotWithShape="1">
            <a:blip r:embed="rId3">
              <a:alphaModFix/>
            </a:blip>
            <a:srcRect l="-99" t="-44714" r="99" b="88069"/>
            <a:stretch/>
          </p:blipFill>
          <p:spPr>
            <a:xfrm>
              <a:off x="373653" y="-67688"/>
              <a:ext cx="8162925" cy="17427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1597" y="3171352"/>
            <a:ext cx="4657375" cy="29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/>
          <p:nvPr/>
        </p:nvSpPr>
        <p:spPr>
          <a:xfrm>
            <a:off x="333900" y="2375900"/>
            <a:ext cx="950400" cy="365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121750" y="3345400"/>
            <a:ext cx="3833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Mode: categorical and continuous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Mean: only continuous. why?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What’s the average of first place (1), second place (2), third place(3), and other ranks(4)?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Note: the number in the parentheses is your questionnaire response option.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113150" y="747525"/>
            <a:ext cx="1350300" cy="1194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5197875" y="747525"/>
            <a:ext cx="1350300" cy="1194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197875" y="77050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Categorical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13150" y="77050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333900" y="1655000"/>
            <a:ext cx="950400" cy="365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>
            <a:spLocks noGrp="1"/>
          </p:cNvSpPr>
          <p:nvPr>
            <p:ph type="title" idx="4294967295"/>
          </p:nvPr>
        </p:nvSpPr>
        <p:spPr>
          <a:xfrm>
            <a:off x="121751" y="234864"/>
            <a:ext cx="8793595" cy="100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iClicker - Which Measure of Central Tendency </a:t>
            </a:r>
            <a:r>
              <a:rPr lang="en-US" sz="3265" u="sng"/>
              <a:t>(mode or mean)</a:t>
            </a:r>
            <a:r>
              <a:rPr lang="en-US" sz="3265"/>
              <a:t> should you use?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686279" y="1362862"/>
            <a:ext cx="7995083" cy="46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6481" marR="0" lvl="0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Char char="•"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of respondent (Male or Female)  hint: can you do average gender? how do you calculate average?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6481" marR="0" lvl="0" indent="-2850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None/>
            </a:pP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6481" marR="0" lvl="0" indent="-4664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Char char="•"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(how satisfied are you with the store’s customer service? – use 5 point scale – 1 not satisfied; 5 very 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satisfied)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(4:3)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1_Office Theme</vt:lpstr>
      <vt:lpstr>12. Using Basic Descriptive Analysis</vt:lpstr>
      <vt:lpstr>To do list</vt:lpstr>
      <vt:lpstr>Commonly used Descriptive Analysis</vt:lpstr>
      <vt:lpstr>Probability Sampling Methods</vt:lpstr>
      <vt:lpstr>Measures of Central Tendency</vt:lpstr>
      <vt:lpstr>Measures of Variability</vt:lpstr>
      <vt:lpstr>iClicker - In Class Exercise</vt:lpstr>
      <vt:lpstr>PowerPoint Presentation</vt:lpstr>
      <vt:lpstr>iClicker - Which Measure of Central Tendency (mode or mean) should you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Using Basic Descriptive Analysis</dc:title>
  <dc:creator>shinhye</dc:creator>
  <cp:lastModifiedBy>Nguyen, Mike (MU-Student)</cp:lastModifiedBy>
  <cp:revision>1</cp:revision>
  <dcterms:created xsi:type="dcterms:W3CDTF">2018-09-12T10:45:24Z</dcterms:created>
  <dcterms:modified xsi:type="dcterms:W3CDTF">2021-10-11T02:41:20Z</dcterms:modified>
</cp:coreProperties>
</file>