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57" r:id="rId6"/>
    <p:sldId id="258" r:id="rId7"/>
    <p:sldId id="259" r:id="rId8"/>
    <p:sldId id="260" r:id="rId9"/>
    <p:sldId id="262" r:id="rId10"/>
    <p:sldId id="26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2"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80568" autoAdjust="0"/>
  </p:normalViewPr>
  <p:slideViewPr>
    <p:cSldViewPr snapToGrid="0">
      <p:cViewPr varScale="1">
        <p:scale>
          <a:sx n="88" d="100"/>
          <a:sy n="88" d="100"/>
        </p:scale>
        <p:origin x="318"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582D922D-106D-4064-A5E9-AD4B46B363E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3DFF0A2-4B5F-4C28-874C-7388E3512FAD}">
      <dgm:prSet/>
      <dgm:spPr/>
      <dgm:t>
        <a:bodyPr/>
        <a:lstStyle/>
        <a:p>
          <a:r>
            <a:rPr lang="en-US" b="1"/>
            <a:t>Nominal</a:t>
          </a:r>
          <a:r>
            <a:rPr lang="en-US"/>
            <a:t> scales: those that use only labels </a:t>
          </a:r>
        </a:p>
      </dgm:t>
    </dgm:pt>
    <dgm:pt modelId="{17004CC4-CEA6-43FD-A5EC-266B860F36A7}" type="parTrans" cxnId="{F388E61B-BB35-4067-B88E-D221651BB6EB}">
      <dgm:prSet/>
      <dgm:spPr/>
      <dgm:t>
        <a:bodyPr/>
        <a:lstStyle/>
        <a:p>
          <a:endParaRPr lang="en-US"/>
        </a:p>
      </dgm:t>
    </dgm:pt>
    <dgm:pt modelId="{38FBD838-09EB-4353-B7FE-9FAF160A5531}" type="sibTrans" cxnId="{F388E61B-BB35-4067-B88E-D221651BB6EB}">
      <dgm:prSet/>
      <dgm:spPr/>
      <dgm:t>
        <a:bodyPr/>
        <a:lstStyle/>
        <a:p>
          <a:endParaRPr lang="en-US"/>
        </a:p>
      </dgm:t>
    </dgm:pt>
    <dgm:pt modelId="{3090AAA0-B42E-4AA9-A393-9E754743641A}">
      <dgm:prSet/>
      <dgm:spPr/>
      <dgm:t>
        <a:bodyPr/>
        <a:lstStyle/>
        <a:p>
          <a:r>
            <a:rPr lang="en-US" b="1"/>
            <a:t>Ordinal</a:t>
          </a:r>
          <a:r>
            <a:rPr lang="en-US"/>
            <a:t> Scales: those with which the researcher can rank-order the respondents or responses </a:t>
          </a:r>
        </a:p>
      </dgm:t>
    </dgm:pt>
    <dgm:pt modelId="{3A238695-3847-447E-92C8-DE4D38E6CD16}" type="parTrans" cxnId="{5CEF3DAF-1397-447E-9963-856FD62085E8}">
      <dgm:prSet/>
      <dgm:spPr/>
      <dgm:t>
        <a:bodyPr/>
        <a:lstStyle/>
        <a:p>
          <a:endParaRPr lang="en-US"/>
        </a:p>
      </dgm:t>
    </dgm:pt>
    <dgm:pt modelId="{E0EA269D-3769-4194-B4C7-DB08B05CA9D6}" type="sibTrans" cxnId="{5CEF3DAF-1397-447E-9963-856FD62085E8}">
      <dgm:prSet/>
      <dgm:spPr/>
      <dgm:t>
        <a:bodyPr/>
        <a:lstStyle/>
        <a:p>
          <a:endParaRPr lang="en-US"/>
        </a:p>
      </dgm:t>
    </dgm:pt>
    <dgm:pt modelId="{3AA83A6A-0B37-4A8C-A531-34CF0BDF133E}">
      <dgm:prSet/>
      <dgm:spPr/>
      <dgm:t>
        <a:bodyPr/>
        <a:lstStyle/>
        <a:p>
          <a:r>
            <a:rPr lang="en-US" b="1"/>
            <a:t>Interval</a:t>
          </a:r>
          <a:r>
            <a:rPr lang="en-US"/>
            <a:t> scales: those in which the distance between each descriptor is equal </a:t>
          </a:r>
        </a:p>
      </dgm:t>
    </dgm:pt>
    <dgm:pt modelId="{0AFC3EDF-2250-4D1D-8A4D-132A92A3472E}" type="parTrans" cxnId="{A2E34DF3-A46B-48B4-8008-02BCD4A6970B}">
      <dgm:prSet/>
      <dgm:spPr/>
      <dgm:t>
        <a:bodyPr/>
        <a:lstStyle/>
        <a:p>
          <a:endParaRPr lang="en-US"/>
        </a:p>
      </dgm:t>
    </dgm:pt>
    <dgm:pt modelId="{F7F37303-D680-436D-9226-EA7550E91AC1}" type="sibTrans" cxnId="{A2E34DF3-A46B-48B4-8008-02BCD4A6970B}">
      <dgm:prSet/>
      <dgm:spPr/>
      <dgm:t>
        <a:bodyPr/>
        <a:lstStyle/>
        <a:p>
          <a:endParaRPr lang="en-US"/>
        </a:p>
      </dgm:t>
    </dgm:pt>
    <dgm:pt modelId="{80813663-A3B1-48E0-AAC7-FF4C7F770B3B}">
      <dgm:prSet/>
      <dgm:spPr/>
      <dgm:t>
        <a:bodyPr/>
        <a:lstStyle/>
        <a:p>
          <a:r>
            <a:rPr lang="en-US" b="1"/>
            <a:t>Ratio</a:t>
          </a:r>
          <a:r>
            <a:rPr lang="en-US"/>
            <a:t> scales: ones in which a true zero exists. They can only be used for objective properties such as age, income. </a:t>
          </a:r>
        </a:p>
      </dgm:t>
    </dgm:pt>
    <dgm:pt modelId="{8F71371D-9A11-412C-8299-834314F8303B}" type="parTrans" cxnId="{F459FA48-F4D5-4B39-A130-33894240A326}">
      <dgm:prSet/>
      <dgm:spPr/>
      <dgm:t>
        <a:bodyPr/>
        <a:lstStyle/>
        <a:p>
          <a:endParaRPr lang="en-US"/>
        </a:p>
      </dgm:t>
    </dgm:pt>
    <dgm:pt modelId="{C7B3DF10-E884-43FA-87E9-5AC6871C6A44}" type="sibTrans" cxnId="{F459FA48-F4D5-4B39-A130-33894240A326}">
      <dgm:prSet/>
      <dgm:spPr/>
      <dgm:t>
        <a:bodyPr/>
        <a:lstStyle/>
        <a:p>
          <a:endParaRPr lang="en-US"/>
        </a:p>
      </dgm:t>
    </dgm:pt>
    <dgm:pt modelId="{C6019BBB-DC00-4089-A2EB-DF674201CC4B}" type="pres">
      <dgm:prSet presAssocID="{582D922D-106D-4064-A5E9-AD4B46B363E6}" presName="root" presStyleCnt="0">
        <dgm:presLayoutVars>
          <dgm:dir/>
          <dgm:resizeHandles val="exact"/>
        </dgm:presLayoutVars>
      </dgm:prSet>
      <dgm:spPr/>
    </dgm:pt>
    <dgm:pt modelId="{F542CDA1-F551-4E40-B6AD-48EBB2D2E622}" type="pres">
      <dgm:prSet presAssocID="{C3DFF0A2-4B5F-4C28-874C-7388E3512FAD}" presName="compNode" presStyleCnt="0"/>
      <dgm:spPr/>
    </dgm:pt>
    <dgm:pt modelId="{EEF4BF97-4858-4B0D-AD56-D2A328B2D271}" type="pres">
      <dgm:prSet presAssocID="{C3DFF0A2-4B5F-4C28-874C-7388E3512FAD}" presName="bgRect" presStyleLbl="bgShp" presStyleIdx="0" presStyleCnt="4"/>
      <dgm:spPr/>
    </dgm:pt>
    <dgm:pt modelId="{00ED1DF5-E1E2-4CC1-845F-F2D995BC5128}" type="pres">
      <dgm:prSet presAssocID="{C3DFF0A2-4B5F-4C28-874C-7388E3512FAD}"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abel outline"/>
        </a:ext>
      </dgm:extLst>
    </dgm:pt>
    <dgm:pt modelId="{B5E2D127-6BF4-48B2-9164-E31B24A0B514}" type="pres">
      <dgm:prSet presAssocID="{C3DFF0A2-4B5F-4C28-874C-7388E3512FAD}" presName="spaceRect" presStyleCnt="0"/>
      <dgm:spPr/>
    </dgm:pt>
    <dgm:pt modelId="{BF104E00-C879-4219-B00D-808E76DF5D66}" type="pres">
      <dgm:prSet presAssocID="{C3DFF0A2-4B5F-4C28-874C-7388E3512FAD}" presName="parTx" presStyleLbl="revTx" presStyleIdx="0" presStyleCnt="4">
        <dgm:presLayoutVars>
          <dgm:chMax val="0"/>
          <dgm:chPref val="0"/>
        </dgm:presLayoutVars>
      </dgm:prSet>
      <dgm:spPr/>
    </dgm:pt>
    <dgm:pt modelId="{81B56D62-DDA3-42FC-A96E-7AA7E33325F9}" type="pres">
      <dgm:prSet presAssocID="{38FBD838-09EB-4353-B7FE-9FAF160A5531}" presName="sibTrans" presStyleCnt="0"/>
      <dgm:spPr/>
    </dgm:pt>
    <dgm:pt modelId="{674F45FA-8CB4-43E1-807F-A80A66982881}" type="pres">
      <dgm:prSet presAssocID="{3090AAA0-B42E-4AA9-A393-9E754743641A}" presName="compNode" presStyleCnt="0"/>
      <dgm:spPr/>
    </dgm:pt>
    <dgm:pt modelId="{445C016D-BA1D-4A18-A942-A77304CFDC7A}" type="pres">
      <dgm:prSet presAssocID="{3090AAA0-B42E-4AA9-A393-9E754743641A}" presName="bgRect" presStyleLbl="bgShp" presStyleIdx="1" presStyleCnt="4"/>
      <dgm:spPr/>
    </dgm:pt>
    <dgm:pt modelId="{91AB3871-AD74-41C4-9DD1-010617267BA1}" type="pres">
      <dgm:prSet presAssocID="{3090AAA0-B42E-4AA9-A393-9E754743641A}"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iorities with solid fill"/>
        </a:ext>
      </dgm:extLst>
    </dgm:pt>
    <dgm:pt modelId="{C9E8D4F4-B4AD-43EF-87FC-5CD0F88988A4}" type="pres">
      <dgm:prSet presAssocID="{3090AAA0-B42E-4AA9-A393-9E754743641A}" presName="spaceRect" presStyleCnt="0"/>
      <dgm:spPr/>
    </dgm:pt>
    <dgm:pt modelId="{DFD0CA29-48B1-452D-B1BD-4D396E565D5D}" type="pres">
      <dgm:prSet presAssocID="{3090AAA0-B42E-4AA9-A393-9E754743641A}" presName="parTx" presStyleLbl="revTx" presStyleIdx="1" presStyleCnt="4">
        <dgm:presLayoutVars>
          <dgm:chMax val="0"/>
          <dgm:chPref val="0"/>
        </dgm:presLayoutVars>
      </dgm:prSet>
      <dgm:spPr/>
    </dgm:pt>
    <dgm:pt modelId="{8C28788B-6E67-4A1A-A015-F90F9297D875}" type="pres">
      <dgm:prSet presAssocID="{E0EA269D-3769-4194-B4C7-DB08B05CA9D6}" presName="sibTrans" presStyleCnt="0"/>
      <dgm:spPr/>
    </dgm:pt>
    <dgm:pt modelId="{CCC73920-E2D3-4F18-9885-01B4CAE949D3}" type="pres">
      <dgm:prSet presAssocID="{3AA83A6A-0B37-4A8C-A531-34CF0BDF133E}" presName="compNode" presStyleCnt="0"/>
      <dgm:spPr/>
    </dgm:pt>
    <dgm:pt modelId="{67DFCEC1-9D62-4EE4-83ED-2D833F825640}" type="pres">
      <dgm:prSet presAssocID="{3AA83A6A-0B37-4A8C-A531-34CF0BDF133E}" presName="bgRect" presStyleLbl="bgShp" presStyleIdx="2" presStyleCnt="4"/>
      <dgm:spPr/>
    </dgm:pt>
    <dgm:pt modelId="{94528A73-1B97-4E1A-919B-9B1483439A30}" type="pres">
      <dgm:prSet presAssocID="{3AA83A6A-0B37-4A8C-A531-34CF0BDF133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ler"/>
        </a:ext>
      </dgm:extLst>
    </dgm:pt>
    <dgm:pt modelId="{841CE22A-020C-4F9D-B01B-6E2E49A5088C}" type="pres">
      <dgm:prSet presAssocID="{3AA83A6A-0B37-4A8C-A531-34CF0BDF133E}" presName="spaceRect" presStyleCnt="0"/>
      <dgm:spPr/>
    </dgm:pt>
    <dgm:pt modelId="{275B1BA0-0928-427E-BC81-7286D14B250F}" type="pres">
      <dgm:prSet presAssocID="{3AA83A6A-0B37-4A8C-A531-34CF0BDF133E}" presName="parTx" presStyleLbl="revTx" presStyleIdx="2" presStyleCnt="4">
        <dgm:presLayoutVars>
          <dgm:chMax val="0"/>
          <dgm:chPref val="0"/>
        </dgm:presLayoutVars>
      </dgm:prSet>
      <dgm:spPr/>
    </dgm:pt>
    <dgm:pt modelId="{9A577812-EF0C-44D3-9232-2722E9CBD778}" type="pres">
      <dgm:prSet presAssocID="{F7F37303-D680-436D-9226-EA7550E91AC1}" presName="sibTrans" presStyleCnt="0"/>
      <dgm:spPr/>
    </dgm:pt>
    <dgm:pt modelId="{6A03EEE0-0945-4D12-845B-DE8FE41F9E53}" type="pres">
      <dgm:prSet presAssocID="{80813663-A3B1-48E0-AAC7-FF4C7F770B3B}" presName="compNode" presStyleCnt="0"/>
      <dgm:spPr/>
    </dgm:pt>
    <dgm:pt modelId="{73FAA05F-1311-4A39-B941-56F3DDF84CAE}" type="pres">
      <dgm:prSet presAssocID="{80813663-A3B1-48E0-AAC7-FF4C7F770B3B}" presName="bgRect" presStyleLbl="bgShp" presStyleIdx="3" presStyleCnt="4"/>
      <dgm:spPr/>
    </dgm:pt>
    <dgm:pt modelId="{C6FB8131-E2B6-4529-A678-C43A44FCE0E7}" type="pres">
      <dgm:prSet presAssocID="{80813663-A3B1-48E0-AAC7-FF4C7F770B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
        </a:ext>
      </dgm:extLst>
    </dgm:pt>
    <dgm:pt modelId="{40471779-64E1-4083-AC2F-D8D2E070C1AC}" type="pres">
      <dgm:prSet presAssocID="{80813663-A3B1-48E0-AAC7-FF4C7F770B3B}" presName="spaceRect" presStyleCnt="0"/>
      <dgm:spPr/>
    </dgm:pt>
    <dgm:pt modelId="{FD5350BC-236A-4D17-A41D-015EB49D15CC}" type="pres">
      <dgm:prSet presAssocID="{80813663-A3B1-48E0-AAC7-FF4C7F770B3B}" presName="parTx" presStyleLbl="revTx" presStyleIdx="3" presStyleCnt="4">
        <dgm:presLayoutVars>
          <dgm:chMax val="0"/>
          <dgm:chPref val="0"/>
        </dgm:presLayoutVars>
      </dgm:prSet>
      <dgm:spPr/>
    </dgm:pt>
  </dgm:ptLst>
  <dgm:cxnLst>
    <dgm:cxn modelId="{0E3C8B04-C208-4845-AA00-D753B84A2136}" type="presOf" srcId="{C3DFF0A2-4B5F-4C28-874C-7388E3512FAD}" destId="{BF104E00-C879-4219-B00D-808E76DF5D66}" srcOrd="0" destOrd="0" presId="urn:microsoft.com/office/officeart/2018/2/layout/IconVerticalSolidList"/>
    <dgm:cxn modelId="{F388E61B-BB35-4067-B88E-D221651BB6EB}" srcId="{582D922D-106D-4064-A5E9-AD4B46B363E6}" destId="{C3DFF0A2-4B5F-4C28-874C-7388E3512FAD}" srcOrd="0" destOrd="0" parTransId="{17004CC4-CEA6-43FD-A5EC-266B860F36A7}" sibTransId="{38FBD838-09EB-4353-B7FE-9FAF160A5531}"/>
    <dgm:cxn modelId="{ED3CE362-2A93-43D7-A03F-8165100C771D}" type="presOf" srcId="{3090AAA0-B42E-4AA9-A393-9E754743641A}" destId="{DFD0CA29-48B1-452D-B1BD-4D396E565D5D}" srcOrd="0" destOrd="0" presId="urn:microsoft.com/office/officeart/2018/2/layout/IconVerticalSolidList"/>
    <dgm:cxn modelId="{F459FA48-F4D5-4B39-A130-33894240A326}" srcId="{582D922D-106D-4064-A5E9-AD4B46B363E6}" destId="{80813663-A3B1-48E0-AAC7-FF4C7F770B3B}" srcOrd="3" destOrd="0" parTransId="{8F71371D-9A11-412C-8299-834314F8303B}" sibTransId="{C7B3DF10-E884-43FA-87E9-5AC6871C6A44}"/>
    <dgm:cxn modelId="{5CEF3DAF-1397-447E-9963-856FD62085E8}" srcId="{582D922D-106D-4064-A5E9-AD4B46B363E6}" destId="{3090AAA0-B42E-4AA9-A393-9E754743641A}" srcOrd="1" destOrd="0" parTransId="{3A238695-3847-447E-92C8-DE4D38E6CD16}" sibTransId="{E0EA269D-3769-4194-B4C7-DB08B05CA9D6}"/>
    <dgm:cxn modelId="{F61D0AD0-3291-4602-BF84-C0DCEF5C2743}" type="presOf" srcId="{3AA83A6A-0B37-4A8C-A531-34CF0BDF133E}" destId="{275B1BA0-0928-427E-BC81-7286D14B250F}" srcOrd="0" destOrd="0" presId="urn:microsoft.com/office/officeart/2018/2/layout/IconVerticalSolidList"/>
    <dgm:cxn modelId="{FD3076D9-483F-4810-8423-B3A31494E1E3}" type="presOf" srcId="{582D922D-106D-4064-A5E9-AD4B46B363E6}" destId="{C6019BBB-DC00-4089-A2EB-DF674201CC4B}" srcOrd="0" destOrd="0" presId="urn:microsoft.com/office/officeart/2018/2/layout/IconVerticalSolidList"/>
    <dgm:cxn modelId="{63FA73E0-8F60-4E95-9311-4FCDB150C7BE}" type="presOf" srcId="{80813663-A3B1-48E0-AAC7-FF4C7F770B3B}" destId="{FD5350BC-236A-4D17-A41D-015EB49D15CC}" srcOrd="0" destOrd="0" presId="urn:microsoft.com/office/officeart/2018/2/layout/IconVerticalSolidList"/>
    <dgm:cxn modelId="{A2E34DF3-A46B-48B4-8008-02BCD4A6970B}" srcId="{582D922D-106D-4064-A5E9-AD4B46B363E6}" destId="{3AA83A6A-0B37-4A8C-A531-34CF0BDF133E}" srcOrd="2" destOrd="0" parTransId="{0AFC3EDF-2250-4D1D-8A4D-132A92A3472E}" sibTransId="{F7F37303-D680-436D-9226-EA7550E91AC1}"/>
    <dgm:cxn modelId="{C2DC3C08-A229-4326-91BC-3EA7A846AF13}" type="presParOf" srcId="{C6019BBB-DC00-4089-A2EB-DF674201CC4B}" destId="{F542CDA1-F551-4E40-B6AD-48EBB2D2E622}" srcOrd="0" destOrd="0" presId="urn:microsoft.com/office/officeart/2018/2/layout/IconVerticalSolidList"/>
    <dgm:cxn modelId="{5E25F21E-AF62-4E9F-87BD-2F7A32F374B6}" type="presParOf" srcId="{F542CDA1-F551-4E40-B6AD-48EBB2D2E622}" destId="{EEF4BF97-4858-4B0D-AD56-D2A328B2D271}" srcOrd="0" destOrd="0" presId="urn:microsoft.com/office/officeart/2018/2/layout/IconVerticalSolidList"/>
    <dgm:cxn modelId="{C1E06C67-979E-49F7-B310-F7FE7ED800DC}" type="presParOf" srcId="{F542CDA1-F551-4E40-B6AD-48EBB2D2E622}" destId="{00ED1DF5-E1E2-4CC1-845F-F2D995BC5128}" srcOrd="1" destOrd="0" presId="urn:microsoft.com/office/officeart/2018/2/layout/IconVerticalSolidList"/>
    <dgm:cxn modelId="{FB241C4E-13CD-463C-A0BF-C27B1B5C21D4}" type="presParOf" srcId="{F542CDA1-F551-4E40-B6AD-48EBB2D2E622}" destId="{B5E2D127-6BF4-48B2-9164-E31B24A0B514}" srcOrd="2" destOrd="0" presId="urn:microsoft.com/office/officeart/2018/2/layout/IconVerticalSolidList"/>
    <dgm:cxn modelId="{341B2393-AA88-4E78-82E1-F078DC8A3705}" type="presParOf" srcId="{F542CDA1-F551-4E40-B6AD-48EBB2D2E622}" destId="{BF104E00-C879-4219-B00D-808E76DF5D66}" srcOrd="3" destOrd="0" presId="urn:microsoft.com/office/officeart/2018/2/layout/IconVerticalSolidList"/>
    <dgm:cxn modelId="{176A7A7B-3857-4223-AB20-CE2AB955D804}" type="presParOf" srcId="{C6019BBB-DC00-4089-A2EB-DF674201CC4B}" destId="{81B56D62-DDA3-42FC-A96E-7AA7E33325F9}" srcOrd="1" destOrd="0" presId="urn:microsoft.com/office/officeart/2018/2/layout/IconVerticalSolidList"/>
    <dgm:cxn modelId="{5B76B093-4B17-47E5-A370-94DE54554E49}" type="presParOf" srcId="{C6019BBB-DC00-4089-A2EB-DF674201CC4B}" destId="{674F45FA-8CB4-43E1-807F-A80A66982881}" srcOrd="2" destOrd="0" presId="urn:microsoft.com/office/officeart/2018/2/layout/IconVerticalSolidList"/>
    <dgm:cxn modelId="{BF3D1763-AB10-4A13-90B9-5AB761929D51}" type="presParOf" srcId="{674F45FA-8CB4-43E1-807F-A80A66982881}" destId="{445C016D-BA1D-4A18-A942-A77304CFDC7A}" srcOrd="0" destOrd="0" presId="urn:microsoft.com/office/officeart/2018/2/layout/IconVerticalSolidList"/>
    <dgm:cxn modelId="{12A574CF-FBC1-4EE4-887D-9A8CECF67FA7}" type="presParOf" srcId="{674F45FA-8CB4-43E1-807F-A80A66982881}" destId="{91AB3871-AD74-41C4-9DD1-010617267BA1}" srcOrd="1" destOrd="0" presId="urn:microsoft.com/office/officeart/2018/2/layout/IconVerticalSolidList"/>
    <dgm:cxn modelId="{2A36CA17-9DBB-400C-9291-AFA101ECB4E6}" type="presParOf" srcId="{674F45FA-8CB4-43E1-807F-A80A66982881}" destId="{C9E8D4F4-B4AD-43EF-87FC-5CD0F88988A4}" srcOrd="2" destOrd="0" presId="urn:microsoft.com/office/officeart/2018/2/layout/IconVerticalSolidList"/>
    <dgm:cxn modelId="{4ABD6A3C-E431-4628-B837-635B444C1F4C}" type="presParOf" srcId="{674F45FA-8CB4-43E1-807F-A80A66982881}" destId="{DFD0CA29-48B1-452D-B1BD-4D396E565D5D}" srcOrd="3" destOrd="0" presId="urn:microsoft.com/office/officeart/2018/2/layout/IconVerticalSolidList"/>
    <dgm:cxn modelId="{C5468701-3163-47A3-831F-DFDCC216DC4B}" type="presParOf" srcId="{C6019BBB-DC00-4089-A2EB-DF674201CC4B}" destId="{8C28788B-6E67-4A1A-A015-F90F9297D875}" srcOrd="3" destOrd="0" presId="urn:microsoft.com/office/officeart/2018/2/layout/IconVerticalSolidList"/>
    <dgm:cxn modelId="{E273F07D-FA47-4A07-952D-6B850070418E}" type="presParOf" srcId="{C6019BBB-DC00-4089-A2EB-DF674201CC4B}" destId="{CCC73920-E2D3-4F18-9885-01B4CAE949D3}" srcOrd="4" destOrd="0" presId="urn:microsoft.com/office/officeart/2018/2/layout/IconVerticalSolidList"/>
    <dgm:cxn modelId="{9916615C-9011-4EDE-9187-AB6F04388304}" type="presParOf" srcId="{CCC73920-E2D3-4F18-9885-01B4CAE949D3}" destId="{67DFCEC1-9D62-4EE4-83ED-2D833F825640}" srcOrd="0" destOrd="0" presId="urn:microsoft.com/office/officeart/2018/2/layout/IconVerticalSolidList"/>
    <dgm:cxn modelId="{B8F62ACB-F51F-461F-8BE0-814DA0900E4A}" type="presParOf" srcId="{CCC73920-E2D3-4F18-9885-01B4CAE949D3}" destId="{94528A73-1B97-4E1A-919B-9B1483439A30}" srcOrd="1" destOrd="0" presId="urn:microsoft.com/office/officeart/2018/2/layout/IconVerticalSolidList"/>
    <dgm:cxn modelId="{F54C2360-ECB8-474E-BA75-A3673C657898}" type="presParOf" srcId="{CCC73920-E2D3-4F18-9885-01B4CAE949D3}" destId="{841CE22A-020C-4F9D-B01B-6E2E49A5088C}" srcOrd="2" destOrd="0" presId="urn:microsoft.com/office/officeart/2018/2/layout/IconVerticalSolidList"/>
    <dgm:cxn modelId="{246A2823-B31E-477A-8DF1-440B6A810BAE}" type="presParOf" srcId="{CCC73920-E2D3-4F18-9885-01B4CAE949D3}" destId="{275B1BA0-0928-427E-BC81-7286D14B250F}" srcOrd="3" destOrd="0" presId="urn:microsoft.com/office/officeart/2018/2/layout/IconVerticalSolidList"/>
    <dgm:cxn modelId="{36D5F166-D99D-4661-A904-92BA8509A76C}" type="presParOf" srcId="{C6019BBB-DC00-4089-A2EB-DF674201CC4B}" destId="{9A577812-EF0C-44D3-9232-2722E9CBD778}" srcOrd="5" destOrd="0" presId="urn:microsoft.com/office/officeart/2018/2/layout/IconVerticalSolidList"/>
    <dgm:cxn modelId="{44F7CAED-361F-463C-BDF9-55349E03A6A5}" type="presParOf" srcId="{C6019BBB-DC00-4089-A2EB-DF674201CC4B}" destId="{6A03EEE0-0945-4D12-845B-DE8FE41F9E53}" srcOrd="6" destOrd="0" presId="urn:microsoft.com/office/officeart/2018/2/layout/IconVerticalSolidList"/>
    <dgm:cxn modelId="{347A829D-C87A-4477-9796-C4B2C34BB20A}" type="presParOf" srcId="{6A03EEE0-0945-4D12-845B-DE8FE41F9E53}" destId="{73FAA05F-1311-4A39-B941-56F3DDF84CAE}" srcOrd="0" destOrd="0" presId="urn:microsoft.com/office/officeart/2018/2/layout/IconVerticalSolidList"/>
    <dgm:cxn modelId="{1F02E4D4-AD15-4E90-A3F9-FE02799BFFCB}" type="presParOf" srcId="{6A03EEE0-0945-4D12-845B-DE8FE41F9E53}" destId="{C6FB8131-E2B6-4529-A678-C43A44FCE0E7}" srcOrd="1" destOrd="0" presId="urn:microsoft.com/office/officeart/2018/2/layout/IconVerticalSolidList"/>
    <dgm:cxn modelId="{F01ADCB5-36C6-4C39-857F-08FE0E6AD563}" type="presParOf" srcId="{6A03EEE0-0945-4D12-845B-DE8FE41F9E53}" destId="{40471779-64E1-4083-AC2F-D8D2E070C1AC}" srcOrd="2" destOrd="0" presId="urn:microsoft.com/office/officeart/2018/2/layout/IconVerticalSolidList"/>
    <dgm:cxn modelId="{8EDDA8F3-265E-40ED-826D-6E67F5D8666D}" type="presParOf" srcId="{6A03EEE0-0945-4D12-845B-DE8FE41F9E53}" destId="{FD5350BC-236A-4D17-A41D-015EB49D15C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EE8F99-2B23-4575-8A2A-DF11A251EC6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2605C8C-5175-4914-9D2F-1BF4980D06A6}">
      <dgm:prSet/>
      <dgm:spPr/>
      <dgm:t>
        <a:bodyPr/>
        <a:lstStyle/>
        <a:p>
          <a:pPr>
            <a:defRPr cap="all"/>
          </a:pPr>
          <a:r>
            <a:rPr lang="en-US"/>
            <a:t>Responses/ response formats</a:t>
          </a:r>
        </a:p>
      </dgm:t>
    </dgm:pt>
    <dgm:pt modelId="{CD58FABC-8255-46E8-A019-3A10A8BDA162}" type="parTrans" cxnId="{7294D212-A9B7-4681-8B36-997BB19BFBB8}">
      <dgm:prSet/>
      <dgm:spPr/>
      <dgm:t>
        <a:bodyPr/>
        <a:lstStyle/>
        <a:p>
          <a:endParaRPr lang="en-US"/>
        </a:p>
      </dgm:t>
    </dgm:pt>
    <dgm:pt modelId="{7D95BEB4-16CF-4A54-B460-A886F938C602}" type="sibTrans" cxnId="{7294D212-A9B7-4681-8B36-997BB19BFBB8}">
      <dgm:prSet/>
      <dgm:spPr/>
      <dgm:t>
        <a:bodyPr/>
        <a:lstStyle/>
        <a:p>
          <a:endParaRPr lang="en-US"/>
        </a:p>
      </dgm:t>
    </dgm:pt>
    <dgm:pt modelId="{8A6F4162-020C-4DB8-8B5E-2982773E4830}">
      <dgm:prSet/>
      <dgm:spPr/>
      <dgm:t>
        <a:bodyPr/>
        <a:lstStyle/>
        <a:p>
          <a:pPr>
            <a:defRPr cap="all"/>
          </a:pPr>
          <a:r>
            <a:rPr lang="en-US"/>
            <a:t>Measurement </a:t>
          </a:r>
        </a:p>
      </dgm:t>
    </dgm:pt>
    <dgm:pt modelId="{C0E91864-B7AF-4E9C-9EA5-2C771ACCCDBE}" type="parTrans" cxnId="{52F3654D-E4B7-48F8-9EEA-0E4C131BC61E}">
      <dgm:prSet/>
      <dgm:spPr/>
      <dgm:t>
        <a:bodyPr/>
        <a:lstStyle/>
        <a:p>
          <a:endParaRPr lang="en-US"/>
        </a:p>
      </dgm:t>
    </dgm:pt>
    <dgm:pt modelId="{C244575C-67BA-4105-AEFC-489785DBA0DE}" type="sibTrans" cxnId="{52F3654D-E4B7-48F8-9EEA-0E4C131BC61E}">
      <dgm:prSet/>
      <dgm:spPr/>
      <dgm:t>
        <a:bodyPr/>
        <a:lstStyle/>
        <a:p>
          <a:endParaRPr lang="en-US"/>
        </a:p>
      </dgm:t>
    </dgm:pt>
    <dgm:pt modelId="{00D9B275-B93C-4750-B2E7-383137A9F7EE}">
      <dgm:prSet/>
      <dgm:spPr/>
      <dgm:t>
        <a:bodyPr/>
        <a:lstStyle/>
        <a:p>
          <a:pPr>
            <a:defRPr cap="all"/>
          </a:pPr>
          <a:r>
            <a:rPr lang="en-US"/>
            <a:t>Level of Measurement</a:t>
          </a:r>
        </a:p>
      </dgm:t>
    </dgm:pt>
    <dgm:pt modelId="{4A212619-996A-41D2-A734-94D31E6696D4}" type="parTrans" cxnId="{869C8C9F-DE07-48DD-98A2-81B639DE4CEE}">
      <dgm:prSet/>
      <dgm:spPr/>
      <dgm:t>
        <a:bodyPr/>
        <a:lstStyle/>
        <a:p>
          <a:endParaRPr lang="en-US"/>
        </a:p>
      </dgm:t>
    </dgm:pt>
    <dgm:pt modelId="{2100EDE9-79A0-419C-B9AE-D29FA028AFE2}" type="sibTrans" cxnId="{869C8C9F-DE07-48DD-98A2-81B639DE4CEE}">
      <dgm:prSet/>
      <dgm:spPr/>
      <dgm:t>
        <a:bodyPr/>
        <a:lstStyle/>
        <a:p>
          <a:endParaRPr lang="en-US"/>
        </a:p>
      </dgm:t>
    </dgm:pt>
    <dgm:pt modelId="{84FC9DAA-D2FC-45C9-9F4E-B6C9A5793D72}" type="pres">
      <dgm:prSet presAssocID="{70EE8F99-2B23-4575-8A2A-DF11A251EC69}" presName="root" presStyleCnt="0">
        <dgm:presLayoutVars>
          <dgm:dir/>
          <dgm:resizeHandles val="exact"/>
        </dgm:presLayoutVars>
      </dgm:prSet>
      <dgm:spPr/>
    </dgm:pt>
    <dgm:pt modelId="{6C0DC06F-CA6A-4E2D-A997-CC98D5886A0C}" type="pres">
      <dgm:prSet presAssocID="{22605C8C-5175-4914-9D2F-1BF4980D06A6}" presName="compNode" presStyleCnt="0"/>
      <dgm:spPr/>
    </dgm:pt>
    <dgm:pt modelId="{971C8C00-45C7-4F89-A7E6-B63E4C286193}" type="pres">
      <dgm:prSet presAssocID="{22605C8C-5175-4914-9D2F-1BF4980D06A6}" presName="iconBgRect" presStyleLbl="bgShp" presStyleIdx="0" presStyleCnt="3"/>
      <dgm:spPr/>
    </dgm:pt>
    <dgm:pt modelId="{1E54833C-CA54-45B9-982B-70ACDCE536FD}" type="pres">
      <dgm:prSet presAssocID="{22605C8C-5175-4914-9D2F-1BF4980D06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202F1A84-BCC3-4AB5-8E0A-52754559294A}" type="pres">
      <dgm:prSet presAssocID="{22605C8C-5175-4914-9D2F-1BF4980D06A6}" presName="spaceRect" presStyleCnt="0"/>
      <dgm:spPr/>
    </dgm:pt>
    <dgm:pt modelId="{5615FE5A-E532-42E1-900A-81FBDEEE1955}" type="pres">
      <dgm:prSet presAssocID="{22605C8C-5175-4914-9D2F-1BF4980D06A6}" presName="textRect" presStyleLbl="revTx" presStyleIdx="0" presStyleCnt="3">
        <dgm:presLayoutVars>
          <dgm:chMax val="1"/>
          <dgm:chPref val="1"/>
        </dgm:presLayoutVars>
      </dgm:prSet>
      <dgm:spPr/>
    </dgm:pt>
    <dgm:pt modelId="{5DE9EB53-0F13-434C-9735-636DA5EDA4EE}" type="pres">
      <dgm:prSet presAssocID="{7D95BEB4-16CF-4A54-B460-A886F938C602}" presName="sibTrans" presStyleCnt="0"/>
      <dgm:spPr/>
    </dgm:pt>
    <dgm:pt modelId="{20BA1377-4D25-4433-8A42-BB5A110E4F98}" type="pres">
      <dgm:prSet presAssocID="{8A6F4162-020C-4DB8-8B5E-2982773E4830}" presName="compNode" presStyleCnt="0"/>
      <dgm:spPr/>
    </dgm:pt>
    <dgm:pt modelId="{5582DC8C-6F53-42FB-919D-6422608A6D35}" type="pres">
      <dgm:prSet presAssocID="{8A6F4162-020C-4DB8-8B5E-2982773E4830}" presName="iconBgRect" presStyleLbl="bgShp" presStyleIdx="1" presStyleCnt="3"/>
      <dgm:spPr/>
    </dgm:pt>
    <dgm:pt modelId="{7EDE58DD-0A71-4AD4-8F3F-75893E86C6B1}" type="pres">
      <dgm:prSet presAssocID="{8A6F4162-020C-4DB8-8B5E-2982773E48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ler"/>
        </a:ext>
      </dgm:extLst>
    </dgm:pt>
    <dgm:pt modelId="{1A852041-FF66-40D9-BCED-D7E30A0C1810}" type="pres">
      <dgm:prSet presAssocID="{8A6F4162-020C-4DB8-8B5E-2982773E4830}" presName="spaceRect" presStyleCnt="0"/>
      <dgm:spPr/>
    </dgm:pt>
    <dgm:pt modelId="{15BED767-D9FF-434A-B762-9000668BB2CF}" type="pres">
      <dgm:prSet presAssocID="{8A6F4162-020C-4DB8-8B5E-2982773E4830}" presName="textRect" presStyleLbl="revTx" presStyleIdx="1" presStyleCnt="3">
        <dgm:presLayoutVars>
          <dgm:chMax val="1"/>
          <dgm:chPref val="1"/>
        </dgm:presLayoutVars>
      </dgm:prSet>
      <dgm:spPr/>
    </dgm:pt>
    <dgm:pt modelId="{11159AD3-041D-4AFF-9495-2F9A7E39E2FA}" type="pres">
      <dgm:prSet presAssocID="{C244575C-67BA-4105-AEFC-489785DBA0DE}" presName="sibTrans" presStyleCnt="0"/>
      <dgm:spPr/>
    </dgm:pt>
    <dgm:pt modelId="{084A6A8A-7CA1-4C7A-8F78-CDD46DB62E85}" type="pres">
      <dgm:prSet presAssocID="{00D9B275-B93C-4750-B2E7-383137A9F7EE}" presName="compNode" presStyleCnt="0"/>
      <dgm:spPr/>
    </dgm:pt>
    <dgm:pt modelId="{AF296286-76A9-4747-B4B6-767FB7CC037E}" type="pres">
      <dgm:prSet presAssocID="{00D9B275-B93C-4750-B2E7-383137A9F7EE}" presName="iconBgRect" presStyleLbl="bgShp" presStyleIdx="2" presStyleCnt="3"/>
      <dgm:spPr/>
    </dgm:pt>
    <dgm:pt modelId="{A14BF6FA-A4C8-47B7-A83B-D8B3716AEC3E}" type="pres">
      <dgm:prSet presAssocID="{00D9B275-B93C-4750-B2E7-383137A9F7E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lterations &amp; Tailoring outline"/>
        </a:ext>
      </dgm:extLst>
    </dgm:pt>
    <dgm:pt modelId="{CF9DC60D-B6E9-427A-A1AB-71F28D0726D1}" type="pres">
      <dgm:prSet presAssocID="{00D9B275-B93C-4750-B2E7-383137A9F7EE}" presName="spaceRect" presStyleCnt="0"/>
      <dgm:spPr/>
    </dgm:pt>
    <dgm:pt modelId="{B0FFC1A0-F489-4E59-992B-2596C8AED681}" type="pres">
      <dgm:prSet presAssocID="{00D9B275-B93C-4750-B2E7-383137A9F7EE}" presName="textRect" presStyleLbl="revTx" presStyleIdx="2" presStyleCnt="3">
        <dgm:presLayoutVars>
          <dgm:chMax val="1"/>
          <dgm:chPref val="1"/>
        </dgm:presLayoutVars>
      </dgm:prSet>
      <dgm:spPr/>
    </dgm:pt>
  </dgm:ptLst>
  <dgm:cxnLst>
    <dgm:cxn modelId="{EC3A180E-0FFD-4DD0-97B6-75F0099223E8}" type="presOf" srcId="{00D9B275-B93C-4750-B2E7-383137A9F7EE}" destId="{B0FFC1A0-F489-4E59-992B-2596C8AED681}" srcOrd="0" destOrd="0" presId="urn:microsoft.com/office/officeart/2018/5/layout/IconCircleLabelList"/>
    <dgm:cxn modelId="{FBB84D10-F1C5-4698-9557-1397CCACC284}" type="presOf" srcId="{70EE8F99-2B23-4575-8A2A-DF11A251EC69}" destId="{84FC9DAA-D2FC-45C9-9F4E-B6C9A5793D72}" srcOrd="0" destOrd="0" presId="urn:microsoft.com/office/officeart/2018/5/layout/IconCircleLabelList"/>
    <dgm:cxn modelId="{7294D212-A9B7-4681-8B36-997BB19BFBB8}" srcId="{70EE8F99-2B23-4575-8A2A-DF11A251EC69}" destId="{22605C8C-5175-4914-9D2F-1BF4980D06A6}" srcOrd="0" destOrd="0" parTransId="{CD58FABC-8255-46E8-A019-3A10A8BDA162}" sibTransId="{7D95BEB4-16CF-4A54-B460-A886F938C602}"/>
    <dgm:cxn modelId="{F3A6A440-E752-4D1C-88C6-140AC26F14EC}" type="presOf" srcId="{22605C8C-5175-4914-9D2F-1BF4980D06A6}" destId="{5615FE5A-E532-42E1-900A-81FBDEEE1955}" srcOrd="0" destOrd="0" presId="urn:microsoft.com/office/officeart/2018/5/layout/IconCircleLabelList"/>
    <dgm:cxn modelId="{52F3654D-E4B7-48F8-9EEA-0E4C131BC61E}" srcId="{70EE8F99-2B23-4575-8A2A-DF11A251EC69}" destId="{8A6F4162-020C-4DB8-8B5E-2982773E4830}" srcOrd="1" destOrd="0" parTransId="{C0E91864-B7AF-4E9C-9EA5-2C771ACCCDBE}" sibTransId="{C244575C-67BA-4105-AEFC-489785DBA0DE}"/>
    <dgm:cxn modelId="{869C8C9F-DE07-48DD-98A2-81B639DE4CEE}" srcId="{70EE8F99-2B23-4575-8A2A-DF11A251EC69}" destId="{00D9B275-B93C-4750-B2E7-383137A9F7EE}" srcOrd="2" destOrd="0" parTransId="{4A212619-996A-41D2-A734-94D31E6696D4}" sibTransId="{2100EDE9-79A0-419C-B9AE-D29FA028AFE2}"/>
    <dgm:cxn modelId="{73793AB5-CA12-47C4-80D6-ED67DAEA89AC}" type="presOf" srcId="{8A6F4162-020C-4DB8-8B5E-2982773E4830}" destId="{15BED767-D9FF-434A-B762-9000668BB2CF}" srcOrd="0" destOrd="0" presId="urn:microsoft.com/office/officeart/2018/5/layout/IconCircleLabelList"/>
    <dgm:cxn modelId="{EF67030A-7AE7-4917-8951-1CA20015746B}" type="presParOf" srcId="{84FC9DAA-D2FC-45C9-9F4E-B6C9A5793D72}" destId="{6C0DC06F-CA6A-4E2D-A997-CC98D5886A0C}" srcOrd="0" destOrd="0" presId="urn:microsoft.com/office/officeart/2018/5/layout/IconCircleLabelList"/>
    <dgm:cxn modelId="{BFF829E6-FA89-485D-9E59-866A338AB0E7}" type="presParOf" srcId="{6C0DC06F-CA6A-4E2D-A997-CC98D5886A0C}" destId="{971C8C00-45C7-4F89-A7E6-B63E4C286193}" srcOrd="0" destOrd="0" presId="urn:microsoft.com/office/officeart/2018/5/layout/IconCircleLabelList"/>
    <dgm:cxn modelId="{3D36CF50-D8AC-4F6C-A170-1BE9811B3804}" type="presParOf" srcId="{6C0DC06F-CA6A-4E2D-A997-CC98D5886A0C}" destId="{1E54833C-CA54-45B9-982B-70ACDCE536FD}" srcOrd="1" destOrd="0" presId="urn:microsoft.com/office/officeart/2018/5/layout/IconCircleLabelList"/>
    <dgm:cxn modelId="{A36DE7F9-7568-426F-8046-F7961D8C08AD}" type="presParOf" srcId="{6C0DC06F-CA6A-4E2D-A997-CC98D5886A0C}" destId="{202F1A84-BCC3-4AB5-8E0A-52754559294A}" srcOrd="2" destOrd="0" presId="urn:microsoft.com/office/officeart/2018/5/layout/IconCircleLabelList"/>
    <dgm:cxn modelId="{70B0A0AF-FFB1-484A-B0CE-CAD41027BF12}" type="presParOf" srcId="{6C0DC06F-CA6A-4E2D-A997-CC98D5886A0C}" destId="{5615FE5A-E532-42E1-900A-81FBDEEE1955}" srcOrd="3" destOrd="0" presId="urn:microsoft.com/office/officeart/2018/5/layout/IconCircleLabelList"/>
    <dgm:cxn modelId="{93770719-212C-4BEE-A551-03928D7C7D44}" type="presParOf" srcId="{84FC9DAA-D2FC-45C9-9F4E-B6C9A5793D72}" destId="{5DE9EB53-0F13-434C-9735-636DA5EDA4EE}" srcOrd="1" destOrd="0" presId="urn:microsoft.com/office/officeart/2018/5/layout/IconCircleLabelList"/>
    <dgm:cxn modelId="{6243C8E0-1647-45EE-A2AC-A95A81125ACD}" type="presParOf" srcId="{84FC9DAA-D2FC-45C9-9F4E-B6C9A5793D72}" destId="{20BA1377-4D25-4433-8A42-BB5A110E4F98}" srcOrd="2" destOrd="0" presId="urn:microsoft.com/office/officeart/2018/5/layout/IconCircleLabelList"/>
    <dgm:cxn modelId="{0996A205-782D-454E-A0BF-C25ED553E9D8}" type="presParOf" srcId="{20BA1377-4D25-4433-8A42-BB5A110E4F98}" destId="{5582DC8C-6F53-42FB-919D-6422608A6D35}" srcOrd="0" destOrd="0" presId="urn:microsoft.com/office/officeart/2018/5/layout/IconCircleLabelList"/>
    <dgm:cxn modelId="{6FAD73F5-745D-48A1-AFE4-2570C867392C}" type="presParOf" srcId="{20BA1377-4D25-4433-8A42-BB5A110E4F98}" destId="{7EDE58DD-0A71-4AD4-8F3F-75893E86C6B1}" srcOrd="1" destOrd="0" presId="urn:microsoft.com/office/officeart/2018/5/layout/IconCircleLabelList"/>
    <dgm:cxn modelId="{17F51396-419C-4FFB-962B-D027AE8DE909}" type="presParOf" srcId="{20BA1377-4D25-4433-8A42-BB5A110E4F98}" destId="{1A852041-FF66-40D9-BCED-D7E30A0C1810}" srcOrd="2" destOrd="0" presId="urn:microsoft.com/office/officeart/2018/5/layout/IconCircleLabelList"/>
    <dgm:cxn modelId="{E4F7CFEE-7BB5-4C02-B536-D6BED1AFB046}" type="presParOf" srcId="{20BA1377-4D25-4433-8A42-BB5A110E4F98}" destId="{15BED767-D9FF-434A-B762-9000668BB2CF}" srcOrd="3" destOrd="0" presId="urn:microsoft.com/office/officeart/2018/5/layout/IconCircleLabelList"/>
    <dgm:cxn modelId="{32A38F6B-C1A5-4581-924C-CDBAF0D6F770}" type="presParOf" srcId="{84FC9DAA-D2FC-45C9-9F4E-B6C9A5793D72}" destId="{11159AD3-041D-4AFF-9495-2F9A7E39E2FA}" srcOrd="3" destOrd="0" presId="urn:microsoft.com/office/officeart/2018/5/layout/IconCircleLabelList"/>
    <dgm:cxn modelId="{E030C324-799B-4A8B-9E65-335D6882419B}" type="presParOf" srcId="{84FC9DAA-D2FC-45C9-9F4E-B6C9A5793D72}" destId="{084A6A8A-7CA1-4C7A-8F78-CDD46DB62E85}" srcOrd="4" destOrd="0" presId="urn:microsoft.com/office/officeart/2018/5/layout/IconCircleLabelList"/>
    <dgm:cxn modelId="{0DE60983-634B-4E25-9215-9F5F7D103445}" type="presParOf" srcId="{084A6A8A-7CA1-4C7A-8F78-CDD46DB62E85}" destId="{AF296286-76A9-4747-B4B6-767FB7CC037E}" srcOrd="0" destOrd="0" presId="urn:microsoft.com/office/officeart/2018/5/layout/IconCircleLabelList"/>
    <dgm:cxn modelId="{8F357492-6742-4F16-A67F-00B6E0F3A7C1}" type="presParOf" srcId="{084A6A8A-7CA1-4C7A-8F78-CDD46DB62E85}" destId="{A14BF6FA-A4C8-47B7-A83B-D8B3716AEC3E}" srcOrd="1" destOrd="0" presId="urn:microsoft.com/office/officeart/2018/5/layout/IconCircleLabelList"/>
    <dgm:cxn modelId="{F883BA5B-C276-4A8B-8C04-773ED9425F80}" type="presParOf" srcId="{084A6A8A-7CA1-4C7A-8F78-CDD46DB62E85}" destId="{CF9DC60D-B6E9-427A-A1AB-71F28D0726D1}" srcOrd="2" destOrd="0" presId="urn:microsoft.com/office/officeart/2018/5/layout/IconCircleLabelList"/>
    <dgm:cxn modelId="{06D90265-7830-461A-8D76-52D4D30A82EC}" type="presParOf" srcId="{084A6A8A-7CA1-4C7A-8F78-CDD46DB62E85}" destId="{B0FFC1A0-F489-4E59-992B-2596C8AED68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4BF97-4858-4B0D-AD56-D2A328B2D271}">
      <dsp:nvSpPr>
        <dsp:cNvPr id="0" name=""/>
        <dsp:cNvSpPr/>
      </dsp:nvSpPr>
      <dsp:spPr>
        <a:xfrm>
          <a:off x="0" y="1805"/>
          <a:ext cx="5393361"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ED1DF5-E1E2-4CC1-845F-F2D995BC5128}">
      <dsp:nvSpPr>
        <dsp:cNvPr id="0" name=""/>
        <dsp:cNvSpPr/>
      </dsp:nvSpPr>
      <dsp:spPr>
        <a:xfrm>
          <a:off x="276881" y="207750"/>
          <a:ext cx="503420" cy="50342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104E00-C879-4219-B00D-808E76DF5D66}">
      <dsp:nvSpPr>
        <dsp:cNvPr id="0" name=""/>
        <dsp:cNvSpPr/>
      </dsp:nvSpPr>
      <dsp:spPr>
        <a:xfrm>
          <a:off x="1057183" y="1805"/>
          <a:ext cx="4336177"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b="1" kern="1200"/>
            <a:t>Nominal</a:t>
          </a:r>
          <a:r>
            <a:rPr lang="en-US" sz="1700" kern="1200"/>
            <a:t> scales: those that use only labels </a:t>
          </a:r>
        </a:p>
      </dsp:txBody>
      <dsp:txXfrm>
        <a:off x="1057183" y="1805"/>
        <a:ext cx="4336177" cy="915310"/>
      </dsp:txXfrm>
    </dsp:sp>
    <dsp:sp modelId="{445C016D-BA1D-4A18-A942-A77304CFDC7A}">
      <dsp:nvSpPr>
        <dsp:cNvPr id="0" name=""/>
        <dsp:cNvSpPr/>
      </dsp:nvSpPr>
      <dsp:spPr>
        <a:xfrm>
          <a:off x="0" y="1145944"/>
          <a:ext cx="5393361"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B3871-AD74-41C4-9DD1-010617267BA1}">
      <dsp:nvSpPr>
        <dsp:cNvPr id="0" name=""/>
        <dsp:cNvSpPr/>
      </dsp:nvSpPr>
      <dsp:spPr>
        <a:xfrm>
          <a:off x="276881" y="1351889"/>
          <a:ext cx="503420" cy="50342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D0CA29-48B1-452D-B1BD-4D396E565D5D}">
      <dsp:nvSpPr>
        <dsp:cNvPr id="0" name=""/>
        <dsp:cNvSpPr/>
      </dsp:nvSpPr>
      <dsp:spPr>
        <a:xfrm>
          <a:off x="1057183" y="1145944"/>
          <a:ext cx="4336177"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b="1" kern="1200"/>
            <a:t>Ordinal</a:t>
          </a:r>
          <a:r>
            <a:rPr lang="en-US" sz="1700" kern="1200"/>
            <a:t> Scales: those with which the researcher can rank-order the respondents or responses </a:t>
          </a:r>
        </a:p>
      </dsp:txBody>
      <dsp:txXfrm>
        <a:off x="1057183" y="1145944"/>
        <a:ext cx="4336177" cy="915310"/>
      </dsp:txXfrm>
    </dsp:sp>
    <dsp:sp modelId="{67DFCEC1-9D62-4EE4-83ED-2D833F825640}">
      <dsp:nvSpPr>
        <dsp:cNvPr id="0" name=""/>
        <dsp:cNvSpPr/>
      </dsp:nvSpPr>
      <dsp:spPr>
        <a:xfrm>
          <a:off x="0" y="2290082"/>
          <a:ext cx="5393361"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528A73-1B97-4E1A-919B-9B1483439A30}">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5B1BA0-0928-427E-BC81-7286D14B250F}">
      <dsp:nvSpPr>
        <dsp:cNvPr id="0" name=""/>
        <dsp:cNvSpPr/>
      </dsp:nvSpPr>
      <dsp:spPr>
        <a:xfrm>
          <a:off x="1057183" y="2290082"/>
          <a:ext cx="4336177"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b="1" kern="1200"/>
            <a:t>Interval</a:t>
          </a:r>
          <a:r>
            <a:rPr lang="en-US" sz="1700" kern="1200"/>
            <a:t> scales: those in which the distance between each descriptor is equal </a:t>
          </a:r>
        </a:p>
      </dsp:txBody>
      <dsp:txXfrm>
        <a:off x="1057183" y="2290082"/>
        <a:ext cx="4336177" cy="915310"/>
      </dsp:txXfrm>
    </dsp:sp>
    <dsp:sp modelId="{73FAA05F-1311-4A39-B941-56F3DDF84CAE}">
      <dsp:nvSpPr>
        <dsp:cNvPr id="0" name=""/>
        <dsp:cNvSpPr/>
      </dsp:nvSpPr>
      <dsp:spPr>
        <a:xfrm>
          <a:off x="0" y="3434221"/>
          <a:ext cx="5393361"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B8131-E2B6-4529-A678-C43A44FCE0E7}">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5350BC-236A-4D17-A41D-015EB49D15CC}">
      <dsp:nvSpPr>
        <dsp:cNvPr id="0" name=""/>
        <dsp:cNvSpPr/>
      </dsp:nvSpPr>
      <dsp:spPr>
        <a:xfrm>
          <a:off x="1057183" y="3434221"/>
          <a:ext cx="4336177"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b="1" kern="1200"/>
            <a:t>Ratio</a:t>
          </a:r>
          <a:r>
            <a:rPr lang="en-US" sz="1700" kern="1200"/>
            <a:t> scales: ones in which a true zero exists. They can only be used for objective properties such as age, income. </a:t>
          </a:r>
        </a:p>
      </dsp:txBody>
      <dsp:txXfrm>
        <a:off x="1057183" y="3434221"/>
        <a:ext cx="4336177"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C8C00-45C7-4F89-A7E6-B63E4C286193}">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54833C-CA54-45B9-982B-70ACDCE536FD}">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15FE5A-E532-42E1-900A-81FBDEEE195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Responses/ response formats</a:t>
          </a:r>
        </a:p>
      </dsp:txBody>
      <dsp:txXfrm>
        <a:off x="75768" y="3053169"/>
        <a:ext cx="3093750" cy="720000"/>
      </dsp:txXfrm>
    </dsp:sp>
    <dsp:sp modelId="{5582DC8C-6F53-42FB-919D-6422608A6D35}">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DE58DD-0A71-4AD4-8F3F-75893E86C6B1}">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BED767-D9FF-434A-B762-9000668BB2CF}">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Measurement </a:t>
          </a:r>
        </a:p>
      </dsp:txBody>
      <dsp:txXfrm>
        <a:off x="3710925" y="3053169"/>
        <a:ext cx="3093750" cy="720000"/>
      </dsp:txXfrm>
    </dsp:sp>
    <dsp:sp modelId="{AF296286-76A9-4747-B4B6-767FB7CC037E}">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4BF6FA-A4C8-47B7-A83B-D8B3716AEC3E}">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FFC1A0-F489-4E59-992B-2596C8AED681}">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Level of Measurement</a:t>
          </a:r>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dirty="0" err="1"/>
              <a:t>Team1</a:t>
            </a:r>
            <a:r>
              <a:rPr lang="en-US" dirty="0"/>
              <a:t>:</a:t>
            </a:r>
          </a:p>
          <a:p>
            <a:pPr marL="0" lvl="0" indent="0" algn="l" rtl="0">
              <a:spcBef>
                <a:spcPts val="0"/>
              </a:spcBef>
              <a:spcAft>
                <a:spcPts val="0"/>
              </a:spcAft>
              <a:buClr>
                <a:schemeClr val="dk1"/>
              </a:buClr>
              <a:buSzPts val="1100"/>
              <a:buFont typeface="Arial"/>
              <a:buNone/>
            </a:pPr>
            <a:r>
              <a:rPr lang="en-US" dirty="0"/>
              <a:t>1.   Would it be effective for Rachel to use more than one of the survey </a:t>
            </a:r>
            <a:r>
              <a:rPr lang="en-US" dirty="0" err="1"/>
              <a:t>questions?2</a:t>
            </a:r>
            <a:r>
              <a:rPr lang="en-US" dirty="0"/>
              <a:t>.   Which one of these surveys do you think would have the highest response rate if they were optional? </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err="1"/>
              <a:t>T2</a:t>
            </a:r>
            <a:r>
              <a:rPr lang="en-US" dirty="0"/>
              <a:t>: Address it. </a:t>
            </a:r>
          </a:p>
          <a:p>
            <a:pPr marL="0" lvl="0" indent="0" algn="l" rtl="0">
              <a:spcBef>
                <a:spcPts val="0"/>
              </a:spcBef>
              <a:spcAft>
                <a:spcPts val="0"/>
              </a:spcAft>
              <a:buClr>
                <a:schemeClr val="dk1"/>
              </a:buClr>
              <a:buSzPts val="1100"/>
              <a:buFont typeface="Arial"/>
              <a:buNone/>
            </a:pPr>
            <a:r>
              <a:rPr lang="en-US" dirty="0"/>
              <a:t>From option 2, how would be able to get specific research if people were in between on “Yes” or “No”? Would the results be skewed since they are only given two option instead of multiple options to answer the questions? </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err="1"/>
              <a:t>T3</a:t>
            </a:r>
            <a:r>
              <a:rPr lang="en-US" dirty="0"/>
              <a:t>: </a:t>
            </a:r>
          </a:p>
          <a:p>
            <a:pPr marL="0" lvl="0" indent="0" algn="l" rtl="0">
              <a:spcBef>
                <a:spcPts val="0"/>
              </a:spcBef>
              <a:spcAft>
                <a:spcPts val="0"/>
              </a:spcAft>
              <a:buClr>
                <a:schemeClr val="dk1"/>
              </a:buClr>
              <a:buSzPts val="1100"/>
              <a:buFont typeface="Arial"/>
              <a:buNone/>
            </a:pPr>
            <a:r>
              <a:rPr lang="en-US" dirty="0"/>
              <a:t>1.   What form of survey would you consider more cost effective and produce the best </a:t>
            </a:r>
            <a:r>
              <a:rPr lang="en-US" dirty="0" err="1"/>
              <a:t>results?2</a:t>
            </a:r>
            <a:r>
              <a:rPr lang="en-US" dirty="0"/>
              <a:t>.   Do you personally prefer to write down how their service was or circle/mark a scale from completely satisfied to unsatisfied?</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err="1"/>
              <a:t>T6</a:t>
            </a:r>
            <a:r>
              <a:rPr lang="en-US" dirty="0"/>
              <a:t>:</a:t>
            </a:r>
          </a:p>
          <a:p>
            <a:pPr marL="0" lvl="0" indent="0" algn="l" rtl="0">
              <a:spcBef>
                <a:spcPts val="0"/>
              </a:spcBef>
              <a:spcAft>
                <a:spcPts val="0"/>
              </a:spcAft>
              <a:buClr>
                <a:schemeClr val="dk1"/>
              </a:buClr>
              <a:buSzPts val="1100"/>
              <a:buFont typeface="Arial"/>
              <a:buNone/>
            </a:pPr>
            <a:r>
              <a:rPr lang="en-US" dirty="0"/>
              <a:t>1.    For Option 2, are the questions too specific? How were these specific questions </a:t>
            </a:r>
            <a:r>
              <a:rPr lang="en-US" dirty="0" err="1"/>
              <a:t>selected?2</a:t>
            </a:r>
            <a:r>
              <a:rPr lang="en-US" dirty="0"/>
              <a:t>.    For Option 3, could there be an option to explain why a high or low tip was given?</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err="1"/>
              <a:t>T7</a:t>
            </a:r>
            <a:r>
              <a:rPr lang="en-US" dirty="0"/>
              <a:t>:</a:t>
            </a:r>
          </a:p>
          <a:p>
            <a:pPr marL="0" lvl="0" indent="0" algn="l" rtl="0">
              <a:spcBef>
                <a:spcPts val="0"/>
              </a:spcBef>
              <a:spcAft>
                <a:spcPts val="0"/>
              </a:spcAft>
              <a:buClr>
                <a:schemeClr val="dk1"/>
              </a:buClr>
              <a:buSzPts val="1100"/>
              <a:buFont typeface="Arial"/>
              <a:buNone/>
            </a:pPr>
            <a:r>
              <a:rPr lang="en-US" dirty="0"/>
              <a:t>Why do you think the option you chose would be the best way to see customer </a:t>
            </a:r>
            <a:r>
              <a:rPr lang="en-US" dirty="0" err="1"/>
              <a:t>satisfaction?Is</a:t>
            </a:r>
            <a:r>
              <a:rPr lang="en-US" dirty="0"/>
              <a:t> there another way you would use to rate customer satisfaction?</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31138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today’s class we will focus on response formats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70818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measurement is amount of information within a variable. </a:t>
            </a:r>
          </a:p>
          <a:p>
            <a:pPr marL="0" lvl="0" indent="0" algn="l" rtl="0">
              <a:spcBef>
                <a:spcPts val="0"/>
              </a:spcBef>
              <a:spcAft>
                <a:spcPts val="0"/>
              </a:spcAft>
              <a:buNone/>
            </a:pPr>
            <a:r>
              <a:rPr lang="en-US" dirty="0"/>
              <a:t>For example, gender. how much detail? to what extend you consider yourself as a female?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529537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Ranking can be assigned or explicit among the option. It must be explicit in the response options.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45795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_ _ _ can also represent the distance is equal</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548465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69996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1D032437-390F-4B24-95B5-98C26A112A98}" type="datetime1">
              <a:rPr lang="en-US" smtClean="0"/>
              <a:t>6/1/2021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E4D7A35C-C483-4608-AC51-4756C2E4ADCE}" type="datetime1">
              <a:rPr lang="en-US" smtClean="0"/>
              <a:t>6/1/2021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4BD19472-5A57-4C4A-925C-3938F410BB1E}" type="datetime1">
              <a:rPr lang="en-US" smtClean="0"/>
              <a:t>6/1/2021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F1C5AF0-BBB0-46B9-A84B-7D82AA8080E0}" type="datetime1">
              <a:rPr lang="en-US" smtClean="0"/>
              <a:t>6/1/2021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98FD78E9-C5F9-43D8-B2F4-35109DDE94D1}" type="datetime1">
              <a:rPr lang="en-US" smtClean="0"/>
              <a:t>6/1/2021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6D681C49-9ECC-40CA-A3D1-C2BAB117E2DB}" type="datetime1">
              <a:rPr lang="en-US" smtClean="0"/>
              <a:t>6/1/2021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8F26BD27-C9A4-4C09-BBC0-A0DF1CCA4762}" type="datetime1">
              <a:rPr lang="en-US" smtClean="0"/>
              <a:t>6/1/2021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347E12FF-51DF-46A8-85A9-D98EB40EC78C}" type="datetime1">
              <a:rPr lang="en-US" smtClean="0"/>
              <a:t>6/1/2021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0357B16A-49DD-4D93-A95C-DF461AAEA33A}" type="datetime1">
              <a:rPr lang="en-US" smtClean="0"/>
              <a:t>6/1/2021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9BCEC10-8BE0-4AEE-B428-EAFFCF416A71}" type="datetime1">
              <a:rPr lang="en-US" smtClean="0"/>
              <a:t>6/1/2021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751CA10E-FC20-4966-BB9F-4CED5B996BF0}" type="datetime1">
              <a:rPr lang="en-US" smtClean="0"/>
              <a:t>6/1/2021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6946D-D91A-4779-96C0-29FB5FC290D9}" type="datetime1">
              <a:rPr lang="en-US" smtClean="0"/>
              <a:t>6/1/2021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3Y4uTVFiYiVHVRIfo_7YZZAFuL6Z6JDR3gUXydcBqK8/edit?usp=sharing" TargetMode="External"/><Relationship Id="rId2" Type="http://schemas.openxmlformats.org/officeDocument/2006/relationships/hyperlink" Target="https://docs.google.com/document/d/1ekisYs5uxsxSzOZwJSe-v04ITffQ0fsSl6HXIEZA5X8/edit?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47">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742382" y="1227166"/>
            <a:ext cx="4952793" cy="3197937"/>
          </a:xfrm>
        </p:spPr>
        <p:txBody>
          <a:bodyPr>
            <a:normAutofit/>
          </a:bodyPr>
          <a:lstStyle/>
          <a:p>
            <a:pPr algn="l"/>
            <a:r>
              <a:rPr lang="en-US" sz="5600">
                <a:latin typeface="Franklin Gothic Book" panose="020B0503020102020204" pitchFamily="34" charset="0"/>
                <a:cs typeface="Segoe UI" panose="020B0502040204020203" pitchFamily="34" charset="0"/>
              </a:rPr>
              <a:t>Developing Questions and Designing the Questionaire</a:t>
            </a:r>
          </a:p>
        </p:txBody>
      </p:sp>
      <p:sp>
        <p:nvSpPr>
          <p:cNvPr id="63" name="Freeform: Shape 49">
            <a:extLst>
              <a:ext uri="{FF2B5EF4-FFF2-40B4-BE49-F238E27FC236}">
                <a16:creationId xmlns:a16="http://schemas.microsoft.com/office/drawing/2014/main" id="{1B4300A5-BDF0-4AC1-B637-40BC04A6E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842" y="398899"/>
            <a:ext cx="5941672" cy="6060202"/>
          </a:xfrm>
          <a:custGeom>
            <a:avLst/>
            <a:gdLst>
              <a:gd name="connsiteX0" fmla="*/ 4515496 w 5599176"/>
              <a:gd name="connsiteY0" fmla="*/ 4528466 h 5837866"/>
              <a:gd name="connsiteX1" fmla="*/ 5109352 w 5599176"/>
              <a:gd name="connsiteY1" fmla="*/ 4528466 h 5837866"/>
              <a:gd name="connsiteX2" fmla="*/ 5137310 w 5599176"/>
              <a:gd name="connsiteY2" fmla="*/ 4532179 h 5837866"/>
              <a:gd name="connsiteX3" fmla="*/ 5156538 w 5599176"/>
              <a:gd name="connsiteY3" fmla="*/ 4540242 h 5837866"/>
              <a:gd name="connsiteX4" fmla="*/ 5144787 w 5599176"/>
              <a:gd name="connsiteY4" fmla="*/ 4560566 h 5837866"/>
              <a:gd name="connsiteX5" fmla="*/ 4728451 w 5599176"/>
              <a:gd name="connsiteY5" fmla="*/ 5280629 h 5837866"/>
              <a:gd name="connsiteX6" fmla="*/ 4480407 w 5599176"/>
              <a:gd name="connsiteY6" fmla="*/ 5424788 h 5837866"/>
              <a:gd name="connsiteX7" fmla="*/ 4281024 w 5599176"/>
              <a:gd name="connsiteY7" fmla="*/ 5424788 h 5837866"/>
              <a:gd name="connsiteX8" fmla="*/ 4257765 w 5599176"/>
              <a:gd name="connsiteY8" fmla="*/ 5424788 h 5837866"/>
              <a:gd name="connsiteX9" fmla="*/ 4235569 w 5599176"/>
              <a:gd name="connsiteY9" fmla="*/ 5386568 h 5837866"/>
              <a:gd name="connsiteX10" fmla="*/ 4126859 w 5599176"/>
              <a:gd name="connsiteY10" fmla="*/ 5199359 h 5837866"/>
              <a:gd name="connsiteX11" fmla="*/ 4126859 w 5599176"/>
              <a:gd name="connsiteY11" fmla="*/ 5094573 h 5837866"/>
              <a:gd name="connsiteX12" fmla="*/ 4424429 w 5599176"/>
              <a:gd name="connsiteY12" fmla="*/ 4582137 h 5837866"/>
              <a:gd name="connsiteX13" fmla="*/ 4515496 w 5599176"/>
              <a:gd name="connsiteY13" fmla="*/ 4528466 h 5837866"/>
              <a:gd name="connsiteX14" fmla="*/ 627252 w 5599176"/>
              <a:gd name="connsiteY14" fmla="*/ 3856590 h 5837866"/>
              <a:gd name="connsiteX15" fmla="*/ 1573411 w 5599176"/>
              <a:gd name="connsiteY15" fmla="*/ 3856590 h 5837866"/>
              <a:gd name="connsiteX16" fmla="*/ 1708576 w 5599176"/>
              <a:gd name="connsiteY16" fmla="*/ 3931724 h 5837866"/>
              <a:gd name="connsiteX17" fmla="*/ 2181655 w 5599176"/>
              <a:gd name="connsiteY17" fmla="*/ 4741500 h 5837866"/>
              <a:gd name="connsiteX18" fmla="*/ 2181655 w 5599176"/>
              <a:gd name="connsiteY18" fmla="*/ 4897334 h 5837866"/>
              <a:gd name="connsiteX19" fmla="*/ 1708576 w 5599176"/>
              <a:gd name="connsiteY19" fmla="*/ 5707109 h 5837866"/>
              <a:gd name="connsiteX20" fmla="*/ 1573411 w 5599176"/>
              <a:gd name="connsiteY20" fmla="*/ 5782243 h 5837866"/>
              <a:gd name="connsiteX21" fmla="*/ 627252 w 5599176"/>
              <a:gd name="connsiteY21" fmla="*/ 5782243 h 5837866"/>
              <a:gd name="connsiteX22" fmla="*/ 492087 w 5599176"/>
              <a:gd name="connsiteY22" fmla="*/ 5707109 h 5837866"/>
              <a:gd name="connsiteX23" fmla="*/ 19008 w 5599176"/>
              <a:gd name="connsiteY23" fmla="*/ 4897334 h 5837866"/>
              <a:gd name="connsiteX24" fmla="*/ 19008 w 5599176"/>
              <a:gd name="connsiteY24" fmla="*/ 4741500 h 5837866"/>
              <a:gd name="connsiteX25" fmla="*/ 492087 w 5599176"/>
              <a:gd name="connsiteY25" fmla="*/ 3931724 h 5837866"/>
              <a:gd name="connsiteX26" fmla="*/ 627252 w 5599176"/>
              <a:gd name="connsiteY26" fmla="*/ 3856590 h 5837866"/>
              <a:gd name="connsiteX27" fmla="*/ 2885347 w 5599176"/>
              <a:gd name="connsiteY27" fmla="*/ 2102288 h 5837866"/>
              <a:gd name="connsiteX28" fmla="*/ 4480407 w 5599176"/>
              <a:gd name="connsiteY28" fmla="*/ 2102288 h 5837866"/>
              <a:gd name="connsiteX29" fmla="*/ 4728451 w 5599176"/>
              <a:gd name="connsiteY29" fmla="*/ 2246446 h 5837866"/>
              <a:gd name="connsiteX30" fmla="*/ 5524258 w 5599176"/>
              <a:gd name="connsiteY30" fmla="*/ 3622812 h 5837866"/>
              <a:gd name="connsiteX31" fmla="*/ 5524258 w 5599176"/>
              <a:gd name="connsiteY31" fmla="*/ 3904264 h 5837866"/>
              <a:gd name="connsiteX32" fmla="*/ 5228769 w 5599176"/>
              <a:gd name="connsiteY32" fmla="*/ 4415318 h 5837866"/>
              <a:gd name="connsiteX33" fmla="*/ 5203866 w 5599176"/>
              <a:gd name="connsiteY33" fmla="*/ 4458387 h 5837866"/>
              <a:gd name="connsiteX34" fmla="*/ 5204742 w 5599176"/>
              <a:gd name="connsiteY34" fmla="*/ 4458755 h 5837866"/>
              <a:gd name="connsiteX35" fmla="*/ 5248690 w 5599176"/>
              <a:gd name="connsiteY35" fmla="*/ 4503079 h 5837866"/>
              <a:gd name="connsiteX36" fmla="*/ 5582899 w 5599176"/>
              <a:gd name="connsiteY36" fmla="*/ 5081103 h 5837866"/>
              <a:gd name="connsiteX37" fmla="*/ 5582899 w 5599176"/>
              <a:gd name="connsiteY37" fmla="*/ 5199302 h 5837866"/>
              <a:gd name="connsiteX38" fmla="*/ 5248690 w 5599176"/>
              <a:gd name="connsiteY38" fmla="*/ 5777325 h 5837866"/>
              <a:gd name="connsiteX39" fmla="*/ 5144519 w 5599176"/>
              <a:gd name="connsiteY39" fmla="*/ 5837866 h 5837866"/>
              <a:gd name="connsiteX40" fmla="*/ 4474653 w 5599176"/>
              <a:gd name="connsiteY40" fmla="*/ 5837866 h 5837866"/>
              <a:gd name="connsiteX41" fmla="*/ 4371930 w 5599176"/>
              <a:gd name="connsiteY41" fmla="*/ 5777325 h 5837866"/>
              <a:gd name="connsiteX42" fmla="*/ 4191892 w 5599176"/>
              <a:gd name="connsiteY42" fmla="*/ 5467287 h 5837866"/>
              <a:gd name="connsiteX43" fmla="*/ 4171554 w 5599176"/>
              <a:gd name="connsiteY43" fmla="*/ 5432262 h 5837866"/>
              <a:gd name="connsiteX44" fmla="*/ 4187556 w 5599176"/>
              <a:gd name="connsiteY44" fmla="*/ 5432262 h 5837866"/>
              <a:gd name="connsiteX45" fmla="*/ 4263195 w 5599176"/>
              <a:gd name="connsiteY45" fmla="*/ 5432262 h 5837866"/>
              <a:gd name="connsiteX46" fmla="*/ 4296053 w 5599176"/>
              <a:gd name="connsiteY46" fmla="*/ 5488847 h 5837866"/>
              <a:gd name="connsiteX47" fmla="*/ 4421590 w 5599176"/>
              <a:gd name="connsiteY47" fmla="*/ 5705031 h 5837866"/>
              <a:gd name="connsiteX48" fmla="*/ 4512658 w 5599176"/>
              <a:gd name="connsiteY48" fmla="*/ 5758703 h 5837866"/>
              <a:gd name="connsiteX49" fmla="*/ 5106515 w 5599176"/>
              <a:gd name="connsiteY49" fmla="*/ 5758703 h 5837866"/>
              <a:gd name="connsiteX50" fmla="*/ 5198863 w 5599176"/>
              <a:gd name="connsiteY50" fmla="*/ 5705031 h 5837866"/>
              <a:gd name="connsiteX51" fmla="*/ 5495151 w 5599176"/>
              <a:gd name="connsiteY51" fmla="*/ 5192597 h 5837866"/>
              <a:gd name="connsiteX52" fmla="*/ 5495151 w 5599176"/>
              <a:gd name="connsiteY52" fmla="*/ 5087808 h 5837866"/>
              <a:gd name="connsiteX53" fmla="*/ 5198863 w 5599176"/>
              <a:gd name="connsiteY53" fmla="*/ 4575374 h 5837866"/>
              <a:gd name="connsiteX54" fmla="*/ 5159904 w 5599176"/>
              <a:gd name="connsiteY54" fmla="*/ 4536079 h 5837866"/>
              <a:gd name="connsiteX55" fmla="*/ 5155395 w 5599176"/>
              <a:gd name="connsiteY55" fmla="*/ 4534190 h 5837866"/>
              <a:gd name="connsiteX56" fmla="*/ 5179563 w 5599176"/>
              <a:gd name="connsiteY56" fmla="*/ 4492393 h 5837866"/>
              <a:gd name="connsiteX57" fmla="*/ 5197535 w 5599176"/>
              <a:gd name="connsiteY57" fmla="*/ 4461308 h 5837866"/>
              <a:gd name="connsiteX58" fmla="*/ 5178894 w 5599176"/>
              <a:gd name="connsiteY58" fmla="*/ 4453491 h 5837866"/>
              <a:gd name="connsiteX59" fmla="*/ 5147358 w 5599176"/>
              <a:gd name="connsiteY59" fmla="*/ 4449302 h 5837866"/>
              <a:gd name="connsiteX60" fmla="*/ 4477491 w 5599176"/>
              <a:gd name="connsiteY60" fmla="*/ 4449302 h 5837866"/>
              <a:gd name="connsiteX61" fmla="*/ 4374769 w 5599176"/>
              <a:gd name="connsiteY61" fmla="*/ 4509842 h 5837866"/>
              <a:gd name="connsiteX62" fmla="*/ 4039112 w 5599176"/>
              <a:gd name="connsiteY62" fmla="*/ 5087866 h 5837866"/>
              <a:gd name="connsiteX63" fmla="*/ 4039112 w 5599176"/>
              <a:gd name="connsiteY63" fmla="*/ 5206066 h 5837866"/>
              <a:gd name="connsiteX64" fmla="*/ 4149904 w 5599176"/>
              <a:gd name="connsiteY64" fmla="*/ 5396858 h 5837866"/>
              <a:gd name="connsiteX65" fmla="*/ 4166123 w 5599176"/>
              <a:gd name="connsiteY65" fmla="*/ 5424788 h 5837866"/>
              <a:gd name="connsiteX66" fmla="*/ 4090989 w 5599176"/>
              <a:gd name="connsiteY66" fmla="*/ 5424788 h 5837866"/>
              <a:gd name="connsiteX67" fmla="*/ 2885347 w 5599176"/>
              <a:gd name="connsiteY67" fmla="*/ 5424788 h 5837866"/>
              <a:gd name="connsiteX68" fmla="*/ 2640748 w 5599176"/>
              <a:gd name="connsiteY68" fmla="*/ 5280629 h 5837866"/>
              <a:gd name="connsiteX69" fmla="*/ 1841498 w 5599176"/>
              <a:gd name="connsiteY69" fmla="*/ 3904264 h 5837866"/>
              <a:gd name="connsiteX70" fmla="*/ 1841498 w 5599176"/>
              <a:gd name="connsiteY70" fmla="*/ 3622812 h 5837866"/>
              <a:gd name="connsiteX71" fmla="*/ 2640748 w 5599176"/>
              <a:gd name="connsiteY71" fmla="*/ 2246446 h 5837866"/>
              <a:gd name="connsiteX72" fmla="*/ 2885347 w 5599176"/>
              <a:gd name="connsiteY72" fmla="*/ 2102288 h 5837866"/>
              <a:gd name="connsiteX73" fmla="*/ 1398966 w 5599176"/>
              <a:gd name="connsiteY73" fmla="*/ 1296578 h 5837866"/>
              <a:gd name="connsiteX74" fmla="*/ 2124510 w 5599176"/>
              <a:gd name="connsiteY74" fmla="*/ 1296578 h 5837866"/>
              <a:gd name="connsiteX75" fmla="*/ 2228158 w 5599176"/>
              <a:gd name="connsiteY75" fmla="*/ 1355876 h 5837866"/>
              <a:gd name="connsiteX76" fmla="*/ 2590929 w 5599176"/>
              <a:gd name="connsiteY76" fmla="*/ 1994969 h 5837866"/>
              <a:gd name="connsiteX77" fmla="*/ 2590929 w 5599176"/>
              <a:gd name="connsiteY77" fmla="*/ 2117956 h 5837866"/>
              <a:gd name="connsiteX78" fmla="*/ 2228158 w 5599176"/>
              <a:gd name="connsiteY78" fmla="*/ 2757048 h 5837866"/>
              <a:gd name="connsiteX79" fmla="*/ 2124510 w 5599176"/>
              <a:gd name="connsiteY79" fmla="*/ 2816345 h 5837866"/>
              <a:gd name="connsiteX80" fmla="*/ 1398966 w 5599176"/>
              <a:gd name="connsiteY80" fmla="*/ 2816345 h 5837866"/>
              <a:gd name="connsiteX81" fmla="*/ 1295319 w 5599176"/>
              <a:gd name="connsiteY81" fmla="*/ 2757048 h 5837866"/>
              <a:gd name="connsiteX82" fmla="*/ 932547 w 5599176"/>
              <a:gd name="connsiteY82" fmla="*/ 2117956 h 5837866"/>
              <a:gd name="connsiteX83" fmla="*/ 932547 w 5599176"/>
              <a:gd name="connsiteY83" fmla="*/ 1994969 h 5837866"/>
              <a:gd name="connsiteX84" fmla="*/ 1295319 w 5599176"/>
              <a:gd name="connsiteY84" fmla="*/ 1355876 h 5837866"/>
              <a:gd name="connsiteX85" fmla="*/ 1398966 w 5599176"/>
              <a:gd name="connsiteY85" fmla="*/ 1296578 h 5837866"/>
              <a:gd name="connsiteX86" fmla="*/ 2833339 w 5599176"/>
              <a:gd name="connsiteY86" fmla="*/ 0 h 5837866"/>
              <a:gd name="connsiteX87" fmla="*/ 3790866 w 5599176"/>
              <a:gd name="connsiteY87" fmla="*/ 0 h 5837866"/>
              <a:gd name="connsiteX88" fmla="*/ 3927655 w 5599176"/>
              <a:gd name="connsiteY88" fmla="*/ 78257 h 5837866"/>
              <a:gd name="connsiteX89" fmla="*/ 4406417 w 5599176"/>
              <a:gd name="connsiteY89" fmla="*/ 921691 h 5837866"/>
              <a:gd name="connsiteX90" fmla="*/ 4406417 w 5599176"/>
              <a:gd name="connsiteY90" fmla="*/ 1084002 h 5837866"/>
              <a:gd name="connsiteX91" fmla="*/ 3927655 w 5599176"/>
              <a:gd name="connsiteY91" fmla="*/ 1927435 h 5837866"/>
              <a:gd name="connsiteX92" fmla="*/ 3790866 w 5599176"/>
              <a:gd name="connsiteY92" fmla="*/ 2005692 h 5837866"/>
              <a:gd name="connsiteX93" fmla="*/ 2833339 w 5599176"/>
              <a:gd name="connsiteY93" fmla="*/ 2005692 h 5837866"/>
              <a:gd name="connsiteX94" fmla="*/ 2696552 w 5599176"/>
              <a:gd name="connsiteY94" fmla="*/ 1927435 h 5837866"/>
              <a:gd name="connsiteX95" fmla="*/ 2217788 w 5599176"/>
              <a:gd name="connsiteY95" fmla="*/ 1084002 h 5837866"/>
              <a:gd name="connsiteX96" fmla="*/ 2217788 w 5599176"/>
              <a:gd name="connsiteY96" fmla="*/ 921691 h 5837866"/>
              <a:gd name="connsiteX97" fmla="*/ 2696552 w 5599176"/>
              <a:gd name="connsiteY97" fmla="*/ 78257 h 5837866"/>
              <a:gd name="connsiteX98" fmla="*/ 2833339 w 5599176"/>
              <a:gd name="connsiteY98" fmla="*/ 0 h 5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599176" h="5837866">
                <a:moveTo>
                  <a:pt x="4515496" y="4528466"/>
                </a:moveTo>
                <a:cubicBezTo>
                  <a:pt x="4515496" y="4528466"/>
                  <a:pt x="4515496" y="4528466"/>
                  <a:pt x="5109352" y="4528466"/>
                </a:cubicBezTo>
                <a:cubicBezTo>
                  <a:pt x="5118972" y="4528466"/>
                  <a:pt x="5128352" y="4529744"/>
                  <a:pt x="5137310" y="4532179"/>
                </a:cubicBezTo>
                <a:lnTo>
                  <a:pt x="5156538" y="4540242"/>
                </a:lnTo>
                <a:lnTo>
                  <a:pt x="5144787" y="4560566"/>
                </a:lnTo>
                <a:cubicBezTo>
                  <a:pt x="5038535" y="4744330"/>
                  <a:pt x="4902533" y="4979549"/>
                  <a:pt x="4728451" y="5280629"/>
                </a:cubicBezTo>
                <a:cubicBezTo>
                  <a:pt x="4676776" y="5369869"/>
                  <a:pt x="4583758" y="5424788"/>
                  <a:pt x="4480407" y="5424788"/>
                </a:cubicBezTo>
                <a:cubicBezTo>
                  <a:pt x="4480407" y="5424788"/>
                  <a:pt x="4480407" y="5424788"/>
                  <a:pt x="4281024" y="5424788"/>
                </a:cubicBezTo>
                <a:lnTo>
                  <a:pt x="4257765" y="5424788"/>
                </a:lnTo>
                <a:lnTo>
                  <a:pt x="4235569" y="5386568"/>
                </a:lnTo>
                <a:cubicBezTo>
                  <a:pt x="4204665" y="5333348"/>
                  <a:pt x="4168705" y="5271421"/>
                  <a:pt x="4126859" y="5199359"/>
                </a:cubicBezTo>
                <a:cubicBezTo>
                  <a:pt x="4107621" y="5167412"/>
                  <a:pt x="4107621" y="5126520"/>
                  <a:pt x="4126859" y="5094573"/>
                </a:cubicBezTo>
                <a:cubicBezTo>
                  <a:pt x="4126859" y="5094573"/>
                  <a:pt x="4126859" y="5094573"/>
                  <a:pt x="4424429" y="4582137"/>
                </a:cubicBezTo>
                <a:cubicBezTo>
                  <a:pt x="4442387" y="4548913"/>
                  <a:pt x="4478299" y="4528466"/>
                  <a:pt x="4515496" y="4528466"/>
                </a:cubicBezTo>
                <a:close/>
                <a:moveTo>
                  <a:pt x="627252" y="3856590"/>
                </a:moveTo>
                <a:cubicBezTo>
                  <a:pt x="1573411" y="3856590"/>
                  <a:pt x="1573411" y="3856590"/>
                  <a:pt x="1573411" y="3856590"/>
                </a:cubicBezTo>
                <a:cubicBezTo>
                  <a:pt x="1621281" y="3856590"/>
                  <a:pt x="1683233" y="3889983"/>
                  <a:pt x="1708576" y="3931724"/>
                </a:cubicBezTo>
                <a:cubicBezTo>
                  <a:pt x="2181655" y="4741500"/>
                  <a:pt x="2181655" y="4741500"/>
                  <a:pt x="2181655" y="4741500"/>
                </a:cubicBezTo>
                <a:cubicBezTo>
                  <a:pt x="2204183" y="4786024"/>
                  <a:pt x="2204183" y="4852809"/>
                  <a:pt x="2181655" y="4897334"/>
                </a:cubicBezTo>
                <a:cubicBezTo>
                  <a:pt x="1708576" y="5707109"/>
                  <a:pt x="1708576" y="5707109"/>
                  <a:pt x="1708576" y="5707109"/>
                </a:cubicBezTo>
                <a:cubicBezTo>
                  <a:pt x="1683233" y="5748851"/>
                  <a:pt x="1621281" y="5782243"/>
                  <a:pt x="1573411" y="5782243"/>
                </a:cubicBezTo>
                <a:lnTo>
                  <a:pt x="627252" y="5782243"/>
                </a:lnTo>
                <a:cubicBezTo>
                  <a:pt x="576565" y="5782243"/>
                  <a:pt x="514614" y="5748851"/>
                  <a:pt x="492087" y="5707109"/>
                </a:cubicBezTo>
                <a:cubicBezTo>
                  <a:pt x="19008" y="4897334"/>
                  <a:pt x="19008" y="4897334"/>
                  <a:pt x="19008" y="4897334"/>
                </a:cubicBezTo>
                <a:cubicBezTo>
                  <a:pt x="-6336" y="4852809"/>
                  <a:pt x="-6336" y="4786024"/>
                  <a:pt x="19008" y="4741500"/>
                </a:cubicBezTo>
                <a:cubicBezTo>
                  <a:pt x="492087" y="3931724"/>
                  <a:pt x="492087" y="3931724"/>
                  <a:pt x="492087" y="3931724"/>
                </a:cubicBezTo>
                <a:cubicBezTo>
                  <a:pt x="514614" y="3889983"/>
                  <a:pt x="576565" y="3856590"/>
                  <a:pt x="627252" y="3856590"/>
                </a:cubicBezTo>
                <a:close/>
                <a:moveTo>
                  <a:pt x="2885347" y="2102288"/>
                </a:moveTo>
                <a:cubicBezTo>
                  <a:pt x="2885347" y="2102288"/>
                  <a:pt x="2885347" y="2102288"/>
                  <a:pt x="4480407" y="2102288"/>
                </a:cubicBezTo>
                <a:cubicBezTo>
                  <a:pt x="4583758" y="2102288"/>
                  <a:pt x="4676776" y="2157205"/>
                  <a:pt x="4728451" y="2246446"/>
                </a:cubicBezTo>
                <a:cubicBezTo>
                  <a:pt x="4728451" y="2246446"/>
                  <a:pt x="4728451" y="2246446"/>
                  <a:pt x="5524258" y="3622812"/>
                </a:cubicBezTo>
                <a:cubicBezTo>
                  <a:pt x="5575934" y="3708621"/>
                  <a:pt x="5575934" y="3818455"/>
                  <a:pt x="5524258" y="3904264"/>
                </a:cubicBezTo>
                <a:cubicBezTo>
                  <a:pt x="5524258" y="3904264"/>
                  <a:pt x="5524258" y="3904264"/>
                  <a:pt x="5228769" y="4415318"/>
                </a:cubicBezTo>
                <a:lnTo>
                  <a:pt x="5203866" y="4458387"/>
                </a:lnTo>
                <a:lnTo>
                  <a:pt x="5204742" y="4458755"/>
                </a:lnTo>
                <a:cubicBezTo>
                  <a:pt x="5222647" y="4469206"/>
                  <a:pt x="5237838" y="4484340"/>
                  <a:pt x="5248690" y="4503079"/>
                </a:cubicBezTo>
                <a:cubicBezTo>
                  <a:pt x="5248690" y="4503079"/>
                  <a:pt x="5248690" y="4503079"/>
                  <a:pt x="5582899" y="5081103"/>
                </a:cubicBezTo>
                <a:cubicBezTo>
                  <a:pt x="5604602" y="5117139"/>
                  <a:pt x="5604602" y="5163265"/>
                  <a:pt x="5582899" y="5199302"/>
                </a:cubicBezTo>
                <a:cubicBezTo>
                  <a:pt x="5582899" y="5199302"/>
                  <a:pt x="5582899" y="5199302"/>
                  <a:pt x="5248690" y="5777325"/>
                </a:cubicBezTo>
                <a:cubicBezTo>
                  <a:pt x="5226987" y="5814802"/>
                  <a:pt x="5187924" y="5837866"/>
                  <a:pt x="5144519" y="5837866"/>
                </a:cubicBezTo>
                <a:cubicBezTo>
                  <a:pt x="5144519" y="5837866"/>
                  <a:pt x="5144519" y="5837866"/>
                  <a:pt x="4474653" y="5837866"/>
                </a:cubicBezTo>
                <a:cubicBezTo>
                  <a:pt x="4432695" y="5837866"/>
                  <a:pt x="4392186" y="5814802"/>
                  <a:pt x="4371930" y="5777325"/>
                </a:cubicBezTo>
                <a:cubicBezTo>
                  <a:pt x="4371930" y="5777325"/>
                  <a:pt x="4371930" y="5777325"/>
                  <a:pt x="4191892" y="5467287"/>
                </a:cubicBezTo>
                <a:lnTo>
                  <a:pt x="4171554" y="5432262"/>
                </a:lnTo>
                <a:lnTo>
                  <a:pt x="4187556" y="5432262"/>
                </a:lnTo>
                <a:lnTo>
                  <a:pt x="4263195" y="5432262"/>
                </a:lnTo>
                <a:lnTo>
                  <a:pt x="4296053" y="5488847"/>
                </a:lnTo>
                <a:cubicBezTo>
                  <a:pt x="4421590" y="5705031"/>
                  <a:pt x="4421590" y="5705031"/>
                  <a:pt x="4421590" y="5705031"/>
                </a:cubicBezTo>
                <a:cubicBezTo>
                  <a:pt x="4439548" y="5738256"/>
                  <a:pt x="4475462" y="5758703"/>
                  <a:pt x="4512658" y="5758703"/>
                </a:cubicBezTo>
                <a:cubicBezTo>
                  <a:pt x="5106515" y="5758703"/>
                  <a:pt x="5106515" y="5758703"/>
                  <a:pt x="5106515" y="5758703"/>
                </a:cubicBezTo>
                <a:cubicBezTo>
                  <a:pt x="5144993" y="5758703"/>
                  <a:pt x="5179624" y="5738256"/>
                  <a:pt x="5198863" y="5705031"/>
                </a:cubicBezTo>
                <a:cubicBezTo>
                  <a:pt x="5495151" y="5192597"/>
                  <a:pt x="5495151" y="5192597"/>
                  <a:pt x="5495151" y="5192597"/>
                </a:cubicBezTo>
                <a:cubicBezTo>
                  <a:pt x="5514390" y="5160648"/>
                  <a:pt x="5514390" y="5119756"/>
                  <a:pt x="5495151" y="5087808"/>
                </a:cubicBezTo>
                <a:cubicBezTo>
                  <a:pt x="5198863" y="4575374"/>
                  <a:pt x="5198863" y="4575374"/>
                  <a:pt x="5198863" y="4575374"/>
                </a:cubicBezTo>
                <a:cubicBezTo>
                  <a:pt x="5189244" y="4558761"/>
                  <a:pt x="5175776" y="4545343"/>
                  <a:pt x="5159904" y="4536079"/>
                </a:cubicBezTo>
                <a:lnTo>
                  <a:pt x="5155395" y="4534190"/>
                </a:lnTo>
                <a:lnTo>
                  <a:pt x="5179563" y="4492393"/>
                </a:lnTo>
                <a:lnTo>
                  <a:pt x="5197535" y="4461308"/>
                </a:lnTo>
                <a:lnTo>
                  <a:pt x="5178894" y="4453491"/>
                </a:lnTo>
                <a:cubicBezTo>
                  <a:pt x="5168788" y="4450743"/>
                  <a:pt x="5158209" y="4449302"/>
                  <a:pt x="5147358" y="4449302"/>
                </a:cubicBezTo>
                <a:cubicBezTo>
                  <a:pt x="4477491" y="4449302"/>
                  <a:pt x="4477491" y="4449302"/>
                  <a:pt x="4477491" y="4449302"/>
                </a:cubicBezTo>
                <a:cubicBezTo>
                  <a:pt x="4435534" y="4449302"/>
                  <a:pt x="4395024" y="4472365"/>
                  <a:pt x="4374769" y="4509842"/>
                </a:cubicBezTo>
                <a:cubicBezTo>
                  <a:pt x="4039112" y="5087866"/>
                  <a:pt x="4039112" y="5087866"/>
                  <a:pt x="4039112" y="5087866"/>
                </a:cubicBezTo>
                <a:cubicBezTo>
                  <a:pt x="4017409" y="5123902"/>
                  <a:pt x="4017409" y="5170028"/>
                  <a:pt x="4039112" y="5206066"/>
                </a:cubicBezTo>
                <a:cubicBezTo>
                  <a:pt x="4081068" y="5278318"/>
                  <a:pt x="4117780" y="5341539"/>
                  <a:pt x="4149904" y="5396858"/>
                </a:cubicBezTo>
                <a:lnTo>
                  <a:pt x="4166123" y="5424788"/>
                </a:lnTo>
                <a:lnTo>
                  <a:pt x="4090989" y="5424788"/>
                </a:lnTo>
                <a:cubicBezTo>
                  <a:pt x="3857338" y="5424788"/>
                  <a:pt x="3483496" y="5424788"/>
                  <a:pt x="2885347" y="5424788"/>
                </a:cubicBezTo>
                <a:cubicBezTo>
                  <a:pt x="2785442" y="5424788"/>
                  <a:pt x="2688979" y="5369869"/>
                  <a:pt x="2640748" y="5280629"/>
                </a:cubicBezTo>
                <a:cubicBezTo>
                  <a:pt x="2640748" y="5280629"/>
                  <a:pt x="2640748" y="5280629"/>
                  <a:pt x="1841498" y="3904264"/>
                </a:cubicBezTo>
                <a:cubicBezTo>
                  <a:pt x="1789821" y="3818455"/>
                  <a:pt x="1789821" y="3708621"/>
                  <a:pt x="1841498" y="3622812"/>
                </a:cubicBezTo>
                <a:cubicBezTo>
                  <a:pt x="1841498" y="3622812"/>
                  <a:pt x="1841498" y="3622812"/>
                  <a:pt x="2640748" y="2246446"/>
                </a:cubicBezTo>
                <a:cubicBezTo>
                  <a:pt x="2688979" y="2157205"/>
                  <a:pt x="2785442" y="2102288"/>
                  <a:pt x="2885347" y="2102288"/>
                </a:cubicBezTo>
                <a:close/>
                <a:moveTo>
                  <a:pt x="1398966" y="1296578"/>
                </a:moveTo>
                <a:cubicBezTo>
                  <a:pt x="2124510" y="1296578"/>
                  <a:pt x="2124510" y="1296578"/>
                  <a:pt x="2124510" y="1296578"/>
                </a:cubicBezTo>
                <a:cubicBezTo>
                  <a:pt x="2161218" y="1296578"/>
                  <a:pt x="2208725" y="1322933"/>
                  <a:pt x="2228158" y="1355876"/>
                </a:cubicBezTo>
                <a:cubicBezTo>
                  <a:pt x="2590929" y="1994969"/>
                  <a:pt x="2590929" y="1994969"/>
                  <a:pt x="2590929" y="1994969"/>
                </a:cubicBezTo>
                <a:cubicBezTo>
                  <a:pt x="2608205" y="2030108"/>
                  <a:pt x="2608205" y="2082816"/>
                  <a:pt x="2590929" y="2117956"/>
                </a:cubicBezTo>
                <a:cubicBezTo>
                  <a:pt x="2228158" y="2757048"/>
                  <a:pt x="2228158" y="2757048"/>
                  <a:pt x="2228158" y="2757048"/>
                </a:cubicBezTo>
                <a:cubicBezTo>
                  <a:pt x="2208725" y="2789992"/>
                  <a:pt x="2161218" y="2816345"/>
                  <a:pt x="2124510" y="2816345"/>
                </a:cubicBezTo>
                <a:lnTo>
                  <a:pt x="1398966" y="2816345"/>
                </a:lnTo>
                <a:cubicBezTo>
                  <a:pt x="1360099" y="2816345"/>
                  <a:pt x="1312593" y="2789992"/>
                  <a:pt x="1295319" y="2757048"/>
                </a:cubicBezTo>
                <a:cubicBezTo>
                  <a:pt x="932547" y="2117956"/>
                  <a:pt x="932547" y="2117956"/>
                  <a:pt x="932547" y="2117956"/>
                </a:cubicBezTo>
                <a:cubicBezTo>
                  <a:pt x="913112" y="2082816"/>
                  <a:pt x="913112" y="2030108"/>
                  <a:pt x="932547" y="1994969"/>
                </a:cubicBezTo>
                <a:cubicBezTo>
                  <a:pt x="1295319" y="1355876"/>
                  <a:pt x="1295319" y="1355876"/>
                  <a:pt x="1295319" y="1355876"/>
                </a:cubicBezTo>
                <a:cubicBezTo>
                  <a:pt x="1312593" y="1322933"/>
                  <a:pt x="1360099" y="1296578"/>
                  <a:pt x="1398966" y="1296578"/>
                </a:cubicBezTo>
                <a:close/>
                <a:moveTo>
                  <a:pt x="2833339" y="0"/>
                </a:moveTo>
                <a:cubicBezTo>
                  <a:pt x="3790866" y="0"/>
                  <a:pt x="3790866" y="0"/>
                  <a:pt x="3790866" y="0"/>
                </a:cubicBezTo>
                <a:cubicBezTo>
                  <a:pt x="3839312" y="0"/>
                  <a:pt x="3902008" y="34781"/>
                  <a:pt x="3927655" y="78257"/>
                </a:cubicBezTo>
                <a:cubicBezTo>
                  <a:pt x="4406417" y="921691"/>
                  <a:pt x="4406417" y="921691"/>
                  <a:pt x="4406417" y="921691"/>
                </a:cubicBezTo>
                <a:cubicBezTo>
                  <a:pt x="4429216" y="968065"/>
                  <a:pt x="4429216" y="1037627"/>
                  <a:pt x="4406417" y="1084002"/>
                </a:cubicBezTo>
                <a:cubicBezTo>
                  <a:pt x="3927655" y="1927435"/>
                  <a:pt x="3927655" y="1927435"/>
                  <a:pt x="3927655" y="1927435"/>
                </a:cubicBezTo>
                <a:cubicBezTo>
                  <a:pt x="3902008" y="1970913"/>
                  <a:pt x="3839312" y="2005692"/>
                  <a:pt x="3790866" y="2005692"/>
                </a:cubicBezTo>
                <a:lnTo>
                  <a:pt x="2833339" y="2005692"/>
                </a:lnTo>
                <a:cubicBezTo>
                  <a:pt x="2782044" y="2005692"/>
                  <a:pt x="2719350" y="1970913"/>
                  <a:pt x="2696552" y="1927435"/>
                </a:cubicBezTo>
                <a:cubicBezTo>
                  <a:pt x="2217788" y="1084002"/>
                  <a:pt x="2217788" y="1084002"/>
                  <a:pt x="2217788" y="1084002"/>
                </a:cubicBezTo>
                <a:cubicBezTo>
                  <a:pt x="2192139" y="1037627"/>
                  <a:pt x="2192139" y="968065"/>
                  <a:pt x="2217788" y="921691"/>
                </a:cubicBezTo>
                <a:cubicBezTo>
                  <a:pt x="2696552" y="78257"/>
                  <a:pt x="2696552" y="78257"/>
                  <a:pt x="2696552" y="78257"/>
                </a:cubicBezTo>
                <a:cubicBezTo>
                  <a:pt x="2719350" y="34781"/>
                  <a:pt x="2782044" y="0"/>
                  <a:pt x="2833339"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6147" y="1991843"/>
            <a:ext cx="1153570" cy="1153570"/>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40605" y="650983"/>
            <a:ext cx="1605228" cy="1605228"/>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0231" y="4738357"/>
            <a:ext cx="1396031" cy="1396031"/>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52834" y="3118283"/>
            <a:ext cx="2425311" cy="2425311"/>
          </a:xfrm>
          <a:prstGeom prst="rect">
            <a:avLst/>
          </a:prstGeom>
        </p:spPr>
      </p:pic>
      <p:sp>
        <p:nvSpPr>
          <p:cNvPr id="3" name="Footer Placeholder 2">
            <a:extLst>
              <a:ext uri="{FF2B5EF4-FFF2-40B4-BE49-F238E27FC236}">
                <a16:creationId xmlns:a16="http://schemas.microsoft.com/office/drawing/2014/main" id="{4ED20320-E72B-458E-82A7-33D4F31F99C6}"/>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0EFB4BB2-05BA-4241-96F5-829646345DC5}"/>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B833-C97F-4F31-A371-4D39E66CFC5D}"/>
              </a:ext>
            </a:extLst>
          </p:cNvPr>
          <p:cNvSpPr>
            <a:spLocks noGrp="1"/>
          </p:cNvSpPr>
          <p:nvPr>
            <p:ph type="title"/>
          </p:nvPr>
        </p:nvSpPr>
        <p:spPr>
          <a:xfrm>
            <a:off x="4965430" y="629268"/>
            <a:ext cx="6586491" cy="1286160"/>
          </a:xfrm>
        </p:spPr>
        <p:txBody>
          <a:bodyPr anchor="b">
            <a:normAutofit/>
          </a:bodyPr>
          <a:lstStyle/>
          <a:p>
            <a:r>
              <a:rPr lang="en-US" dirty="0"/>
              <a:t>What is Measurement?</a:t>
            </a:r>
          </a:p>
        </p:txBody>
      </p:sp>
      <p:sp>
        <p:nvSpPr>
          <p:cNvPr id="3" name="Content Placeholder 2">
            <a:extLst>
              <a:ext uri="{FF2B5EF4-FFF2-40B4-BE49-F238E27FC236}">
                <a16:creationId xmlns:a16="http://schemas.microsoft.com/office/drawing/2014/main" id="{985D7409-8D3E-4989-9227-1813C65A232E}"/>
              </a:ext>
            </a:extLst>
          </p:cNvPr>
          <p:cNvSpPr>
            <a:spLocks noGrp="1"/>
          </p:cNvSpPr>
          <p:nvPr>
            <p:ph idx="1"/>
          </p:nvPr>
        </p:nvSpPr>
        <p:spPr>
          <a:xfrm>
            <a:off x="4965431" y="2438400"/>
            <a:ext cx="6586489" cy="3785419"/>
          </a:xfrm>
        </p:spPr>
        <p:txBody>
          <a:bodyPr>
            <a:normAutofit/>
          </a:bodyPr>
          <a:lstStyle/>
          <a:p>
            <a:r>
              <a:rPr lang="en-US" sz="2000"/>
              <a:t>Measurement is determining how much of a property is possessed by the entity you are measuring. Entity in our case can be customer, brands, stores, advertisements etc. </a:t>
            </a:r>
          </a:p>
          <a:p>
            <a:r>
              <a:rPr lang="en-US" sz="2000"/>
              <a:t>Measurement vs. the variable?</a:t>
            </a:r>
          </a:p>
        </p:txBody>
      </p:sp>
      <p:pic>
        <p:nvPicPr>
          <p:cNvPr id="5" name="Picture 4" descr="Close-up of wooden white and yellow ruler">
            <a:extLst>
              <a:ext uri="{FF2B5EF4-FFF2-40B4-BE49-F238E27FC236}">
                <a16:creationId xmlns:a16="http://schemas.microsoft.com/office/drawing/2014/main" id="{F2042628-9B85-4560-9850-29AF8F791F89}"/>
              </a:ext>
            </a:extLst>
          </p:cNvPr>
          <p:cNvPicPr>
            <a:picLocks noChangeAspect="1"/>
          </p:cNvPicPr>
          <p:nvPr/>
        </p:nvPicPr>
        <p:blipFill rotWithShape="1">
          <a:blip r:embed="rId3"/>
          <a:srcRect l="17739" r="3156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FCD4B"/>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BFB9E603-15D9-47EA-A118-64DF3A5435B5}"/>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29385D1-EDB5-4735-80C6-3CFA6FD98760}"/>
              </a:ext>
            </a:extLst>
          </p:cNvPr>
          <p:cNvSpPr>
            <a:spLocks noGrp="1"/>
          </p:cNvSpPr>
          <p:nvPr>
            <p:ph type="sldNum" sz="quarter" idx="12"/>
          </p:nvPr>
        </p:nvSpPr>
        <p:spPr/>
        <p:txBody>
          <a:bodyPr/>
          <a:lstStyle/>
          <a:p>
            <a:fld id="{A6AF1B4E-90EC-4A51-B6E5-B702C054ECB0}" type="slidenum">
              <a:rPr lang="en-US" smtClean="0"/>
              <a:t>10</a:t>
            </a:fld>
            <a:endParaRPr lang="en-US" dirty="0"/>
          </a:p>
        </p:txBody>
      </p:sp>
    </p:spTree>
    <p:extLst>
      <p:ext uri="{BB962C8B-B14F-4D97-AF65-F5344CB8AC3E}">
        <p14:creationId xmlns:p14="http://schemas.microsoft.com/office/powerpoint/2010/main" val="377537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09D7D-47C1-4723-8065-86E589034215}"/>
              </a:ext>
            </a:extLst>
          </p:cNvPr>
          <p:cNvSpPr>
            <a:spLocks noGrp="1"/>
          </p:cNvSpPr>
          <p:nvPr>
            <p:ph type="title"/>
          </p:nvPr>
        </p:nvSpPr>
        <p:spPr>
          <a:xfrm>
            <a:off x="686834" y="1153572"/>
            <a:ext cx="3200400" cy="4461163"/>
          </a:xfrm>
        </p:spPr>
        <p:txBody>
          <a:bodyPr>
            <a:normAutofit/>
          </a:bodyPr>
          <a:lstStyle/>
          <a:p>
            <a:r>
              <a:rPr lang="en-US">
                <a:solidFill>
                  <a:srgbClr val="FFFFFF"/>
                </a:solidFill>
              </a:rPr>
              <a:t>What is Property</a:t>
            </a:r>
          </a:p>
        </p:txBody>
      </p:sp>
      <p:sp>
        <p:nvSpPr>
          <p:cNvPr id="41" name="Arc 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Content Placeholder 2">
            <a:extLst>
              <a:ext uri="{FF2B5EF4-FFF2-40B4-BE49-F238E27FC236}">
                <a16:creationId xmlns:a16="http://schemas.microsoft.com/office/drawing/2014/main" id="{3EEC9C7B-3D0C-49D7-985A-701B9EB4BB97}"/>
              </a:ext>
            </a:extLst>
          </p:cNvPr>
          <p:cNvSpPr>
            <a:spLocks noGrp="1"/>
          </p:cNvSpPr>
          <p:nvPr>
            <p:ph idx="1"/>
          </p:nvPr>
        </p:nvSpPr>
        <p:spPr>
          <a:xfrm>
            <a:off x="4447308" y="591344"/>
            <a:ext cx="6906491" cy="5585619"/>
          </a:xfrm>
        </p:spPr>
        <p:txBody>
          <a:bodyPr anchor="ctr">
            <a:normAutofit/>
          </a:bodyPr>
          <a:lstStyle/>
          <a:p>
            <a:pPr marL="0" indent="0">
              <a:buNone/>
            </a:pPr>
            <a:r>
              <a:rPr lang="en-US" b="1"/>
              <a:t>Properties</a:t>
            </a:r>
            <a:r>
              <a:rPr lang="en-US"/>
              <a:t> are specific features or characteristics of an object that can be used to distinguish it from another object </a:t>
            </a:r>
          </a:p>
          <a:p>
            <a:r>
              <a:rPr lang="en-US"/>
              <a:t>Objective properties are </a:t>
            </a:r>
            <a:r>
              <a:rPr lang="en-US" b="1"/>
              <a:t>physically</a:t>
            </a:r>
            <a:r>
              <a:rPr lang="en-US"/>
              <a:t> </a:t>
            </a:r>
            <a:r>
              <a:rPr lang="en-US" b="1"/>
              <a:t>verifiable</a:t>
            </a:r>
            <a:r>
              <a:rPr lang="en-US"/>
              <a:t> such as age, income, # of bottle purchased, store visited, weight</a:t>
            </a:r>
          </a:p>
          <a:p>
            <a:r>
              <a:rPr lang="en-US"/>
              <a:t>Subjective properties are </a:t>
            </a:r>
            <a:r>
              <a:rPr lang="en-US" b="1"/>
              <a:t>unobservable</a:t>
            </a:r>
            <a:r>
              <a:rPr lang="en-US"/>
              <a:t>/</a:t>
            </a:r>
            <a:r>
              <a:rPr lang="en-US" b="1"/>
              <a:t>unseen</a:t>
            </a:r>
            <a:r>
              <a:rPr lang="en-US"/>
              <a:t> or </a:t>
            </a:r>
            <a:r>
              <a:rPr lang="en-US" b="1"/>
              <a:t>mental</a:t>
            </a:r>
            <a:r>
              <a:rPr lang="en-US"/>
              <a:t> </a:t>
            </a:r>
            <a:r>
              <a:rPr lang="en-US" b="1"/>
              <a:t>constructs</a:t>
            </a:r>
            <a:r>
              <a:rPr lang="en-US"/>
              <a:t> such as person’s attitude, intention, etc. </a:t>
            </a:r>
          </a:p>
        </p:txBody>
      </p:sp>
      <p:sp>
        <p:nvSpPr>
          <p:cNvPr id="4" name="Footer Placeholder 3">
            <a:extLst>
              <a:ext uri="{FF2B5EF4-FFF2-40B4-BE49-F238E27FC236}">
                <a16:creationId xmlns:a16="http://schemas.microsoft.com/office/drawing/2014/main" id="{1E0BD038-2E30-4C33-9756-52C5C1A55BE7}"/>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7" name="Slide Number Placeholder 6">
            <a:extLst>
              <a:ext uri="{FF2B5EF4-FFF2-40B4-BE49-F238E27FC236}">
                <a16:creationId xmlns:a16="http://schemas.microsoft.com/office/drawing/2014/main" id="{27E124C1-16A9-4F61-9405-E5C0A3A6B06B}"/>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376627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E6396-6529-4C22-A59B-A8BAA54C238C}"/>
              </a:ext>
            </a:extLst>
          </p:cNvPr>
          <p:cNvSpPr>
            <a:spLocks noGrp="1"/>
          </p:cNvSpPr>
          <p:nvPr>
            <p:ph type="title"/>
          </p:nvPr>
        </p:nvSpPr>
        <p:spPr>
          <a:xfrm>
            <a:off x="1171074" y="1396686"/>
            <a:ext cx="3240506" cy="4064628"/>
          </a:xfrm>
        </p:spPr>
        <p:txBody>
          <a:bodyPr>
            <a:normAutofit/>
          </a:bodyPr>
          <a:lstStyle/>
          <a:p>
            <a:r>
              <a:rPr lang="en-US" sz="4100">
                <a:solidFill>
                  <a:srgbClr val="FFFFFF"/>
                </a:solidFill>
              </a:rPr>
              <a:t>Defining Scales for Measurement</a:t>
            </a:r>
          </a:p>
        </p:txBody>
      </p:sp>
      <p:sp>
        <p:nvSpPr>
          <p:cNvPr id="25"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Content Placeholder 2">
            <a:extLst>
              <a:ext uri="{FF2B5EF4-FFF2-40B4-BE49-F238E27FC236}">
                <a16:creationId xmlns:a16="http://schemas.microsoft.com/office/drawing/2014/main" id="{951814B5-E243-4FC1-87C3-7DF50C2D0501}"/>
              </a:ext>
            </a:extLst>
          </p:cNvPr>
          <p:cNvSpPr>
            <a:spLocks noGrp="1"/>
          </p:cNvSpPr>
          <p:nvPr>
            <p:ph idx="1"/>
          </p:nvPr>
        </p:nvSpPr>
        <p:spPr>
          <a:xfrm>
            <a:off x="5370153" y="1526033"/>
            <a:ext cx="5536397" cy="3935281"/>
          </a:xfrm>
        </p:spPr>
        <p:txBody>
          <a:bodyPr>
            <a:normAutofit/>
          </a:bodyPr>
          <a:lstStyle/>
          <a:p>
            <a:pPr marL="0" indent="0">
              <a:buNone/>
            </a:pPr>
            <a:r>
              <a:rPr lang="en-US" sz="2400"/>
              <a:t>To measure we need scales </a:t>
            </a:r>
          </a:p>
          <a:p>
            <a:pPr marL="0" indent="0">
              <a:buNone/>
            </a:pPr>
            <a:r>
              <a:rPr lang="en-US" sz="2400"/>
              <a:t>Scales Characteristics </a:t>
            </a:r>
          </a:p>
          <a:p>
            <a:r>
              <a:rPr lang="en-US" sz="2400" b="1"/>
              <a:t>Description</a:t>
            </a:r>
            <a:r>
              <a:rPr lang="en-US" sz="2400"/>
              <a:t>: the use of a descriptor, or label, to stand for each “unit” on the scale; “yes,”, “no,” “male,” “female,” “buyer,” “non-buyer,” etc. </a:t>
            </a:r>
          </a:p>
          <a:p>
            <a:r>
              <a:rPr lang="en-US" sz="2400" b="1"/>
              <a:t>Order</a:t>
            </a:r>
            <a:r>
              <a:rPr lang="en-US" sz="2400"/>
              <a:t>: the relative sizes of the descriptors are known allowing us to say one is “greater than/less than/equal to” the other</a:t>
            </a:r>
          </a:p>
        </p:txBody>
      </p:sp>
      <p:sp>
        <p:nvSpPr>
          <p:cNvPr id="4" name="Footer Placeholder 3">
            <a:extLst>
              <a:ext uri="{FF2B5EF4-FFF2-40B4-BE49-F238E27FC236}">
                <a16:creationId xmlns:a16="http://schemas.microsoft.com/office/drawing/2014/main" id="{2595D156-D1B1-48A3-97E7-4678EB95FE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384353-F3CE-4671-B82A-B32A564D1B9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258415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6991E-4987-44C9-8747-79E50027FDE7}"/>
              </a:ext>
            </a:extLst>
          </p:cNvPr>
          <p:cNvSpPr>
            <a:spLocks noGrp="1"/>
          </p:cNvSpPr>
          <p:nvPr>
            <p:ph type="title"/>
          </p:nvPr>
        </p:nvSpPr>
        <p:spPr>
          <a:xfrm>
            <a:off x="6513788" y="365125"/>
            <a:ext cx="4840010" cy="1807305"/>
          </a:xfrm>
        </p:spPr>
        <p:txBody>
          <a:bodyPr>
            <a:normAutofit/>
          </a:bodyPr>
          <a:lstStyle/>
          <a:p>
            <a:r>
              <a:rPr lang="en-US"/>
              <a:t>Scales for Measurement</a:t>
            </a:r>
            <a:endParaRPr lang="en-US" dirty="0"/>
          </a:p>
        </p:txBody>
      </p:sp>
      <p:pic>
        <p:nvPicPr>
          <p:cNvPr id="7" name="Picture 6" descr="Stock exchange numbers">
            <a:extLst>
              <a:ext uri="{FF2B5EF4-FFF2-40B4-BE49-F238E27FC236}">
                <a16:creationId xmlns:a16="http://schemas.microsoft.com/office/drawing/2014/main" id="{475A67DD-E2B4-4225-B552-426DCB81C543}"/>
              </a:ext>
            </a:extLst>
          </p:cNvPr>
          <p:cNvPicPr>
            <a:picLocks noChangeAspect="1"/>
          </p:cNvPicPr>
          <p:nvPr/>
        </p:nvPicPr>
        <p:blipFill rotWithShape="1">
          <a:blip r:embed="rId2"/>
          <a:srcRect l="20974" r="19492"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342AE4B4-F9F9-4B23-9F1C-AF9B912A6E4E}"/>
              </a:ext>
            </a:extLst>
          </p:cNvPr>
          <p:cNvSpPr>
            <a:spLocks noGrp="1"/>
          </p:cNvSpPr>
          <p:nvPr>
            <p:ph idx="1"/>
          </p:nvPr>
        </p:nvSpPr>
        <p:spPr>
          <a:xfrm>
            <a:off x="6513788" y="2333297"/>
            <a:ext cx="4840010" cy="3843666"/>
          </a:xfrm>
        </p:spPr>
        <p:txBody>
          <a:bodyPr>
            <a:normAutofit/>
          </a:bodyPr>
          <a:lstStyle/>
          <a:p>
            <a:pPr marL="0" indent="0">
              <a:buNone/>
            </a:pPr>
            <a:r>
              <a:rPr lang="en-US" sz="2000" dirty="0"/>
              <a:t>Scale Characteristics </a:t>
            </a:r>
          </a:p>
          <a:p>
            <a:r>
              <a:rPr lang="en-US" sz="2000" dirty="0"/>
              <a:t>Distance: the differences between the descriptors are known: there is a $1 difference between $4 and $5. there is a 10-degree difference between 90 and 100 degrees </a:t>
            </a:r>
          </a:p>
          <a:p>
            <a:r>
              <a:rPr lang="en-US" sz="2000" dirty="0"/>
              <a:t>Origin: there is a true, natural zero: there is a zero level of dollars, market share, sales (i.e., the 0 is not arbitrary)</a:t>
            </a:r>
          </a:p>
        </p:txBody>
      </p:sp>
      <p:sp>
        <p:nvSpPr>
          <p:cNvPr id="4" name="Footer Placeholder 3">
            <a:extLst>
              <a:ext uri="{FF2B5EF4-FFF2-40B4-BE49-F238E27FC236}">
                <a16:creationId xmlns:a16="http://schemas.microsoft.com/office/drawing/2014/main" id="{70B41387-544C-4507-B284-97829D3BDA2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26ACDA3-28AF-4A0B-B4B5-CB03A40D473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766856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91F893B-DB56-4E69-B60F-93D00E615B30}"/>
              </a:ext>
            </a:extLst>
          </p:cNvPr>
          <p:cNvSpPr>
            <a:spLocks noGrp="1"/>
          </p:cNvSpPr>
          <p:nvPr>
            <p:ph type="title"/>
          </p:nvPr>
        </p:nvSpPr>
        <p:spPr>
          <a:xfrm>
            <a:off x="838200" y="365125"/>
            <a:ext cx="5393361" cy="1325563"/>
          </a:xfrm>
        </p:spPr>
        <p:txBody>
          <a:bodyPr>
            <a:normAutofit/>
          </a:bodyPr>
          <a:lstStyle/>
          <a:p>
            <a:r>
              <a:rPr lang="en-US"/>
              <a:t>Levels of Measurement Scales</a:t>
            </a:r>
            <a:endParaRPr lang="en-US" dirty="0"/>
          </a:p>
        </p:txBody>
      </p:sp>
      <p:pic>
        <p:nvPicPr>
          <p:cNvPr id="8" name="Picture 7">
            <a:extLst>
              <a:ext uri="{FF2B5EF4-FFF2-40B4-BE49-F238E27FC236}">
                <a16:creationId xmlns:a16="http://schemas.microsoft.com/office/drawing/2014/main" id="{36E3BA37-2A0E-47B9-B2A2-30ADEEFE5CC0}"/>
              </a:ext>
            </a:extLst>
          </p:cNvPr>
          <p:cNvPicPr>
            <a:picLocks noChangeAspect="1"/>
          </p:cNvPicPr>
          <p:nvPr/>
        </p:nvPicPr>
        <p:blipFill rotWithShape="1">
          <a:blip r:embed="rId2"/>
          <a:srcRect l="10477" r="14522"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 name="Footer Placeholder 3">
            <a:extLst>
              <a:ext uri="{FF2B5EF4-FFF2-40B4-BE49-F238E27FC236}">
                <a16:creationId xmlns:a16="http://schemas.microsoft.com/office/drawing/2014/main" id="{66B8FB22-152E-429F-83DB-F27A432DAAE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866BF35-FCA0-4A7A-AA3A-A4D75E9703B3}"/>
              </a:ext>
            </a:extLst>
          </p:cNvPr>
          <p:cNvSpPr>
            <a:spLocks noGrp="1"/>
          </p:cNvSpPr>
          <p:nvPr>
            <p:ph type="sldNum" sz="quarter" idx="12"/>
          </p:nvPr>
        </p:nvSpPr>
        <p:spPr>
          <a:xfrm>
            <a:off x="8610600" y="6356349"/>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
        <p:nvSpPr>
          <p:cNvPr id="14"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1C76335D-CB3B-4226-97F8-3CFBC1AD755A}"/>
              </a:ext>
            </a:extLst>
          </p:cNvPr>
          <p:cNvGraphicFramePr>
            <a:graphicFrameLocks noGrp="1"/>
          </p:cNvGraphicFramePr>
          <p:nvPr>
            <p:ph idx="1"/>
            <p:extLst>
              <p:ext uri="{D42A27DB-BD31-4B8C-83A1-F6EECF244321}">
                <p14:modId xmlns:p14="http://schemas.microsoft.com/office/powerpoint/2010/main" val="1006531849"/>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8591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255832C0-F559-40C6-AA8E-01A20E5435EB}"/>
              </a:ext>
            </a:extLst>
          </p:cNvPr>
          <p:cNvSpPr>
            <a:spLocks noGrp="1"/>
          </p:cNvSpPr>
          <p:nvPr>
            <p:ph type="title"/>
          </p:nvPr>
        </p:nvSpPr>
        <p:spPr>
          <a:xfrm>
            <a:off x="838200" y="365125"/>
            <a:ext cx="10515599" cy="1325563"/>
          </a:xfrm>
        </p:spPr>
        <p:txBody>
          <a:bodyPr>
            <a:normAutofit/>
          </a:bodyPr>
          <a:lstStyle/>
          <a:p>
            <a:r>
              <a:rPr lang="en-US"/>
              <a:t>Levels of Measurement Scales</a:t>
            </a:r>
            <a:endParaRPr lang="en-US" dirty="0"/>
          </a:p>
        </p:txBody>
      </p:sp>
      <p:sp>
        <p:nvSpPr>
          <p:cNvPr id="16" name="Oval 1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Graphic 8" descr="Design">
            <a:extLst>
              <a:ext uri="{FF2B5EF4-FFF2-40B4-BE49-F238E27FC236}">
                <a16:creationId xmlns:a16="http://schemas.microsoft.com/office/drawing/2014/main" id="{6D88B545-F062-4719-8DB3-BB6CD079AC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3000" y="1572923"/>
            <a:ext cx="3542657" cy="354265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
        <p:nvSpPr>
          <p:cNvPr id="4" name="Footer Placeholder 3">
            <a:extLst>
              <a:ext uri="{FF2B5EF4-FFF2-40B4-BE49-F238E27FC236}">
                <a16:creationId xmlns:a16="http://schemas.microsoft.com/office/drawing/2014/main" id="{09C7921B-454B-46DB-936A-CD89591022C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123114D-A894-4983-A430-D80C0B82BB0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sp>
        <p:nvSpPr>
          <p:cNvPr id="65" name="Google Shape;189;p16">
            <a:extLst>
              <a:ext uri="{FF2B5EF4-FFF2-40B4-BE49-F238E27FC236}">
                <a16:creationId xmlns:a16="http://schemas.microsoft.com/office/drawing/2014/main" id="{2AEC3145-9CAD-4B90-B58E-A0BCB82CAB97}"/>
              </a:ext>
            </a:extLst>
          </p:cNvPr>
          <p:cNvSpPr/>
          <p:nvPr/>
        </p:nvSpPr>
        <p:spPr>
          <a:xfrm>
            <a:off x="215895" y="1491184"/>
            <a:ext cx="8207060" cy="481404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66" name="Google Shape;192;p16">
            <a:extLst>
              <a:ext uri="{FF2B5EF4-FFF2-40B4-BE49-F238E27FC236}">
                <a16:creationId xmlns:a16="http://schemas.microsoft.com/office/drawing/2014/main" id="{78C47377-6D3D-4C23-BB1F-60E4DB94F1C1}"/>
              </a:ext>
            </a:extLst>
          </p:cNvPr>
          <p:cNvSpPr txBox="1"/>
          <p:nvPr/>
        </p:nvSpPr>
        <p:spPr>
          <a:xfrm>
            <a:off x="215898" y="1572066"/>
            <a:ext cx="2349552"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Level of measurement</a:t>
            </a:r>
            <a:endParaRPr sz="1600" b="0">
              <a:solidFill>
                <a:schemeClr val="dk1"/>
              </a:solidFill>
              <a:latin typeface="Arial"/>
              <a:ea typeface="Arial"/>
              <a:cs typeface="Arial"/>
              <a:sym typeface="Arial"/>
            </a:endParaRPr>
          </a:p>
        </p:txBody>
      </p:sp>
      <p:sp>
        <p:nvSpPr>
          <p:cNvPr id="67" name="Google Shape;193;p16">
            <a:extLst>
              <a:ext uri="{FF2B5EF4-FFF2-40B4-BE49-F238E27FC236}">
                <a16:creationId xmlns:a16="http://schemas.microsoft.com/office/drawing/2014/main" id="{D3E23B6B-101B-4A81-A829-48E7DD4B4BBA}"/>
              </a:ext>
            </a:extLst>
          </p:cNvPr>
          <p:cNvSpPr txBox="1"/>
          <p:nvPr/>
        </p:nvSpPr>
        <p:spPr>
          <a:xfrm>
            <a:off x="2565450" y="1572066"/>
            <a:ext cx="1387254"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Description</a:t>
            </a:r>
            <a:endParaRPr sz="1600" b="0">
              <a:solidFill>
                <a:schemeClr val="dk1"/>
              </a:solidFill>
              <a:latin typeface="Arial"/>
              <a:ea typeface="Arial"/>
              <a:cs typeface="Arial"/>
              <a:sym typeface="Arial"/>
            </a:endParaRPr>
          </a:p>
        </p:txBody>
      </p:sp>
      <p:sp>
        <p:nvSpPr>
          <p:cNvPr id="68" name="Google Shape;194;p16">
            <a:extLst>
              <a:ext uri="{FF2B5EF4-FFF2-40B4-BE49-F238E27FC236}">
                <a16:creationId xmlns:a16="http://schemas.microsoft.com/office/drawing/2014/main" id="{35CE50AB-6BDA-412A-B182-E675FB6B6519}"/>
              </a:ext>
            </a:extLst>
          </p:cNvPr>
          <p:cNvSpPr txBox="1"/>
          <p:nvPr/>
        </p:nvSpPr>
        <p:spPr>
          <a:xfrm>
            <a:off x="3917412" y="1583077"/>
            <a:ext cx="766354"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Order</a:t>
            </a:r>
            <a:endParaRPr sz="1600" b="0">
              <a:solidFill>
                <a:schemeClr val="dk1"/>
              </a:solidFill>
              <a:latin typeface="Arial"/>
              <a:ea typeface="Arial"/>
              <a:cs typeface="Arial"/>
              <a:sym typeface="Arial"/>
            </a:endParaRPr>
          </a:p>
        </p:txBody>
      </p:sp>
      <p:sp>
        <p:nvSpPr>
          <p:cNvPr id="69" name="Google Shape;195;p16">
            <a:extLst>
              <a:ext uri="{FF2B5EF4-FFF2-40B4-BE49-F238E27FC236}">
                <a16:creationId xmlns:a16="http://schemas.microsoft.com/office/drawing/2014/main" id="{C23917BB-02D7-457C-B31B-9968564AC39B}"/>
              </a:ext>
            </a:extLst>
          </p:cNvPr>
          <p:cNvSpPr txBox="1"/>
          <p:nvPr/>
        </p:nvSpPr>
        <p:spPr>
          <a:xfrm>
            <a:off x="4683766" y="1566553"/>
            <a:ext cx="111117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Distance</a:t>
            </a:r>
            <a:endParaRPr sz="1600" b="0">
              <a:solidFill>
                <a:schemeClr val="dk1"/>
              </a:solidFill>
              <a:latin typeface="Arial"/>
              <a:ea typeface="Arial"/>
              <a:cs typeface="Arial"/>
              <a:sym typeface="Arial"/>
            </a:endParaRPr>
          </a:p>
        </p:txBody>
      </p:sp>
      <p:sp>
        <p:nvSpPr>
          <p:cNvPr id="70" name="Google Shape;196;p16">
            <a:extLst>
              <a:ext uri="{FF2B5EF4-FFF2-40B4-BE49-F238E27FC236}">
                <a16:creationId xmlns:a16="http://schemas.microsoft.com/office/drawing/2014/main" id="{92CC124E-14BD-4F73-A7D8-17720A565EAC}"/>
              </a:ext>
            </a:extLst>
          </p:cNvPr>
          <p:cNvSpPr txBox="1"/>
          <p:nvPr/>
        </p:nvSpPr>
        <p:spPr>
          <a:xfrm>
            <a:off x="5794940" y="1587454"/>
            <a:ext cx="80813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Origin</a:t>
            </a:r>
            <a:endParaRPr sz="1400" b="0">
              <a:solidFill>
                <a:schemeClr val="dk1"/>
              </a:solidFill>
              <a:latin typeface="Arial"/>
              <a:ea typeface="Arial"/>
              <a:cs typeface="Arial"/>
              <a:sym typeface="Arial"/>
            </a:endParaRPr>
          </a:p>
        </p:txBody>
      </p:sp>
      <p:sp>
        <p:nvSpPr>
          <p:cNvPr id="71" name="Google Shape;197;p16">
            <a:extLst>
              <a:ext uri="{FF2B5EF4-FFF2-40B4-BE49-F238E27FC236}">
                <a16:creationId xmlns:a16="http://schemas.microsoft.com/office/drawing/2014/main" id="{4BF4AF57-831D-429D-9983-EFF22F66F8AC}"/>
              </a:ext>
            </a:extLst>
          </p:cNvPr>
          <p:cNvSpPr txBox="1"/>
          <p:nvPr/>
        </p:nvSpPr>
        <p:spPr>
          <a:xfrm>
            <a:off x="6603075" y="1587454"/>
            <a:ext cx="105077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Example</a:t>
            </a:r>
            <a:endParaRPr sz="1400" b="0">
              <a:solidFill>
                <a:schemeClr val="dk1"/>
              </a:solidFill>
              <a:latin typeface="Arial"/>
              <a:ea typeface="Arial"/>
              <a:cs typeface="Arial"/>
              <a:sym typeface="Arial"/>
            </a:endParaRPr>
          </a:p>
        </p:txBody>
      </p:sp>
      <p:sp>
        <p:nvSpPr>
          <p:cNvPr id="72" name="Google Shape;198;p16">
            <a:extLst>
              <a:ext uri="{FF2B5EF4-FFF2-40B4-BE49-F238E27FC236}">
                <a16:creationId xmlns:a16="http://schemas.microsoft.com/office/drawing/2014/main" id="{31A9C272-8579-45E0-B114-EFC112D9E4E5}"/>
              </a:ext>
            </a:extLst>
          </p:cNvPr>
          <p:cNvSpPr txBox="1"/>
          <p:nvPr/>
        </p:nvSpPr>
        <p:spPr>
          <a:xfrm>
            <a:off x="207186" y="1968294"/>
            <a:ext cx="1940249"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Categorical Scale</a:t>
            </a:r>
            <a:endParaRPr sz="1600" b="0">
              <a:solidFill>
                <a:schemeClr val="dk1"/>
              </a:solidFill>
              <a:latin typeface="Arial"/>
              <a:ea typeface="Arial"/>
              <a:cs typeface="Arial"/>
              <a:sym typeface="Arial"/>
            </a:endParaRPr>
          </a:p>
        </p:txBody>
      </p:sp>
      <p:sp>
        <p:nvSpPr>
          <p:cNvPr id="73" name="Google Shape;199;p16">
            <a:extLst>
              <a:ext uri="{FF2B5EF4-FFF2-40B4-BE49-F238E27FC236}">
                <a16:creationId xmlns:a16="http://schemas.microsoft.com/office/drawing/2014/main" id="{0D01A890-9592-44F5-BDE9-CE181328C8B4}"/>
              </a:ext>
            </a:extLst>
          </p:cNvPr>
          <p:cNvSpPr txBox="1"/>
          <p:nvPr/>
        </p:nvSpPr>
        <p:spPr>
          <a:xfrm>
            <a:off x="215895" y="4167212"/>
            <a:ext cx="161803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Metric Scale</a:t>
            </a:r>
            <a:endParaRPr sz="1600" b="0">
              <a:solidFill>
                <a:schemeClr val="dk1"/>
              </a:solidFill>
              <a:latin typeface="Arial"/>
              <a:ea typeface="Arial"/>
              <a:cs typeface="Arial"/>
              <a:sym typeface="Arial"/>
            </a:endParaRPr>
          </a:p>
        </p:txBody>
      </p:sp>
      <p:sp>
        <p:nvSpPr>
          <p:cNvPr id="74" name="Google Shape;200;p16">
            <a:extLst>
              <a:ext uri="{FF2B5EF4-FFF2-40B4-BE49-F238E27FC236}">
                <a16:creationId xmlns:a16="http://schemas.microsoft.com/office/drawing/2014/main" id="{05F80754-732F-4DDE-A23D-B350A17D682E}"/>
              </a:ext>
            </a:extLst>
          </p:cNvPr>
          <p:cNvSpPr txBox="1"/>
          <p:nvPr/>
        </p:nvSpPr>
        <p:spPr>
          <a:xfrm>
            <a:off x="947418" y="3344252"/>
            <a:ext cx="161803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Ordinal</a:t>
            </a:r>
            <a:endParaRPr sz="1600" b="0">
              <a:solidFill>
                <a:schemeClr val="dk1"/>
              </a:solidFill>
              <a:latin typeface="Arial"/>
              <a:ea typeface="Arial"/>
              <a:cs typeface="Arial"/>
              <a:sym typeface="Arial"/>
            </a:endParaRPr>
          </a:p>
        </p:txBody>
      </p:sp>
      <p:sp>
        <p:nvSpPr>
          <p:cNvPr id="75" name="Google Shape;201;p16">
            <a:extLst>
              <a:ext uri="{FF2B5EF4-FFF2-40B4-BE49-F238E27FC236}">
                <a16:creationId xmlns:a16="http://schemas.microsoft.com/office/drawing/2014/main" id="{83FC0223-386A-4945-85C5-7AB5F0BFC001}"/>
              </a:ext>
            </a:extLst>
          </p:cNvPr>
          <p:cNvSpPr txBox="1"/>
          <p:nvPr/>
        </p:nvSpPr>
        <p:spPr>
          <a:xfrm>
            <a:off x="947418" y="2416789"/>
            <a:ext cx="161803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Nominal</a:t>
            </a:r>
            <a:endParaRPr sz="1600" b="0">
              <a:solidFill>
                <a:schemeClr val="dk1"/>
              </a:solidFill>
              <a:latin typeface="Arial"/>
              <a:ea typeface="Arial"/>
              <a:cs typeface="Arial"/>
              <a:sym typeface="Arial"/>
            </a:endParaRPr>
          </a:p>
        </p:txBody>
      </p:sp>
      <p:sp>
        <p:nvSpPr>
          <p:cNvPr id="76" name="Google Shape;202;p16">
            <a:extLst>
              <a:ext uri="{FF2B5EF4-FFF2-40B4-BE49-F238E27FC236}">
                <a16:creationId xmlns:a16="http://schemas.microsoft.com/office/drawing/2014/main" id="{9CFC8D5C-DE33-4F00-99C8-46E20885D92E}"/>
              </a:ext>
            </a:extLst>
          </p:cNvPr>
          <p:cNvSpPr txBox="1"/>
          <p:nvPr/>
        </p:nvSpPr>
        <p:spPr>
          <a:xfrm>
            <a:off x="947418" y="4505766"/>
            <a:ext cx="161803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Interval</a:t>
            </a:r>
            <a:endParaRPr sz="1600" b="0">
              <a:solidFill>
                <a:schemeClr val="dk1"/>
              </a:solidFill>
              <a:latin typeface="Arial"/>
              <a:ea typeface="Arial"/>
              <a:cs typeface="Arial"/>
              <a:sym typeface="Arial"/>
            </a:endParaRPr>
          </a:p>
        </p:txBody>
      </p:sp>
      <p:sp>
        <p:nvSpPr>
          <p:cNvPr id="77" name="Google Shape;203;p16">
            <a:extLst>
              <a:ext uri="{FF2B5EF4-FFF2-40B4-BE49-F238E27FC236}">
                <a16:creationId xmlns:a16="http://schemas.microsoft.com/office/drawing/2014/main" id="{FEFFB4EA-9224-43FB-8714-8C3FBB739439}"/>
              </a:ext>
            </a:extLst>
          </p:cNvPr>
          <p:cNvSpPr txBox="1"/>
          <p:nvPr/>
        </p:nvSpPr>
        <p:spPr>
          <a:xfrm>
            <a:off x="947418" y="5250990"/>
            <a:ext cx="161803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Ratio</a:t>
            </a:r>
            <a:endParaRPr sz="1600" b="0">
              <a:solidFill>
                <a:schemeClr val="dk1"/>
              </a:solidFill>
              <a:latin typeface="Arial"/>
              <a:ea typeface="Arial"/>
              <a:cs typeface="Arial"/>
              <a:sym typeface="Arial"/>
            </a:endParaRPr>
          </a:p>
        </p:txBody>
      </p:sp>
      <p:sp>
        <p:nvSpPr>
          <p:cNvPr id="78" name="Google Shape;204;p16">
            <a:extLst>
              <a:ext uri="{FF2B5EF4-FFF2-40B4-BE49-F238E27FC236}">
                <a16:creationId xmlns:a16="http://schemas.microsoft.com/office/drawing/2014/main" id="{60F56776-6B00-47A4-9A8E-6323A5F4350A}"/>
              </a:ext>
            </a:extLst>
          </p:cNvPr>
          <p:cNvSpPr/>
          <p:nvPr/>
        </p:nvSpPr>
        <p:spPr>
          <a:xfrm>
            <a:off x="3040795" y="2416789"/>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79" name="Google Shape;205;p16">
            <a:extLst>
              <a:ext uri="{FF2B5EF4-FFF2-40B4-BE49-F238E27FC236}">
                <a16:creationId xmlns:a16="http://schemas.microsoft.com/office/drawing/2014/main" id="{202A2383-7499-4270-8107-3E1C87B021B6}"/>
              </a:ext>
            </a:extLst>
          </p:cNvPr>
          <p:cNvSpPr/>
          <p:nvPr/>
        </p:nvSpPr>
        <p:spPr>
          <a:xfrm>
            <a:off x="4109295" y="4456970"/>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80" name="Google Shape;206;p16">
            <a:extLst>
              <a:ext uri="{FF2B5EF4-FFF2-40B4-BE49-F238E27FC236}">
                <a16:creationId xmlns:a16="http://schemas.microsoft.com/office/drawing/2014/main" id="{2B362382-4661-4103-A711-DCAD6D512779}"/>
              </a:ext>
            </a:extLst>
          </p:cNvPr>
          <p:cNvSpPr/>
          <p:nvPr/>
        </p:nvSpPr>
        <p:spPr>
          <a:xfrm>
            <a:off x="4109295" y="3311759"/>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81" name="Google Shape;207;p16">
            <a:extLst>
              <a:ext uri="{FF2B5EF4-FFF2-40B4-BE49-F238E27FC236}">
                <a16:creationId xmlns:a16="http://schemas.microsoft.com/office/drawing/2014/main" id="{7A552385-EDC8-42E0-8415-50122BABC210}"/>
              </a:ext>
            </a:extLst>
          </p:cNvPr>
          <p:cNvSpPr/>
          <p:nvPr/>
        </p:nvSpPr>
        <p:spPr>
          <a:xfrm>
            <a:off x="5048059" y="4442632"/>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82" name="Google Shape;208;p16">
            <a:extLst>
              <a:ext uri="{FF2B5EF4-FFF2-40B4-BE49-F238E27FC236}">
                <a16:creationId xmlns:a16="http://schemas.microsoft.com/office/drawing/2014/main" id="{67C96CAF-62E3-4411-A689-B9C6010946AE}"/>
              </a:ext>
            </a:extLst>
          </p:cNvPr>
          <p:cNvSpPr/>
          <p:nvPr/>
        </p:nvSpPr>
        <p:spPr>
          <a:xfrm>
            <a:off x="6007712" y="5228973"/>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83" name="Google Shape;209;p16">
            <a:extLst>
              <a:ext uri="{FF2B5EF4-FFF2-40B4-BE49-F238E27FC236}">
                <a16:creationId xmlns:a16="http://schemas.microsoft.com/office/drawing/2014/main" id="{7A246101-F877-4272-80B7-F215A90F5E1D}"/>
              </a:ext>
            </a:extLst>
          </p:cNvPr>
          <p:cNvSpPr/>
          <p:nvPr/>
        </p:nvSpPr>
        <p:spPr>
          <a:xfrm>
            <a:off x="5048059" y="5206956"/>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84" name="Google Shape;210;p16">
            <a:extLst>
              <a:ext uri="{FF2B5EF4-FFF2-40B4-BE49-F238E27FC236}">
                <a16:creationId xmlns:a16="http://schemas.microsoft.com/office/drawing/2014/main" id="{83BC7695-3AAA-440B-A5F8-FAFDA6C4B65D}"/>
              </a:ext>
            </a:extLst>
          </p:cNvPr>
          <p:cNvSpPr/>
          <p:nvPr/>
        </p:nvSpPr>
        <p:spPr>
          <a:xfrm>
            <a:off x="4109295" y="5206957"/>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85" name="Google Shape;211;p16">
            <a:extLst>
              <a:ext uri="{FF2B5EF4-FFF2-40B4-BE49-F238E27FC236}">
                <a16:creationId xmlns:a16="http://schemas.microsoft.com/office/drawing/2014/main" id="{062E2B08-CC67-4D67-9517-2DDEA7ED291D}"/>
              </a:ext>
            </a:extLst>
          </p:cNvPr>
          <p:cNvSpPr/>
          <p:nvPr/>
        </p:nvSpPr>
        <p:spPr>
          <a:xfrm>
            <a:off x="3040795" y="3329129"/>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86" name="Google Shape;212;p16">
            <a:extLst>
              <a:ext uri="{FF2B5EF4-FFF2-40B4-BE49-F238E27FC236}">
                <a16:creationId xmlns:a16="http://schemas.microsoft.com/office/drawing/2014/main" id="{A0142A63-B264-4FD8-82A7-C7EA9E71F748}"/>
              </a:ext>
            </a:extLst>
          </p:cNvPr>
          <p:cNvSpPr/>
          <p:nvPr/>
        </p:nvSpPr>
        <p:spPr>
          <a:xfrm>
            <a:off x="3040795" y="4456970"/>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87" name="Google Shape;213;p16">
            <a:extLst>
              <a:ext uri="{FF2B5EF4-FFF2-40B4-BE49-F238E27FC236}">
                <a16:creationId xmlns:a16="http://schemas.microsoft.com/office/drawing/2014/main" id="{AF6199BD-0AD0-41F9-9E73-6E27A8F5A078}"/>
              </a:ext>
            </a:extLst>
          </p:cNvPr>
          <p:cNvSpPr/>
          <p:nvPr/>
        </p:nvSpPr>
        <p:spPr>
          <a:xfrm>
            <a:off x="3040795" y="5228973"/>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88" name="Google Shape;214;p16">
            <a:extLst>
              <a:ext uri="{FF2B5EF4-FFF2-40B4-BE49-F238E27FC236}">
                <a16:creationId xmlns:a16="http://schemas.microsoft.com/office/drawing/2014/main" id="{3B575D7E-1E42-48C5-9602-9563DA53C249}"/>
              </a:ext>
            </a:extLst>
          </p:cNvPr>
          <p:cNvSpPr txBox="1"/>
          <p:nvPr/>
        </p:nvSpPr>
        <p:spPr>
          <a:xfrm>
            <a:off x="6603075" y="3327375"/>
            <a:ext cx="161803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Rank the brands from 1</a:t>
            </a:r>
            <a:r>
              <a:rPr lang="en-US" sz="1600" b="1" baseline="30000">
                <a:solidFill>
                  <a:schemeClr val="dk1"/>
                </a:solidFill>
                <a:latin typeface="Arial"/>
                <a:ea typeface="Arial"/>
                <a:cs typeface="Arial"/>
                <a:sym typeface="Arial"/>
              </a:rPr>
              <a:t>st</a:t>
            </a:r>
            <a:r>
              <a:rPr lang="en-US" sz="1600" b="1">
                <a:solidFill>
                  <a:schemeClr val="dk1"/>
                </a:solidFill>
                <a:latin typeface="Arial"/>
                <a:ea typeface="Arial"/>
                <a:cs typeface="Arial"/>
                <a:sym typeface="Arial"/>
              </a:rPr>
              <a:t> to 5</a:t>
            </a:r>
            <a:r>
              <a:rPr lang="en-US" sz="1600" b="1" baseline="30000">
                <a:solidFill>
                  <a:schemeClr val="dk1"/>
                </a:solidFill>
                <a:latin typeface="Arial"/>
                <a:ea typeface="Arial"/>
                <a:cs typeface="Arial"/>
                <a:sym typeface="Arial"/>
              </a:rPr>
              <a:t>th</a:t>
            </a:r>
            <a:r>
              <a:rPr lang="en-US" sz="1600" b="1">
                <a:solidFill>
                  <a:schemeClr val="dk1"/>
                </a:solidFill>
                <a:latin typeface="Arial"/>
                <a:ea typeface="Arial"/>
                <a:cs typeface="Arial"/>
                <a:sym typeface="Arial"/>
              </a:rPr>
              <a:t> </a:t>
            </a:r>
            <a:endParaRPr sz="1600" b="0">
              <a:solidFill>
                <a:schemeClr val="dk1"/>
              </a:solidFill>
              <a:latin typeface="Arial"/>
              <a:ea typeface="Arial"/>
              <a:cs typeface="Arial"/>
              <a:sym typeface="Arial"/>
            </a:endParaRPr>
          </a:p>
        </p:txBody>
      </p:sp>
      <p:sp>
        <p:nvSpPr>
          <p:cNvPr id="89" name="Google Shape;215;p16">
            <a:extLst>
              <a:ext uri="{FF2B5EF4-FFF2-40B4-BE49-F238E27FC236}">
                <a16:creationId xmlns:a16="http://schemas.microsoft.com/office/drawing/2014/main" id="{60B23CDF-4D2B-4A44-B29F-27908164E9E8}"/>
              </a:ext>
            </a:extLst>
          </p:cNvPr>
          <p:cNvSpPr txBox="1"/>
          <p:nvPr/>
        </p:nvSpPr>
        <p:spPr>
          <a:xfrm>
            <a:off x="6603075" y="2399912"/>
            <a:ext cx="161803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Which brands you use</a:t>
            </a:r>
            <a:endParaRPr sz="1600" b="0">
              <a:solidFill>
                <a:schemeClr val="dk1"/>
              </a:solidFill>
              <a:latin typeface="Arial"/>
              <a:ea typeface="Arial"/>
              <a:cs typeface="Arial"/>
              <a:sym typeface="Arial"/>
            </a:endParaRPr>
          </a:p>
        </p:txBody>
      </p:sp>
      <p:sp>
        <p:nvSpPr>
          <p:cNvPr id="90" name="Google Shape;216;p16">
            <a:extLst>
              <a:ext uri="{FF2B5EF4-FFF2-40B4-BE49-F238E27FC236}">
                <a16:creationId xmlns:a16="http://schemas.microsoft.com/office/drawing/2014/main" id="{C51FDFCC-A372-467B-A47C-FD3D5B8C3B7F}"/>
              </a:ext>
            </a:extLst>
          </p:cNvPr>
          <p:cNvSpPr txBox="1"/>
          <p:nvPr/>
        </p:nvSpPr>
        <p:spPr>
          <a:xfrm>
            <a:off x="6603075" y="4488889"/>
            <a:ext cx="161803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Rate each brand on 1-7</a:t>
            </a:r>
            <a:endParaRPr sz="1600" b="0">
              <a:solidFill>
                <a:schemeClr val="dk1"/>
              </a:solidFill>
              <a:latin typeface="Arial"/>
              <a:ea typeface="Arial"/>
              <a:cs typeface="Arial"/>
              <a:sym typeface="Arial"/>
            </a:endParaRPr>
          </a:p>
        </p:txBody>
      </p:sp>
      <p:sp>
        <p:nvSpPr>
          <p:cNvPr id="91" name="Google Shape;217;p16">
            <a:extLst>
              <a:ext uri="{FF2B5EF4-FFF2-40B4-BE49-F238E27FC236}">
                <a16:creationId xmlns:a16="http://schemas.microsoft.com/office/drawing/2014/main" id="{280D2C81-85CD-42E1-9522-FF3D9B6FCFB4}"/>
              </a:ext>
            </a:extLst>
          </p:cNvPr>
          <p:cNvSpPr txBox="1"/>
          <p:nvPr/>
        </p:nvSpPr>
        <p:spPr>
          <a:xfrm>
            <a:off x="6603075" y="5234113"/>
            <a:ext cx="1618032"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How many times do you use each brand?</a:t>
            </a:r>
            <a:endParaRPr sz="1600" b="0">
              <a:solidFill>
                <a:schemeClr val="dk1"/>
              </a:solidFill>
              <a:latin typeface="Arial"/>
              <a:ea typeface="Arial"/>
              <a:cs typeface="Arial"/>
              <a:sym typeface="Arial"/>
            </a:endParaRPr>
          </a:p>
        </p:txBody>
      </p:sp>
    </p:spTree>
    <p:extLst>
      <p:ext uri="{BB962C8B-B14F-4D97-AF65-F5344CB8AC3E}">
        <p14:creationId xmlns:p14="http://schemas.microsoft.com/office/powerpoint/2010/main" val="399977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73B29-655F-4BBB-ADB6-0FBC8A4CCD49}"/>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3300"/>
              <a:t>More examples on level of measurement</a:t>
            </a:r>
          </a:p>
        </p:txBody>
      </p:sp>
      <p:sp>
        <p:nvSpPr>
          <p:cNvPr id="8" name="Google Shape;231;p17">
            <a:extLst>
              <a:ext uri="{FF2B5EF4-FFF2-40B4-BE49-F238E27FC236}">
                <a16:creationId xmlns:a16="http://schemas.microsoft.com/office/drawing/2014/main" id="{5B398E59-45B9-4562-96C5-99D43739AB61}"/>
              </a:ext>
            </a:extLst>
          </p:cNvPr>
          <p:cNvSpPr txBox="1"/>
          <p:nvPr/>
        </p:nvSpPr>
        <p:spPr>
          <a:xfrm>
            <a:off x="1045029" y="2524721"/>
            <a:ext cx="4991629" cy="3677123"/>
          </a:xfrm>
          <a:prstGeom prst="rect">
            <a:avLst/>
          </a:prstGeom>
        </p:spPr>
        <p:txBody>
          <a:bodyPr spcFirstLastPara="1" vert="horz" lIns="91440" tIns="45720" rIns="91440" bIns="45720" rtlCol="0" anchor="ctr" anchorCtr="0">
            <a:normAutofit/>
          </a:bodyPr>
          <a:lstStyle/>
          <a:p>
            <a:pPr marL="0" lvl="0" indent="-228600">
              <a:lnSpc>
                <a:spcPct val="90000"/>
              </a:lnSpc>
              <a:spcBef>
                <a:spcPts val="0"/>
              </a:spcBef>
              <a:spcAft>
                <a:spcPts val="600"/>
              </a:spcAft>
              <a:buFont typeface="Arial" panose="020B0604020202020204" pitchFamily="34" charset="0"/>
              <a:buChar char="•"/>
            </a:pPr>
            <a:r>
              <a:rPr lang="en-US"/>
              <a:t>3. How often do you visit Walmart on average per month?  Hint: the response options are not the same interval</a:t>
            </a:r>
          </a:p>
          <a:p>
            <a:pPr marL="0" lvl="0" indent="-228600">
              <a:lnSpc>
                <a:spcPct val="90000"/>
              </a:lnSpc>
              <a:spcBef>
                <a:spcPts val="0"/>
              </a:spcBef>
              <a:spcAft>
                <a:spcPts val="600"/>
              </a:spcAft>
              <a:buFont typeface="Arial" panose="020B0604020202020204" pitchFamily="34" charset="0"/>
              <a:buChar char="•"/>
            </a:pPr>
            <a:r>
              <a:rPr lang="en-US"/>
              <a:t>__ 0 times  __ 1-3 times   __ 4-10 times __11+ times </a:t>
            </a:r>
          </a:p>
        </p:txBody>
      </p:sp>
      <p:sp>
        <p:nvSpPr>
          <p:cNvPr id="22" name="Rectangle 21">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226;p17">
            <a:extLst>
              <a:ext uri="{FF2B5EF4-FFF2-40B4-BE49-F238E27FC236}">
                <a16:creationId xmlns:a16="http://schemas.microsoft.com/office/drawing/2014/main" id="{CB85022C-77AC-48F5-B64A-B75F6F4248F0}"/>
              </a:ext>
            </a:extLst>
          </p:cNvPr>
          <p:cNvPicPr preferRelativeResize="0"/>
          <p:nvPr/>
        </p:nvPicPr>
        <p:blipFill rotWithShape="1">
          <a:blip r:embed="rId3"/>
          <a:stretch/>
        </p:blipFill>
        <p:spPr>
          <a:xfrm>
            <a:off x="6841066" y="1432682"/>
            <a:ext cx="4305905" cy="1135623"/>
          </a:xfrm>
          <a:prstGeom prst="rect">
            <a:avLst/>
          </a:prstGeom>
          <a:noFill/>
        </p:spPr>
      </p:pic>
      <p:sp>
        <p:nvSpPr>
          <p:cNvPr id="24" name="Rectangle 23">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oogle Shape;225;p17">
            <a:extLst>
              <a:ext uri="{FF2B5EF4-FFF2-40B4-BE49-F238E27FC236}">
                <a16:creationId xmlns:a16="http://schemas.microsoft.com/office/drawing/2014/main" id="{512DE0F2-66AE-4EA6-A64D-77AE1B198DBA}"/>
              </a:ext>
            </a:extLst>
          </p:cNvPr>
          <p:cNvPicPr preferRelativeResize="0"/>
          <p:nvPr/>
        </p:nvPicPr>
        <p:blipFill rotWithShape="1">
          <a:blip r:embed="rId4"/>
          <a:stretch/>
        </p:blipFill>
        <p:spPr>
          <a:xfrm>
            <a:off x="6841066" y="4307863"/>
            <a:ext cx="4305905" cy="1108770"/>
          </a:xfrm>
          <a:prstGeom prst="rect">
            <a:avLst/>
          </a:prstGeom>
          <a:noFill/>
        </p:spPr>
      </p:pic>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C1C66D9-F897-491B-9CCA-A2E96A950253}"/>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0A3648F4-6B28-4217-BEEB-94EE6CDE3836}"/>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904744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2C544-6C61-4FD1-8D89-7422FA80F1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More examples</a:t>
            </a:r>
          </a:p>
        </p:txBody>
      </p:sp>
      <p:pic>
        <p:nvPicPr>
          <p:cNvPr id="6" name="Google Shape;239;p18">
            <a:extLst>
              <a:ext uri="{FF2B5EF4-FFF2-40B4-BE49-F238E27FC236}">
                <a16:creationId xmlns:a16="http://schemas.microsoft.com/office/drawing/2014/main" id="{CDE8E088-9068-4D7F-9A25-FE8E1B1CE6D4}"/>
              </a:ext>
            </a:extLst>
          </p:cNvPr>
          <p:cNvPicPr preferRelativeResize="0">
            <a:picLocks noGrp="1"/>
          </p:cNvPicPr>
          <p:nvPr>
            <p:ph idx="1"/>
          </p:nvPr>
        </p:nvPicPr>
        <p:blipFill rotWithShape="1">
          <a:blip r:embed="rId3"/>
          <a:stretch/>
        </p:blipFill>
        <p:spPr>
          <a:xfrm>
            <a:off x="4777316" y="969831"/>
            <a:ext cx="6780700" cy="4916008"/>
          </a:xfrm>
          <a:prstGeom prst="rect">
            <a:avLst/>
          </a:prstGeom>
          <a:noFill/>
        </p:spPr>
      </p:pic>
      <p:sp>
        <p:nvSpPr>
          <p:cNvPr id="4" name="Footer Placeholder 3">
            <a:extLst>
              <a:ext uri="{FF2B5EF4-FFF2-40B4-BE49-F238E27FC236}">
                <a16:creationId xmlns:a16="http://schemas.microsoft.com/office/drawing/2014/main" id="{E8082ECB-68A5-4E72-ACAD-7E4051BFA748}"/>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919D8458-3026-47E4-AB08-20E95FA2173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A6AF1B4E-90EC-4A51-B6E5-B702C054ECB0}" type="slidenum">
              <a:rPr lang="en-US">
                <a:solidFill>
                  <a:schemeClr val="tx1">
                    <a:alpha val="80000"/>
                  </a:schemeClr>
                </a:solidFill>
              </a:rPr>
              <a:pPr>
                <a:spcAft>
                  <a:spcPts val="600"/>
                </a:spcAft>
              </a:pPr>
              <a:t>17</a:t>
            </a:fld>
            <a:endParaRPr lang="en-US">
              <a:solidFill>
                <a:schemeClr val="tx1">
                  <a:alpha val="80000"/>
                </a:schemeClr>
              </a:solidFill>
            </a:endParaRPr>
          </a:p>
        </p:txBody>
      </p:sp>
    </p:spTree>
    <p:extLst>
      <p:ext uri="{BB962C8B-B14F-4D97-AF65-F5344CB8AC3E}">
        <p14:creationId xmlns:p14="http://schemas.microsoft.com/office/powerpoint/2010/main" val="69464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B26B-6FE1-44EB-8122-584499DAD25A}"/>
              </a:ext>
            </a:extLst>
          </p:cNvPr>
          <p:cNvSpPr>
            <a:spLocks noGrp="1"/>
          </p:cNvSpPr>
          <p:nvPr>
            <p:ph type="title"/>
          </p:nvPr>
        </p:nvSpPr>
        <p:spPr/>
        <p:txBody>
          <a:bodyPr/>
          <a:lstStyle/>
          <a:p>
            <a:r>
              <a:rPr lang="en-US" dirty="0"/>
              <a:t>iClicker</a:t>
            </a:r>
          </a:p>
        </p:txBody>
      </p:sp>
      <p:sp>
        <p:nvSpPr>
          <p:cNvPr id="4" name="Footer Placeholder 3">
            <a:extLst>
              <a:ext uri="{FF2B5EF4-FFF2-40B4-BE49-F238E27FC236}">
                <a16:creationId xmlns:a16="http://schemas.microsoft.com/office/drawing/2014/main" id="{7E575BBA-A443-4D98-A82C-5CFE893269D3}"/>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E75ED713-4308-466F-922D-A32595DEA346}"/>
              </a:ext>
            </a:extLst>
          </p:cNvPr>
          <p:cNvSpPr>
            <a:spLocks noGrp="1"/>
          </p:cNvSpPr>
          <p:nvPr>
            <p:ph type="sldNum" sz="quarter" idx="12"/>
          </p:nvPr>
        </p:nvSpPr>
        <p:spPr/>
        <p:txBody>
          <a:bodyPr/>
          <a:lstStyle/>
          <a:p>
            <a:fld id="{A6AF1B4E-90EC-4A51-B6E5-B702C054ECB0}" type="slidenum">
              <a:rPr lang="en-US" smtClean="0"/>
              <a:t>18</a:t>
            </a:fld>
            <a:endParaRPr lang="en-US" dirty="0"/>
          </a:p>
        </p:txBody>
      </p:sp>
      <p:sp>
        <p:nvSpPr>
          <p:cNvPr id="7" name="TextBox 6">
            <a:extLst>
              <a:ext uri="{FF2B5EF4-FFF2-40B4-BE49-F238E27FC236}">
                <a16:creationId xmlns:a16="http://schemas.microsoft.com/office/drawing/2014/main" id="{68B24425-B750-4044-8432-DD27FE981A85}"/>
              </a:ext>
            </a:extLst>
          </p:cNvPr>
          <p:cNvSpPr txBox="1"/>
          <p:nvPr/>
        </p:nvSpPr>
        <p:spPr>
          <a:xfrm>
            <a:off x="3886200" y="537520"/>
            <a:ext cx="6096000" cy="923330"/>
          </a:xfrm>
          <a:prstGeom prst="rect">
            <a:avLst/>
          </a:prstGeom>
          <a:noFill/>
        </p:spPr>
        <p:txBody>
          <a:bodyPr wrap="square">
            <a:spAutoFit/>
          </a:bodyPr>
          <a:lstStyle/>
          <a:p>
            <a:pPr marL="0" marR="0" lvl="0" indent="0" algn="l" rtl="0">
              <a:spcBef>
                <a:spcPts val="0"/>
              </a:spcBef>
              <a:spcAft>
                <a:spcPts val="0"/>
              </a:spcAft>
              <a:buNone/>
            </a:pPr>
            <a:r>
              <a:rPr lang="en-US" sz="1800" b="0" dirty="0">
                <a:solidFill>
                  <a:schemeClr val="dk1"/>
                </a:solidFill>
                <a:latin typeface="Arial"/>
                <a:ea typeface="Arial"/>
                <a:cs typeface="Arial"/>
                <a:sym typeface="Arial"/>
              </a:rPr>
              <a:t>Write down the level of measurement for each of the </a:t>
            </a:r>
            <a:r>
              <a:rPr lang="en-US" sz="1800" b="0" dirty="0" err="1">
                <a:solidFill>
                  <a:schemeClr val="dk1"/>
                </a:solidFill>
                <a:latin typeface="Arial"/>
                <a:ea typeface="Arial"/>
                <a:cs typeface="Arial"/>
                <a:sym typeface="Arial"/>
              </a:rPr>
              <a:t>QQ</a:t>
            </a:r>
            <a:r>
              <a:rPr lang="en-US" sz="1800" b="0" dirty="0">
                <a:solidFill>
                  <a:schemeClr val="dk1"/>
                </a:solidFill>
                <a:latin typeface="Arial"/>
                <a:ea typeface="Arial"/>
                <a:cs typeface="Arial"/>
                <a:sym typeface="Arial"/>
              </a:rPr>
              <a:t> responses:</a:t>
            </a:r>
            <a:endParaRPr lang="en-US" dirty="0"/>
          </a:p>
          <a:p>
            <a:pPr marL="0" marR="0" lvl="0" indent="0" algn="l" rtl="0">
              <a:spcBef>
                <a:spcPts val="0"/>
              </a:spcBef>
              <a:spcAft>
                <a:spcPts val="0"/>
              </a:spcAft>
              <a:buNone/>
            </a:pPr>
            <a:r>
              <a:rPr lang="en-US" sz="1800" b="0" dirty="0">
                <a:solidFill>
                  <a:schemeClr val="dk1"/>
                </a:solidFill>
                <a:latin typeface="Arial"/>
                <a:ea typeface="Arial"/>
                <a:cs typeface="Arial"/>
                <a:sym typeface="Arial"/>
              </a:rPr>
              <a:t> </a:t>
            </a:r>
            <a:r>
              <a:rPr lang="en-US" sz="1800" b="1" dirty="0">
                <a:solidFill>
                  <a:schemeClr val="dk1"/>
                </a:solidFill>
                <a:latin typeface="Arial"/>
                <a:ea typeface="Arial"/>
                <a:cs typeface="Arial"/>
                <a:sym typeface="Arial"/>
              </a:rPr>
              <a:t>A – nominal  B- ordinal  C- interval  D- ratio</a:t>
            </a:r>
            <a:endParaRPr lang="en-US" sz="1800" b="0" dirty="0">
              <a:solidFill>
                <a:schemeClr val="dk1"/>
              </a:solidFill>
              <a:latin typeface="Arial"/>
              <a:ea typeface="Arial"/>
              <a:cs typeface="Arial"/>
              <a:sym typeface="Arial"/>
            </a:endParaRPr>
          </a:p>
        </p:txBody>
      </p:sp>
      <p:sp>
        <p:nvSpPr>
          <p:cNvPr id="9" name="Google Shape;248;p21">
            <a:extLst>
              <a:ext uri="{FF2B5EF4-FFF2-40B4-BE49-F238E27FC236}">
                <a16:creationId xmlns:a16="http://schemas.microsoft.com/office/drawing/2014/main" id="{E79BCBA6-5742-4E9A-A80B-F219451CC071}"/>
              </a:ext>
            </a:extLst>
          </p:cNvPr>
          <p:cNvSpPr/>
          <p:nvPr/>
        </p:nvSpPr>
        <p:spPr>
          <a:xfrm>
            <a:off x="450109" y="1907375"/>
            <a:ext cx="8207100" cy="48141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 name="Google Shape;251;p21">
            <a:extLst>
              <a:ext uri="{FF2B5EF4-FFF2-40B4-BE49-F238E27FC236}">
                <a16:creationId xmlns:a16="http://schemas.microsoft.com/office/drawing/2014/main" id="{28DFE5CE-1344-498F-89FC-AF9DCF697738}"/>
              </a:ext>
            </a:extLst>
          </p:cNvPr>
          <p:cNvSpPr txBox="1"/>
          <p:nvPr/>
        </p:nvSpPr>
        <p:spPr>
          <a:xfrm>
            <a:off x="623154" y="2029045"/>
            <a:ext cx="7860900" cy="1323300"/>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ts val="2000"/>
              <a:buFont typeface="Arial"/>
              <a:buAutoNum type="arabicPeriod"/>
            </a:pPr>
            <a:r>
              <a:rPr lang="en-US" sz="2000" b="0" dirty="0">
                <a:solidFill>
                  <a:schemeClr val="dk1"/>
                </a:solidFill>
                <a:latin typeface="Arial"/>
                <a:ea typeface="Arial"/>
                <a:cs typeface="Arial"/>
                <a:sym typeface="Arial"/>
              </a:rPr>
              <a:t>How often do you use the Ellis Library?</a:t>
            </a:r>
            <a:endParaRPr dirty="0"/>
          </a:p>
          <a:p>
            <a:pPr marL="1428750" marR="0" lvl="2" indent="-514350" algn="l" rtl="0">
              <a:spcBef>
                <a:spcPts val="0"/>
              </a:spcBef>
              <a:spcAft>
                <a:spcPts val="0"/>
              </a:spcAft>
              <a:buClr>
                <a:schemeClr val="dk1"/>
              </a:buClr>
              <a:buSzPts val="2000"/>
              <a:buFont typeface="Arial"/>
              <a:buAutoNum type="alphaLcParenR"/>
            </a:pPr>
            <a:r>
              <a:rPr lang="en-US" sz="2000" b="0" i="0" u="none" strike="noStrike" cap="none" dirty="0">
                <a:solidFill>
                  <a:schemeClr val="dk1"/>
                </a:solidFill>
                <a:latin typeface="Arial"/>
                <a:ea typeface="Arial"/>
                <a:cs typeface="Arial"/>
                <a:sym typeface="Arial"/>
              </a:rPr>
              <a:t>Less than once a week</a:t>
            </a:r>
            <a:endParaRPr dirty="0"/>
          </a:p>
          <a:p>
            <a:pPr marL="1428750" marR="0" lvl="2" indent="-514350" algn="l" rtl="0">
              <a:spcBef>
                <a:spcPts val="0"/>
              </a:spcBef>
              <a:spcAft>
                <a:spcPts val="0"/>
              </a:spcAft>
              <a:buClr>
                <a:schemeClr val="dk1"/>
              </a:buClr>
              <a:buSzPts val="2000"/>
              <a:buFont typeface="Arial"/>
              <a:buAutoNum type="alphaLcParenR"/>
            </a:pPr>
            <a:r>
              <a:rPr lang="en-US" sz="2000" b="0" i="0" u="none" strike="noStrike" cap="none" dirty="0">
                <a:solidFill>
                  <a:schemeClr val="dk1"/>
                </a:solidFill>
                <a:latin typeface="Arial"/>
                <a:ea typeface="Arial"/>
                <a:cs typeface="Arial"/>
                <a:sym typeface="Arial"/>
              </a:rPr>
              <a:t>About once a week</a:t>
            </a:r>
            <a:endParaRPr dirty="0"/>
          </a:p>
          <a:p>
            <a:pPr marL="1428750" marR="0" lvl="2" indent="-514350" algn="l" rtl="0">
              <a:spcBef>
                <a:spcPts val="0"/>
              </a:spcBef>
              <a:spcAft>
                <a:spcPts val="0"/>
              </a:spcAft>
              <a:buClr>
                <a:schemeClr val="dk1"/>
              </a:buClr>
              <a:buSzPts val="2000"/>
              <a:buFont typeface="Arial"/>
              <a:buAutoNum type="alphaLcParenR"/>
            </a:pPr>
            <a:r>
              <a:rPr lang="en-US" sz="2000" b="0" i="0" u="none" strike="noStrike" cap="none" dirty="0">
                <a:solidFill>
                  <a:schemeClr val="dk1"/>
                </a:solidFill>
                <a:latin typeface="Arial"/>
                <a:ea typeface="Arial"/>
                <a:cs typeface="Arial"/>
                <a:sym typeface="Arial"/>
              </a:rPr>
              <a:t>Twice a week or more</a:t>
            </a:r>
            <a:endParaRPr dirty="0"/>
          </a:p>
        </p:txBody>
      </p:sp>
      <p:sp>
        <p:nvSpPr>
          <p:cNvPr id="11" name="Google Shape;252;p21">
            <a:extLst>
              <a:ext uri="{FF2B5EF4-FFF2-40B4-BE49-F238E27FC236}">
                <a16:creationId xmlns:a16="http://schemas.microsoft.com/office/drawing/2014/main" id="{BC90DE3F-E27C-4E31-A972-56B002985FFB}"/>
              </a:ext>
            </a:extLst>
          </p:cNvPr>
          <p:cNvSpPr txBox="1"/>
          <p:nvPr/>
        </p:nvSpPr>
        <p:spPr>
          <a:xfrm>
            <a:off x="611547" y="3456726"/>
            <a:ext cx="7860900" cy="708000"/>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ts val="2000"/>
              <a:buFont typeface="Arial"/>
              <a:buAutoNum type="arabicPeriod" startAt="2"/>
            </a:pPr>
            <a:r>
              <a:rPr lang="en-US" sz="2000" b="0" dirty="0">
                <a:solidFill>
                  <a:schemeClr val="dk1"/>
                </a:solidFill>
                <a:latin typeface="Arial"/>
                <a:ea typeface="Arial"/>
                <a:cs typeface="Arial"/>
                <a:sym typeface="Arial"/>
              </a:rPr>
              <a:t>About how many hours per week do you use the library? _____Hours</a:t>
            </a:r>
            <a:endParaRPr dirty="0"/>
          </a:p>
        </p:txBody>
      </p:sp>
      <p:sp>
        <p:nvSpPr>
          <p:cNvPr id="12" name="Google Shape;253;p21">
            <a:extLst>
              <a:ext uri="{FF2B5EF4-FFF2-40B4-BE49-F238E27FC236}">
                <a16:creationId xmlns:a16="http://schemas.microsoft.com/office/drawing/2014/main" id="{91C8A5B2-20CA-4561-846D-ED1359729621}"/>
              </a:ext>
            </a:extLst>
          </p:cNvPr>
          <p:cNvSpPr txBox="1"/>
          <p:nvPr/>
        </p:nvSpPr>
        <p:spPr>
          <a:xfrm>
            <a:off x="615894" y="5516397"/>
            <a:ext cx="7860900" cy="708000"/>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ts val="2000"/>
              <a:buFont typeface="Arial"/>
              <a:buAutoNum type="arabicPeriod" startAt="4"/>
            </a:pPr>
            <a:r>
              <a:rPr lang="en-US" sz="2000" b="0">
                <a:solidFill>
                  <a:schemeClr val="dk1"/>
                </a:solidFill>
                <a:latin typeface="Arial"/>
                <a:ea typeface="Arial"/>
                <a:cs typeface="Arial"/>
                <a:sym typeface="Arial"/>
              </a:rPr>
              <a:t>What is your major? </a:t>
            </a:r>
            <a:endParaRPr/>
          </a:p>
          <a:p>
            <a:pPr marL="0" marR="0" lvl="0" indent="0" algn="l" rtl="0">
              <a:spcBef>
                <a:spcPts val="0"/>
              </a:spcBef>
              <a:spcAft>
                <a:spcPts val="0"/>
              </a:spcAft>
              <a:buNone/>
            </a:pPr>
            <a:r>
              <a:rPr lang="en-US" sz="2000" b="0">
                <a:solidFill>
                  <a:schemeClr val="dk1"/>
                </a:solidFill>
                <a:latin typeface="Arial"/>
                <a:ea typeface="Arial"/>
                <a:cs typeface="Arial"/>
                <a:sym typeface="Arial"/>
              </a:rPr>
              <a:t>        _____</a:t>
            </a:r>
            <a:endParaRPr/>
          </a:p>
        </p:txBody>
      </p:sp>
      <p:sp>
        <p:nvSpPr>
          <p:cNvPr id="13" name="Google Shape;254;p21">
            <a:extLst>
              <a:ext uri="{FF2B5EF4-FFF2-40B4-BE49-F238E27FC236}">
                <a16:creationId xmlns:a16="http://schemas.microsoft.com/office/drawing/2014/main" id="{CE075AA9-263E-4D53-A95F-FAD666B065A8}"/>
              </a:ext>
            </a:extLst>
          </p:cNvPr>
          <p:cNvSpPr txBox="1"/>
          <p:nvPr/>
        </p:nvSpPr>
        <p:spPr>
          <a:xfrm>
            <a:off x="615894" y="4488735"/>
            <a:ext cx="7860900" cy="1015800"/>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ts val="2000"/>
              <a:buFont typeface="Arial"/>
              <a:buAutoNum type="arabicPeriod" startAt="3"/>
            </a:pPr>
            <a:r>
              <a:rPr lang="en-US" sz="2000" b="0">
                <a:solidFill>
                  <a:schemeClr val="dk1"/>
                </a:solidFill>
                <a:latin typeface="Arial"/>
                <a:ea typeface="Arial"/>
                <a:cs typeface="Arial"/>
                <a:sym typeface="Arial"/>
              </a:rPr>
              <a:t>How well does the library meets your needs?</a:t>
            </a:r>
            <a:endParaRPr/>
          </a:p>
          <a:p>
            <a:pPr marL="0" marR="0" lvl="0" indent="0" algn="l" rtl="0">
              <a:spcBef>
                <a:spcPts val="0"/>
              </a:spcBef>
              <a:spcAft>
                <a:spcPts val="0"/>
              </a:spcAft>
              <a:buNone/>
            </a:pPr>
            <a:r>
              <a:rPr lang="en-US" sz="2000" b="0">
                <a:solidFill>
                  <a:schemeClr val="dk1"/>
                </a:solidFill>
                <a:latin typeface="Arial"/>
                <a:ea typeface="Arial"/>
                <a:cs typeface="Arial"/>
                <a:sym typeface="Arial"/>
              </a:rPr>
              <a:t>        Very well  1	2	3	4	5  Very badly		</a:t>
            </a:r>
            <a:endParaRPr/>
          </a:p>
        </p:txBody>
      </p:sp>
    </p:spTree>
    <p:extLst>
      <p:ext uri="{BB962C8B-B14F-4D97-AF65-F5344CB8AC3E}">
        <p14:creationId xmlns:p14="http://schemas.microsoft.com/office/powerpoint/2010/main" val="181946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FE9-CB15-4845-82AD-5826535E7679}"/>
              </a:ext>
            </a:extLst>
          </p:cNvPr>
          <p:cNvSpPr>
            <a:spLocks noGrp="1"/>
          </p:cNvSpPr>
          <p:nvPr>
            <p:ph type="title"/>
          </p:nvPr>
        </p:nvSpPr>
        <p:spPr/>
        <p:txBody>
          <a:bodyPr/>
          <a:lstStyle/>
          <a:p>
            <a:r>
              <a:rPr lang="en-US" dirty="0"/>
              <a:t>Statistical Procedure</a:t>
            </a:r>
          </a:p>
        </p:txBody>
      </p:sp>
      <p:sp>
        <p:nvSpPr>
          <p:cNvPr id="4" name="Footer Placeholder 3">
            <a:extLst>
              <a:ext uri="{FF2B5EF4-FFF2-40B4-BE49-F238E27FC236}">
                <a16:creationId xmlns:a16="http://schemas.microsoft.com/office/drawing/2014/main" id="{511A83CB-F59B-4D53-8A45-D0648A9DBA2C}"/>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42938FED-2724-426F-AC4F-170ABA3F3FEB}"/>
              </a:ext>
            </a:extLst>
          </p:cNvPr>
          <p:cNvSpPr>
            <a:spLocks noGrp="1"/>
          </p:cNvSpPr>
          <p:nvPr>
            <p:ph type="sldNum" sz="quarter" idx="12"/>
          </p:nvPr>
        </p:nvSpPr>
        <p:spPr/>
        <p:txBody>
          <a:bodyPr/>
          <a:lstStyle/>
          <a:p>
            <a:fld id="{A6AF1B4E-90EC-4A51-B6E5-B702C054ECB0}" type="slidenum">
              <a:rPr lang="en-US" smtClean="0"/>
              <a:t>19</a:t>
            </a:fld>
            <a:endParaRPr lang="en-US" dirty="0"/>
          </a:p>
        </p:txBody>
      </p:sp>
      <p:pic>
        <p:nvPicPr>
          <p:cNvPr id="10" name="Google Shape;268;p22">
            <a:extLst>
              <a:ext uri="{FF2B5EF4-FFF2-40B4-BE49-F238E27FC236}">
                <a16:creationId xmlns:a16="http://schemas.microsoft.com/office/drawing/2014/main" id="{F6CE5CA8-B9CA-45FA-91D2-EC70DCEC79F3}"/>
              </a:ext>
            </a:extLst>
          </p:cNvPr>
          <p:cNvPicPr preferRelativeResize="0"/>
          <p:nvPr/>
        </p:nvPicPr>
        <p:blipFill rotWithShape="1">
          <a:blip r:embed="rId2">
            <a:alphaModFix/>
          </a:blip>
          <a:srcRect/>
          <a:stretch/>
        </p:blipFill>
        <p:spPr>
          <a:xfrm>
            <a:off x="838200" y="3601816"/>
            <a:ext cx="4564659" cy="2937096"/>
          </a:xfrm>
          <a:prstGeom prst="rect">
            <a:avLst/>
          </a:prstGeom>
          <a:noFill/>
          <a:ln>
            <a:noFill/>
          </a:ln>
        </p:spPr>
      </p:pic>
      <p:graphicFrame>
        <p:nvGraphicFramePr>
          <p:cNvPr id="11" name="Table 11">
            <a:extLst>
              <a:ext uri="{FF2B5EF4-FFF2-40B4-BE49-F238E27FC236}">
                <a16:creationId xmlns:a16="http://schemas.microsoft.com/office/drawing/2014/main" id="{18D6F616-5765-4110-ADC7-5D6901D3384D}"/>
              </a:ext>
            </a:extLst>
          </p:cNvPr>
          <p:cNvGraphicFramePr>
            <a:graphicFrameLocks noGrp="1"/>
          </p:cNvGraphicFramePr>
          <p:nvPr>
            <p:extLst>
              <p:ext uri="{D42A27DB-BD31-4B8C-83A1-F6EECF244321}">
                <p14:modId xmlns:p14="http://schemas.microsoft.com/office/powerpoint/2010/main" val="1591110862"/>
              </p:ext>
            </p:extLst>
          </p:nvPr>
        </p:nvGraphicFramePr>
        <p:xfrm>
          <a:off x="838200" y="1573834"/>
          <a:ext cx="10515600" cy="18491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644586241"/>
                    </a:ext>
                  </a:extLst>
                </a:gridCol>
                <a:gridCol w="2103120">
                  <a:extLst>
                    <a:ext uri="{9D8B030D-6E8A-4147-A177-3AD203B41FA5}">
                      <a16:colId xmlns:a16="http://schemas.microsoft.com/office/drawing/2014/main" val="2529575473"/>
                    </a:ext>
                  </a:extLst>
                </a:gridCol>
                <a:gridCol w="2103120">
                  <a:extLst>
                    <a:ext uri="{9D8B030D-6E8A-4147-A177-3AD203B41FA5}">
                      <a16:colId xmlns:a16="http://schemas.microsoft.com/office/drawing/2014/main" val="491296221"/>
                    </a:ext>
                  </a:extLst>
                </a:gridCol>
                <a:gridCol w="2103120">
                  <a:extLst>
                    <a:ext uri="{9D8B030D-6E8A-4147-A177-3AD203B41FA5}">
                      <a16:colId xmlns:a16="http://schemas.microsoft.com/office/drawing/2014/main" val="2053109634"/>
                    </a:ext>
                  </a:extLst>
                </a:gridCol>
                <a:gridCol w="2103120">
                  <a:extLst>
                    <a:ext uri="{9D8B030D-6E8A-4147-A177-3AD203B41FA5}">
                      <a16:colId xmlns:a16="http://schemas.microsoft.com/office/drawing/2014/main" val="1310193556"/>
                    </a:ext>
                  </a:extLst>
                </a:gridCol>
              </a:tblGrid>
              <a:tr h="361163">
                <a:tc>
                  <a:txBody>
                    <a:bodyPr/>
                    <a:lstStyle/>
                    <a:p>
                      <a:r>
                        <a:rPr lang="en-US" dirty="0"/>
                        <a:t>Offers</a:t>
                      </a:r>
                    </a:p>
                  </a:txBody>
                  <a:tcPr/>
                </a:tc>
                <a:tc>
                  <a:txBody>
                    <a:bodyPr/>
                    <a:lstStyle/>
                    <a:p>
                      <a:r>
                        <a:rPr lang="en-US" dirty="0"/>
                        <a:t>Nominal</a:t>
                      </a:r>
                    </a:p>
                  </a:txBody>
                  <a:tcPr/>
                </a:tc>
                <a:tc>
                  <a:txBody>
                    <a:bodyPr/>
                    <a:lstStyle/>
                    <a:p>
                      <a:r>
                        <a:rPr lang="en-US" dirty="0"/>
                        <a:t>Ordinal</a:t>
                      </a:r>
                    </a:p>
                  </a:txBody>
                  <a:tcPr/>
                </a:tc>
                <a:tc>
                  <a:txBody>
                    <a:bodyPr/>
                    <a:lstStyle/>
                    <a:p>
                      <a:r>
                        <a:rPr lang="en-US" dirty="0"/>
                        <a:t>Interval</a:t>
                      </a:r>
                    </a:p>
                  </a:txBody>
                  <a:tcPr/>
                </a:tc>
                <a:tc>
                  <a:txBody>
                    <a:bodyPr/>
                    <a:lstStyle/>
                    <a:p>
                      <a:r>
                        <a:rPr lang="en-US" dirty="0"/>
                        <a:t>Ratio</a:t>
                      </a:r>
                    </a:p>
                  </a:txBody>
                  <a:tcPr/>
                </a:tc>
                <a:extLst>
                  <a:ext uri="{0D108BD9-81ED-4DB2-BD59-A6C34878D82A}">
                    <a16:rowId xmlns:a16="http://schemas.microsoft.com/office/drawing/2014/main" val="752102615"/>
                  </a:ext>
                </a:extLst>
              </a:tr>
              <a:tr h="370840">
                <a:tc>
                  <a:txBody>
                    <a:bodyPr/>
                    <a:lstStyle/>
                    <a:p>
                      <a:r>
                        <a:rPr lang="en-US" dirty="0"/>
                        <a:t>Mode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052693756"/>
                  </a:ext>
                </a:extLst>
              </a:tr>
              <a:tr h="370840">
                <a:tc>
                  <a:txBody>
                    <a:bodyPr/>
                    <a:lstStyle/>
                    <a:p>
                      <a:r>
                        <a:rPr lang="en-US" dirty="0"/>
                        <a:t>Median</a:t>
                      </a:r>
                    </a:p>
                  </a:txBody>
                  <a:tcPr/>
                </a:tc>
                <a:tc>
                  <a:txBody>
                    <a:bodyPr/>
                    <a:lstStyle/>
                    <a:p>
                      <a:r>
                        <a:rPr lang="en-US" dirty="0"/>
                        <a:t>- </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780435288"/>
                  </a:ext>
                </a:extLst>
              </a:tr>
              <a:tr h="370840">
                <a:tc>
                  <a:txBody>
                    <a:bodyPr/>
                    <a:lstStyle/>
                    <a:p>
                      <a:r>
                        <a:rPr lang="en-US" dirty="0"/>
                        <a:t>Mean</a:t>
                      </a:r>
                    </a:p>
                  </a:txBody>
                  <a:tcPr/>
                </a:tc>
                <a:tc>
                  <a:txBody>
                    <a:bodyPr/>
                    <a:lstStyle/>
                    <a:p>
                      <a:r>
                        <a:rPr lang="en-US" dirty="0"/>
                        <a:t>-</a:t>
                      </a:r>
                    </a:p>
                  </a:txBody>
                  <a:tcPr/>
                </a:tc>
                <a:tc>
                  <a:txBody>
                    <a:bodyPr/>
                    <a:lstStyle/>
                    <a:p>
                      <a:r>
                        <a:rPr lang="en-US" dirty="0"/>
                        <a:t>-</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014462190"/>
                  </a:ext>
                </a:extLst>
              </a:tr>
              <a:tr h="370840">
                <a:tc>
                  <a:txBody>
                    <a:bodyPr/>
                    <a:lstStyle/>
                    <a:p>
                      <a:r>
                        <a:rPr lang="en-US" dirty="0"/>
                        <a:t>Absolute Zero </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Yes</a:t>
                      </a:r>
                    </a:p>
                  </a:txBody>
                  <a:tcPr/>
                </a:tc>
                <a:extLst>
                  <a:ext uri="{0D108BD9-81ED-4DB2-BD59-A6C34878D82A}">
                    <a16:rowId xmlns:a16="http://schemas.microsoft.com/office/drawing/2014/main" val="2127823332"/>
                  </a:ext>
                </a:extLst>
              </a:tr>
            </a:tbl>
          </a:graphicData>
        </a:graphic>
      </p:graphicFrame>
    </p:spTree>
    <p:extLst>
      <p:ext uri="{BB962C8B-B14F-4D97-AF65-F5344CB8AC3E}">
        <p14:creationId xmlns:p14="http://schemas.microsoft.com/office/powerpoint/2010/main" val="367415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C11D8-42B6-4AB5-8819-528000865DA6}"/>
              </a:ext>
            </a:extLst>
          </p:cNvPr>
          <p:cNvSpPr>
            <a:spLocks noGrp="1"/>
          </p:cNvSpPr>
          <p:nvPr>
            <p:ph type="title"/>
          </p:nvPr>
        </p:nvSpPr>
        <p:spPr>
          <a:xfrm>
            <a:off x="630936" y="640080"/>
            <a:ext cx="4818888" cy="1481328"/>
          </a:xfrm>
        </p:spPr>
        <p:txBody>
          <a:bodyPr anchor="b">
            <a:normAutofit/>
          </a:bodyPr>
          <a:lstStyle/>
          <a:p>
            <a:r>
              <a:rPr lang="en-US" sz="5400"/>
              <a:t>Agenda</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37E419-19FC-4AB1-AF35-7DCD13AC5F47}"/>
              </a:ext>
            </a:extLst>
          </p:cNvPr>
          <p:cNvSpPr>
            <a:spLocks noGrp="1"/>
          </p:cNvSpPr>
          <p:nvPr>
            <p:ph idx="1"/>
          </p:nvPr>
        </p:nvSpPr>
        <p:spPr>
          <a:xfrm>
            <a:off x="630936" y="2660904"/>
            <a:ext cx="4818888" cy="3547872"/>
          </a:xfrm>
        </p:spPr>
        <p:txBody>
          <a:bodyPr anchor="t">
            <a:normAutofit/>
          </a:bodyPr>
          <a:lstStyle/>
          <a:p>
            <a:r>
              <a:rPr lang="en-US" sz="2200"/>
              <a:t>Case 5 Discussion </a:t>
            </a:r>
          </a:p>
          <a:p>
            <a:r>
              <a:rPr lang="en-US" sz="2200"/>
              <a:t>Level of Measurement</a:t>
            </a:r>
          </a:p>
        </p:txBody>
      </p:sp>
      <p:pic>
        <p:nvPicPr>
          <p:cNvPr id="7" name="Graphic 6" descr="Check List">
            <a:extLst>
              <a:ext uri="{FF2B5EF4-FFF2-40B4-BE49-F238E27FC236}">
                <a16:creationId xmlns:a16="http://schemas.microsoft.com/office/drawing/2014/main" id="{E091FCC7-1D42-4157-A192-DBEC775CF4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03EF7578-7DB3-4763-953D-FE62C603218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2728DE6-3F98-4381-9BEC-66435BC260C5}"/>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27540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BBD06-2BBA-4DAE-BFC0-06894C83EAF0}"/>
              </a:ext>
            </a:extLst>
          </p:cNvPr>
          <p:cNvSpPr>
            <a:spLocks noGrp="1"/>
          </p:cNvSpPr>
          <p:nvPr>
            <p:ph type="title"/>
          </p:nvPr>
        </p:nvSpPr>
        <p:spPr>
          <a:xfrm>
            <a:off x="686834" y="1153572"/>
            <a:ext cx="3200400" cy="4461163"/>
          </a:xfrm>
        </p:spPr>
        <p:txBody>
          <a:bodyPr>
            <a:normAutofit/>
          </a:bodyPr>
          <a:lstStyle/>
          <a:p>
            <a:r>
              <a:rPr lang="en-US" sz="4100">
                <a:solidFill>
                  <a:srgbClr val="FFFFFF"/>
                </a:solidFill>
              </a:rPr>
              <a:t>Why the Level of a Measurement Scale Important</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16C1E794-3F5A-43B4-9AB3-0B51E1B8368E}"/>
              </a:ext>
            </a:extLst>
          </p:cNvPr>
          <p:cNvSpPr>
            <a:spLocks noGrp="1"/>
          </p:cNvSpPr>
          <p:nvPr>
            <p:ph idx="1"/>
          </p:nvPr>
        </p:nvSpPr>
        <p:spPr>
          <a:xfrm>
            <a:off x="4447308" y="591344"/>
            <a:ext cx="6906491" cy="5585619"/>
          </a:xfrm>
        </p:spPr>
        <p:txBody>
          <a:bodyPr anchor="ctr">
            <a:normAutofit/>
          </a:bodyPr>
          <a:lstStyle/>
          <a:p>
            <a:r>
              <a:rPr lang="en-US"/>
              <a:t>The scale affects what may or may not be said about the property being measured </a:t>
            </a:r>
          </a:p>
          <a:p>
            <a:r>
              <a:rPr lang="en-US"/>
              <a:t>Which statistical analysis will be useful </a:t>
            </a:r>
          </a:p>
          <a:p>
            <a:pPr marL="0" indent="0">
              <a:buNone/>
            </a:pPr>
            <a:r>
              <a:rPr lang="en-US"/>
              <a:t>Examples:</a:t>
            </a:r>
          </a:p>
          <a:p>
            <a:r>
              <a:rPr lang="en-US"/>
              <a:t>If you which to calculate an </a:t>
            </a:r>
            <a:r>
              <a:rPr lang="en-US" b="1"/>
              <a:t>average</a:t>
            </a:r>
            <a:r>
              <a:rPr lang="en-US"/>
              <a:t>, you must use an interval or ratio scale </a:t>
            </a:r>
          </a:p>
          <a:p>
            <a:r>
              <a:rPr lang="en-US"/>
              <a:t>If you have a nominal or ordinal scale, you must summarize the results with a </a:t>
            </a:r>
            <a:r>
              <a:rPr lang="en-US" b="1"/>
              <a:t>percentage</a:t>
            </a:r>
            <a:r>
              <a:rPr lang="en-US"/>
              <a:t> or </a:t>
            </a:r>
            <a:r>
              <a:rPr lang="en-US" b="1"/>
              <a:t>frequency</a:t>
            </a:r>
            <a:r>
              <a:rPr lang="en-US"/>
              <a:t> distribution</a:t>
            </a:r>
          </a:p>
        </p:txBody>
      </p:sp>
      <p:sp>
        <p:nvSpPr>
          <p:cNvPr id="4" name="Footer Placeholder 3">
            <a:extLst>
              <a:ext uri="{FF2B5EF4-FFF2-40B4-BE49-F238E27FC236}">
                <a16:creationId xmlns:a16="http://schemas.microsoft.com/office/drawing/2014/main" id="{9DD7DC18-B105-4CBF-A116-6724B882CFC3}"/>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6ABE462-B14F-4A5B-ACB4-E68924079717}"/>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2208214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4B0F61-F05E-4952-9ED6-B8BD08B2094E}"/>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9ADF72C-7C10-4AD6-A7D3-233B53521FB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0DA3DAE-5355-47E3-967F-41F658E06B6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graphicFrame>
        <p:nvGraphicFramePr>
          <p:cNvPr id="7" name="Content Placeholder 2">
            <a:extLst>
              <a:ext uri="{FF2B5EF4-FFF2-40B4-BE49-F238E27FC236}">
                <a16:creationId xmlns:a16="http://schemas.microsoft.com/office/drawing/2014/main" id="{9D5F4F1D-2520-47AD-95DF-12F60F01B042}"/>
              </a:ext>
            </a:extLst>
          </p:cNvPr>
          <p:cNvGraphicFramePr>
            <a:graphicFrameLocks noGrp="1"/>
          </p:cNvGraphicFramePr>
          <p:nvPr>
            <p:ph idx="1"/>
            <p:extLst>
              <p:ext uri="{D42A27DB-BD31-4B8C-83A1-F6EECF244321}">
                <p14:modId xmlns:p14="http://schemas.microsoft.com/office/powerpoint/2010/main" val="21832921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0227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2925C4-0C22-4718-A359-69D3D5C20B00}"/>
              </a:ext>
            </a:extLst>
          </p:cNvPr>
          <p:cNvSpPr>
            <a:spLocks noGrp="1"/>
          </p:cNvSpPr>
          <p:nvPr>
            <p:ph type="title"/>
          </p:nvPr>
        </p:nvSpPr>
        <p:spPr>
          <a:xfrm>
            <a:off x="630936" y="640080"/>
            <a:ext cx="4818888" cy="1481328"/>
          </a:xfrm>
        </p:spPr>
        <p:txBody>
          <a:bodyPr anchor="b">
            <a:normAutofit/>
          </a:bodyPr>
          <a:lstStyle/>
          <a:p>
            <a:r>
              <a:rPr lang="en-US" sz="3000"/>
              <a:t>iClicker poll: what is the level of measurement for each response?</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1A7693-3223-4DCF-91EE-F307FE296618}"/>
              </a:ext>
            </a:extLst>
          </p:cNvPr>
          <p:cNvSpPr>
            <a:spLocks noGrp="1"/>
          </p:cNvSpPr>
          <p:nvPr>
            <p:ph idx="1"/>
          </p:nvPr>
        </p:nvSpPr>
        <p:spPr>
          <a:xfrm>
            <a:off x="630936" y="2660904"/>
            <a:ext cx="4818888" cy="3547872"/>
          </a:xfrm>
        </p:spPr>
        <p:txBody>
          <a:bodyPr anchor="t">
            <a:normAutofit/>
          </a:bodyPr>
          <a:lstStyle/>
          <a:p>
            <a:r>
              <a:rPr lang="en-US" sz="2200"/>
              <a:t>Hint: the most common scale on survey to measure the un-seen</a:t>
            </a:r>
          </a:p>
        </p:txBody>
      </p:sp>
      <p:pic>
        <p:nvPicPr>
          <p:cNvPr id="6" name="Google Shape;300;p26">
            <a:extLst>
              <a:ext uri="{FF2B5EF4-FFF2-40B4-BE49-F238E27FC236}">
                <a16:creationId xmlns:a16="http://schemas.microsoft.com/office/drawing/2014/main" id="{72032974-0598-439A-BBB8-EA63DD34B77C}"/>
              </a:ext>
            </a:extLst>
          </p:cNvPr>
          <p:cNvPicPr preferRelativeResize="0"/>
          <p:nvPr/>
        </p:nvPicPr>
        <p:blipFill rotWithShape="1">
          <a:blip r:embed="rId2"/>
          <a:srcRect t="23609"/>
          <a:stretch/>
        </p:blipFill>
        <p:spPr>
          <a:xfrm>
            <a:off x="6099048" y="1257041"/>
            <a:ext cx="5458968" cy="4343917"/>
          </a:xfrm>
          <a:prstGeom prst="rect">
            <a:avLst/>
          </a:prstGeom>
          <a:noFill/>
        </p:spPr>
      </p:pic>
      <p:sp>
        <p:nvSpPr>
          <p:cNvPr id="4" name="Footer Placeholder 3">
            <a:extLst>
              <a:ext uri="{FF2B5EF4-FFF2-40B4-BE49-F238E27FC236}">
                <a16:creationId xmlns:a16="http://schemas.microsoft.com/office/drawing/2014/main" id="{C630F8EE-D21B-4D02-A29C-4629CFCF24D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727BCAF-BFD1-445D-86FF-BC3A4A8F39C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Tree>
    <p:extLst>
      <p:ext uri="{BB962C8B-B14F-4D97-AF65-F5344CB8AC3E}">
        <p14:creationId xmlns:p14="http://schemas.microsoft.com/office/powerpoint/2010/main" val="420463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001E3-594C-42D5-B8A9-DB10E27786B0}"/>
              </a:ext>
            </a:extLst>
          </p:cNvPr>
          <p:cNvSpPr>
            <a:spLocks noGrp="1"/>
          </p:cNvSpPr>
          <p:nvPr>
            <p:ph type="title"/>
          </p:nvPr>
        </p:nvSpPr>
        <p:spPr>
          <a:xfrm>
            <a:off x="841248" y="548640"/>
            <a:ext cx="3600860" cy="5431536"/>
          </a:xfrm>
        </p:spPr>
        <p:txBody>
          <a:bodyPr>
            <a:normAutofit/>
          </a:bodyPr>
          <a:lstStyle/>
          <a:p>
            <a:r>
              <a:rPr lang="en-US" sz="5400"/>
              <a:t>What is coming up – busy two weeks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9B617B-8D5F-4276-BE7C-1B24F0F9F40D}"/>
              </a:ext>
            </a:extLst>
          </p:cNvPr>
          <p:cNvSpPr>
            <a:spLocks noGrp="1"/>
          </p:cNvSpPr>
          <p:nvPr>
            <p:ph idx="1"/>
          </p:nvPr>
        </p:nvSpPr>
        <p:spPr>
          <a:xfrm>
            <a:off x="5126418" y="552091"/>
            <a:ext cx="6224335" cy="5431536"/>
          </a:xfrm>
        </p:spPr>
        <p:txBody>
          <a:bodyPr anchor="ctr">
            <a:normAutofit/>
          </a:bodyPr>
          <a:lstStyle/>
          <a:p>
            <a:pPr marL="457200" lvl="0" indent="-361950" rtl="0">
              <a:spcBef>
                <a:spcPts val="0"/>
              </a:spcBef>
              <a:spcAft>
                <a:spcPts val="600"/>
              </a:spcAft>
              <a:buSzPts val="2100"/>
              <a:buAutoNum type="arabicPeriod"/>
            </a:pPr>
            <a:r>
              <a:rPr lang="en-US" sz="2200" u="sng">
                <a:latin typeface="Times New Roman"/>
                <a:ea typeface="Times New Roman"/>
                <a:cs typeface="Times New Roman"/>
                <a:sym typeface="Times New Roman"/>
                <a:hlinkClick r:id="rId2"/>
              </a:rPr>
              <a:t>PA#4</a:t>
            </a:r>
            <a:r>
              <a:rPr lang="en-US" sz="2200">
                <a:latin typeface="Times New Roman"/>
                <a:ea typeface="Times New Roman"/>
                <a:cs typeface="Times New Roman"/>
                <a:sym typeface="Times New Roman"/>
              </a:rPr>
              <a:t> Questionnaire design Due soon; </a:t>
            </a:r>
            <a:r>
              <a:rPr lang="en-US" sz="2200" u="sng">
                <a:latin typeface="Calibri"/>
                <a:ea typeface="Calibri"/>
                <a:cs typeface="Calibri"/>
                <a:sym typeface="Calibri"/>
                <a:hlinkClick r:id="rId3">
                  <a:extLst>
                    <a:ext uri="{A12FA001-AC4F-418D-AE19-62706E023703}">
                      <ahyp:hlinkClr xmlns:ahyp="http://schemas.microsoft.com/office/drawing/2018/hyperlinkcolor" val="tx"/>
                    </a:ext>
                  </a:extLst>
                </a:hlinkClick>
              </a:rPr>
              <a:t>signup sheet</a:t>
            </a:r>
            <a:r>
              <a:rPr lang="en-US" sz="2200">
                <a:latin typeface="Times New Roman"/>
                <a:ea typeface="Times New Roman"/>
                <a:cs typeface="Times New Roman"/>
                <a:sym typeface="Times New Roman"/>
              </a:rPr>
              <a:t> for peer team review and professor one-on-one review</a:t>
            </a:r>
          </a:p>
          <a:p>
            <a:pPr marL="457200" lvl="0" indent="-361950" rtl="0">
              <a:spcBef>
                <a:spcPts val="0"/>
              </a:spcBef>
              <a:spcAft>
                <a:spcPts val="600"/>
              </a:spcAft>
              <a:buSzPts val="2100"/>
              <a:buFont typeface="Times New Roman"/>
              <a:buAutoNum type="arabicPeriod"/>
            </a:pPr>
            <a:r>
              <a:rPr lang="en-US" sz="2200">
                <a:latin typeface="Times New Roman"/>
                <a:ea typeface="Times New Roman"/>
                <a:cs typeface="Times New Roman"/>
                <a:sym typeface="Times New Roman"/>
              </a:rPr>
              <a:t>Level of measurement quiz (individual)</a:t>
            </a:r>
          </a:p>
          <a:p>
            <a:pPr marL="457200" lvl="0" indent="-361950" rtl="0">
              <a:spcBef>
                <a:spcPts val="0"/>
              </a:spcBef>
              <a:spcAft>
                <a:spcPts val="600"/>
              </a:spcAft>
              <a:buSzPts val="2100"/>
              <a:buFont typeface="Times New Roman"/>
              <a:buAutoNum type="arabicPeriod"/>
            </a:pPr>
            <a:r>
              <a:rPr lang="en-US" sz="2200">
                <a:latin typeface="Times New Roman"/>
                <a:ea typeface="Times New Roman"/>
                <a:cs typeface="Times New Roman"/>
                <a:sym typeface="Times New Roman"/>
              </a:rPr>
              <a:t>Qualtrics homework (individual) </a:t>
            </a:r>
          </a:p>
        </p:txBody>
      </p:sp>
      <p:sp>
        <p:nvSpPr>
          <p:cNvPr id="4" name="Footer Placeholder 3">
            <a:extLst>
              <a:ext uri="{FF2B5EF4-FFF2-40B4-BE49-F238E27FC236}">
                <a16:creationId xmlns:a16="http://schemas.microsoft.com/office/drawing/2014/main" id="{CC77D8D1-968D-4696-9CBF-46F84E2F2037}"/>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A683D38-369D-47DA-8B1D-A22D54AC70C4}"/>
              </a:ext>
            </a:extLst>
          </p:cNvPr>
          <p:cNvSpPr>
            <a:spLocks noGrp="1"/>
          </p:cNvSpPr>
          <p:nvPr>
            <p:ph type="sldNum" sz="quarter" idx="12"/>
          </p:nvPr>
        </p:nvSpPr>
        <p:spPr/>
        <p:txBody>
          <a:bodyPr/>
          <a:lstStyle/>
          <a:p>
            <a:fld id="{A6AF1B4E-90EC-4A51-B6E5-B702C054ECB0}" type="slidenum">
              <a:rPr lang="en-US" smtClean="0"/>
              <a:t>3</a:t>
            </a:fld>
            <a:endParaRPr lang="en-US" dirty="0"/>
          </a:p>
        </p:txBody>
      </p:sp>
    </p:spTree>
    <p:extLst>
      <p:ext uri="{BB962C8B-B14F-4D97-AF65-F5344CB8AC3E}">
        <p14:creationId xmlns:p14="http://schemas.microsoft.com/office/powerpoint/2010/main" val="46087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E80BC-F372-4AE0-845A-3EF1771A247B}"/>
              </a:ext>
            </a:extLst>
          </p:cNvPr>
          <p:cNvSpPr>
            <a:spLocks noGrp="1"/>
          </p:cNvSpPr>
          <p:nvPr>
            <p:ph type="title"/>
          </p:nvPr>
        </p:nvSpPr>
        <p:spPr>
          <a:xfrm>
            <a:off x="841248" y="548640"/>
            <a:ext cx="3600860" cy="5431536"/>
          </a:xfrm>
        </p:spPr>
        <p:txBody>
          <a:bodyPr>
            <a:normAutofit/>
          </a:bodyPr>
          <a:lstStyle/>
          <a:p>
            <a:r>
              <a:rPr lang="en-US" sz="4600" dirty="0"/>
              <a:t>Steps to design questionnaire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537C00-B156-4C58-8764-7166222D128A}"/>
              </a:ext>
            </a:extLst>
          </p:cNvPr>
          <p:cNvSpPr>
            <a:spLocks noGrp="1"/>
          </p:cNvSpPr>
          <p:nvPr>
            <p:ph idx="1"/>
          </p:nvPr>
        </p:nvSpPr>
        <p:spPr>
          <a:xfrm>
            <a:off x="5126418" y="552091"/>
            <a:ext cx="6224335" cy="5431536"/>
          </a:xfrm>
        </p:spPr>
        <p:txBody>
          <a:bodyPr anchor="ctr">
            <a:normAutofit/>
          </a:bodyPr>
          <a:lstStyle/>
          <a:p>
            <a:pPr marL="0" indent="0">
              <a:buNone/>
            </a:pPr>
            <a:r>
              <a:rPr lang="en-US" sz="1200" dirty="0"/>
              <a:t>Preparation:</a:t>
            </a:r>
          </a:p>
          <a:p>
            <a:pPr marL="514350" indent="-514350">
              <a:buFont typeface="+mj-lt"/>
              <a:buAutoNum type="arabicPeriod"/>
            </a:pPr>
            <a:r>
              <a:rPr lang="en-US" sz="1200" dirty="0"/>
              <a:t>Determine what information is needed (</a:t>
            </a:r>
            <a:r>
              <a:rPr lang="en-US" sz="1200" dirty="0" err="1"/>
              <a:t>PA3</a:t>
            </a:r>
            <a:r>
              <a:rPr lang="en-US" sz="1200" dirty="0"/>
              <a:t>)</a:t>
            </a:r>
          </a:p>
          <a:p>
            <a:pPr marL="514350" indent="-514350">
              <a:buFont typeface="+mj-lt"/>
              <a:buAutoNum type="arabicPeriod"/>
            </a:pPr>
            <a:r>
              <a:rPr lang="en-US" sz="1200" dirty="0"/>
              <a:t>Determine the method of administration </a:t>
            </a:r>
          </a:p>
          <a:p>
            <a:pPr marL="0" indent="0">
              <a:buNone/>
            </a:pPr>
            <a:endParaRPr lang="en-US" sz="1200" dirty="0"/>
          </a:p>
          <a:p>
            <a:pPr marL="571500" indent="-571500">
              <a:buFont typeface="+mj-lt"/>
              <a:buAutoNum type="romanUcPeriod"/>
            </a:pPr>
            <a:r>
              <a:rPr lang="en-US" sz="1200" dirty="0"/>
              <a:t>Write the questions: </a:t>
            </a:r>
          </a:p>
          <a:p>
            <a:pPr marL="1028700" lvl="1" indent="-571500">
              <a:buFont typeface="+mj-lt"/>
              <a:buAutoNum type="arabicPeriod" startAt="3"/>
            </a:pPr>
            <a:r>
              <a:rPr lang="en-US" sz="1200" dirty="0"/>
              <a:t>Determine content of individual questions. (what kind of question)</a:t>
            </a:r>
          </a:p>
          <a:p>
            <a:pPr marL="1028700" lvl="1" indent="-571500">
              <a:buFont typeface="+mj-lt"/>
              <a:buAutoNum type="arabicPeriod" startAt="3"/>
            </a:pPr>
            <a:r>
              <a:rPr lang="en-US" sz="1200" dirty="0"/>
              <a:t>Determine the form of response for each question (multiple choice, rating scale, etc.)</a:t>
            </a:r>
          </a:p>
          <a:p>
            <a:pPr marL="1028700" lvl="1" indent="-571500">
              <a:buFont typeface="+mj-lt"/>
              <a:buAutoNum type="arabicPeriod" startAt="3"/>
            </a:pPr>
            <a:r>
              <a:rPr lang="en-US" sz="1200" dirty="0"/>
              <a:t>Determine the wording of each question and response</a:t>
            </a:r>
          </a:p>
          <a:p>
            <a:pPr marL="571500" indent="-571500">
              <a:buFont typeface="+mj-lt"/>
              <a:buAutoNum type="romanUcPeriod"/>
            </a:pPr>
            <a:r>
              <a:rPr lang="en-US" sz="1200" dirty="0"/>
              <a:t>Organize the questionnaire:</a:t>
            </a:r>
          </a:p>
          <a:p>
            <a:pPr marL="1028700" lvl="1" indent="-571500">
              <a:buFont typeface="+mj-lt"/>
              <a:buAutoNum type="arabicPeriod" startAt="6"/>
            </a:pPr>
            <a:r>
              <a:rPr lang="en-US" sz="1200" dirty="0"/>
              <a:t>Determine the sequence and number the questions</a:t>
            </a:r>
          </a:p>
          <a:p>
            <a:pPr marL="1028700" lvl="1" indent="-571500">
              <a:buFont typeface="+mj-lt"/>
              <a:buAutoNum type="arabicPeriod" startAt="6"/>
            </a:pPr>
            <a:r>
              <a:rPr lang="en-US" sz="1200" dirty="0"/>
              <a:t>Appearance</a:t>
            </a:r>
          </a:p>
          <a:p>
            <a:pPr marL="1028700" lvl="1" indent="-571500">
              <a:buFont typeface="+mj-lt"/>
              <a:buAutoNum type="arabicPeriod" startAt="6"/>
            </a:pPr>
            <a:r>
              <a:rPr lang="en-US" sz="1200" dirty="0"/>
              <a:t>Develop a recruiting message. Background of the survey, Does it attract respondents?</a:t>
            </a:r>
          </a:p>
          <a:p>
            <a:pPr marL="571500" indent="-571500">
              <a:buFont typeface="+mj-lt"/>
              <a:buAutoNum type="romanUcPeriod"/>
            </a:pPr>
            <a:r>
              <a:rPr lang="en-US" sz="1200" dirty="0"/>
              <a:t>Evaluate</a:t>
            </a:r>
          </a:p>
          <a:p>
            <a:pPr marL="1028700" lvl="1" indent="-571500">
              <a:buFont typeface="+mj-lt"/>
              <a:buAutoNum type="arabicPeriod" startAt="9"/>
            </a:pPr>
            <a:r>
              <a:rPr lang="en-US" sz="1200" dirty="0"/>
              <a:t>Evaluate the questions with respect to the research questions:</a:t>
            </a:r>
          </a:p>
          <a:p>
            <a:pPr lvl="2"/>
            <a:r>
              <a:rPr lang="en-US" sz="1200" dirty="0"/>
              <a:t>Qualifying - better respondent, Classifying, Answer </a:t>
            </a:r>
            <a:r>
              <a:rPr lang="en-US" sz="1200" dirty="0" err="1"/>
              <a:t>RQ</a:t>
            </a:r>
            <a:r>
              <a:rPr lang="en-US" sz="1200" dirty="0"/>
              <a:t>. </a:t>
            </a:r>
          </a:p>
          <a:p>
            <a:pPr lvl="2"/>
            <a:r>
              <a:rPr lang="en-US" sz="1200" dirty="0"/>
              <a:t>Add </a:t>
            </a:r>
            <a:r>
              <a:rPr lang="en-US" sz="1200" dirty="0" err="1"/>
              <a:t>RQ</a:t>
            </a:r>
            <a:r>
              <a:rPr lang="en-US" sz="1200" dirty="0"/>
              <a:t>. &amp; enough to answer </a:t>
            </a:r>
            <a:r>
              <a:rPr lang="en-US" sz="1200" dirty="0" err="1"/>
              <a:t>RQ</a:t>
            </a:r>
            <a:r>
              <a:rPr lang="en-US" sz="1200" dirty="0"/>
              <a:t>? </a:t>
            </a:r>
          </a:p>
          <a:p>
            <a:pPr marL="914400" lvl="1" indent="-457200">
              <a:buFont typeface="+mj-lt"/>
              <a:buAutoNum type="arabicPeriod" startAt="9"/>
            </a:pPr>
            <a:r>
              <a:rPr lang="en-US" sz="1200" dirty="0"/>
              <a:t>Pretest : ask a few friends to answer the questionnaire and provide feedback such as the confusing question wordings and inappropriate response options. </a:t>
            </a:r>
          </a:p>
        </p:txBody>
      </p:sp>
      <p:sp>
        <p:nvSpPr>
          <p:cNvPr id="4" name="Footer Placeholder 3">
            <a:extLst>
              <a:ext uri="{FF2B5EF4-FFF2-40B4-BE49-F238E27FC236}">
                <a16:creationId xmlns:a16="http://schemas.microsoft.com/office/drawing/2014/main" id="{09C18993-F5C5-4A98-8994-BDFAEAE1E978}"/>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1695AEE8-C55B-48B7-9681-10DCA4694A99}"/>
              </a:ext>
            </a:extLst>
          </p:cNvPr>
          <p:cNvSpPr>
            <a:spLocks noGrp="1"/>
          </p:cNvSpPr>
          <p:nvPr>
            <p:ph type="sldNum" sz="quarter" idx="12"/>
          </p:nvPr>
        </p:nvSpPr>
        <p:spPr/>
        <p:txBody>
          <a:bodyPr/>
          <a:lstStyle/>
          <a:p>
            <a:fld id="{A6AF1B4E-90EC-4A51-B6E5-B702C054ECB0}" type="slidenum">
              <a:rPr lang="en-US" smtClean="0"/>
              <a:t>4</a:t>
            </a:fld>
            <a:endParaRPr lang="en-US" dirty="0"/>
          </a:p>
        </p:txBody>
      </p:sp>
    </p:spTree>
    <p:extLst>
      <p:ext uri="{BB962C8B-B14F-4D97-AF65-F5344CB8AC3E}">
        <p14:creationId xmlns:p14="http://schemas.microsoft.com/office/powerpoint/2010/main" val="173417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8EC14-490B-49D6-ABC4-B13A361039C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CE5</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105;p3">
            <a:extLst>
              <a:ext uri="{FF2B5EF4-FFF2-40B4-BE49-F238E27FC236}">
                <a16:creationId xmlns:a16="http://schemas.microsoft.com/office/drawing/2014/main" id="{1C0F49B5-2AE1-4FAC-8B43-62D7F4A2BD77}"/>
              </a:ext>
            </a:extLst>
          </p:cNvPr>
          <p:cNvPicPr preferRelativeResize="0"/>
          <p:nvPr/>
        </p:nvPicPr>
        <p:blipFill rotWithShape="1">
          <a:blip r:embed="rId2"/>
          <a:stretch/>
        </p:blipFill>
        <p:spPr>
          <a:xfrm>
            <a:off x="5071714" y="640080"/>
            <a:ext cx="6379779" cy="5550408"/>
          </a:xfrm>
          <a:prstGeom prst="rect">
            <a:avLst/>
          </a:prstGeom>
          <a:noFill/>
        </p:spPr>
      </p:pic>
      <p:sp>
        <p:nvSpPr>
          <p:cNvPr id="3" name="Footer Placeholder 2">
            <a:extLst>
              <a:ext uri="{FF2B5EF4-FFF2-40B4-BE49-F238E27FC236}">
                <a16:creationId xmlns:a16="http://schemas.microsoft.com/office/drawing/2014/main" id="{11EE1D1F-98C2-4723-B26C-4382CA392FDF}"/>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783F10ED-5E14-41D6-BF49-CF65C9557CD4}"/>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301420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D2350-8AA7-4555-8758-488825EB56A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Option 3</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11;p4">
            <a:extLst>
              <a:ext uri="{FF2B5EF4-FFF2-40B4-BE49-F238E27FC236}">
                <a16:creationId xmlns:a16="http://schemas.microsoft.com/office/drawing/2014/main" id="{106F56C2-4D8E-48C9-B05C-38A3CE932F53}"/>
              </a:ext>
            </a:extLst>
          </p:cNvPr>
          <p:cNvPicPr preferRelativeResize="0"/>
          <p:nvPr/>
        </p:nvPicPr>
        <p:blipFill rotWithShape="1">
          <a:blip r:embed="rId2"/>
          <a:stretch/>
        </p:blipFill>
        <p:spPr>
          <a:xfrm>
            <a:off x="4654296" y="1647703"/>
            <a:ext cx="7214616" cy="3535162"/>
          </a:xfrm>
          <a:prstGeom prst="rect">
            <a:avLst/>
          </a:prstGeom>
          <a:noFill/>
        </p:spPr>
      </p:pic>
      <p:sp>
        <p:nvSpPr>
          <p:cNvPr id="3" name="Footer Placeholder 2">
            <a:extLst>
              <a:ext uri="{FF2B5EF4-FFF2-40B4-BE49-F238E27FC236}">
                <a16:creationId xmlns:a16="http://schemas.microsoft.com/office/drawing/2014/main" id="{EBA2BCB8-73CC-46AB-BCF0-536DAB842C1E}"/>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09DAB9EF-91C0-447B-B4AC-A481EEBB1BCC}"/>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218355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CC8D8-4562-4D2F-9FE1-982383209C80}"/>
              </a:ext>
            </a:extLst>
          </p:cNvPr>
          <p:cNvSpPr>
            <a:spLocks noGrp="1"/>
          </p:cNvSpPr>
          <p:nvPr>
            <p:ph type="title"/>
          </p:nvPr>
        </p:nvSpPr>
        <p:spPr>
          <a:xfrm>
            <a:off x="838200" y="365125"/>
            <a:ext cx="10515600" cy="1325563"/>
          </a:xfrm>
        </p:spPr>
        <p:txBody>
          <a:bodyPr>
            <a:normAutofit/>
          </a:bodyPr>
          <a:lstStyle/>
          <a:p>
            <a:r>
              <a:rPr lang="en-US" sz="5400"/>
              <a:t>Questions from other teams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8C6DAD-22B5-4412-85E2-46AC72C3957B}"/>
              </a:ext>
            </a:extLst>
          </p:cNvPr>
          <p:cNvSpPr>
            <a:spLocks noGrp="1"/>
          </p:cNvSpPr>
          <p:nvPr>
            <p:ph idx="1"/>
          </p:nvPr>
        </p:nvSpPr>
        <p:spPr>
          <a:xfrm>
            <a:off x="838200" y="1929384"/>
            <a:ext cx="10515600" cy="4251960"/>
          </a:xfrm>
        </p:spPr>
        <p:txBody>
          <a:bodyPr>
            <a:normAutofit/>
          </a:bodyPr>
          <a:lstStyle/>
          <a:p>
            <a:pPr marL="0" indent="0">
              <a:buNone/>
            </a:pPr>
            <a:r>
              <a:rPr lang="en-US" sz="2200"/>
              <a:t>Team 1 and 3: Which one of these surveys do you think would have the highest response rate if they were optional? Do you personally prefer to write down how their service was or circle/mark a scale from completely satisfied to unsatisfied? </a:t>
            </a:r>
          </a:p>
          <a:p>
            <a:pPr marL="0" indent="0">
              <a:buNone/>
            </a:pPr>
            <a:endParaRPr lang="en-US" sz="2200"/>
          </a:p>
          <a:p>
            <a:pPr marL="0" indent="0">
              <a:buNone/>
            </a:pPr>
            <a:r>
              <a:rPr lang="en-US" sz="2200"/>
              <a:t>Team 2: From option 2, how would be able to get specific research if people were in between on “Yes” or “No”? </a:t>
            </a:r>
          </a:p>
          <a:p>
            <a:pPr marL="0" indent="0">
              <a:buNone/>
            </a:pPr>
            <a:endParaRPr lang="en-US" sz="2200"/>
          </a:p>
          <a:p>
            <a:pPr marL="0" indent="0">
              <a:buNone/>
            </a:pPr>
            <a:r>
              <a:rPr lang="en-US" sz="2200"/>
              <a:t>Team 7: Which option would be the best way to see customer satisfaction? Is there another way you would use to rate customer satisfaction?</a:t>
            </a:r>
          </a:p>
          <a:p>
            <a:pPr marL="0" indent="0">
              <a:buNone/>
            </a:pPr>
            <a:endParaRPr lang="en-US" sz="2200"/>
          </a:p>
        </p:txBody>
      </p:sp>
      <p:sp>
        <p:nvSpPr>
          <p:cNvPr id="4" name="Footer Placeholder 3">
            <a:extLst>
              <a:ext uri="{FF2B5EF4-FFF2-40B4-BE49-F238E27FC236}">
                <a16:creationId xmlns:a16="http://schemas.microsoft.com/office/drawing/2014/main" id="{E1E2812A-47C0-4D38-9101-69F99905AA53}"/>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21C6633-1EFC-4E51-B3A3-ECEE99ADC7B1}"/>
              </a:ext>
            </a:extLst>
          </p:cNvPr>
          <p:cNvSpPr>
            <a:spLocks noGrp="1"/>
          </p:cNvSpPr>
          <p:nvPr>
            <p:ph type="sldNum" sz="quarter" idx="12"/>
          </p:nvPr>
        </p:nvSpPr>
        <p:spPr/>
        <p:txBody>
          <a:bodyPr/>
          <a:lstStyle/>
          <a:p>
            <a:fld id="{A6AF1B4E-90EC-4A51-B6E5-B702C054ECB0}" type="slidenum">
              <a:rPr lang="en-US" smtClean="0"/>
              <a:t>7</a:t>
            </a:fld>
            <a:endParaRPr lang="en-US" dirty="0"/>
          </a:p>
        </p:txBody>
      </p:sp>
    </p:spTree>
    <p:extLst>
      <p:ext uri="{BB962C8B-B14F-4D97-AF65-F5344CB8AC3E}">
        <p14:creationId xmlns:p14="http://schemas.microsoft.com/office/powerpoint/2010/main" val="174654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000C2-6A0C-4F83-88E9-9DE1AF633E96}"/>
              </a:ext>
            </a:extLst>
          </p:cNvPr>
          <p:cNvSpPr>
            <a:spLocks noGrp="1"/>
          </p:cNvSpPr>
          <p:nvPr>
            <p:ph type="title"/>
          </p:nvPr>
        </p:nvSpPr>
        <p:spPr>
          <a:xfrm>
            <a:off x="841248" y="548640"/>
            <a:ext cx="3600860" cy="5431536"/>
          </a:xfrm>
        </p:spPr>
        <p:txBody>
          <a:bodyPr>
            <a:normAutofit/>
          </a:bodyPr>
          <a:lstStyle/>
          <a:p>
            <a:r>
              <a:rPr lang="en-US" sz="5400"/>
              <a:t>Data Collection Method</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32923E-566E-4ACA-BFCC-D9149C984AF4}"/>
              </a:ext>
            </a:extLst>
          </p:cNvPr>
          <p:cNvSpPr>
            <a:spLocks noGrp="1"/>
          </p:cNvSpPr>
          <p:nvPr>
            <p:ph idx="1"/>
          </p:nvPr>
        </p:nvSpPr>
        <p:spPr>
          <a:xfrm>
            <a:off x="5126418" y="552091"/>
            <a:ext cx="6224335" cy="5431536"/>
          </a:xfrm>
        </p:spPr>
        <p:txBody>
          <a:bodyPr anchor="ctr">
            <a:normAutofit/>
          </a:bodyPr>
          <a:lstStyle/>
          <a:p>
            <a:pPr marL="0" indent="0">
              <a:buNone/>
            </a:pPr>
            <a:r>
              <a:rPr lang="en-US" sz="2200"/>
              <a:t>Surveys</a:t>
            </a:r>
          </a:p>
          <a:p>
            <a:r>
              <a:rPr lang="en-US" sz="2200"/>
              <a:t>Understand two critical aspects of surveys </a:t>
            </a:r>
          </a:p>
          <a:p>
            <a:r>
              <a:rPr lang="en-US" sz="2200"/>
              <a:t>How to design the questionnaire </a:t>
            </a:r>
          </a:p>
          <a:p>
            <a:pPr lvl="1"/>
            <a:r>
              <a:rPr lang="en-US" sz="2200"/>
              <a:t>Questions</a:t>
            </a:r>
          </a:p>
          <a:p>
            <a:pPr lvl="1"/>
            <a:r>
              <a:rPr lang="en-US" sz="2200"/>
              <a:t>Reponses </a:t>
            </a:r>
          </a:p>
        </p:txBody>
      </p:sp>
      <p:sp>
        <p:nvSpPr>
          <p:cNvPr id="4" name="Footer Placeholder 3">
            <a:extLst>
              <a:ext uri="{FF2B5EF4-FFF2-40B4-BE49-F238E27FC236}">
                <a16:creationId xmlns:a16="http://schemas.microsoft.com/office/drawing/2014/main" id="{74852643-5829-49BA-900D-C7B214B273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B6603A04-3B8E-495F-A7D8-26FA1374CF38}"/>
              </a:ext>
            </a:extLst>
          </p:cNvPr>
          <p:cNvSpPr>
            <a:spLocks noGrp="1"/>
          </p:cNvSpPr>
          <p:nvPr>
            <p:ph type="sldNum" sz="quarter" idx="12"/>
          </p:nvPr>
        </p:nvSpPr>
        <p:spPr/>
        <p:txBody>
          <a:bodyPr/>
          <a:lstStyle/>
          <a:p>
            <a:fld id="{A6AF1B4E-90EC-4A51-B6E5-B702C054ECB0}" type="slidenum">
              <a:rPr lang="en-US" smtClean="0"/>
              <a:t>8</a:t>
            </a:fld>
            <a:endParaRPr lang="en-US" dirty="0"/>
          </a:p>
        </p:txBody>
      </p:sp>
    </p:spTree>
    <p:extLst>
      <p:ext uri="{BB962C8B-B14F-4D97-AF65-F5344CB8AC3E}">
        <p14:creationId xmlns:p14="http://schemas.microsoft.com/office/powerpoint/2010/main" val="196665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8AF1F-7815-40A6-93C4-2CC19E476419}"/>
              </a:ext>
            </a:extLst>
          </p:cNvPr>
          <p:cNvSpPr>
            <a:spLocks noGrp="1"/>
          </p:cNvSpPr>
          <p:nvPr>
            <p:ph type="title"/>
          </p:nvPr>
        </p:nvSpPr>
        <p:spPr>
          <a:xfrm>
            <a:off x="630936" y="639520"/>
            <a:ext cx="3429000" cy="1719072"/>
          </a:xfrm>
        </p:spPr>
        <p:txBody>
          <a:bodyPr anchor="b">
            <a:normAutofit/>
          </a:bodyPr>
          <a:lstStyle/>
          <a:p>
            <a:r>
              <a:rPr lang="en-US" sz="3800"/>
              <a:t>What is a Response Format</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3ED579-890D-4936-9A53-EA33DDD05468}"/>
              </a:ext>
            </a:extLst>
          </p:cNvPr>
          <p:cNvSpPr>
            <a:spLocks noGrp="1"/>
          </p:cNvSpPr>
          <p:nvPr>
            <p:ph idx="1"/>
          </p:nvPr>
        </p:nvSpPr>
        <p:spPr>
          <a:xfrm>
            <a:off x="630936" y="2807208"/>
            <a:ext cx="3429000" cy="3410712"/>
          </a:xfrm>
        </p:spPr>
        <p:txBody>
          <a:bodyPr anchor="t">
            <a:normAutofit/>
          </a:bodyPr>
          <a:lstStyle/>
          <a:p>
            <a:pPr marL="0" indent="0">
              <a:buNone/>
            </a:pPr>
            <a:r>
              <a:rPr lang="en-US" sz="2200"/>
              <a:t>Response Format help you capture the response in the desired format</a:t>
            </a:r>
          </a:p>
        </p:txBody>
      </p:sp>
      <p:pic>
        <p:nvPicPr>
          <p:cNvPr id="4" name="Google Shape;140;p6">
            <a:extLst>
              <a:ext uri="{FF2B5EF4-FFF2-40B4-BE49-F238E27FC236}">
                <a16:creationId xmlns:a16="http://schemas.microsoft.com/office/drawing/2014/main" id="{7A1E3D9B-88DB-4AB8-B0E4-D0CF2EEBE0D7}"/>
              </a:ext>
            </a:extLst>
          </p:cNvPr>
          <p:cNvPicPr preferRelativeResize="0"/>
          <p:nvPr/>
        </p:nvPicPr>
        <p:blipFill rotWithShape="1">
          <a:blip r:embed="rId2"/>
          <a:stretch/>
        </p:blipFill>
        <p:spPr>
          <a:xfrm>
            <a:off x="4654296" y="1504589"/>
            <a:ext cx="6903720" cy="3848822"/>
          </a:xfrm>
          <a:prstGeom prst="rect">
            <a:avLst/>
          </a:prstGeom>
          <a:noFill/>
        </p:spPr>
      </p:pic>
      <p:sp>
        <p:nvSpPr>
          <p:cNvPr id="5" name="Footer Placeholder 4">
            <a:extLst>
              <a:ext uri="{FF2B5EF4-FFF2-40B4-BE49-F238E27FC236}">
                <a16:creationId xmlns:a16="http://schemas.microsoft.com/office/drawing/2014/main" id="{BE6F90DD-01FC-48FF-9071-EF2CB9BD6CD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00264E9-7437-467B-B998-6D77C0AB3D32}"/>
              </a:ext>
            </a:extLst>
          </p:cNvPr>
          <p:cNvSpPr>
            <a:spLocks noGrp="1"/>
          </p:cNvSpPr>
          <p:nvPr>
            <p:ph type="sldNum" sz="quarter" idx="12"/>
          </p:nvPr>
        </p:nvSpPr>
        <p:spPr/>
        <p:txBody>
          <a:bodyPr/>
          <a:lstStyle/>
          <a:p>
            <a:fld id="{A6AF1B4E-90EC-4A51-B6E5-B702C054ECB0}" type="slidenum">
              <a:rPr lang="en-US" smtClean="0"/>
              <a:t>9</a:t>
            </a:fld>
            <a:endParaRPr lang="en-US" dirty="0"/>
          </a:p>
        </p:txBody>
      </p:sp>
    </p:spTree>
    <p:extLst>
      <p:ext uri="{BB962C8B-B14F-4D97-AF65-F5344CB8AC3E}">
        <p14:creationId xmlns:p14="http://schemas.microsoft.com/office/powerpoint/2010/main" val="8357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50</TotalTime>
  <Words>1313</Words>
  <Application>Microsoft Office PowerPoint</Application>
  <PresentationFormat>Widescreen</PresentationFormat>
  <Paragraphs>203</Paragraphs>
  <Slides>22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Franklin Gothic Book</vt:lpstr>
      <vt:lpstr>Times New Roman</vt:lpstr>
      <vt:lpstr>Office Theme</vt:lpstr>
      <vt:lpstr>Developing Questions and Designing the Questionaire</vt:lpstr>
      <vt:lpstr>Agenda</vt:lpstr>
      <vt:lpstr>What is coming up – busy two weeks</vt:lpstr>
      <vt:lpstr>Steps to design questionnaire</vt:lpstr>
      <vt:lpstr>CE5</vt:lpstr>
      <vt:lpstr>Option 3</vt:lpstr>
      <vt:lpstr>Questions from other teams</vt:lpstr>
      <vt:lpstr>Data Collection Method</vt:lpstr>
      <vt:lpstr>What is a Response Format</vt:lpstr>
      <vt:lpstr>What is Measurement?</vt:lpstr>
      <vt:lpstr>What is Property</vt:lpstr>
      <vt:lpstr>Defining Scales for Measurement</vt:lpstr>
      <vt:lpstr>Scales for Measurement</vt:lpstr>
      <vt:lpstr>Levels of Measurement Scales</vt:lpstr>
      <vt:lpstr>Levels of Measurement Scales</vt:lpstr>
      <vt:lpstr>More examples on level of measurement</vt:lpstr>
      <vt:lpstr>More examples</vt:lpstr>
      <vt:lpstr>iClicker</vt:lpstr>
      <vt:lpstr>Statistical Procedure</vt:lpstr>
      <vt:lpstr>Why the Level of a Measurement Scale Important</vt:lpstr>
      <vt:lpstr>Recap</vt:lpstr>
      <vt:lpstr>iClicker poll: what is the level of measurement for each 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Questions and Designing the Questionaire</dc:title>
  <dc:creator>Nguyen, Mike (MU-Student)</dc:creator>
  <cp:lastModifiedBy>Nguyen, Mike (MU-Student)</cp:lastModifiedBy>
  <cp:revision>6</cp:revision>
  <dcterms:created xsi:type="dcterms:W3CDTF">2021-06-01T06:19:23Z</dcterms:created>
  <dcterms:modified xsi:type="dcterms:W3CDTF">2021-06-01T16:45:27Z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