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64" r:id="rId5"/>
    <p:sldId id="265" r:id="rId6"/>
    <p:sldId id="266" r:id="rId7"/>
    <p:sldId id="267" r:id="rId8"/>
    <p:sldId id="256" r:id="rId9"/>
    <p:sldId id="263" r:id="rId10"/>
    <p:sldId id="309" r:id="rId11"/>
    <p:sldId id="310" r:id="rId12"/>
    <p:sldId id="311" r:id="rId13"/>
    <p:sldId id="312" r:id="rId14"/>
    <p:sldId id="313" r:id="rId15"/>
    <p:sldId id="314" r:id="rId16"/>
    <p:sldId id="315" r:id="rId17"/>
    <p:sldId id="316" r:id="rId18"/>
    <p:sldId id="317" r:id="rId19"/>
    <p:sldId id="260" r:id="rId20"/>
    <p:sldId id="261" r:id="rId21"/>
    <p:sldId id="300" r:id="rId22"/>
    <p:sldId id="301" r:id="rId23"/>
    <p:sldId id="302" r:id="rId24"/>
    <p:sldId id="303" r:id="rId25"/>
    <p:sldId id="304" r:id="rId26"/>
    <p:sldId id="305" r:id="rId27"/>
    <p:sldId id="306" r:id="rId28"/>
    <p:sldId id="307" r:id="rId29"/>
    <p:sldId id="308" r:id="rId30"/>
    <p:sldId id="273" r:id="rId31"/>
    <p:sldId id="274" r:id="rId32"/>
    <p:sldId id="275" r:id="rId33"/>
    <p:sldId id="276" r:id="rId34"/>
    <p:sldId id="277" r:id="rId35"/>
    <p:sldId id="278" r:id="rId36"/>
    <p:sldId id="279" r:id="rId37"/>
    <p:sldId id="269" r:id="rId38"/>
    <p:sldId id="26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80611" autoAdjust="0"/>
  </p:normalViewPr>
  <p:slideViewPr>
    <p:cSldViewPr snapToGrid="0">
      <p:cViewPr varScale="1">
        <p:scale>
          <a:sx n="88" d="100"/>
          <a:sy n="88" d="100"/>
        </p:scale>
        <p:origin x="109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hyperlink" Target="https://docs.google.com/spreadsheets/d/1_dxqG99lQMBNp_87SlojglrzqVy6KK4FA4T4SBZ88rE/edit" TargetMode="External"/><Relationship Id="rId5" Type="http://schemas.openxmlformats.org/officeDocument/2006/relationships/image" Target="../media/image38.svg"/><Relationship Id="rId4"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 TargetMode="External"/><Relationship Id="rId2" Type="http://schemas.openxmlformats.org/officeDocument/2006/relationships/image" Target="../media/image36.svg"/><Relationship Id="rId1" Type="http://schemas.openxmlformats.org/officeDocument/2006/relationships/image" Target="../media/image35.png"/><Relationship Id="rId5" Type="http://schemas.openxmlformats.org/officeDocument/2006/relationships/image" Target="../media/image38.sv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9E97D-1963-4002-972D-0575383D95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8910E6-95BE-487A-84E6-68AED57A5946}">
      <dgm:prSet/>
      <dgm:spPr/>
      <dgm:t>
        <a:bodyPr/>
        <a:lstStyle/>
        <a:p>
          <a:r>
            <a:rPr lang="en-US"/>
            <a:t>Descriptive RQ</a:t>
          </a:r>
        </a:p>
      </dgm:t>
    </dgm:pt>
    <dgm:pt modelId="{2B14B3BA-4268-43C0-9D84-37991D8EE0E2}" type="parTrans" cxnId="{7DE18A41-8D2D-46BC-91A0-2E1384540A2A}">
      <dgm:prSet/>
      <dgm:spPr/>
      <dgm:t>
        <a:bodyPr/>
        <a:lstStyle/>
        <a:p>
          <a:endParaRPr lang="en-US"/>
        </a:p>
      </dgm:t>
    </dgm:pt>
    <dgm:pt modelId="{25A4F0AC-C3B7-42F9-9200-9EE6F7D84229}" type="sibTrans" cxnId="{7DE18A41-8D2D-46BC-91A0-2E1384540A2A}">
      <dgm:prSet/>
      <dgm:spPr/>
      <dgm:t>
        <a:bodyPr/>
        <a:lstStyle/>
        <a:p>
          <a:endParaRPr lang="en-US"/>
        </a:p>
      </dgm:t>
    </dgm:pt>
    <dgm:pt modelId="{AB470268-F6D2-457B-BA94-8F6CBD75E3ED}">
      <dgm:prSet/>
      <dgm:spPr/>
      <dgm:t>
        <a:bodyPr/>
        <a:lstStyle/>
        <a:p>
          <a:r>
            <a:rPr lang="en-US"/>
            <a:t>Difference RQ</a:t>
          </a:r>
        </a:p>
      </dgm:t>
    </dgm:pt>
    <dgm:pt modelId="{401675AF-0035-4A01-B2B9-328DE228D198}" type="parTrans" cxnId="{E68792B1-8A69-405D-9D92-4E7F93F32CD3}">
      <dgm:prSet/>
      <dgm:spPr/>
      <dgm:t>
        <a:bodyPr/>
        <a:lstStyle/>
        <a:p>
          <a:endParaRPr lang="en-US"/>
        </a:p>
      </dgm:t>
    </dgm:pt>
    <dgm:pt modelId="{0BAAC142-327D-4D55-8FC1-81651E0D9595}" type="sibTrans" cxnId="{E68792B1-8A69-405D-9D92-4E7F93F32CD3}">
      <dgm:prSet/>
      <dgm:spPr/>
      <dgm:t>
        <a:bodyPr/>
        <a:lstStyle/>
        <a:p>
          <a:endParaRPr lang="en-US"/>
        </a:p>
      </dgm:t>
    </dgm:pt>
    <dgm:pt modelId="{DC76FD33-72A1-42A4-8877-5BF4303A4498}">
      <dgm:prSet/>
      <dgm:spPr/>
      <dgm:t>
        <a:bodyPr/>
        <a:lstStyle/>
        <a:p>
          <a:r>
            <a:rPr lang="en-US"/>
            <a:t>Association RQ: Correlation</a:t>
          </a:r>
        </a:p>
      </dgm:t>
    </dgm:pt>
    <dgm:pt modelId="{0F154B82-A796-449D-AB80-78B3E6D8230D}" type="parTrans" cxnId="{C33F9F69-380F-4731-8EA6-AF7B0363C7B8}">
      <dgm:prSet/>
      <dgm:spPr/>
      <dgm:t>
        <a:bodyPr/>
        <a:lstStyle/>
        <a:p>
          <a:endParaRPr lang="en-US"/>
        </a:p>
      </dgm:t>
    </dgm:pt>
    <dgm:pt modelId="{D2C0DC62-E454-4752-900B-7A807555E09E}" type="sibTrans" cxnId="{C33F9F69-380F-4731-8EA6-AF7B0363C7B8}">
      <dgm:prSet/>
      <dgm:spPr/>
      <dgm:t>
        <a:bodyPr/>
        <a:lstStyle/>
        <a:p>
          <a:endParaRPr lang="en-US"/>
        </a:p>
      </dgm:t>
    </dgm:pt>
    <dgm:pt modelId="{A635138A-0C9D-4136-BAE2-05BF3CCB3D79}" type="pres">
      <dgm:prSet presAssocID="{8BE9E97D-1963-4002-972D-0575383D95DE}" presName="linear" presStyleCnt="0">
        <dgm:presLayoutVars>
          <dgm:animLvl val="lvl"/>
          <dgm:resizeHandles val="exact"/>
        </dgm:presLayoutVars>
      </dgm:prSet>
      <dgm:spPr/>
    </dgm:pt>
    <dgm:pt modelId="{ACC588BA-22E5-43C4-86EE-D7F0FAE82882}" type="pres">
      <dgm:prSet presAssocID="{818910E6-95BE-487A-84E6-68AED57A5946}" presName="parentText" presStyleLbl="node1" presStyleIdx="0" presStyleCnt="3">
        <dgm:presLayoutVars>
          <dgm:chMax val="0"/>
          <dgm:bulletEnabled val="1"/>
        </dgm:presLayoutVars>
      </dgm:prSet>
      <dgm:spPr/>
    </dgm:pt>
    <dgm:pt modelId="{0DB15BD1-0DEE-4DF3-8F17-1C03FD3A9104}" type="pres">
      <dgm:prSet presAssocID="{25A4F0AC-C3B7-42F9-9200-9EE6F7D84229}" presName="spacer" presStyleCnt="0"/>
      <dgm:spPr/>
    </dgm:pt>
    <dgm:pt modelId="{574046AB-203E-49DE-B866-303DE033A406}" type="pres">
      <dgm:prSet presAssocID="{AB470268-F6D2-457B-BA94-8F6CBD75E3ED}" presName="parentText" presStyleLbl="node1" presStyleIdx="1" presStyleCnt="3">
        <dgm:presLayoutVars>
          <dgm:chMax val="0"/>
          <dgm:bulletEnabled val="1"/>
        </dgm:presLayoutVars>
      </dgm:prSet>
      <dgm:spPr/>
    </dgm:pt>
    <dgm:pt modelId="{F040534D-D02B-4154-95A3-6AB2320D82AD}" type="pres">
      <dgm:prSet presAssocID="{0BAAC142-327D-4D55-8FC1-81651E0D9595}" presName="spacer" presStyleCnt="0"/>
      <dgm:spPr/>
    </dgm:pt>
    <dgm:pt modelId="{8C4DC0BA-4658-4F9B-AB4B-3509CE16B636}" type="pres">
      <dgm:prSet presAssocID="{DC76FD33-72A1-42A4-8877-5BF4303A4498}" presName="parentText" presStyleLbl="node1" presStyleIdx="2" presStyleCnt="3">
        <dgm:presLayoutVars>
          <dgm:chMax val="0"/>
          <dgm:bulletEnabled val="1"/>
        </dgm:presLayoutVars>
      </dgm:prSet>
      <dgm:spPr/>
    </dgm:pt>
  </dgm:ptLst>
  <dgm:cxnLst>
    <dgm:cxn modelId="{C7E1611A-001E-4A6E-9A59-C5B60D952467}" type="presOf" srcId="{DC76FD33-72A1-42A4-8877-5BF4303A4498}" destId="{8C4DC0BA-4658-4F9B-AB4B-3509CE16B636}" srcOrd="0" destOrd="0" presId="urn:microsoft.com/office/officeart/2005/8/layout/vList2"/>
    <dgm:cxn modelId="{9C385D37-6AA2-4704-980C-30CDA44504D4}" type="presOf" srcId="{818910E6-95BE-487A-84E6-68AED57A5946}" destId="{ACC588BA-22E5-43C4-86EE-D7F0FAE82882}" srcOrd="0" destOrd="0" presId="urn:microsoft.com/office/officeart/2005/8/layout/vList2"/>
    <dgm:cxn modelId="{7DE18A41-8D2D-46BC-91A0-2E1384540A2A}" srcId="{8BE9E97D-1963-4002-972D-0575383D95DE}" destId="{818910E6-95BE-487A-84E6-68AED57A5946}" srcOrd="0" destOrd="0" parTransId="{2B14B3BA-4268-43C0-9D84-37991D8EE0E2}" sibTransId="{25A4F0AC-C3B7-42F9-9200-9EE6F7D84229}"/>
    <dgm:cxn modelId="{140C6644-0395-47D3-8805-87C4B6FE9104}" type="presOf" srcId="{8BE9E97D-1963-4002-972D-0575383D95DE}" destId="{A635138A-0C9D-4136-BAE2-05BF3CCB3D79}" srcOrd="0" destOrd="0" presId="urn:microsoft.com/office/officeart/2005/8/layout/vList2"/>
    <dgm:cxn modelId="{C33F9F69-380F-4731-8EA6-AF7B0363C7B8}" srcId="{8BE9E97D-1963-4002-972D-0575383D95DE}" destId="{DC76FD33-72A1-42A4-8877-5BF4303A4498}" srcOrd="2" destOrd="0" parTransId="{0F154B82-A796-449D-AB80-78B3E6D8230D}" sibTransId="{D2C0DC62-E454-4752-900B-7A807555E09E}"/>
    <dgm:cxn modelId="{8576F54D-5E95-41A5-B120-3B993E5D7A17}" type="presOf" srcId="{AB470268-F6D2-457B-BA94-8F6CBD75E3ED}" destId="{574046AB-203E-49DE-B866-303DE033A406}" srcOrd="0" destOrd="0" presId="urn:microsoft.com/office/officeart/2005/8/layout/vList2"/>
    <dgm:cxn modelId="{E68792B1-8A69-405D-9D92-4E7F93F32CD3}" srcId="{8BE9E97D-1963-4002-972D-0575383D95DE}" destId="{AB470268-F6D2-457B-BA94-8F6CBD75E3ED}" srcOrd="1" destOrd="0" parTransId="{401675AF-0035-4A01-B2B9-328DE228D198}" sibTransId="{0BAAC142-327D-4D55-8FC1-81651E0D9595}"/>
    <dgm:cxn modelId="{72EBD98A-758A-4AA7-AD31-C97D23FA2C50}" type="presParOf" srcId="{A635138A-0C9D-4136-BAE2-05BF3CCB3D79}" destId="{ACC588BA-22E5-43C4-86EE-D7F0FAE82882}" srcOrd="0" destOrd="0" presId="urn:microsoft.com/office/officeart/2005/8/layout/vList2"/>
    <dgm:cxn modelId="{19101D25-16CA-4841-9FD6-4BA9909B2EB2}" type="presParOf" srcId="{A635138A-0C9D-4136-BAE2-05BF3CCB3D79}" destId="{0DB15BD1-0DEE-4DF3-8F17-1C03FD3A9104}" srcOrd="1" destOrd="0" presId="urn:microsoft.com/office/officeart/2005/8/layout/vList2"/>
    <dgm:cxn modelId="{76FF3D96-7919-4FFE-B79F-8E9C0274E36B}" type="presParOf" srcId="{A635138A-0C9D-4136-BAE2-05BF3CCB3D79}" destId="{574046AB-203E-49DE-B866-303DE033A406}" srcOrd="2" destOrd="0" presId="urn:microsoft.com/office/officeart/2005/8/layout/vList2"/>
    <dgm:cxn modelId="{8A432E67-7E6B-448D-A6A0-A9B58149DB42}" type="presParOf" srcId="{A635138A-0C9D-4136-BAE2-05BF3CCB3D79}" destId="{F040534D-D02B-4154-95A3-6AB2320D82AD}" srcOrd="3" destOrd="0" presId="urn:microsoft.com/office/officeart/2005/8/layout/vList2"/>
    <dgm:cxn modelId="{73F27D15-568F-459A-882D-EC8BF1B5D524}" type="presParOf" srcId="{A635138A-0C9D-4136-BAE2-05BF3CCB3D79}" destId="{8C4DC0BA-4658-4F9B-AB4B-3509CE16B6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806B76-E82F-42C7-B484-11A38CC014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F9D86-9545-4DCB-8F48-7529374AAD0E}">
      <dgm:prSet/>
      <dgm:spPr/>
      <dgm:t>
        <a:bodyPr/>
        <a:lstStyle/>
        <a:p>
          <a:r>
            <a:rPr lang="en-US">
              <a:hlinkClick xmlns:r="http://schemas.openxmlformats.org/officeDocument/2006/relationships" r:id="rId1"/>
            </a:rPr>
            <a:t>Sign-up</a:t>
          </a:r>
          <a:r>
            <a:rPr lang="en-US"/>
            <a:t> for presentation day</a:t>
          </a:r>
        </a:p>
      </dgm:t>
    </dgm:pt>
    <dgm:pt modelId="{122E4580-B272-4C86-9119-5CD7C3507AEE}" type="parTrans" cxnId="{614BC0F1-B0E1-4EC7-A25F-5ED3346D8AFE}">
      <dgm:prSet/>
      <dgm:spPr/>
      <dgm:t>
        <a:bodyPr/>
        <a:lstStyle/>
        <a:p>
          <a:endParaRPr lang="en-US"/>
        </a:p>
      </dgm:t>
    </dgm:pt>
    <dgm:pt modelId="{08CE2326-5E5E-489B-BD4B-99210E183503}" type="sibTrans" cxnId="{614BC0F1-B0E1-4EC7-A25F-5ED3346D8AFE}">
      <dgm:prSet/>
      <dgm:spPr/>
      <dgm:t>
        <a:bodyPr/>
        <a:lstStyle/>
        <a:p>
          <a:endParaRPr lang="en-US"/>
        </a:p>
      </dgm:t>
    </dgm:pt>
    <dgm:pt modelId="{3E01C7F9-9D61-4045-A472-3FEEC4E22CB1}">
      <dgm:prSet/>
      <dgm:spPr/>
      <dgm:t>
        <a:bodyPr/>
        <a:lstStyle/>
        <a:p>
          <a:r>
            <a:rPr lang="en-US"/>
            <a:t>Start initial data analysis</a:t>
          </a:r>
        </a:p>
      </dgm:t>
    </dgm:pt>
    <dgm:pt modelId="{6EEFD8EB-0DB6-49DD-8854-F2A28792A4E0}" type="parTrans" cxnId="{B713F932-422D-4E3F-ABA4-0E62D296112D}">
      <dgm:prSet/>
      <dgm:spPr/>
      <dgm:t>
        <a:bodyPr/>
        <a:lstStyle/>
        <a:p>
          <a:endParaRPr lang="en-US"/>
        </a:p>
      </dgm:t>
    </dgm:pt>
    <dgm:pt modelId="{EBAA6199-966B-41FB-8279-85D963EF81E7}" type="sibTrans" cxnId="{B713F932-422D-4E3F-ABA4-0E62D296112D}">
      <dgm:prSet/>
      <dgm:spPr/>
      <dgm:t>
        <a:bodyPr/>
        <a:lstStyle/>
        <a:p>
          <a:endParaRPr lang="en-US"/>
        </a:p>
      </dgm:t>
    </dgm:pt>
    <dgm:pt modelId="{D806175F-16CD-47B5-BB8F-AFF66CBC00D2}" type="pres">
      <dgm:prSet presAssocID="{B8806B76-E82F-42C7-B484-11A38CC01411}" presName="root" presStyleCnt="0">
        <dgm:presLayoutVars>
          <dgm:dir/>
          <dgm:resizeHandles val="exact"/>
        </dgm:presLayoutVars>
      </dgm:prSet>
      <dgm:spPr/>
    </dgm:pt>
    <dgm:pt modelId="{0AB1840A-57EA-4AC3-838E-88F76CE2CFB4}" type="pres">
      <dgm:prSet presAssocID="{833F9D86-9545-4DCB-8F48-7529374AAD0E}" presName="compNode" presStyleCnt="0"/>
      <dgm:spPr/>
    </dgm:pt>
    <dgm:pt modelId="{8140D8F2-11FA-404A-932A-B4160F6D01FD}" type="pres">
      <dgm:prSet presAssocID="{833F9D86-9545-4DCB-8F48-7529374AAD0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ign"/>
        </a:ext>
      </dgm:extLst>
    </dgm:pt>
    <dgm:pt modelId="{A6FB5485-C703-411A-8FE8-F441FA4FB2FC}" type="pres">
      <dgm:prSet presAssocID="{833F9D86-9545-4DCB-8F48-7529374AAD0E}" presName="spaceRect" presStyleCnt="0"/>
      <dgm:spPr/>
    </dgm:pt>
    <dgm:pt modelId="{2AC9F352-C1D2-4BF7-8886-A767EFC5CC4E}" type="pres">
      <dgm:prSet presAssocID="{833F9D86-9545-4DCB-8F48-7529374AAD0E}" presName="textRect" presStyleLbl="revTx" presStyleIdx="0" presStyleCnt="2">
        <dgm:presLayoutVars>
          <dgm:chMax val="1"/>
          <dgm:chPref val="1"/>
        </dgm:presLayoutVars>
      </dgm:prSet>
      <dgm:spPr/>
    </dgm:pt>
    <dgm:pt modelId="{B1ABC081-264B-48D7-969B-247D84398845}" type="pres">
      <dgm:prSet presAssocID="{08CE2326-5E5E-489B-BD4B-99210E183503}" presName="sibTrans" presStyleCnt="0"/>
      <dgm:spPr/>
    </dgm:pt>
    <dgm:pt modelId="{A2084FA7-1DC3-4FAF-949C-BEECDDBC12DD}" type="pres">
      <dgm:prSet presAssocID="{3E01C7F9-9D61-4045-A472-3FEEC4E22CB1}" presName="compNode" presStyleCnt="0"/>
      <dgm:spPr/>
    </dgm:pt>
    <dgm:pt modelId="{883D6CD0-E902-4C5A-8CAB-64B187181241}" type="pres">
      <dgm:prSet presAssocID="{3E01C7F9-9D61-4045-A472-3FEEC4E22CB1}"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808237BE-33B5-49C9-B1BF-274C99A68D91}" type="pres">
      <dgm:prSet presAssocID="{3E01C7F9-9D61-4045-A472-3FEEC4E22CB1}" presName="spaceRect" presStyleCnt="0"/>
      <dgm:spPr/>
    </dgm:pt>
    <dgm:pt modelId="{8322B0F9-4BBF-4256-8F06-9A911BB509E6}" type="pres">
      <dgm:prSet presAssocID="{3E01C7F9-9D61-4045-A472-3FEEC4E22CB1}" presName="textRect" presStyleLbl="revTx" presStyleIdx="1" presStyleCnt="2">
        <dgm:presLayoutVars>
          <dgm:chMax val="1"/>
          <dgm:chPref val="1"/>
        </dgm:presLayoutVars>
      </dgm:prSet>
      <dgm:spPr/>
    </dgm:pt>
  </dgm:ptLst>
  <dgm:cxnLst>
    <dgm:cxn modelId="{B713F932-422D-4E3F-ABA4-0E62D296112D}" srcId="{B8806B76-E82F-42C7-B484-11A38CC01411}" destId="{3E01C7F9-9D61-4045-A472-3FEEC4E22CB1}" srcOrd="1" destOrd="0" parTransId="{6EEFD8EB-0DB6-49DD-8854-F2A28792A4E0}" sibTransId="{EBAA6199-966B-41FB-8279-85D963EF81E7}"/>
    <dgm:cxn modelId="{18F7046A-C4DD-4D1B-BC35-3AD28E5DFD71}" type="presOf" srcId="{B8806B76-E82F-42C7-B484-11A38CC01411}" destId="{D806175F-16CD-47B5-BB8F-AFF66CBC00D2}" srcOrd="0" destOrd="0" presId="urn:microsoft.com/office/officeart/2018/2/layout/IconLabelList"/>
    <dgm:cxn modelId="{8D4067AF-C88F-4DBD-A13D-246D92B69D19}" type="presOf" srcId="{833F9D86-9545-4DCB-8F48-7529374AAD0E}" destId="{2AC9F352-C1D2-4BF7-8886-A767EFC5CC4E}" srcOrd="0" destOrd="0" presId="urn:microsoft.com/office/officeart/2018/2/layout/IconLabelList"/>
    <dgm:cxn modelId="{91F5D6E2-155F-49D1-AF03-58DAE6E10AE4}" type="presOf" srcId="{3E01C7F9-9D61-4045-A472-3FEEC4E22CB1}" destId="{8322B0F9-4BBF-4256-8F06-9A911BB509E6}" srcOrd="0" destOrd="0" presId="urn:microsoft.com/office/officeart/2018/2/layout/IconLabelList"/>
    <dgm:cxn modelId="{614BC0F1-B0E1-4EC7-A25F-5ED3346D8AFE}" srcId="{B8806B76-E82F-42C7-B484-11A38CC01411}" destId="{833F9D86-9545-4DCB-8F48-7529374AAD0E}" srcOrd="0" destOrd="0" parTransId="{122E4580-B272-4C86-9119-5CD7C3507AEE}" sibTransId="{08CE2326-5E5E-489B-BD4B-99210E183503}"/>
    <dgm:cxn modelId="{08E0CCFB-655D-420A-B9BB-54CC1C2F761B}" type="presParOf" srcId="{D806175F-16CD-47B5-BB8F-AFF66CBC00D2}" destId="{0AB1840A-57EA-4AC3-838E-88F76CE2CFB4}" srcOrd="0" destOrd="0" presId="urn:microsoft.com/office/officeart/2018/2/layout/IconLabelList"/>
    <dgm:cxn modelId="{4039EA40-1C20-4B4D-9914-9AC7A986C020}" type="presParOf" srcId="{0AB1840A-57EA-4AC3-838E-88F76CE2CFB4}" destId="{8140D8F2-11FA-404A-932A-B4160F6D01FD}" srcOrd="0" destOrd="0" presId="urn:microsoft.com/office/officeart/2018/2/layout/IconLabelList"/>
    <dgm:cxn modelId="{E8C0FDB8-C069-4DD5-AF0B-A05E8E9968F6}" type="presParOf" srcId="{0AB1840A-57EA-4AC3-838E-88F76CE2CFB4}" destId="{A6FB5485-C703-411A-8FE8-F441FA4FB2FC}" srcOrd="1" destOrd="0" presId="urn:microsoft.com/office/officeart/2018/2/layout/IconLabelList"/>
    <dgm:cxn modelId="{6D0CFA3A-13BE-4180-894B-A2B413CDBB32}" type="presParOf" srcId="{0AB1840A-57EA-4AC3-838E-88F76CE2CFB4}" destId="{2AC9F352-C1D2-4BF7-8886-A767EFC5CC4E}" srcOrd="2" destOrd="0" presId="urn:microsoft.com/office/officeart/2018/2/layout/IconLabelList"/>
    <dgm:cxn modelId="{8A5AB8B6-C852-4E9A-BD5F-AD26E7C230D4}" type="presParOf" srcId="{D806175F-16CD-47B5-BB8F-AFF66CBC00D2}" destId="{B1ABC081-264B-48D7-969B-247D84398845}" srcOrd="1" destOrd="0" presId="urn:microsoft.com/office/officeart/2018/2/layout/IconLabelList"/>
    <dgm:cxn modelId="{8ADC5110-6B07-49C3-9F74-08A47F01370B}" type="presParOf" srcId="{D806175F-16CD-47B5-BB8F-AFF66CBC00D2}" destId="{A2084FA7-1DC3-4FAF-949C-BEECDDBC12DD}" srcOrd="2" destOrd="0" presId="urn:microsoft.com/office/officeart/2018/2/layout/IconLabelList"/>
    <dgm:cxn modelId="{1CED6D6D-4EA6-4D75-906A-C9CF28B97ED7}" type="presParOf" srcId="{A2084FA7-1DC3-4FAF-949C-BEECDDBC12DD}" destId="{883D6CD0-E902-4C5A-8CAB-64B187181241}" srcOrd="0" destOrd="0" presId="urn:microsoft.com/office/officeart/2018/2/layout/IconLabelList"/>
    <dgm:cxn modelId="{4AF95FB5-FE25-4E8B-9EC6-A537D71C5ED9}" type="presParOf" srcId="{A2084FA7-1DC3-4FAF-949C-BEECDDBC12DD}" destId="{808237BE-33B5-49C9-B1BF-274C99A68D91}" srcOrd="1" destOrd="0" presId="urn:microsoft.com/office/officeart/2018/2/layout/IconLabelList"/>
    <dgm:cxn modelId="{5D5BBAE9-DA03-411A-BB68-4F99D31866B7}" type="presParOf" srcId="{A2084FA7-1DC3-4FAF-949C-BEECDDBC12DD}" destId="{8322B0F9-4BBF-4256-8F06-9A911BB509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588BA-22E5-43C4-86EE-D7F0FAE82882}">
      <dsp:nvSpPr>
        <dsp:cNvPr id="0" name=""/>
        <dsp:cNvSpPr/>
      </dsp:nvSpPr>
      <dsp:spPr>
        <a:xfrm>
          <a:off x="0" y="31563"/>
          <a:ext cx="10515600"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Descriptive RQ</a:t>
          </a:r>
        </a:p>
      </dsp:txBody>
      <dsp:txXfrm>
        <a:off x="58543" y="90106"/>
        <a:ext cx="10398514" cy="1082164"/>
      </dsp:txXfrm>
    </dsp:sp>
    <dsp:sp modelId="{574046AB-203E-49DE-B866-303DE033A406}">
      <dsp:nvSpPr>
        <dsp:cNvPr id="0" name=""/>
        <dsp:cNvSpPr/>
      </dsp:nvSpPr>
      <dsp:spPr>
        <a:xfrm>
          <a:off x="0" y="1374813"/>
          <a:ext cx="10515600" cy="1199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Difference RQ</a:t>
          </a:r>
        </a:p>
      </dsp:txBody>
      <dsp:txXfrm>
        <a:off x="58543" y="1433356"/>
        <a:ext cx="10398514" cy="1082164"/>
      </dsp:txXfrm>
    </dsp:sp>
    <dsp:sp modelId="{8C4DC0BA-4658-4F9B-AB4B-3509CE16B636}">
      <dsp:nvSpPr>
        <dsp:cNvPr id="0" name=""/>
        <dsp:cNvSpPr/>
      </dsp:nvSpPr>
      <dsp:spPr>
        <a:xfrm>
          <a:off x="0" y="2718063"/>
          <a:ext cx="10515600" cy="1199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Association RQ: Correlation</a:t>
          </a:r>
        </a:p>
      </dsp:txBody>
      <dsp:txXfrm>
        <a:off x="58543" y="2776606"/>
        <a:ext cx="10398514"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D8F2-11FA-404A-932A-B4160F6D01F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9F352-C1D2-4BF7-8886-A767EFC5CC4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hlinkClick xmlns:r="http://schemas.openxmlformats.org/officeDocument/2006/relationships" r:id="rId3"/>
            </a:rPr>
            <a:t>Sign-up</a:t>
          </a:r>
          <a:r>
            <a:rPr lang="en-US" sz="2900" kern="1200"/>
            <a:t> for presentation day</a:t>
          </a:r>
        </a:p>
      </dsp:txBody>
      <dsp:txXfrm>
        <a:off x="559800" y="2821519"/>
        <a:ext cx="4320000" cy="720000"/>
      </dsp:txXfrm>
    </dsp:sp>
    <dsp:sp modelId="{883D6CD0-E902-4C5A-8CAB-64B187181241}">
      <dsp:nvSpPr>
        <dsp:cNvPr id="0" name=""/>
        <dsp:cNvSpPr/>
      </dsp:nvSpPr>
      <dsp:spPr>
        <a:xfrm>
          <a:off x="6823800" y="407356"/>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B0F9-4BBF-4256-8F06-9A911BB509E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Start initial data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discussed so far is just linear relationship or linear association between satisfaction and laptop cost. </a:t>
            </a:r>
            <a:br>
              <a:rPr lang="en-US" dirty="0"/>
            </a:br>
            <a:r>
              <a:rPr lang="en-US" dirty="0"/>
              <a:t>But this relationship could also be non-linear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Advanced statistical procedures are required to analyze this kind of relationship</a:t>
            </a:r>
            <a:endParaRPr lang="en-US" sz="1800" dirty="0">
              <a:effectLst/>
              <a:latin typeface="New York"/>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2029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Interpret the first example for students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28064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answer </a:t>
            </a:r>
          </a:p>
          <a:p>
            <a:endParaRPr lang="en-US" dirty="0"/>
          </a:p>
          <a:p>
            <a:r>
              <a:rPr lang="en-US" dirty="0"/>
              <a:t>I hope by now you understand how to interpret your result to answer association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61155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project, </a:t>
            </a:r>
          </a:p>
          <a:p>
            <a:r>
              <a:rPr lang="en-US" dirty="0"/>
              <a:t>If your </a:t>
            </a:r>
            <a:r>
              <a:rPr lang="en-US" dirty="0" err="1"/>
              <a:t>RQ</a:t>
            </a:r>
            <a:r>
              <a:rPr lang="en-US" dirty="0"/>
              <a:t> is does workers’ incomes increase as their ages increase? </a:t>
            </a:r>
          </a:p>
          <a:p>
            <a:r>
              <a:rPr lang="en-US" dirty="0"/>
              <a:t>Then, your questionnaire questions should be what’s your age and what’s your income?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638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research can get lost in the clutter of a poorly written report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a co-worker or co-researcher need to step up and encourage completeness.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You can refer to them when you do your project report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a:p>
            <a:r>
              <a:rPr lang="en-US" dirty="0"/>
              <a:t>Remember the whole purpose of your research is find evidence that support an alternative as the best option to take.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The example here is the report outline in your textbook. Our expected format would be similar, but with some differences </a:t>
            </a:r>
          </a:p>
          <a:p>
            <a:r>
              <a:rPr lang="en-US" dirty="0"/>
              <a:t>Hence, you should not consult this slide for your report, but the project report guideline </a:t>
            </a:r>
          </a:p>
          <a:p>
            <a:endParaRPr lang="en-US" dirty="0"/>
          </a:p>
          <a:p>
            <a:r>
              <a:rPr lang="en-US" dirty="0"/>
              <a:t>If you can open an example of final report.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important part of the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Think about what you would most want to communicate about he project if you only had 60 seconds to do so.</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2167025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mid-semester evaluation if have time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88376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covered descriptive </a:t>
            </a:r>
            <a:r>
              <a:rPr lang="en-US" dirty="0" err="1"/>
              <a:t>RQ</a:t>
            </a:r>
            <a:r>
              <a:rPr lang="en-US" dirty="0"/>
              <a:t>, in which we do some descriptive analyses regarding a variable. </a:t>
            </a:r>
          </a:p>
          <a:p>
            <a:r>
              <a:rPr lang="en-US" dirty="0"/>
              <a:t>It can be categorical or continuous </a:t>
            </a:r>
          </a:p>
          <a:p>
            <a:r>
              <a:rPr lang="en-US" dirty="0"/>
              <a:t>Then, we also covered difference </a:t>
            </a:r>
            <a:r>
              <a:rPr lang="en-US" dirty="0" err="1"/>
              <a:t>RQ</a:t>
            </a:r>
            <a:r>
              <a:rPr lang="en-US" dirty="0"/>
              <a:t>, in which the difference variable has to be categorical and analysis variable is continuous </a:t>
            </a:r>
          </a:p>
          <a:p>
            <a:r>
              <a:rPr lang="en-US" dirty="0"/>
              <a:t>Association </a:t>
            </a:r>
            <a:r>
              <a:rPr lang="en-US" dirty="0" err="1"/>
              <a:t>RQ</a:t>
            </a:r>
            <a:r>
              <a:rPr lang="en-US" dirty="0"/>
              <a:t> is between 2 continuous variables.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go into detail for the last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60011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 type of association is this?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4377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association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69663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 of association is this?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956827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plot do you think has a stronger association? (Left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7701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40.jpg"/><Relationship Id="rId4" Type="http://schemas.openxmlformats.org/officeDocument/2006/relationships/hyperlink" Target="https://www.slideshare.net/bleongcw/barcamp-football-talk/3-Self_Organized_Criticality_SOC_Th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Get some candies</a:t>
            </a:r>
          </a:p>
          <a:p>
            <a:pPr marL="0" indent="0">
              <a:buNone/>
            </a:pPr>
            <a:r>
              <a:rPr lang="en-US" sz="2000" dirty="0">
                <a:solidFill>
                  <a:schemeClr val="bg1"/>
                </a:solidFill>
              </a:rPr>
              <a:t>Take your name tag </a:t>
            </a:r>
          </a:p>
          <a:p>
            <a:pPr marL="0" indent="0">
              <a:buNone/>
            </a:pPr>
            <a:r>
              <a:rPr lang="en-US" sz="2000" dirty="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BDED-D8B7-4969-A6B7-24E69D84EA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FF1D49-F12C-4DA5-BBD5-67FBACDD3A30}"/>
              </a:ext>
            </a:extLst>
          </p:cNvPr>
          <p:cNvPicPr/>
          <p:nvPr/>
        </p:nvPicPr>
        <p:blipFill>
          <a:blip r:embed="rId3"/>
          <a:stretch>
            <a:fillRect/>
          </a:stretch>
        </p:blipFill>
        <p:spPr>
          <a:xfrm>
            <a:off x="4654296" y="1201238"/>
            <a:ext cx="7214616" cy="4428091"/>
          </a:xfrm>
          <a:prstGeom prst="rect">
            <a:avLst/>
          </a:prstGeom>
        </p:spPr>
      </p:pic>
    </p:spTree>
    <p:extLst>
      <p:ext uri="{BB962C8B-B14F-4D97-AF65-F5344CB8AC3E}">
        <p14:creationId xmlns:p14="http://schemas.microsoft.com/office/powerpoint/2010/main" val="346047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79D2-E0DB-4054-B727-96162185AC39}"/>
              </a:ext>
            </a:extLst>
          </p:cNvPr>
          <p:cNvSpPr>
            <a:spLocks noGrp="1"/>
          </p:cNvSpPr>
          <p:nvPr>
            <p:ph type="title"/>
          </p:nvPr>
        </p:nvSpPr>
        <p:spPr>
          <a:xfrm>
            <a:off x="841248" y="548640"/>
            <a:ext cx="3600860" cy="5431536"/>
          </a:xfrm>
        </p:spPr>
        <p:txBody>
          <a:bodyPr>
            <a:normAutofit/>
          </a:bodyPr>
          <a:lstStyle/>
          <a:p>
            <a:r>
              <a:rPr lang="en-US" sz="5400"/>
              <a:t>Correlation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1127C-405F-4D8D-9FA6-BAB948DF4D82}"/>
              </a:ext>
            </a:extLst>
          </p:cNvPr>
          <p:cNvSpPr>
            <a:spLocks noGrp="1"/>
          </p:cNvSpPr>
          <p:nvPr>
            <p:ph idx="1"/>
          </p:nvPr>
        </p:nvSpPr>
        <p:spPr>
          <a:xfrm>
            <a:off x="5126418" y="552091"/>
            <a:ext cx="6224335" cy="5431536"/>
          </a:xfrm>
        </p:spPr>
        <p:txBody>
          <a:bodyPr anchor="ctr">
            <a:normAutofit/>
          </a:bodyPr>
          <a:lstStyle/>
          <a:p>
            <a:pPr marL="0" indent="0">
              <a:buNone/>
            </a:pPr>
            <a:r>
              <a:rPr lang="en-US" sz="2200"/>
              <a:t>Range of the correlation coefficient:</a:t>
            </a:r>
          </a:p>
          <a:p>
            <a:r>
              <a:rPr lang="en-US" sz="2200"/>
              <a:t>correlation can range from -1.0 to +1.0</a:t>
            </a:r>
          </a:p>
          <a:p>
            <a:r>
              <a:rPr lang="en-US" sz="2200"/>
              <a:t>a correlation close to 0 means there is no association</a:t>
            </a:r>
          </a:p>
          <a:p>
            <a:endParaRPr lang="en-US" sz="2200"/>
          </a:p>
        </p:txBody>
      </p:sp>
    </p:spTree>
    <p:extLst>
      <p:ext uri="{BB962C8B-B14F-4D97-AF65-F5344CB8AC3E}">
        <p14:creationId xmlns:p14="http://schemas.microsoft.com/office/powerpoint/2010/main" val="197944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67CD-FD93-4E67-82C1-CF1EC22E88C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Strength of association </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B731AA-C038-4B3D-ADB2-4602D10B4553}"/>
              </a:ext>
            </a:extLst>
          </p:cNvPr>
          <p:cNvPicPr/>
          <p:nvPr/>
        </p:nvPicPr>
        <p:blipFill>
          <a:blip r:embed="rId3"/>
          <a:stretch>
            <a:fillRect/>
          </a:stretch>
        </p:blipFill>
        <p:spPr>
          <a:xfrm>
            <a:off x="320040" y="2688982"/>
            <a:ext cx="5614416" cy="3513051"/>
          </a:xfrm>
          <a:prstGeom prst="rect">
            <a:avLst/>
          </a:prstGeom>
        </p:spPr>
      </p:pic>
      <p:pic>
        <p:nvPicPr>
          <p:cNvPr id="5" name="Picture 4">
            <a:extLst>
              <a:ext uri="{FF2B5EF4-FFF2-40B4-BE49-F238E27FC236}">
                <a16:creationId xmlns:a16="http://schemas.microsoft.com/office/drawing/2014/main" id="{1AC4F508-D522-4A70-9A0B-94DB0E0C5BC8}"/>
              </a:ext>
            </a:extLst>
          </p:cNvPr>
          <p:cNvPicPr/>
          <p:nvPr/>
        </p:nvPicPr>
        <p:blipFill>
          <a:blip r:embed="rId4"/>
          <a:stretch>
            <a:fillRect/>
          </a:stretch>
        </p:blipFill>
        <p:spPr>
          <a:xfrm>
            <a:off x="6254496" y="2705147"/>
            <a:ext cx="5614416" cy="3480722"/>
          </a:xfrm>
          <a:prstGeom prst="rect">
            <a:avLst/>
          </a:prstGeom>
        </p:spPr>
      </p:pic>
    </p:spTree>
    <p:extLst>
      <p:ext uri="{BB962C8B-B14F-4D97-AF65-F5344CB8AC3E}">
        <p14:creationId xmlns:p14="http://schemas.microsoft.com/office/powerpoint/2010/main" val="251747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7FB-3664-4D85-AEB8-8ED4C3438D7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Nonlinear relationship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A8AE6-12B6-4E96-BE27-C304DB8B0F3D}"/>
              </a:ext>
            </a:extLst>
          </p:cNvPr>
          <p:cNvPicPr/>
          <p:nvPr/>
        </p:nvPicPr>
        <p:blipFill>
          <a:blip r:embed="rId3"/>
          <a:stretch>
            <a:fillRect/>
          </a:stretch>
        </p:blipFill>
        <p:spPr>
          <a:xfrm>
            <a:off x="4654296" y="1138827"/>
            <a:ext cx="7214616" cy="4552913"/>
          </a:xfrm>
          <a:prstGeom prst="rect">
            <a:avLst/>
          </a:prstGeom>
        </p:spPr>
      </p:pic>
    </p:spTree>
    <p:extLst>
      <p:ext uri="{BB962C8B-B14F-4D97-AF65-F5344CB8AC3E}">
        <p14:creationId xmlns:p14="http://schemas.microsoft.com/office/powerpoint/2010/main" val="31905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60A1-C055-40EB-95B2-2E108A465750}"/>
              </a:ext>
            </a:extLst>
          </p:cNvPr>
          <p:cNvSpPr>
            <a:spLocks noGrp="1"/>
          </p:cNvSpPr>
          <p:nvPr>
            <p:ph type="title"/>
          </p:nvPr>
        </p:nvSpPr>
        <p:spPr>
          <a:xfrm>
            <a:off x="841248" y="548640"/>
            <a:ext cx="3600860" cy="5431536"/>
          </a:xfrm>
        </p:spPr>
        <p:txBody>
          <a:bodyPr>
            <a:normAutofit/>
          </a:bodyPr>
          <a:lstStyle/>
          <a:p>
            <a:r>
              <a:rPr lang="en-US" sz="4600" dirty="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C485F-33B1-4697-9FD8-4F59A334A2BD}"/>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orrelation between income and fast-food consumption</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.44</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-.52</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.06</a:t>
            </a:r>
          </a:p>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Conventional scale: </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|0.8| high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|0.3|&amp; &lt;|0.8| moderate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&lt;|0.3| low correlation </a:t>
            </a:r>
          </a:p>
          <a:p>
            <a:pPr marL="0" indent="0">
              <a:buNone/>
            </a:pP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47679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462-992E-47D5-95A4-C6CCD5C760E1}"/>
              </a:ext>
            </a:extLst>
          </p:cNvPr>
          <p:cNvSpPr>
            <a:spLocks noGrp="1"/>
          </p:cNvSpPr>
          <p:nvPr>
            <p:ph type="title"/>
          </p:nvPr>
        </p:nvSpPr>
        <p:spPr>
          <a:xfrm>
            <a:off x="841248" y="548640"/>
            <a:ext cx="3600860" cy="5431536"/>
          </a:xfrm>
        </p:spPr>
        <p:txBody>
          <a:bodyPr>
            <a:normAutofit/>
          </a:bodyPr>
          <a:lstStyle/>
          <a:p>
            <a:r>
              <a:rPr lang="en-US" sz="460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1E876-5DC7-48D8-B0ED-EF8A2417A99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Correlation between age and number of days per year out of town </a:t>
            </a:r>
            <a:endParaRPr lang="pt-BR" sz="2200" dirty="0"/>
          </a:p>
          <a:p>
            <a:r>
              <a:rPr lang="pt-BR" sz="2200" dirty="0"/>
              <a:t>r = -.55</a:t>
            </a:r>
          </a:p>
          <a:p>
            <a:r>
              <a:rPr lang="pt-BR" sz="2200" dirty="0"/>
              <a:t>r = .04</a:t>
            </a:r>
          </a:p>
          <a:p>
            <a:r>
              <a:rPr lang="pt-BR" sz="2200" dirty="0"/>
              <a:t>r = .61</a:t>
            </a:r>
          </a:p>
          <a:p>
            <a:pPr marL="0" indent="0">
              <a:buNone/>
            </a:pPr>
            <a:endParaRPr lang="en-US" sz="2200" dirty="0"/>
          </a:p>
        </p:txBody>
      </p:sp>
    </p:spTree>
    <p:extLst>
      <p:ext uri="{BB962C8B-B14F-4D97-AF65-F5344CB8AC3E}">
        <p14:creationId xmlns:p14="http://schemas.microsoft.com/office/powerpoint/2010/main" val="346181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3">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pPr>
            <a:r>
              <a:rPr lang="en-US" sz="2200" dirty="0"/>
              <a:t>If income and age correlation coefficient is 0.8. </a:t>
            </a:r>
          </a:p>
          <a:p>
            <a:pPr marR="0" lvl="0">
              <a:lnSpc>
                <a:spcPct val="90000"/>
              </a:lnSpc>
              <a:spcBef>
                <a:spcPts val="0"/>
              </a:spcBef>
              <a:spcAft>
                <a:spcPts val="600"/>
              </a:spcAft>
            </a:pPr>
            <a:r>
              <a:rPr lang="en-US" sz="2200" b="1" dirty="0"/>
              <a:t>Conclusion: </a:t>
            </a:r>
            <a:r>
              <a:rPr lang="en-US" sz="2200" dirty="0"/>
              <a:t>We would claim that income is </a:t>
            </a:r>
            <a:r>
              <a:rPr lang="en-US" sz="2200" b="1" dirty="0"/>
              <a:t>highly and positively </a:t>
            </a:r>
            <a:r>
              <a:rPr lang="en-US" sz="2200" dirty="0"/>
              <a:t>correlated with age, when age increases the income increases.</a:t>
            </a:r>
            <a:endParaRPr lang="en-US" sz="2200" b="0" dirty="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dirty="0"/>
              <a:t>X-axis: income </a:t>
            </a:r>
          </a:p>
          <a:p>
            <a:pPr marL="0" marR="0" lvl="0" indent="0" algn="l" rtl="0">
              <a:spcBef>
                <a:spcPts val="0"/>
              </a:spcBef>
              <a:spcAft>
                <a:spcPts val="600"/>
              </a:spcAft>
              <a:buNone/>
            </a:pPr>
            <a:r>
              <a:rPr lang="en-US" sz="2500" dirty="0"/>
              <a:t>Y-axis: age</a:t>
            </a:r>
            <a:endParaRPr lang="en-US" sz="2500" b="0" dirty="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Executive Summary</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spcBef>
                <a:spcPct val="50000"/>
              </a:spcBef>
              <a:buFont typeface="Arial" panose="020B0604020202020204" pitchFamily="34" charset="0"/>
              <a:buChar char="•"/>
              <a:defRPr/>
            </a:pPr>
            <a:r>
              <a:rPr lang="en-US" sz="2200" b="1">
                <a:latin typeface="+mn-lt"/>
                <a:ea typeface="+mn-ea"/>
                <a:cs typeface="+mn-cs"/>
              </a:rPr>
              <a:t>Introduction</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Results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Conclusions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Recommendations</a:t>
            </a:r>
            <a:endParaRPr lang="en-US" sz="2200">
              <a:latin typeface="+mn-lt"/>
              <a:ea typeface="+mn-ea"/>
              <a:cs typeface="+mn-cs"/>
            </a:endParaRPr>
          </a:p>
        </p:txBody>
      </p:sp>
    </p:spTree>
    <p:extLst>
      <p:ext uri="{BB962C8B-B14F-4D97-AF65-F5344CB8AC3E}">
        <p14:creationId xmlns:p14="http://schemas.microsoft.com/office/powerpoint/2010/main" val="645855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6095999" y="882315"/>
            <a:ext cx="5254754" cy="5294647"/>
          </a:xfrm>
        </p:spPr>
        <p:txBody>
          <a:bodyP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6095999" y="882315"/>
            <a:ext cx="5254754" cy="5294647"/>
          </a:xfrm>
        </p:spPr>
        <p:txBody>
          <a:bodyP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6095999" y="882315"/>
            <a:ext cx="5254754" cy="5294647"/>
          </a:xfrm>
        </p:spPr>
        <p:txBody>
          <a:bodyP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6095999" y="882315"/>
            <a:ext cx="5254754" cy="5294647"/>
          </a:xfrm>
        </p:spPr>
        <p:txBody>
          <a:bodyP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a:xfrm>
            <a:off x="838200" y="365125"/>
            <a:ext cx="10515600" cy="1325563"/>
          </a:xfrm>
        </p:spPr>
        <p:txBody>
          <a:bodyPr>
            <a:normAutofit/>
          </a:bodyPr>
          <a:lstStyle/>
          <a:p>
            <a:r>
              <a:rPr lang="en-US" sz="5400"/>
              <a:t>10-min Group Discussion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D26247-BE52-4494-8627-09EEC90BDE43}"/>
              </a:ext>
            </a:extLst>
          </p:cNvPr>
          <p:cNvGraphicFramePr>
            <a:graphicFrameLocks noGrp="1"/>
          </p:cNvGraphicFramePr>
          <p:nvPr>
            <p:ph idx="1"/>
            <p:extLst>
              <p:ext uri="{D42A27DB-BD31-4B8C-83A1-F6EECF244321}">
                <p14:modId xmlns:p14="http://schemas.microsoft.com/office/powerpoint/2010/main" val="279036863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326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a:xfrm>
            <a:off x="838200" y="365125"/>
            <a:ext cx="10515600" cy="1325563"/>
          </a:xfrm>
        </p:spPr>
        <p:txBody>
          <a:bodyPr>
            <a:normAutofit/>
          </a:bodyPr>
          <a:lstStyle/>
          <a:p>
            <a:r>
              <a:rPr lang="en-US" sz="5400"/>
              <a:t>Research Question Reminder</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061312-0CC1-498B-BD88-4BB4FEA1D41D}"/>
              </a:ext>
            </a:extLst>
          </p:cNvPr>
          <p:cNvGraphicFramePr>
            <a:graphicFrameLocks noGrp="1"/>
          </p:cNvGraphicFramePr>
          <p:nvPr>
            <p:ph idx="1"/>
            <p:extLst>
              <p:ext uri="{D42A27DB-BD31-4B8C-83A1-F6EECF244321}">
                <p14:modId xmlns:p14="http://schemas.microsoft.com/office/powerpoint/2010/main" val="132614218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56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D91E91-635F-4680-9CD0-4E61294DC1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Examples</a:t>
            </a:r>
          </a:p>
        </p:txBody>
      </p:sp>
      <p:sp>
        <p:nvSpPr>
          <p:cNvPr id="3" name="Content Placeholder 2">
            <a:extLst>
              <a:ext uri="{FF2B5EF4-FFF2-40B4-BE49-F238E27FC236}">
                <a16:creationId xmlns:a16="http://schemas.microsoft.com/office/drawing/2014/main" id="{C1835555-8D81-4F2D-B219-637A4E79C279}"/>
              </a:ext>
            </a:extLst>
          </p:cNvPr>
          <p:cNvSpPr>
            <a:spLocks noGrp="1"/>
          </p:cNvSpPr>
          <p:nvPr>
            <p:ph idx="1"/>
          </p:nvPr>
        </p:nvSpPr>
        <p:spPr>
          <a:xfrm>
            <a:off x="6095999" y="882315"/>
            <a:ext cx="5254754" cy="5294647"/>
          </a:xfrm>
        </p:spPr>
        <p:txBody>
          <a:bodyPr>
            <a:normAutofit/>
          </a:bodyPr>
          <a:lstStyle/>
          <a:p>
            <a:r>
              <a:rPr lang="en-US" sz="2200"/>
              <a:t>Is time spent studying associated with GPA?</a:t>
            </a:r>
          </a:p>
          <a:p>
            <a:r>
              <a:rPr lang="en-US" sz="2200"/>
              <a:t>Is the font size for a website promotional discount associated with sales on the website?</a:t>
            </a:r>
          </a:p>
          <a:p>
            <a:r>
              <a:rPr lang="en-US" sz="2200"/>
              <a:t>Is the amount spent on a laptop associated with a person’s satisfaction with their laptop?</a:t>
            </a:r>
          </a:p>
          <a:p>
            <a:pPr marL="0" indent="0">
              <a:buNone/>
            </a:pPr>
            <a:endParaRPr lang="en-US" sz="2200"/>
          </a:p>
        </p:txBody>
      </p:sp>
    </p:spTree>
    <p:extLst>
      <p:ext uri="{BB962C8B-B14F-4D97-AF65-F5344CB8AC3E}">
        <p14:creationId xmlns:p14="http://schemas.microsoft.com/office/powerpoint/2010/main" val="22274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A6CC-F53B-4960-8E29-E0A34D9B6A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C43603-3C3C-4F58-97A6-9A5246625965}"/>
              </a:ext>
            </a:extLst>
          </p:cNvPr>
          <p:cNvPicPr/>
          <p:nvPr/>
        </p:nvPicPr>
        <p:blipFill>
          <a:blip r:embed="rId3"/>
          <a:stretch>
            <a:fillRect/>
          </a:stretch>
        </p:blipFill>
        <p:spPr>
          <a:xfrm>
            <a:off x="4654296" y="1158120"/>
            <a:ext cx="7214616" cy="4514327"/>
          </a:xfrm>
          <a:prstGeom prst="rect">
            <a:avLst/>
          </a:prstGeom>
        </p:spPr>
      </p:pic>
    </p:spTree>
    <p:extLst>
      <p:ext uri="{BB962C8B-B14F-4D97-AF65-F5344CB8AC3E}">
        <p14:creationId xmlns:p14="http://schemas.microsoft.com/office/powerpoint/2010/main" val="169895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0FAF8-3E14-4241-A057-7A38139984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C0F387-9E49-47E8-B126-136C74F308D0}"/>
              </a:ext>
            </a:extLst>
          </p:cNvPr>
          <p:cNvPicPr/>
          <p:nvPr/>
        </p:nvPicPr>
        <p:blipFill>
          <a:blip r:embed="rId3"/>
          <a:stretch>
            <a:fillRect/>
          </a:stretch>
        </p:blipFill>
        <p:spPr>
          <a:xfrm>
            <a:off x="4654296" y="1187444"/>
            <a:ext cx="7214616" cy="4455680"/>
          </a:xfrm>
          <a:prstGeom prst="rect">
            <a:avLst/>
          </a:prstGeom>
        </p:spPr>
      </p:pic>
    </p:spTree>
    <p:extLst>
      <p:ext uri="{BB962C8B-B14F-4D97-AF65-F5344CB8AC3E}">
        <p14:creationId xmlns:p14="http://schemas.microsoft.com/office/powerpoint/2010/main" val="303780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4119</TotalTime>
  <Words>2152</Words>
  <Application>Microsoft Office PowerPoint</Application>
  <PresentationFormat>Widescreen</PresentationFormat>
  <Paragraphs>251</Paragraphs>
  <Slides>35</Slides>
  <Notes>26</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Franklin Gothic Book</vt:lpstr>
      <vt:lpstr>New York</vt:lpstr>
      <vt:lpstr>Roboto</vt:lpstr>
      <vt:lpstr>SourceSansPro</vt:lpstr>
      <vt:lpstr>Office Theme</vt:lpstr>
      <vt:lpstr>Happy Monday</vt:lpstr>
      <vt:lpstr>iClicker Question</vt:lpstr>
      <vt:lpstr>iClicker Question</vt:lpstr>
      <vt:lpstr>iClicker Question</vt:lpstr>
      <vt:lpstr>Correlation</vt:lpstr>
      <vt:lpstr>Research Question Reminder</vt:lpstr>
      <vt:lpstr>Examples</vt:lpstr>
      <vt:lpstr>Scatterplot </vt:lpstr>
      <vt:lpstr>Scatterplot</vt:lpstr>
      <vt:lpstr>Scatterplot</vt:lpstr>
      <vt:lpstr>Correlation </vt:lpstr>
      <vt:lpstr>Strength of association </vt:lpstr>
      <vt:lpstr>Nonlinear relationship</vt:lpstr>
      <vt:lpstr>Interpretating Correlations</vt:lpstr>
      <vt:lpstr>Interpretating Correlations</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19</cp:revision>
  <dcterms:created xsi:type="dcterms:W3CDTF">2021-06-02T01:42:57Z</dcterms:created>
  <dcterms:modified xsi:type="dcterms:W3CDTF">2021-11-01T12:44:30Z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