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83196" autoAdjust="0"/>
  </p:normalViewPr>
  <p:slideViewPr>
    <p:cSldViewPr snapToGrid="0">
      <p:cViewPr varScale="1">
        <p:scale>
          <a:sx n="91" d="100"/>
          <a:sy n="91" d="100"/>
        </p:scale>
        <p:origin x="390"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03796D1-B18F-4BB7-B0EE-9025A542A3E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E04124-7912-479D-AB19-25AA98D23C8F}">
      <dgm:prSet/>
      <dgm:spPr/>
      <dgm:t>
        <a:bodyPr/>
        <a:lstStyle/>
        <a:p>
          <a:r>
            <a:rPr lang="en-US"/>
            <a:t>Discuss three writing standards that a report should meet if it is to communicate effectively with readers </a:t>
          </a:r>
        </a:p>
      </dgm:t>
    </dgm:pt>
    <dgm:pt modelId="{6739DB82-9440-4E64-9B25-129CD2DFE4D5}" type="parTrans" cxnId="{7DF79CF9-FF4F-4CE9-B574-749C62E46409}">
      <dgm:prSet/>
      <dgm:spPr/>
      <dgm:t>
        <a:bodyPr/>
        <a:lstStyle/>
        <a:p>
          <a:endParaRPr lang="en-US"/>
        </a:p>
      </dgm:t>
    </dgm:pt>
    <dgm:pt modelId="{6496E061-EC5C-4A08-869D-51C0464D3D9D}" type="sibTrans" cxnId="{7DF79CF9-FF4F-4CE9-B574-749C62E46409}">
      <dgm:prSet/>
      <dgm:spPr/>
      <dgm:t>
        <a:bodyPr/>
        <a:lstStyle/>
        <a:p>
          <a:endParaRPr lang="en-US"/>
        </a:p>
      </dgm:t>
    </dgm:pt>
    <dgm:pt modelId="{51719A7D-42FD-4E50-B024-3F87A2E2BB1D}">
      <dgm:prSet/>
      <dgm:spPr/>
      <dgm:t>
        <a:bodyPr/>
        <a:lstStyle/>
        <a:p>
          <a:r>
            <a:rPr lang="en-US"/>
            <a:t>Outline the main elements that make up a standard research report</a:t>
          </a:r>
        </a:p>
      </dgm:t>
    </dgm:pt>
    <dgm:pt modelId="{26990B17-282D-47F8-B246-A806E994B616}" type="parTrans" cxnId="{56B248BA-D6E5-4210-98D0-64B12DC788ED}">
      <dgm:prSet/>
      <dgm:spPr/>
      <dgm:t>
        <a:bodyPr/>
        <a:lstStyle/>
        <a:p>
          <a:endParaRPr lang="en-US"/>
        </a:p>
      </dgm:t>
    </dgm:pt>
    <dgm:pt modelId="{03BBAB1D-C0A9-4C31-BE2D-508F0F899052}" type="sibTrans" cxnId="{56B248BA-D6E5-4210-98D0-64B12DC788ED}">
      <dgm:prSet/>
      <dgm:spPr/>
      <dgm:t>
        <a:bodyPr/>
        <a:lstStyle/>
        <a:p>
          <a:endParaRPr lang="en-US"/>
        </a:p>
      </dgm:t>
    </dgm:pt>
    <dgm:pt modelId="{1F1A791A-6EF2-40A4-B21F-A440B855638B}">
      <dgm:prSet/>
      <dgm:spPr/>
      <dgm:t>
        <a:bodyPr/>
        <a:lstStyle/>
        <a:p>
          <a:r>
            <a:rPr lang="en-US"/>
            <a:t>Explain the kind of info contained in the executive summary </a:t>
          </a:r>
        </a:p>
      </dgm:t>
    </dgm:pt>
    <dgm:pt modelId="{36E83CCE-332F-41FA-BF53-7352CCD5E8DF}" type="parTrans" cxnId="{FCDFD548-E22D-4832-81E8-14B5E7B2C704}">
      <dgm:prSet/>
      <dgm:spPr/>
      <dgm:t>
        <a:bodyPr/>
        <a:lstStyle/>
        <a:p>
          <a:endParaRPr lang="en-US"/>
        </a:p>
      </dgm:t>
    </dgm:pt>
    <dgm:pt modelId="{02C06950-5A58-4FBC-9ECE-26BD6A207D48}" type="sibTrans" cxnId="{FCDFD548-E22D-4832-81E8-14B5E7B2C704}">
      <dgm:prSet/>
      <dgm:spPr/>
      <dgm:t>
        <a:bodyPr/>
        <a:lstStyle/>
        <a:p>
          <a:endParaRPr lang="en-US"/>
        </a:p>
      </dgm:t>
    </dgm:pt>
    <dgm:pt modelId="{714654E2-4A56-467E-B44D-126BBFD78109}" type="pres">
      <dgm:prSet presAssocID="{003796D1-B18F-4BB7-B0EE-9025A542A3E7}" presName="root" presStyleCnt="0">
        <dgm:presLayoutVars>
          <dgm:dir/>
          <dgm:resizeHandles val="exact"/>
        </dgm:presLayoutVars>
      </dgm:prSet>
      <dgm:spPr/>
    </dgm:pt>
    <dgm:pt modelId="{3039D7A1-C7BA-4512-8532-06B11BE533D8}" type="pres">
      <dgm:prSet presAssocID="{13E04124-7912-479D-AB19-25AA98D23C8F}" presName="compNode" presStyleCnt="0"/>
      <dgm:spPr/>
    </dgm:pt>
    <dgm:pt modelId="{5B75908E-DD63-49CA-BDC0-772E63EDD287}" type="pres">
      <dgm:prSet presAssocID="{13E04124-7912-479D-AB19-25AA98D23C8F}" presName="bgRect" presStyleLbl="bgShp" presStyleIdx="0" presStyleCnt="3"/>
      <dgm:spPr/>
    </dgm:pt>
    <dgm:pt modelId="{2488EEAE-71A2-4109-BF68-CBA592368D4C}" type="pres">
      <dgm:prSet presAssocID="{13E04124-7912-479D-AB19-25AA98D23C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BB194E1-B2B5-49BD-970B-A34A1BDF3F28}" type="pres">
      <dgm:prSet presAssocID="{13E04124-7912-479D-AB19-25AA98D23C8F}" presName="spaceRect" presStyleCnt="0"/>
      <dgm:spPr/>
    </dgm:pt>
    <dgm:pt modelId="{EFEAE509-1385-49E9-B40B-BA5EC53F965D}" type="pres">
      <dgm:prSet presAssocID="{13E04124-7912-479D-AB19-25AA98D23C8F}" presName="parTx" presStyleLbl="revTx" presStyleIdx="0" presStyleCnt="3">
        <dgm:presLayoutVars>
          <dgm:chMax val="0"/>
          <dgm:chPref val="0"/>
        </dgm:presLayoutVars>
      </dgm:prSet>
      <dgm:spPr/>
    </dgm:pt>
    <dgm:pt modelId="{17643888-44AB-4F66-BA3F-F7F9B6E4CBD6}" type="pres">
      <dgm:prSet presAssocID="{6496E061-EC5C-4A08-869D-51C0464D3D9D}" presName="sibTrans" presStyleCnt="0"/>
      <dgm:spPr/>
    </dgm:pt>
    <dgm:pt modelId="{955F5E6B-FED0-4503-8882-E9EBEFB08295}" type="pres">
      <dgm:prSet presAssocID="{51719A7D-42FD-4E50-B024-3F87A2E2BB1D}" presName="compNode" presStyleCnt="0"/>
      <dgm:spPr/>
    </dgm:pt>
    <dgm:pt modelId="{7A9A1CC9-D83E-4446-B243-3AC5D2325F12}" type="pres">
      <dgm:prSet presAssocID="{51719A7D-42FD-4E50-B024-3F87A2E2BB1D}" presName="bgRect" presStyleLbl="bgShp" presStyleIdx="1" presStyleCnt="3"/>
      <dgm:spPr/>
    </dgm:pt>
    <dgm:pt modelId="{111558B0-6B56-4458-9EE4-6CD7E45932C5}" type="pres">
      <dgm:prSet presAssocID="{51719A7D-42FD-4E50-B024-3F87A2E2BB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C5EED205-670E-4E46-BB1A-0CFD39E28FAA}" type="pres">
      <dgm:prSet presAssocID="{51719A7D-42FD-4E50-B024-3F87A2E2BB1D}" presName="spaceRect" presStyleCnt="0"/>
      <dgm:spPr/>
    </dgm:pt>
    <dgm:pt modelId="{96A42470-68FF-4AB9-AE39-8F970794CF68}" type="pres">
      <dgm:prSet presAssocID="{51719A7D-42FD-4E50-B024-3F87A2E2BB1D}" presName="parTx" presStyleLbl="revTx" presStyleIdx="1" presStyleCnt="3">
        <dgm:presLayoutVars>
          <dgm:chMax val="0"/>
          <dgm:chPref val="0"/>
        </dgm:presLayoutVars>
      </dgm:prSet>
      <dgm:spPr/>
    </dgm:pt>
    <dgm:pt modelId="{ACDD4DBF-E2E1-4E70-9824-38E2D98834CE}" type="pres">
      <dgm:prSet presAssocID="{03BBAB1D-C0A9-4C31-BE2D-508F0F899052}" presName="sibTrans" presStyleCnt="0"/>
      <dgm:spPr/>
    </dgm:pt>
    <dgm:pt modelId="{84CB325C-4548-4476-84F0-13578768C083}" type="pres">
      <dgm:prSet presAssocID="{1F1A791A-6EF2-40A4-B21F-A440B855638B}" presName="compNode" presStyleCnt="0"/>
      <dgm:spPr/>
    </dgm:pt>
    <dgm:pt modelId="{2BC579E9-277A-4245-831E-CB33BD64094C}" type="pres">
      <dgm:prSet presAssocID="{1F1A791A-6EF2-40A4-B21F-A440B855638B}" presName="bgRect" presStyleLbl="bgShp" presStyleIdx="2" presStyleCnt="3"/>
      <dgm:spPr/>
    </dgm:pt>
    <dgm:pt modelId="{E4B8082E-C112-4282-94BA-405D6EEB02E0}" type="pres">
      <dgm:prSet presAssocID="{1F1A791A-6EF2-40A4-B21F-A440B85563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1299BF5C-20C0-45AD-BEF3-6B17EBFF92C6}" type="pres">
      <dgm:prSet presAssocID="{1F1A791A-6EF2-40A4-B21F-A440B855638B}" presName="spaceRect" presStyleCnt="0"/>
      <dgm:spPr/>
    </dgm:pt>
    <dgm:pt modelId="{DD728631-D7CC-47DD-940A-D633CB91014B}" type="pres">
      <dgm:prSet presAssocID="{1F1A791A-6EF2-40A4-B21F-A440B855638B}" presName="parTx" presStyleLbl="revTx" presStyleIdx="2" presStyleCnt="3">
        <dgm:presLayoutVars>
          <dgm:chMax val="0"/>
          <dgm:chPref val="0"/>
        </dgm:presLayoutVars>
      </dgm:prSet>
      <dgm:spPr/>
    </dgm:pt>
  </dgm:ptLst>
  <dgm:cxnLst>
    <dgm:cxn modelId="{B2282E07-EA03-4F4A-9B39-44A3FB9DA0E2}" type="presOf" srcId="{003796D1-B18F-4BB7-B0EE-9025A542A3E7}" destId="{714654E2-4A56-467E-B44D-126BBFD78109}" srcOrd="0" destOrd="0" presId="urn:microsoft.com/office/officeart/2018/2/layout/IconVerticalSolidList"/>
    <dgm:cxn modelId="{FCDFD548-E22D-4832-81E8-14B5E7B2C704}" srcId="{003796D1-B18F-4BB7-B0EE-9025A542A3E7}" destId="{1F1A791A-6EF2-40A4-B21F-A440B855638B}" srcOrd="2" destOrd="0" parTransId="{36E83CCE-332F-41FA-BF53-7352CCD5E8DF}" sibTransId="{02C06950-5A58-4FBC-9ECE-26BD6A207D48}"/>
    <dgm:cxn modelId="{F947A28C-996E-41DB-A6E6-1010CF291795}" type="presOf" srcId="{51719A7D-42FD-4E50-B024-3F87A2E2BB1D}" destId="{96A42470-68FF-4AB9-AE39-8F970794CF68}" srcOrd="0" destOrd="0" presId="urn:microsoft.com/office/officeart/2018/2/layout/IconVerticalSolidList"/>
    <dgm:cxn modelId="{56B248BA-D6E5-4210-98D0-64B12DC788ED}" srcId="{003796D1-B18F-4BB7-B0EE-9025A542A3E7}" destId="{51719A7D-42FD-4E50-B024-3F87A2E2BB1D}" srcOrd="1" destOrd="0" parTransId="{26990B17-282D-47F8-B246-A806E994B616}" sibTransId="{03BBAB1D-C0A9-4C31-BE2D-508F0F899052}"/>
    <dgm:cxn modelId="{8BE1B2C4-011B-4DF2-84B8-7F0766848636}" type="presOf" srcId="{1F1A791A-6EF2-40A4-B21F-A440B855638B}" destId="{DD728631-D7CC-47DD-940A-D633CB91014B}" srcOrd="0" destOrd="0" presId="urn:microsoft.com/office/officeart/2018/2/layout/IconVerticalSolidList"/>
    <dgm:cxn modelId="{3374FEC5-2F32-4C7A-A9FD-A3FF45606097}" type="presOf" srcId="{13E04124-7912-479D-AB19-25AA98D23C8F}" destId="{EFEAE509-1385-49E9-B40B-BA5EC53F965D}" srcOrd="0" destOrd="0" presId="urn:microsoft.com/office/officeart/2018/2/layout/IconVerticalSolidList"/>
    <dgm:cxn modelId="{7DF79CF9-FF4F-4CE9-B574-749C62E46409}" srcId="{003796D1-B18F-4BB7-B0EE-9025A542A3E7}" destId="{13E04124-7912-479D-AB19-25AA98D23C8F}" srcOrd="0" destOrd="0" parTransId="{6739DB82-9440-4E64-9B25-129CD2DFE4D5}" sibTransId="{6496E061-EC5C-4A08-869D-51C0464D3D9D}"/>
    <dgm:cxn modelId="{F7A8CBA4-4509-4DBB-9287-2C601A416A9B}" type="presParOf" srcId="{714654E2-4A56-467E-B44D-126BBFD78109}" destId="{3039D7A1-C7BA-4512-8532-06B11BE533D8}" srcOrd="0" destOrd="0" presId="urn:microsoft.com/office/officeart/2018/2/layout/IconVerticalSolidList"/>
    <dgm:cxn modelId="{2D8D5BAB-F067-4F4B-BCE5-72A3C5F3F875}" type="presParOf" srcId="{3039D7A1-C7BA-4512-8532-06B11BE533D8}" destId="{5B75908E-DD63-49CA-BDC0-772E63EDD287}" srcOrd="0" destOrd="0" presId="urn:microsoft.com/office/officeart/2018/2/layout/IconVerticalSolidList"/>
    <dgm:cxn modelId="{6FA3E499-6247-4743-B8DD-5E3678C58FD3}" type="presParOf" srcId="{3039D7A1-C7BA-4512-8532-06B11BE533D8}" destId="{2488EEAE-71A2-4109-BF68-CBA592368D4C}" srcOrd="1" destOrd="0" presId="urn:microsoft.com/office/officeart/2018/2/layout/IconVerticalSolidList"/>
    <dgm:cxn modelId="{B0DA585F-5959-4772-946D-80D5484EF88F}" type="presParOf" srcId="{3039D7A1-C7BA-4512-8532-06B11BE533D8}" destId="{0BB194E1-B2B5-49BD-970B-A34A1BDF3F28}" srcOrd="2" destOrd="0" presId="urn:microsoft.com/office/officeart/2018/2/layout/IconVerticalSolidList"/>
    <dgm:cxn modelId="{88BA4BD2-C7D3-4FF0-A19B-DFE60A87FCF6}" type="presParOf" srcId="{3039D7A1-C7BA-4512-8532-06B11BE533D8}" destId="{EFEAE509-1385-49E9-B40B-BA5EC53F965D}" srcOrd="3" destOrd="0" presId="urn:microsoft.com/office/officeart/2018/2/layout/IconVerticalSolidList"/>
    <dgm:cxn modelId="{B4A55958-E98E-4318-8FB0-55BB349703B8}" type="presParOf" srcId="{714654E2-4A56-467E-B44D-126BBFD78109}" destId="{17643888-44AB-4F66-BA3F-F7F9B6E4CBD6}" srcOrd="1" destOrd="0" presId="urn:microsoft.com/office/officeart/2018/2/layout/IconVerticalSolidList"/>
    <dgm:cxn modelId="{7CF39B48-5C3A-4374-8820-CA3489B8AA76}" type="presParOf" srcId="{714654E2-4A56-467E-B44D-126BBFD78109}" destId="{955F5E6B-FED0-4503-8882-E9EBEFB08295}" srcOrd="2" destOrd="0" presId="urn:microsoft.com/office/officeart/2018/2/layout/IconVerticalSolidList"/>
    <dgm:cxn modelId="{D3EA8B94-54DE-4DF8-BB1F-5D9A61E7E8E6}" type="presParOf" srcId="{955F5E6B-FED0-4503-8882-E9EBEFB08295}" destId="{7A9A1CC9-D83E-4446-B243-3AC5D2325F12}" srcOrd="0" destOrd="0" presId="urn:microsoft.com/office/officeart/2018/2/layout/IconVerticalSolidList"/>
    <dgm:cxn modelId="{B4870245-8670-4698-9FA9-499334C5CE06}" type="presParOf" srcId="{955F5E6B-FED0-4503-8882-E9EBEFB08295}" destId="{111558B0-6B56-4458-9EE4-6CD7E45932C5}" srcOrd="1" destOrd="0" presId="urn:microsoft.com/office/officeart/2018/2/layout/IconVerticalSolidList"/>
    <dgm:cxn modelId="{29D75F4A-620B-4277-A0A3-E3B12DC40FEB}" type="presParOf" srcId="{955F5E6B-FED0-4503-8882-E9EBEFB08295}" destId="{C5EED205-670E-4E46-BB1A-0CFD39E28FAA}" srcOrd="2" destOrd="0" presId="urn:microsoft.com/office/officeart/2018/2/layout/IconVerticalSolidList"/>
    <dgm:cxn modelId="{99439679-E9DF-4360-96F6-0778D8125CE9}" type="presParOf" srcId="{955F5E6B-FED0-4503-8882-E9EBEFB08295}" destId="{96A42470-68FF-4AB9-AE39-8F970794CF68}" srcOrd="3" destOrd="0" presId="urn:microsoft.com/office/officeart/2018/2/layout/IconVerticalSolidList"/>
    <dgm:cxn modelId="{5E578BE3-EF1C-4B11-B302-AF10EA41B36D}" type="presParOf" srcId="{714654E2-4A56-467E-B44D-126BBFD78109}" destId="{ACDD4DBF-E2E1-4E70-9824-38E2D98834CE}" srcOrd="3" destOrd="0" presId="urn:microsoft.com/office/officeart/2018/2/layout/IconVerticalSolidList"/>
    <dgm:cxn modelId="{31C57FB5-5DBD-4B46-9882-D3C6C265F1BC}" type="presParOf" srcId="{714654E2-4A56-467E-B44D-126BBFD78109}" destId="{84CB325C-4548-4476-84F0-13578768C083}" srcOrd="4" destOrd="0" presId="urn:microsoft.com/office/officeart/2018/2/layout/IconVerticalSolidList"/>
    <dgm:cxn modelId="{1300DD49-23DF-41A6-9ED8-287876996C2E}" type="presParOf" srcId="{84CB325C-4548-4476-84F0-13578768C083}" destId="{2BC579E9-277A-4245-831E-CB33BD64094C}" srcOrd="0" destOrd="0" presId="urn:microsoft.com/office/officeart/2018/2/layout/IconVerticalSolidList"/>
    <dgm:cxn modelId="{86D10C7F-D34A-4AAC-B9BD-06E572F49A1C}" type="presParOf" srcId="{84CB325C-4548-4476-84F0-13578768C083}" destId="{E4B8082E-C112-4282-94BA-405D6EEB02E0}" srcOrd="1" destOrd="0" presId="urn:microsoft.com/office/officeart/2018/2/layout/IconVerticalSolidList"/>
    <dgm:cxn modelId="{FDF3E57D-78CD-41EE-892C-589882E68BF3}" type="presParOf" srcId="{84CB325C-4548-4476-84F0-13578768C083}" destId="{1299BF5C-20C0-45AD-BEF3-6B17EBFF92C6}" srcOrd="2" destOrd="0" presId="urn:microsoft.com/office/officeart/2018/2/layout/IconVerticalSolidList"/>
    <dgm:cxn modelId="{258EFA8F-2302-4E75-A194-A947912EB43C}" type="presParOf" srcId="{84CB325C-4548-4476-84F0-13578768C083}" destId="{DD728631-D7CC-47DD-940A-D633CB9101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61DC7D-3C4E-43DD-B5B0-4E0BB4D15B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1A2BF3-2ADC-4785-A5E3-A909F35563F6}">
      <dgm:prSet/>
      <dgm:spPr/>
      <dgm:t>
        <a:bodyPr/>
        <a:lstStyle/>
        <a:p>
          <a:r>
            <a:rPr lang="en-US"/>
            <a:t>Completeness: The degree to which the report provides all the info readers need in langue they understand</a:t>
          </a:r>
        </a:p>
      </dgm:t>
    </dgm:pt>
    <dgm:pt modelId="{B96CE975-3D41-4FEF-848B-38EF997ADA5F}" type="parTrans" cxnId="{EEAA8E74-55BC-412F-8006-C2D64E368169}">
      <dgm:prSet/>
      <dgm:spPr/>
      <dgm:t>
        <a:bodyPr/>
        <a:lstStyle/>
        <a:p>
          <a:endParaRPr lang="en-US"/>
        </a:p>
      </dgm:t>
    </dgm:pt>
    <dgm:pt modelId="{6922A189-5531-4E22-9E6E-72DBA78D98D2}" type="sibTrans" cxnId="{EEAA8E74-55BC-412F-8006-C2D64E368169}">
      <dgm:prSet/>
      <dgm:spPr/>
      <dgm:t>
        <a:bodyPr/>
        <a:lstStyle/>
        <a:p>
          <a:endParaRPr lang="en-US"/>
        </a:p>
      </dgm:t>
    </dgm:pt>
    <dgm:pt modelId="{E6CD6E3D-DF2E-467D-9071-4221A4EDE07D}">
      <dgm:prSet/>
      <dgm:spPr/>
      <dgm:t>
        <a:bodyPr/>
        <a:lstStyle/>
        <a:p>
          <a:r>
            <a:rPr lang="en-US"/>
            <a:t>A written report must be complete… without being too complete. The trick is to determine what really matters and what ought to be shifted to an appendix or left out entirely (caution).</a:t>
          </a:r>
        </a:p>
      </dgm:t>
    </dgm:pt>
    <dgm:pt modelId="{22380C5F-F34A-4E38-A9CD-11F8660D782A}" type="parTrans" cxnId="{12AFA76A-A482-4FEB-9DC5-324B2607E043}">
      <dgm:prSet/>
      <dgm:spPr/>
      <dgm:t>
        <a:bodyPr/>
        <a:lstStyle/>
        <a:p>
          <a:endParaRPr lang="en-US"/>
        </a:p>
      </dgm:t>
    </dgm:pt>
    <dgm:pt modelId="{DC9FDF8E-946E-4872-BEDB-07C599EE877C}" type="sibTrans" cxnId="{12AFA76A-A482-4FEB-9DC5-324B2607E043}">
      <dgm:prSet/>
      <dgm:spPr/>
      <dgm:t>
        <a:bodyPr/>
        <a:lstStyle/>
        <a:p>
          <a:endParaRPr lang="en-US"/>
        </a:p>
      </dgm:t>
    </dgm:pt>
    <dgm:pt modelId="{FDD8AF1E-B9FB-49D0-BBFF-BBA2159E21A1}" type="pres">
      <dgm:prSet presAssocID="{E261DC7D-3C4E-43DD-B5B0-4E0BB4D15B21}" presName="root" presStyleCnt="0">
        <dgm:presLayoutVars>
          <dgm:dir/>
          <dgm:resizeHandles val="exact"/>
        </dgm:presLayoutVars>
      </dgm:prSet>
      <dgm:spPr/>
    </dgm:pt>
    <dgm:pt modelId="{9DBA2259-441D-47C2-881D-16287558FBE3}" type="pres">
      <dgm:prSet presAssocID="{BC1A2BF3-2ADC-4785-A5E3-A909F35563F6}" presName="compNode" presStyleCnt="0"/>
      <dgm:spPr/>
    </dgm:pt>
    <dgm:pt modelId="{70257F59-450D-4CD6-8ED9-5483F08E6DED}" type="pres">
      <dgm:prSet presAssocID="{BC1A2BF3-2ADC-4785-A5E3-A909F35563F6}" presName="bgRect" presStyleLbl="bgShp" presStyleIdx="0" presStyleCnt="2"/>
      <dgm:spPr/>
    </dgm:pt>
    <dgm:pt modelId="{E57E57C2-183F-4C80-9709-B3135E35681A}" type="pres">
      <dgm:prSet presAssocID="{BC1A2BF3-2ADC-4785-A5E3-A909F35563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64BA8C41-9B9A-4FFD-9A90-4AB3813FBCC6}" type="pres">
      <dgm:prSet presAssocID="{BC1A2BF3-2ADC-4785-A5E3-A909F35563F6}" presName="spaceRect" presStyleCnt="0"/>
      <dgm:spPr/>
    </dgm:pt>
    <dgm:pt modelId="{2F9AA7D9-CBDE-4B14-9E31-A739E358F327}" type="pres">
      <dgm:prSet presAssocID="{BC1A2BF3-2ADC-4785-A5E3-A909F35563F6}" presName="parTx" presStyleLbl="revTx" presStyleIdx="0" presStyleCnt="2">
        <dgm:presLayoutVars>
          <dgm:chMax val="0"/>
          <dgm:chPref val="0"/>
        </dgm:presLayoutVars>
      </dgm:prSet>
      <dgm:spPr/>
    </dgm:pt>
    <dgm:pt modelId="{3A648EBF-76A6-4A26-AE61-7F1B0BF68480}" type="pres">
      <dgm:prSet presAssocID="{6922A189-5531-4E22-9E6E-72DBA78D98D2}" presName="sibTrans" presStyleCnt="0"/>
      <dgm:spPr/>
    </dgm:pt>
    <dgm:pt modelId="{68B48AA8-BE5E-4972-8E49-61490B34A3C2}" type="pres">
      <dgm:prSet presAssocID="{E6CD6E3D-DF2E-467D-9071-4221A4EDE07D}" presName="compNode" presStyleCnt="0"/>
      <dgm:spPr/>
    </dgm:pt>
    <dgm:pt modelId="{874B60C8-2A8E-4D58-A2ED-517663EE8E1B}" type="pres">
      <dgm:prSet presAssocID="{E6CD6E3D-DF2E-467D-9071-4221A4EDE07D}" presName="bgRect" presStyleLbl="bgShp" presStyleIdx="1" presStyleCnt="2"/>
      <dgm:spPr/>
    </dgm:pt>
    <dgm:pt modelId="{8698C902-D49F-464F-AF86-829B06AFA5C9}" type="pres">
      <dgm:prSet presAssocID="{E6CD6E3D-DF2E-467D-9071-4221A4EDE0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AEF7B48F-DC1F-4EFB-81BF-9FB62542545E}" type="pres">
      <dgm:prSet presAssocID="{E6CD6E3D-DF2E-467D-9071-4221A4EDE07D}" presName="spaceRect" presStyleCnt="0"/>
      <dgm:spPr/>
    </dgm:pt>
    <dgm:pt modelId="{3B34112E-C9D9-4937-AAA9-BD7EF6E8840B}" type="pres">
      <dgm:prSet presAssocID="{E6CD6E3D-DF2E-467D-9071-4221A4EDE07D}" presName="parTx" presStyleLbl="revTx" presStyleIdx="1" presStyleCnt="2">
        <dgm:presLayoutVars>
          <dgm:chMax val="0"/>
          <dgm:chPref val="0"/>
        </dgm:presLayoutVars>
      </dgm:prSet>
      <dgm:spPr/>
    </dgm:pt>
  </dgm:ptLst>
  <dgm:cxnLst>
    <dgm:cxn modelId="{12AFA76A-A482-4FEB-9DC5-324B2607E043}" srcId="{E261DC7D-3C4E-43DD-B5B0-4E0BB4D15B21}" destId="{E6CD6E3D-DF2E-467D-9071-4221A4EDE07D}" srcOrd="1" destOrd="0" parTransId="{22380C5F-F34A-4E38-A9CD-11F8660D782A}" sibTransId="{DC9FDF8E-946E-4872-BEDB-07C599EE877C}"/>
    <dgm:cxn modelId="{EEAA8E74-55BC-412F-8006-C2D64E368169}" srcId="{E261DC7D-3C4E-43DD-B5B0-4E0BB4D15B21}" destId="{BC1A2BF3-2ADC-4785-A5E3-A909F35563F6}" srcOrd="0" destOrd="0" parTransId="{B96CE975-3D41-4FEF-848B-38EF997ADA5F}" sibTransId="{6922A189-5531-4E22-9E6E-72DBA78D98D2}"/>
    <dgm:cxn modelId="{299E399E-C5E4-459D-8C41-B1B822B9B351}" type="presOf" srcId="{E261DC7D-3C4E-43DD-B5B0-4E0BB4D15B21}" destId="{FDD8AF1E-B9FB-49D0-BBFF-BBA2159E21A1}" srcOrd="0" destOrd="0" presId="urn:microsoft.com/office/officeart/2018/2/layout/IconVerticalSolidList"/>
    <dgm:cxn modelId="{B6112AC1-B1E3-4DB1-927A-44E3E30BFD48}" type="presOf" srcId="{BC1A2BF3-2ADC-4785-A5E3-A909F35563F6}" destId="{2F9AA7D9-CBDE-4B14-9E31-A739E358F327}" srcOrd="0" destOrd="0" presId="urn:microsoft.com/office/officeart/2018/2/layout/IconVerticalSolidList"/>
    <dgm:cxn modelId="{C06A93D1-17AB-45C5-88EE-30498933B96E}" type="presOf" srcId="{E6CD6E3D-DF2E-467D-9071-4221A4EDE07D}" destId="{3B34112E-C9D9-4937-AAA9-BD7EF6E8840B}" srcOrd="0" destOrd="0" presId="urn:microsoft.com/office/officeart/2018/2/layout/IconVerticalSolidList"/>
    <dgm:cxn modelId="{A3172363-E1B2-4DDB-BA96-190CE30A7A29}" type="presParOf" srcId="{FDD8AF1E-B9FB-49D0-BBFF-BBA2159E21A1}" destId="{9DBA2259-441D-47C2-881D-16287558FBE3}" srcOrd="0" destOrd="0" presId="urn:microsoft.com/office/officeart/2018/2/layout/IconVerticalSolidList"/>
    <dgm:cxn modelId="{5843E335-C244-4B4B-B243-BEFFFF27704B}" type="presParOf" srcId="{9DBA2259-441D-47C2-881D-16287558FBE3}" destId="{70257F59-450D-4CD6-8ED9-5483F08E6DED}" srcOrd="0" destOrd="0" presId="urn:microsoft.com/office/officeart/2018/2/layout/IconVerticalSolidList"/>
    <dgm:cxn modelId="{9D41A80F-190F-4CE3-B372-96C2AF4EC88B}" type="presParOf" srcId="{9DBA2259-441D-47C2-881D-16287558FBE3}" destId="{E57E57C2-183F-4C80-9709-B3135E35681A}" srcOrd="1" destOrd="0" presId="urn:microsoft.com/office/officeart/2018/2/layout/IconVerticalSolidList"/>
    <dgm:cxn modelId="{597C929D-0107-4D34-B682-F58B8BEBA3FB}" type="presParOf" srcId="{9DBA2259-441D-47C2-881D-16287558FBE3}" destId="{64BA8C41-9B9A-4FFD-9A90-4AB3813FBCC6}" srcOrd="2" destOrd="0" presId="urn:microsoft.com/office/officeart/2018/2/layout/IconVerticalSolidList"/>
    <dgm:cxn modelId="{AD79BCCC-A1EE-47FD-BC89-33674261B243}" type="presParOf" srcId="{9DBA2259-441D-47C2-881D-16287558FBE3}" destId="{2F9AA7D9-CBDE-4B14-9E31-A739E358F327}" srcOrd="3" destOrd="0" presId="urn:microsoft.com/office/officeart/2018/2/layout/IconVerticalSolidList"/>
    <dgm:cxn modelId="{340DD9D6-EF24-4141-8F18-B0DA88D29BB0}" type="presParOf" srcId="{FDD8AF1E-B9FB-49D0-BBFF-BBA2159E21A1}" destId="{3A648EBF-76A6-4A26-AE61-7F1B0BF68480}" srcOrd="1" destOrd="0" presId="urn:microsoft.com/office/officeart/2018/2/layout/IconVerticalSolidList"/>
    <dgm:cxn modelId="{3B239EA5-B8EA-4992-8725-20944455348A}" type="presParOf" srcId="{FDD8AF1E-B9FB-49D0-BBFF-BBA2159E21A1}" destId="{68B48AA8-BE5E-4972-8E49-61490B34A3C2}" srcOrd="2" destOrd="0" presId="urn:microsoft.com/office/officeart/2018/2/layout/IconVerticalSolidList"/>
    <dgm:cxn modelId="{0A2380C8-2509-4CE7-B8F8-5B7054DB5EE0}" type="presParOf" srcId="{68B48AA8-BE5E-4972-8E49-61490B34A3C2}" destId="{874B60C8-2A8E-4D58-A2ED-517663EE8E1B}" srcOrd="0" destOrd="0" presId="urn:microsoft.com/office/officeart/2018/2/layout/IconVerticalSolidList"/>
    <dgm:cxn modelId="{6E53E659-1EBB-4037-B77D-A4CE727CA16F}" type="presParOf" srcId="{68B48AA8-BE5E-4972-8E49-61490B34A3C2}" destId="{8698C902-D49F-464F-AF86-829B06AFA5C9}" srcOrd="1" destOrd="0" presId="urn:microsoft.com/office/officeart/2018/2/layout/IconVerticalSolidList"/>
    <dgm:cxn modelId="{FEE6D8AC-E77C-438B-9AA6-7717EA2C50AF}" type="presParOf" srcId="{68B48AA8-BE5E-4972-8E49-61490B34A3C2}" destId="{AEF7B48F-DC1F-4EFB-81BF-9FB62542545E}" srcOrd="2" destOrd="0" presId="urn:microsoft.com/office/officeart/2018/2/layout/IconVerticalSolidList"/>
    <dgm:cxn modelId="{BBCEE462-1CE0-47CB-BF9D-9576D22FD66B}" type="presParOf" srcId="{68B48AA8-BE5E-4972-8E49-61490B34A3C2}" destId="{3B34112E-C9D9-4937-AAA9-BD7EF6E884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5908E-DD63-49CA-BDC0-772E63EDD287}">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8EEAE-71A2-4109-BF68-CBA592368D4C}">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EAE509-1385-49E9-B40B-BA5EC53F965D}">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Discuss three writing standards that a report should meet if it is to communicate effectively with readers </a:t>
          </a:r>
        </a:p>
      </dsp:txBody>
      <dsp:txXfrm>
        <a:off x="1838352" y="680"/>
        <a:ext cx="4430685" cy="1591647"/>
      </dsp:txXfrm>
    </dsp:sp>
    <dsp:sp modelId="{7A9A1CC9-D83E-4446-B243-3AC5D2325F12}">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558B0-6B56-4458-9EE4-6CD7E45932C5}">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42470-68FF-4AB9-AE39-8F970794CF68}">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Outline the main elements that make up a standard research report</a:t>
          </a:r>
        </a:p>
      </dsp:txBody>
      <dsp:txXfrm>
        <a:off x="1838352" y="1990238"/>
        <a:ext cx="4430685" cy="1591647"/>
      </dsp:txXfrm>
    </dsp:sp>
    <dsp:sp modelId="{2BC579E9-277A-4245-831E-CB33BD64094C}">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8082E-C112-4282-94BA-405D6EEB02E0}">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28631-D7CC-47DD-940A-D633CB91014B}">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Explain the kind of info contained in the executive summary </a:t>
          </a:r>
        </a:p>
      </dsp:txBody>
      <dsp:txXfrm>
        <a:off x="1838352" y="3979797"/>
        <a:ext cx="4430685" cy="1591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57F59-450D-4CD6-8ED9-5483F08E6DED}">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E57C2-183F-4C80-9709-B3135E35681A}">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9AA7D9-CBDE-4B14-9E31-A739E358F32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Completeness: The degree to which the report provides all the info readers need in langue they understand</a:t>
          </a:r>
        </a:p>
      </dsp:txBody>
      <dsp:txXfrm>
        <a:off x="1509882" y="708097"/>
        <a:ext cx="9005717" cy="1307257"/>
      </dsp:txXfrm>
    </dsp:sp>
    <dsp:sp modelId="{874B60C8-2A8E-4D58-A2ED-517663EE8E1B}">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8C902-D49F-464F-AF86-829B06AFA5C9}">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4112E-C9D9-4937-AAA9-BD7EF6E8840B}">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A written report must be complete… without being too complete. The trick is to determine what really matters and what ought to be shifted to an appendix or left out entirely (caution).</a:t>
          </a:r>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8/14/2021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Strategic omission.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27557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40370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8/14/2021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8/14/2021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20: The Written Research Report</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885A2DD8-4BED-45EA-870C-D86705562649}"/>
              </a:ext>
            </a:extLst>
          </p:cNvPr>
          <p:cNvSpPr>
            <a:spLocks noGrp="1"/>
          </p:cNvSpPr>
          <p:nvPr/>
        </p:nvSpPr>
        <p:spPr bwMode="auto">
          <a:xfrm>
            <a:off x="4776788" y="642938"/>
            <a:ext cx="6780213" cy="58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800" b="1"/>
              <a:t>Exhibit 20.2  </a:t>
            </a:r>
            <a:r>
              <a:rPr lang="en-US" sz="2800"/>
              <a:t>Written Research Report Outline</a:t>
            </a:r>
          </a:p>
        </p:txBody>
      </p:sp>
      <p:sp>
        <p:nvSpPr>
          <p:cNvPr id="5" name="Content Placeholder 3">
            <a:extLst>
              <a:ext uri="{FF2B5EF4-FFF2-40B4-BE49-F238E27FC236}">
                <a16:creationId xmlns:a16="http://schemas.microsoft.com/office/drawing/2014/main" id="{77105516-952B-4344-9814-4CBB1B4C143C}"/>
              </a:ext>
            </a:extLst>
          </p:cNvPr>
          <p:cNvSpPr>
            <a:spLocks noGrp="1"/>
          </p:cNvSpPr>
          <p:nvPr/>
        </p:nvSpPr>
        <p:spPr bwMode="auto">
          <a:xfrm>
            <a:off x="4776788" y="1292225"/>
            <a:ext cx="6780213" cy="4919663"/>
          </a:xfrm>
          <a:prstGeom prst="rect">
            <a:avLst/>
          </a:prstGeom>
          <a:solidFill>
            <a:srgbClr val="DDF0D7"/>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457200" indent="-457200">
              <a:lnSpc>
                <a:spcPct val="90000"/>
              </a:lnSpc>
              <a:spcBef>
                <a:spcPts val="200"/>
              </a:spcBef>
              <a:buAutoNum type="alphaUcParenBoth"/>
            </a:pPr>
            <a:r>
              <a:rPr lang="en-US" sz="1800"/>
              <a:t>Title page</a:t>
            </a:r>
          </a:p>
          <a:p>
            <a:pPr marL="457200" indent="-457200">
              <a:lnSpc>
                <a:spcPct val="90000"/>
              </a:lnSpc>
              <a:spcBef>
                <a:spcPts val="200"/>
              </a:spcBef>
              <a:buAutoNum type="alphaUcParenBoth"/>
            </a:pPr>
            <a:r>
              <a:rPr lang="en-US" sz="1800"/>
              <a:t>Table of contents</a:t>
            </a:r>
          </a:p>
          <a:p>
            <a:pPr marL="457200" indent="-457200">
              <a:lnSpc>
                <a:spcPct val="90000"/>
              </a:lnSpc>
              <a:spcBef>
                <a:spcPts val="200"/>
              </a:spcBef>
              <a:buAutoNum type="alphaUcParenBoth"/>
            </a:pPr>
            <a:r>
              <a:rPr lang="en-US" sz="1800"/>
              <a:t>Executive summary</a:t>
            </a:r>
          </a:p>
          <a:p>
            <a:pPr marL="457200" indent="-457200">
              <a:lnSpc>
                <a:spcPct val="90000"/>
              </a:lnSpc>
              <a:spcBef>
                <a:spcPts val="200"/>
              </a:spcBef>
              <a:buAutoNum type="alphaUcParenBoth"/>
            </a:pPr>
            <a:r>
              <a:rPr lang="en-US" sz="1800"/>
              <a:t>Introduction</a:t>
            </a:r>
          </a:p>
          <a:p>
            <a:pPr marL="457200" indent="-457200">
              <a:lnSpc>
                <a:spcPct val="90000"/>
              </a:lnSpc>
              <a:spcBef>
                <a:spcPts val="200"/>
              </a:spcBef>
              <a:buAutoNum type="alphaUcParenBoth"/>
            </a:pPr>
            <a:r>
              <a:rPr lang="en-US" sz="1800"/>
              <a:t>Method</a:t>
            </a:r>
          </a:p>
          <a:p>
            <a:pPr marL="457200" indent="-457200">
              <a:lnSpc>
                <a:spcPct val="90000"/>
              </a:lnSpc>
              <a:spcBef>
                <a:spcPts val="200"/>
              </a:spcBef>
              <a:buAutoNum type="alphaUcParenBoth"/>
            </a:pPr>
            <a:r>
              <a:rPr lang="en-US" sz="1800"/>
              <a:t>Results</a:t>
            </a:r>
          </a:p>
          <a:p>
            <a:pPr marL="822960" lvl="1" indent="-274320">
              <a:lnSpc>
                <a:spcPct val="90000"/>
              </a:lnSpc>
              <a:spcBef>
                <a:spcPts val="200"/>
              </a:spcBef>
              <a:buFont typeface="+mj-lt"/>
              <a:buAutoNum type="alphaLcPeriod"/>
            </a:pPr>
            <a:r>
              <a:rPr lang="en-US" sz="1800"/>
              <a:t>Research Findings</a:t>
            </a:r>
          </a:p>
          <a:p>
            <a:pPr marL="822960" lvl="1" indent="-274320">
              <a:lnSpc>
                <a:spcPct val="90000"/>
              </a:lnSpc>
              <a:spcBef>
                <a:spcPts val="200"/>
              </a:spcBef>
              <a:buFont typeface="+mj-lt"/>
              <a:buAutoNum type="alphaLcPeriod"/>
            </a:pPr>
            <a:r>
              <a:rPr lang="en-US" sz="1800"/>
              <a:t>Limitations</a:t>
            </a:r>
          </a:p>
          <a:p>
            <a:pPr marL="457200" indent="-457200">
              <a:lnSpc>
                <a:spcPct val="90000"/>
              </a:lnSpc>
              <a:spcBef>
                <a:spcPts val="200"/>
              </a:spcBef>
              <a:buAutoNum type="alphaUcParenBoth"/>
            </a:pPr>
            <a:r>
              <a:rPr lang="en-US" sz="1800"/>
              <a:t>Conclusions and recommendations</a:t>
            </a:r>
          </a:p>
          <a:p>
            <a:pPr marL="457200" indent="-457200">
              <a:lnSpc>
                <a:spcPct val="90000"/>
              </a:lnSpc>
              <a:spcBef>
                <a:spcPts val="200"/>
              </a:spcBef>
              <a:buAutoNum type="alphaUcParenBoth"/>
            </a:pPr>
            <a:r>
              <a:rPr lang="en-US" sz="1800"/>
              <a:t>Appendices</a:t>
            </a:r>
          </a:p>
          <a:p>
            <a:pPr marL="822960" lvl="1" indent="-274320">
              <a:lnSpc>
                <a:spcPct val="90000"/>
              </a:lnSpc>
              <a:spcBef>
                <a:spcPts val="200"/>
              </a:spcBef>
              <a:buFont typeface="+mj-lt"/>
              <a:buAutoNum type="alphaLcPeriod"/>
            </a:pPr>
            <a:r>
              <a:rPr lang="en-US" sz="1800"/>
              <a:t>Copies of data collection forms</a:t>
            </a:r>
          </a:p>
          <a:p>
            <a:pPr marL="822960" lvl="1" indent="-274320">
              <a:lnSpc>
                <a:spcPct val="90000"/>
              </a:lnSpc>
              <a:spcBef>
                <a:spcPts val="200"/>
              </a:spcBef>
              <a:buFont typeface="+mj-lt"/>
              <a:buAutoNum type="alphaLcPeriod"/>
            </a:pPr>
            <a:r>
              <a:rPr lang="en-US" sz="1800"/>
              <a:t>Data collection forms with univariate results</a:t>
            </a:r>
          </a:p>
          <a:p>
            <a:pPr marL="822960" lvl="1" indent="-274320">
              <a:lnSpc>
                <a:spcPct val="90000"/>
              </a:lnSpc>
              <a:spcBef>
                <a:spcPts val="200"/>
              </a:spcBef>
              <a:buFont typeface="+mj-lt"/>
              <a:buAutoNum type="alphaLcPeriod"/>
            </a:pPr>
            <a:r>
              <a:rPr lang="en-US" sz="1800"/>
              <a:t>Codebook</a:t>
            </a:r>
          </a:p>
          <a:p>
            <a:pPr marL="822960" lvl="1" indent="-274320">
              <a:lnSpc>
                <a:spcPct val="90000"/>
              </a:lnSpc>
              <a:spcBef>
                <a:spcPts val="200"/>
              </a:spcBef>
              <a:buFont typeface="+mj-lt"/>
              <a:buAutoNum type="alphaLcPeriod"/>
            </a:pPr>
            <a:r>
              <a:rPr lang="en-US" sz="1800"/>
              <a:t>Technical appendix (if necessary)</a:t>
            </a:r>
          </a:p>
          <a:p>
            <a:pPr marL="822960" lvl="1" indent="-274320">
              <a:lnSpc>
                <a:spcPct val="90000"/>
              </a:lnSpc>
              <a:spcBef>
                <a:spcPts val="200"/>
              </a:spcBef>
              <a:buFont typeface="+mj-lt"/>
              <a:buAutoNum type="alphaLcPeriod"/>
            </a:pPr>
            <a:r>
              <a:rPr lang="en-US" sz="1800"/>
              <a:t>Exhibits not included in the body (if necessary)</a:t>
            </a:r>
          </a:p>
          <a:p>
            <a:pPr marL="822960" lvl="1" indent="-274320">
              <a:lnSpc>
                <a:spcPct val="90000"/>
              </a:lnSpc>
              <a:spcBef>
                <a:spcPts val="200"/>
              </a:spcBef>
              <a:buFont typeface="+mj-lt"/>
              <a:buAutoNum type="alphaLcPeriod"/>
            </a:pPr>
            <a:r>
              <a:rPr lang="nn-NO" sz="1800"/>
              <a:t>Data file for archival storage</a:t>
            </a:r>
          </a:p>
          <a:p>
            <a:pPr marL="822960" lvl="1" indent="-274320">
              <a:lnSpc>
                <a:spcPct val="90000"/>
              </a:lnSpc>
              <a:spcBef>
                <a:spcPts val="200"/>
              </a:spcBef>
              <a:buFont typeface="+mj-lt"/>
              <a:buAutoNum type="alphaLcPeriod"/>
            </a:pPr>
            <a:r>
              <a:rPr lang="en-US" sz="1800"/>
              <a:t>Bibliography</a:t>
            </a:r>
          </a:p>
        </p:txBody>
      </p:sp>
      <p:sp>
        <p:nvSpPr>
          <p:cNvPr id="2" name="Title 1">
            <a:extLst>
              <a:ext uri="{FF2B5EF4-FFF2-40B4-BE49-F238E27FC236}">
                <a16:creationId xmlns:a16="http://schemas.microsoft.com/office/drawing/2014/main" id="{7F76135C-E0B5-48C6-A89F-77F0A577C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Written Research Report Outline</a:t>
            </a:r>
          </a:p>
        </p:txBody>
      </p:sp>
    </p:spTree>
    <p:extLst>
      <p:ext uri="{BB962C8B-B14F-4D97-AF65-F5344CB8AC3E}">
        <p14:creationId xmlns:p14="http://schemas.microsoft.com/office/powerpoint/2010/main" val="136439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48D088D-8982-4730-A465-49EA99E63138}"/>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Executive Summary</a:t>
            </a:r>
          </a:p>
        </p:txBody>
      </p:sp>
      <p:sp>
        <p:nvSpPr>
          <p:cNvPr id="3" name="Content Placeholder 2">
            <a:extLst>
              <a:ext uri="{FF2B5EF4-FFF2-40B4-BE49-F238E27FC236}">
                <a16:creationId xmlns:a16="http://schemas.microsoft.com/office/drawing/2014/main" id="{CC92D7F9-D06D-47B0-9548-EF667EA125E8}"/>
              </a:ext>
            </a:extLst>
          </p:cNvPr>
          <p:cNvSpPr>
            <a:spLocks noGrp="1"/>
          </p:cNvSpPr>
          <p:nvPr>
            <p:ph idx="1"/>
          </p:nvPr>
        </p:nvSpPr>
        <p:spPr>
          <a:xfrm>
            <a:off x="6095999" y="882315"/>
            <a:ext cx="5254754" cy="5294647"/>
          </a:xfrm>
        </p:spPr>
        <p:txBody>
          <a:bodyPr>
            <a:normAutofit/>
          </a:bodyPr>
          <a:lstStyle/>
          <a:p>
            <a:r>
              <a:rPr lang="en-US" sz="2200"/>
              <a:t>The executive summary is the most important part of the report </a:t>
            </a:r>
          </a:p>
          <a:p>
            <a:pPr lvl="1"/>
            <a:r>
              <a:rPr lang="en-US" sz="2200"/>
              <a:t>Think about what you would most want to communicate about he project if you only had 60 seconds to do so. </a:t>
            </a:r>
          </a:p>
        </p:txBody>
      </p:sp>
      <p:sp>
        <p:nvSpPr>
          <p:cNvPr id="4" name="Content Placeholder 3">
            <a:extLst>
              <a:ext uri="{FF2B5EF4-FFF2-40B4-BE49-F238E27FC236}">
                <a16:creationId xmlns:a16="http://schemas.microsoft.com/office/drawing/2014/main" id="{F591C470-B10D-4A6E-81C3-738F8869CA50}"/>
              </a:ext>
            </a:extLst>
          </p:cNvPr>
          <p:cNvSpPr>
            <a:spLocks noGrp="1"/>
          </p:cNvSpPr>
          <p:nvPr/>
        </p:nvSpPr>
        <p:spPr bwMode="auto">
          <a:xfrm>
            <a:off x="6704076" y="4069036"/>
            <a:ext cx="4038600" cy="18288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lgn="ctr">
              <a:lnSpc>
                <a:spcPct val="75000"/>
              </a:lnSpc>
              <a:spcBef>
                <a:spcPct val="50000"/>
              </a:spcBef>
              <a:buNone/>
              <a:defRPr/>
            </a:pPr>
            <a:r>
              <a:rPr lang="en-US" sz="2400" b="1" dirty="0">
                <a:solidFill>
                  <a:schemeClr val="bg1"/>
                </a:solidFill>
              </a:rPr>
              <a:t>Introduction</a:t>
            </a:r>
          </a:p>
          <a:p>
            <a:pPr marL="0" indent="0" algn="ctr">
              <a:lnSpc>
                <a:spcPct val="75000"/>
              </a:lnSpc>
              <a:spcBef>
                <a:spcPct val="50000"/>
              </a:spcBef>
              <a:buNone/>
              <a:defRPr/>
            </a:pPr>
            <a:r>
              <a:rPr lang="en-US" sz="2400" b="1" dirty="0">
                <a:solidFill>
                  <a:schemeClr val="bg1"/>
                </a:solidFill>
              </a:rPr>
              <a:t>Results</a:t>
            </a:r>
          </a:p>
          <a:p>
            <a:pPr marL="0" indent="0" algn="ctr">
              <a:lnSpc>
                <a:spcPct val="75000"/>
              </a:lnSpc>
              <a:spcBef>
                <a:spcPct val="50000"/>
              </a:spcBef>
              <a:buNone/>
              <a:defRPr/>
            </a:pPr>
            <a:r>
              <a:rPr lang="en-US" sz="2400" b="1" dirty="0">
                <a:solidFill>
                  <a:schemeClr val="bg1"/>
                </a:solidFill>
              </a:rPr>
              <a:t>Conclusions</a:t>
            </a:r>
          </a:p>
          <a:p>
            <a:pPr marL="0" indent="0" algn="ctr">
              <a:lnSpc>
                <a:spcPct val="75000"/>
              </a:lnSpc>
              <a:spcBef>
                <a:spcPct val="50000"/>
              </a:spcBef>
              <a:buNone/>
              <a:defRPr/>
            </a:pPr>
            <a:r>
              <a:rPr lang="en-US" sz="2400" b="1" dirty="0">
                <a:solidFill>
                  <a:schemeClr val="bg1"/>
                </a:solidFill>
              </a:rPr>
              <a:t>Recommendations</a:t>
            </a:r>
            <a:endParaRPr lang="en-US" sz="2400" dirty="0">
              <a:solidFill>
                <a:schemeClr val="bg1"/>
              </a:solidFill>
            </a:endParaRPr>
          </a:p>
        </p:txBody>
      </p:sp>
    </p:spTree>
    <p:extLst>
      <p:ext uri="{BB962C8B-B14F-4D97-AF65-F5344CB8AC3E}">
        <p14:creationId xmlns:p14="http://schemas.microsoft.com/office/powerpoint/2010/main" val="64585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7B2E3-D92D-47EB-991A-FC83001F524F}"/>
              </a:ext>
            </a:extLst>
          </p:cNvPr>
          <p:cNvSpPr>
            <a:spLocks noGrp="1"/>
          </p:cNvSpPr>
          <p:nvPr>
            <p:ph type="title"/>
          </p:nvPr>
        </p:nvSpPr>
        <p:spPr>
          <a:xfrm>
            <a:off x="841248" y="548640"/>
            <a:ext cx="3600860" cy="5431536"/>
          </a:xfrm>
        </p:spPr>
        <p:txBody>
          <a:bodyPr>
            <a:normAutofit/>
          </a:bodyPr>
          <a:lstStyle/>
          <a:p>
            <a:r>
              <a:rPr lang="en-US" sz="5400"/>
              <a:t>Introduction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7E30AF-E3E7-493A-B3F5-25CF4A626500}"/>
              </a:ext>
            </a:extLst>
          </p:cNvPr>
          <p:cNvSpPr>
            <a:spLocks noGrp="1"/>
          </p:cNvSpPr>
          <p:nvPr>
            <p:ph idx="1"/>
          </p:nvPr>
        </p:nvSpPr>
        <p:spPr>
          <a:xfrm>
            <a:off x="5126418" y="552091"/>
            <a:ext cx="6224335" cy="5431536"/>
          </a:xfrm>
        </p:spPr>
        <p:txBody>
          <a:bodyPr anchor="ctr">
            <a:normAutofit/>
          </a:bodyPr>
          <a:lstStyle/>
          <a:p>
            <a:r>
              <a:rPr lang="en-US" sz="2200"/>
              <a:t>The introduction sets up the project by providing background for the project and specifying the decision problem and research problem(s)</a:t>
            </a:r>
          </a:p>
        </p:txBody>
      </p:sp>
    </p:spTree>
    <p:extLst>
      <p:ext uri="{BB962C8B-B14F-4D97-AF65-F5344CB8AC3E}">
        <p14:creationId xmlns:p14="http://schemas.microsoft.com/office/powerpoint/2010/main" val="418128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96F88-385F-463C-93FA-FD4D6EE2D8CD}"/>
              </a:ext>
            </a:extLst>
          </p:cNvPr>
          <p:cNvSpPr>
            <a:spLocks noGrp="1"/>
          </p:cNvSpPr>
          <p:nvPr>
            <p:ph type="title"/>
          </p:nvPr>
        </p:nvSpPr>
        <p:spPr>
          <a:xfrm>
            <a:off x="841248" y="548640"/>
            <a:ext cx="3600860" cy="5431536"/>
          </a:xfrm>
        </p:spPr>
        <p:txBody>
          <a:bodyPr>
            <a:normAutofit/>
          </a:bodyPr>
          <a:lstStyle/>
          <a:p>
            <a:r>
              <a:rPr lang="en-US" sz="5400"/>
              <a:t>Method</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C023C5-7C7F-4D17-A246-8A8EB7CCD14F}"/>
              </a:ext>
            </a:extLst>
          </p:cNvPr>
          <p:cNvSpPr>
            <a:spLocks noGrp="1"/>
          </p:cNvSpPr>
          <p:nvPr>
            <p:ph idx="1"/>
          </p:nvPr>
        </p:nvSpPr>
        <p:spPr>
          <a:xfrm>
            <a:off x="5126418" y="552091"/>
            <a:ext cx="6224335" cy="5431536"/>
          </a:xfrm>
        </p:spPr>
        <p:txBody>
          <a:bodyPr anchor="ctr">
            <a:normAutofit/>
          </a:bodyPr>
          <a:lstStyle/>
          <a:p>
            <a:r>
              <a:rPr lang="en-US" sz="2200"/>
              <a:t>This section is important – and difficult to handle well. You need to provide enough detail so that readers know how you conducted the research but not so much detail that they get lost and lose sight of the bigger story you are telling in the report.</a:t>
            </a:r>
          </a:p>
        </p:txBody>
      </p:sp>
    </p:spTree>
    <p:extLst>
      <p:ext uri="{BB962C8B-B14F-4D97-AF65-F5344CB8AC3E}">
        <p14:creationId xmlns:p14="http://schemas.microsoft.com/office/powerpoint/2010/main" val="1090057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3CD7A-4A04-4861-9C93-39AC57C83EC8}"/>
              </a:ext>
            </a:extLst>
          </p:cNvPr>
          <p:cNvSpPr>
            <a:spLocks noGrp="1"/>
          </p:cNvSpPr>
          <p:nvPr>
            <p:ph type="title"/>
          </p:nvPr>
        </p:nvSpPr>
        <p:spPr>
          <a:xfrm>
            <a:off x="841248" y="548640"/>
            <a:ext cx="3600860" cy="5431536"/>
          </a:xfrm>
        </p:spPr>
        <p:txBody>
          <a:bodyPr>
            <a:normAutofit/>
          </a:bodyPr>
          <a:lstStyle/>
          <a:p>
            <a:r>
              <a:rPr lang="en-US" sz="5400"/>
              <a:t>Results</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4A92DD-B6CF-46E2-BC6F-C062DDF068BA}"/>
              </a:ext>
            </a:extLst>
          </p:cNvPr>
          <p:cNvSpPr>
            <a:spLocks noGrp="1"/>
          </p:cNvSpPr>
          <p:nvPr>
            <p:ph idx="1"/>
          </p:nvPr>
        </p:nvSpPr>
        <p:spPr>
          <a:xfrm>
            <a:off x="5126418" y="552091"/>
            <a:ext cx="6224335" cy="5431536"/>
          </a:xfrm>
        </p:spPr>
        <p:txBody>
          <a:bodyPr anchor="ctr">
            <a:normAutofit/>
          </a:bodyPr>
          <a:lstStyle/>
          <a:p>
            <a:r>
              <a:rPr lang="en-US" sz="2200" dirty="0"/>
              <a:t>The results section should be organized to provide answers to the research problem(s) that motivated the project </a:t>
            </a:r>
          </a:p>
          <a:p>
            <a:r>
              <a:rPr lang="en-US" sz="2200" dirty="0"/>
              <a:t>Because no projects are perfect, be sure to include a limitation section. This often adds credibility to the overall project. </a:t>
            </a:r>
          </a:p>
          <a:p>
            <a:r>
              <a:rPr lang="en-US" sz="2200" dirty="0"/>
              <a:t>Tables and figures are encouraged </a:t>
            </a:r>
            <a:r>
              <a:rPr lang="en-US" sz="2200" b="1" dirty="0"/>
              <a:t>IF</a:t>
            </a:r>
            <a:r>
              <a:rPr lang="en-US" sz="2200" dirty="0"/>
              <a:t> they help communicate answers to research problems. Place them in the results section to illustrate the key findings. </a:t>
            </a:r>
          </a:p>
          <a:p>
            <a:r>
              <a:rPr lang="en-US" sz="2200" dirty="0"/>
              <a:t>All other exhibits should probably be placed in an appendix and referenced in the text as needed. </a:t>
            </a:r>
          </a:p>
        </p:txBody>
      </p:sp>
    </p:spTree>
    <p:extLst>
      <p:ext uri="{BB962C8B-B14F-4D97-AF65-F5344CB8AC3E}">
        <p14:creationId xmlns:p14="http://schemas.microsoft.com/office/powerpoint/2010/main" val="2895400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54ED9-2C0A-41A6-AA0A-27F34BFFA553}"/>
              </a:ext>
            </a:extLst>
          </p:cNvPr>
          <p:cNvSpPr>
            <a:spLocks noGrp="1"/>
          </p:cNvSpPr>
          <p:nvPr>
            <p:ph type="title"/>
          </p:nvPr>
        </p:nvSpPr>
        <p:spPr>
          <a:xfrm>
            <a:off x="841248" y="548640"/>
            <a:ext cx="3600860" cy="5431536"/>
          </a:xfrm>
        </p:spPr>
        <p:txBody>
          <a:bodyPr>
            <a:normAutofit/>
          </a:bodyPr>
          <a:lstStyle/>
          <a:p>
            <a:r>
              <a:rPr lang="en-US" sz="3400"/>
              <a:t>Conclusions and Recommendations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D72786-E429-4363-96BA-8A81C9365F08}"/>
              </a:ext>
            </a:extLst>
          </p:cNvPr>
          <p:cNvSpPr>
            <a:spLocks noGrp="1"/>
          </p:cNvSpPr>
          <p:nvPr>
            <p:ph idx="1"/>
          </p:nvPr>
        </p:nvSpPr>
        <p:spPr>
          <a:xfrm>
            <a:off x="5126418" y="552091"/>
            <a:ext cx="6224335" cy="5431536"/>
          </a:xfrm>
        </p:spPr>
        <p:txBody>
          <a:bodyPr anchor="ctr">
            <a:normAutofit/>
          </a:bodyPr>
          <a:lstStyle/>
          <a:p>
            <a:r>
              <a:rPr lang="en-US" sz="2200"/>
              <a:t>There should be a conclusion for each of the research problems that motivated the study </a:t>
            </a:r>
          </a:p>
          <a:p>
            <a:r>
              <a:rPr lang="en-US" sz="2200"/>
              <a:t>Researchers' recommendations about what to do next based on the research findings follow the conclusions </a:t>
            </a:r>
          </a:p>
        </p:txBody>
      </p:sp>
    </p:spTree>
    <p:extLst>
      <p:ext uri="{BB962C8B-B14F-4D97-AF65-F5344CB8AC3E}">
        <p14:creationId xmlns:p14="http://schemas.microsoft.com/office/powerpoint/2010/main" val="222940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04A-7DB5-4621-AC66-46C3DCFB4A32}"/>
              </a:ext>
            </a:extLst>
          </p:cNvPr>
          <p:cNvSpPr>
            <a:spLocks noGrp="1"/>
          </p:cNvSpPr>
          <p:nvPr>
            <p:ph type="title"/>
          </p:nvPr>
        </p:nvSpPr>
        <p:spPr>
          <a:xfrm>
            <a:off x="630936" y="640080"/>
            <a:ext cx="4818888" cy="1481328"/>
          </a:xfrm>
        </p:spPr>
        <p:txBody>
          <a:bodyPr anchor="b">
            <a:normAutofit/>
          </a:bodyPr>
          <a:lstStyle/>
          <a:p>
            <a:r>
              <a:rPr lang="en-US" sz="5400"/>
              <a:t>Appendices</a:t>
            </a:r>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E04680-506F-46EF-BFAB-500B44B8090B}"/>
              </a:ext>
            </a:extLst>
          </p:cNvPr>
          <p:cNvSpPr>
            <a:spLocks noGrp="1"/>
          </p:cNvSpPr>
          <p:nvPr>
            <p:ph idx="1"/>
          </p:nvPr>
        </p:nvSpPr>
        <p:spPr>
          <a:xfrm>
            <a:off x="630936" y="2660904"/>
            <a:ext cx="4818888" cy="3547872"/>
          </a:xfrm>
        </p:spPr>
        <p:txBody>
          <a:bodyPr anchor="t">
            <a:normAutofit/>
          </a:bodyPr>
          <a:lstStyle/>
          <a:p>
            <a:r>
              <a:rPr lang="en-US" sz="1700"/>
              <a:t>The research report provides an archive of the project. Here are some things that should be included: </a:t>
            </a:r>
          </a:p>
          <a:p>
            <a:pPr lvl="1"/>
            <a:r>
              <a:rPr lang="en-US" sz="1700"/>
              <a:t>Copies of data collection forms </a:t>
            </a:r>
          </a:p>
          <a:p>
            <a:pPr lvl="1"/>
            <a:r>
              <a:rPr lang="en-US" sz="1700"/>
              <a:t>Univariate results and/or data tables (often placed on the data collection form) </a:t>
            </a:r>
          </a:p>
          <a:p>
            <a:pPr lvl="1"/>
            <a:r>
              <a:rPr lang="en-US" sz="1700"/>
              <a:t>Codebook </a:t>
            </a:r>
          </a:p>
          <a:p>
            <a:pPr lvl="1"/>
            <a:r>
              <a:rPr lang="en-US" sz="1700"/>
              <a:t>Technical appendix or any additional exhibits not included in results (if needed) </a:t>
            </a:r>
          </a:p>
          <a:p>
            <a:pPr lvl="1"/>
            <a:r>
              <a:rPr lang="en-US" sz="1700"/>
              <a:t>Data file </a:t>
            </a:r>
          </a:p>
          <a:p>
            <a:pPr lvl="1"/>
            <a:r>
              <a:rPr lang="en-US" sz="1700"/>
              <a:t>Bibliography</a:t>
            </a:r>
          </a:p>
        </p:txBody>
      </p:sp>
      <p:pic>
        <p:nvPicPr>
          <p:cNvPr id="4" name="Picture 3" descr="An illustration shows the title page (Page 1) of the written research report for Avery Fitness Center by Suter and Brown Research. The title reads as follows:&#10;A Deeper Understanding of Avery Fitness Center Customers&#10;Who are they, What services do they use, and What draws them to the center?&#10;Final Report">
            <a:extLst>
              <a:ext uri="{FF2B5EF4-FFF2-40B4-BE49-F238E27FC236}">
                <a16:creationId xmlns:a16="http://schemas.microsoft.com/office/drawing/2014/main" id="{B68851A6-D20A-4C45-90A7-BD29082D020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600000">
            <a:off x="6681064" y="640080"/>
            <a:ext cx="4294935" cy="5577840"/>
          </a:xfrm>
          <a:prstGeom prst="rect">
            <a:avLst/>
          </a:prstGeom>
          <a:solidFill>
            <a:schemeClr val="bg1"/>
          </a:solidFill>
        </p:spPr>
      </p:pic>
    </p:spTree>
    <p:extLst>
      <p:ext uri="{BB962C8B-B14F-4D97-AF65-F5344CB8AC3E}">
        <p14:creationId xmlns:p14="http://schemas.microsoft.com/office/powerpoint/2010/main" val="3680454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CD6FF-0A62-4155-AA0D-7CFC00F7C35E}"/>
              </a:ext>
            </a:extLst>
          </p:cNvPr>
          <p:cNvSpPr>
            <a:spLocks noGrp="1"/>
          </p:cNvSpPr>
          <p:nvPr>
            <p:ph type="title"/>
          </p:nvPr>
        </p:nvSpPr>
        <p:spPr>
          <a:xfrm>
            <a:off x="943277" y="712269"/>
            <a:ext cx="3370998" cy="5502264"/>
          </a:xfrm>
        </p:spPr>
        <p:txBody>
          <a:bodyPr>
            <a:normAutofit/>
          </a:bodyPr>
          <a:lstStyle/>
          <a:p>
            <a:r>
              <a:rPr lang="en-US">
                <a:solidFill>
                  <a:srgbClr val="FFFFFF"/>
                </a:solidFill>
              </a:rPr>
              <a:t>Learning Objectives</a:t>
            </a: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06BC981-6D5F-4395-852A-E400330ECC27}"/>
              </a:ext>
            </a:extLst>
          </p:cNvPr>
          <p:cNvGraphicFramePr>
            <a:graphicFrameLocks noGrp="1"/>
          </p:cNvGraphicFramePr>
          <p:nvPr>
            <p:ph idx="1"/>
            <p:extLst>
              <p:ext uri="{D42A27DB-BD31-4B8C-83A1-F6EECF244321}">
                <p14:modId xmlns:p14="http://schemas.microsoft.com/office/powerpoint/2010/main" val="1108417541"/>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702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95EF7-691F-4543-B164-045635EAEAD6}"/>
              </a:ext>
            </a:extLst>
          </p:cNvPr>
          <p:cNvSpPr>
            <a:spLocks noGrp="1"/>
          </p:cNvSpPr>
          <p:nvPr>
            <p:ph type="title"/>
          </p:nvPr>
        </p:nvSpPr>
        <p:spPr>
          <a:xfrm>
            <a:off x="808638" y="386930"/>
            <a:ext cx="9236700" cy="1188950"/>
          </a:xfrm>
        </p:spPr>
        <p:txBody>
          <a:bodyPr anchor="b">
            <a:normAutofit/>
          </a:bodyPr>
          <a:lstStyle/>
          <a:p>
            <a:r>
              <a:rPr lang="en-US" sz="5400"/>
              <a:t>The Written Research Report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666236-531F-4BDE-9CCE-A0770ACA67CE}"/>
              </a:ext>
            </a:extLst>
          </p:cNvPr>
          <p:cNvSpPr>
            <a:spLocks noGrp="1"/>
          </p:cNvSpPr>
          <p:nvPr>
            <p:ph idx="1"/>
          </p:nvPr>
        </p:nvSpPr>
        <p:spPr>
          <a:xfrm>
            <a:off x="793660" y="2599509"/>
            <a:ext cx="10143668" cy="3435531"/>
          </a:xfrm>
        </p:spPr>
        <p:txBody>
          <a:bodyPr anchor="ctr">
            <a:normAutofit/>
          </a:bodyPr>
          <a:lstStyle/>
          <a:p>
            <a:r>
              <a:rPr lang="en-US" sz="2400"/>
              <a:t>Research reports are evaluated based on one fundamental issue: How well do they communicate with the reader? </a:t>
            </a:r>
          </a:p>
          <a:p>
            <a:pPr lvl="1"/>
            <a:r>
              <a:rPr lang="en-US"/>
              <a:t>Near-perfect research can get lost in the clutter of a poorly written report </a:t>
            </a:r>
            <a:endParaRPr lang="en-US" dirty="0"/>
          </a:p>
        </p:txBody>
      </p:sp>
    </p:spTree>
    <p:extLst>
      <p:ext uri="{BB962C8B-B14F-4D97-AF65-F5344CB8AC3E}">
        <p14:creationId xmlns:p14="http://schemas.microsoft.com/office/powerpoint/2010/main" val="85791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0EA85-15C0-4594-9D8A-8160E304A3F9}"/>
              </a:ext>
            </a:extLst>
          </p:cNvPr>
          <p:cNvSpPr>
            <a:spLocks noGrp="1"/>
          </p:cNvSpPr>
          <p:nvPr>
            <p:ph type="title"/>
          </p:nvPr>
        </p:nvSpPr>
        <p:spPr>
          <a:xfrm>
            <a:off x="841248" y="256032"/>
            <a:ext cx="10506456" cy="1014984"/>
          </a:xfrm>
        </p:spPr>
        <p:txBody>
          <a:bodyPr anchor="b">
            <a:normAutofit/>
          </a:bodyPr>
          <a:lstStyle/>
          <a:p>
            <a:r>
              <a:rPr lang="en-US" dirty="0"/>
              <a:t>The Paradox of Completeness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8C7B617-509E-486F-9C68-19CB515B5C44}"/>
              </a:ext>
            </a:extLst>
          </p:cNvPr>
          <p:cNvGraphicFramePr>
            <a:graphicFrameLocks noGrp="1"/>
          </p:cNvGraphicFramePr>
          <p:nvPr>
            <p:ph idx="1"/>
            <p:extLst>
              <p:ext uri="{D42A27DB-BD31-4B8C-83A1-F6EECF244321}">
                <p14:modId xmlns:p14="http://schemas.microsoft.com/office/powerpoint/2010/main" val="71555815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55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47A945-015E-419D-82BC-31D4EFA762CA}"/>
              </a:ext>
            </a:extLst>
          </p:cNvPr>
          <p:cNvSpPr>
            <a:spLocks noGrp="1"/>
          </p:cNvSpPr>
          <p:nvPr>
            <p:ph type="title"/>
          </p:nvPr>
        </p:nvSpPr>
        <p:spPr>
          <a:xfrm>
            <a:off x="841248" y="548640"/>
            <a:ext cx="3600860" cy="5431536"/>
          </a:xfrm>
        </p:spPr>
        <p:txBody>
          <a:bodyPr>
            <a:normAutofit/>
          </a:bodyPr>
          <a:lstStyle/>
          <a:p>
            <a:r>
              <a:rPr lang="en-US" sz="5400"/>
              <a:t>Accuracy</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DDCFC8-674F-461A-BCA1-88385B872AB1}"/>
              </a:ext>
            </a:extLst>
          </p:cNvPr>
          <p:cNvSpPr>
            <a:spLocks noGrp="1"/>
          </p:cNvSpPr>
          <p:nvPr>
            <p:ph idx="1"/>
          </p:nvPr>
        </p:nvSpPr>
        <p:spPr>
          <a:xfrm>
            <a:off x="5126418" y="552091"/>
            <a:ext cx="6224335" cy="5431536"/>
          </a:xfrm>
        </p:spPr>
        <p:txBody>
          <a:bodyPr anchor="ctr">
            <a:normAutofit/>
          </a:bodyPr>
          <a:lstStyle/>
          <a:p>
            <a:r>
              <a:rPr lang="en-US" sz="2200"/>
              <a:t>The degree to which the reasoning in the report is logical and the information correct</a:t>
            </a:r>
          </a:p>
        </p:txBody>
      </p:sp>
    </p:spTree>
    <p:extLst>
      <p:ext uri="{BB962C8B-B14F-4D97-AF65-F5344CB8AC3E}">
        <p14:creationId xmlns:p14="http://schemas.microsoft.com/office/powerpoint/2010/main" val="26704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E1BFA-C5A4-4717-83EA-CE189527A2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Examples of Inaccuracy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5C4856F1-D753-4660-A522-A164587398C2}"/>
              </a:ext>
            </a:extLst>
          </p:cNvPr>
          <p:cNvGraphicFramePr>
            <a:graphicFrameLocks noGrp="1"/>
          </p:cNvGraphicFramePr>
          <p:nvPr>
            <p:extLst>
              <p:ext uri="{D42A27DB-BD31-4B8C-83A1-F6EECF244321}">
                <p14:modId xmlns:p14="http://schemas.microsoft.com/office/powerpoint/2010/main" val="2555360071"/>
              </p:ext>
            </p:extLst>
          </p:nvPr>
        </p:nvGraphicFramePr>
        <p:xfrm>
          <a:off x="4654296" y="868735"/>
          <a:ext cx="7214617" cy="5093101"/>
        </p:xfrm>
        <a:graphic>
          <a:graphicData uri="http://schemas.openxmlformats.org/drawingml/2006/table">
            <a:tbl>
              <a:tblPr firstRow="1" bandRow="1">
                <a:tableStyleId>{5C22544A-7EE6-4342-B048-85BDC9FD1C3A}</a:tableStyleId>
              </a:tblPr>
              <a:tblGrid>
                <a:gridCol w="3599654">
                  <a:extLst>
                    <a:ext uri="{9D8B030D-6E8A-4147-A177-3AD203B41FA5}">
                      <a16:colId xmlns:a16="http://schemas.microsoft.com/office/drawing/2014/main" val="30780565"/>
                    </a:ext>
                  </a:extLst>
                </a:gridCol>
                <a:gridCol w="3614963">
                  <a:extLst>
                    <a:ext uri="{9D8B030D-6E8A-4147-A177-3AD203B41FA5}">
                      <a16:colId xmlns:a16="http://schemas.microsoft.com/office/drawing/2014/main" val="750130600"/>
                    </a:ext>
                  </a:extLst>
                </a:gridCol>
              </a:tblGrid>
              <a:tr h="350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Inaccuracy</a:t>
                      </a:r>
                    </a:p>
                  </a:txBody>
                  <a:tcPr marL="79580" marR="79580" marT="39790" marB="39790"/>
                </a:tc>
                <a:tc>
                  <a:txBody>
                    <a:bodyPr/>
                    <a:lstStyle/>
                    <a:p>
                      <a:r>
                        <a:rPr lang="en-US" sz="1600"/>
                        <a:t>Example</a:t>
                      </a:r>
                    </a:p>
                  </a:txBody>
                  <a:tcPr marL="79580" marR="79580" marT="39790" marB="39790"/>
                </a:tc>
                <a:extLst>
                  <a:ext uri="{0D108BD9-81ED-4DB2-BD59-A6C34878D82A}">
                    <a16:rowId xmlns:a16="http://schemas.microsoft.com/office/drawing/2014/main" val="1042820682"/>
                  </a:ext>
                </a:extLst>
              </a:tr>
              <a:tr h="1543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Simple Errors in Addition or Subtraction </a:t>
                      </a:r>
                    </a:p>
                  </a:txBody>
                  <a:tcPr marL="79580" marR="79580" marT="39790" marB="397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 the US, 14% of the population ahs an elementary school education or less, 51% has attended or graduated form high school, and 16 has attended college.” </a:t>
                      </a:r>
                    </a:p>
                    <a:p>
                      <a:endParaRPr lang="en-US" sz="1600"/>
                    </a:p>
                  </a:txBody>
                  <a:tcPr marL="79580" marR="79580" marT="39790" marB="39790"/>
                </a:tc>
                <a:extLst>
                  <a:ext uri="{0D108BD9-81ED-4DB2-BD59-A6C34878D82A}">
                    <a16:rowId xmlns:a16="http://schemas.microsoft.com/office/drawing/2014/main" val="3670095577"/>
                  </a:ext>
                </a:extLst>
              </a:tr>
              <a:tr h="1066368">
                <a:tc>
                  <a:txBody>
                    <a:bodyPr/>
                    <a:lstStyle/>
                    <a:p>
                      <a:r>
                        <a:rPr lang="en-US" sz="1600"/>
                        <a:t>Confusion between percentages and Percentage Points</a:t>
                      </a:r>
                    </a:p>
                  </a:txBody>
                  <a:tcPr marL="79580" marR="79580" marT="39790" marB="39790"/>
                </a:tc>
                <a:tc>
                  <a:txBody>
                    <a:bodyPr/>
                    <a:lstStyle/>
                    <a:p>
                      <a:r>
                        <a:rPr lang="en-US" sz="1600"/>
                        <a:t>“The company’s profits as a percentage of sales were 6% in 1997 and 8% in 20002. Therefore, they increased only 2% in five years.”</a:t>
                      </a:r>
                    </a:p>
                  </a:txBody>
                  <a:tcPr marL="79580" marR="79580" marT="39790" marB="39790"/>
                </a:tc>
                <a:extLst>
                  <a:ext uri="{0D108BD9-81ED-4DB2-BD59-A6C34878D82A}">
                    <a16:rowId xmlns:a16="http://schemas.microsoft.com/office/drawing/2014/main" val="1736580394"/>
                  </a:ext>
                </a:extLst>
              </a:tr>
              <a:tr h="1066368">
                <a:tc>
                  <a:txBody>
                    <a:bodyPr/>
                    <a:lstStyle/>
                    <a:p>
                      <a:r>
                        <a:rPr lang="en-US" sz="1600"/>
                        <a:t>Inaccuracy Caused by Grammatical Errors</a:t>
                      </a:r>
                    </a:p>
                  </a:txBody>
                  <a:tcPr marL="79580" marR="79580" marT="39790" marB="39790"/>
                </a:tc>
                <a:tc>
                  <a:txBody>
                    <a:bodyPr/>
                    <a:lstStyle/>
                    <a:p>
                      <a:r>
                        <a:rPr lang="en-US" sz="1600"/>
                        <a:t>“The reduction in the government’s price supports for diary products has reduced farm income from $600 million to $800 million per year.”</a:t>
                      </a:r>
                    </a:p>
                  </a:txBody>
                  <a:tcPr marL="79580" marR="79580" marT="39790" marB="39790"/>
                </a:tc>
                <a:extLst>
                  <a:ext uri="{0D108BD9-81ED-4DB2-BD59-A6C34878D82A}">
                    <a16:rowId xmlns:a16="http://schemas.microsoft.com/office/drawing/2014/main" val="3294350358"/>
                  </a:ext>
                </a:extLst>
              </a:tr>
              <a:tr h="1066368">
                <a:tc>
                  <a:txBody>
                    <a:bodyPr/>
                    <a:lstStyle/>
                    <a:p>
                      <a:r>
                        <a:rPr lang="en-US" sz="1600"/>
                        <a:t>Confused Terminology Resulting in Faulty Conclusions</a:t>
                      </a:r>
                    </a:p>
                  </a:txBody>
                  <a:tcPr marL="79580" marR="79580" marT="39790" marB="39790"/>
                </a:tc>
                <a:tc>
                  <a:txBody>
                    <a:bodyPr/>
                    <a:lstStyle/>
                    <a:p>
                      <a:r>
                        <a:rPr lang="en-US" sz="1600"/>
                        <a:t>“The Jones’ household annual income increased from $15,000 in 1976 to $45,000 in 2006, thereby tripling the family’s purchasing power.”</a:t>
                      </a:r>
                    </a:p>
                  </a:txBody>
                  <a:tcPr marL="79580" marR="79580" marT="39790" marB="39790"/>
                </a:tc>
                <a:extLst>
                  <a:ext uri="{0D108BD9-81ED-4DB2-BD59-A6C34878D82A}">
                    <a16:rowId xmlns:a16="http://schemas.microsoft.com/office/drawing/2014/main" val="2374617360"/>
                  </a:ext>
                </a:extLst>
              </a:tr>
            </a:tbl>
          </a:graphicData>
        </a:graphic>
      </p:graphicFrame>
    </p:spTree>
    <p:extLst>
      <p:ext uri="{BB962C8B-B14F-4D97-AF65-F5344CB8AC3E}">
        <p14:creationId xmlns:p14="http://schemas.microsoft.com/office/powerpoint/2010/main" val="104970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8EFA3-A621-4D88-92B2-A484B3EB4511}"/>
              </a:ext>
            </a:extLst>
          </p:cNvPr>
          <p:cNvSpPr>
            <a:spLocks noGrp="1"/>
          </p:cNvSpPr>
          <p:nvPr>
            <p:ph type="title"/>
          </p:nvPr>
        </p:nvSpPr>
        <p:spPr>
          <a:xfrm>
            <a:off x="640080" y="325369"/>
            <a:ext cx="4368602" cy="1956841"/>
          </a:xfrm>
        </p:spPr>
        <p:txBody>
          <a:bodyPr anchor="b">
            <a:normAutofit/>
          </a:bodyPr>
          <a:lstStyle/>
          <a:p>
            <a:r>
              <a:rPr lang="en-US" sz="5400"/>
              <a:t>Clarity</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22CF55-FE51-4654-BBBB-5DE72B72F89D}"/>
              </a:ext>
            </a:extLst>
          </p:cNvPr>
          <p:cNvSpPr>
            <a:spLocks noGrp="1"/>
          </p:cNvSpPr>
          <p:nvPr>
            <p:ph idx="1"/>
          </p:nvPr>
        </p:nvSpPr>
        <p:spPr>
          <a:xfrm>
            <a:off x="640080" y="2872899"/>
            <a:ext cx="4243589" cy="3320668"/>
          </a:xfrm>
        </p:spPr>
        <p:txBody>
          <a:bodyPr>
            <a:normAutofit/>
          </a:bodyPr>
          <a:lstStyle/>
          <a:p>
            <a:r>
              <a:rPr lang="en-US" sz="2200"/>
              <a:t>The degree to which the phrasing in the report is precise </a:t>
            </a:r>
          </a:p>
        </p:txBody>
      </p:sp>
      <p:pic>
        <p:nvPicPr>
          <p:cNvPr id="12" name="Picture 11" descr="Magnifying glass showing decling performance">
            <a:extLst>
              <a:ext uri="{FF2B5EF4-FFF2-40B4-BE49-F238E27FC236}">
                <a16:creationId xmlns:a16="http://schemas.microsoft.com/office/drawing/2014/main" id="{C9106B42-06ED-4122-A322-618F53AADF33}"/>
              </a:ext>
            </a:extLst>
          </p:cNvPr>
          <p:cNvPicPr>
            <a:picLocks noChangeAspect="1"/>
          </p:cNvPicPr>
          <p:nvPr/>
        </p:nvPicPr>
        <p:blipFill rotWithShape="1">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579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A6EB2-B25F-4B43-9EC3-DD3BDF6FB765}"/>
              </a:ext>
            </a:extLst>
          </p:cNvPr>
          <p:cNvSpPr>
            <a:spLocks noGrp="1"/>
          </p:cNvSpPr>
          <p:nvPr>
            <p:ph type="title"/>
          </p:nvPr>
        </p:nvSpPr>
        <p:spPr>
          <a:xfrm>
            <a:off x="630936" y="639520"/>
            <a:ext cx="3429000" cy="1719072"/>
          </a:xfrm>
        </p:spPr>
        <p:txBody>
          <a:bodyPr anchor="b">
            <a:normAutofit/>
          </a:bodyPr>
          <a:lstStyle/>
          <a:p>
            <a:r>
              <a:rPr lang="en-US" sz="4200"/>
              <a:t>How to Achieve Clarity</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888378-E6D4-4939-8CFF-07BE847F1607}"/>
              </a:ext>
            </a:extLst>
          </p:cNvPr>
          <p:cNvSpPr>
            <a:spLocks noGrp="1"/>
          </p:cNvSpPr>
          <p:nvPr>
            <p:ph idx="1"/>
          </p:nvPr>
        </p:nvSpPr>
        <p:spPr>
          <a:xfrm>
            <a:off x="630936" y="2807208"/>
            <a:ext cx="3429000" cy="3410712"/>
          </a:xfrm>
        </p:spPr>
        <p:txBody>
          <a:bodyPr anchor="t">
            <a:normAutofit/>
          </a:bodyPr>
          <a:lstStyle/>
          <a:p>
            <a:r>
              <a:rPr lang="en-US" sz="2200"/>
              <a:t>Carefully organize your report </a:t>
            </a:r>
          </a:p>
          <a:p>
            <a:r>
              <a:rPr lang="en-US" sz="2200"/>
              <a:t>Write in short sentences and paragraphs </a:t>
            </a:r>
          </a:p>
          <a:p>
            <a:r>
              <a:rPr lang="en-US" sz="2200"/>
              <a:t>Write… rewrite… and rewrite again</a:t>
            </a:r>
          </a:p>
          <a:p>
            <a:r>
              <a:rPr lang="en-US" sz="2200"/>
              <a:t>Shorten the report until every word has purpose </a:t>
            </a:r>
          </a:p>
        </p:txBody>
      </p:sp>
      <p:pic>
        <p:nvPicPr>
          <p:cNvPr id="4" name="Picture 3" descr="A signboard of &quot;No Excessive or Obtuse Verbiage!!!&quot;.">
            <a:extLst>
              <a:ext uri="{FF2B5EF4-FFF2-40B4-BE49-F238E27FC236}">
                <a16:creationId xmlns:a16="http://schemas.microsoft.com/office/drawing/2014/main" id="{A1054E93-6BE6-416B-BC30-3705901B7D60}"/>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1600000">
            <a:off x="5754817" y="640080"/>
            <a:ext cx="470267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98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5D97B-8183-481D-A31E-05BD16CA5893}"/>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Written Research Report Outline</a:t>
            </a:r>
          </a:p>
        </p:txBody>
      </p:sp>
      <p:sp>
        <p:nvSpPr>
          <p:cNvPr id="3" name="Content Placeholder 2">
            <a:extLst>
              <a:ext uri="{FF2B5EF4-FFF2-40B4-BE49-F238E27FC236}">
                <a16:creationId xmlns:a16="http://schemas.microsoft.com/office/drawing/2014/main" id="{68E83124-75B9-466E-B2C7-0579F5728E69}"/>
              </a:ext>
            </a:extLst>
          </p:cNvPr>
          <p:cNvSpPr>
            <a:spLocks noGrp="1"/>
          </p:cNvSpPr>
          <p:nvPr>
            <p:ph idx="1"/>
          </p:nvPr>
        </p:nvSpPr>
        <p:spPr>
          <a:xfrm>
            <a:off x="890339" y="4636008"/>
            <a:ext cx="3734014" cy="1572768"/>
          </a:xfrm>
        </p:spPr>
        <p:txBody>
          <a:bodyPr vert="horz" lIns="91440" tIns="45720" rIns="91440" bIns="45720" rtlCol="0">
            <a:normAutofit/>
          </a:bodyPr>
          <a:lstStyle/>
          <a:p>
            <a:pPr marL="0" indent="0">
              <a:buNone/>
            </a:pPr>
            <a:r>
              <a:rPr lang="en-US" sz="2400" b="1" dirty="0"/>
              <a:t>Completeness</a:t>
            </a:r>
            <a:r>
              <a:rPr lang="en-US" sz="2400" dirty="0"/>
              <a:t> must be balanced against </a:t>
            </a:r>
            <a:r>
              <a:rPr lang="en-US" sz="2400" b="1" dirty="0"/>
              <a:t>Clarity</a:t>
            </a:r>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58D07AC8-91B5-4E58-A8C2-A070B95CB6A5}"/>
              </a:ext>
            </a:extLst>
          </p:cNvPr>
          <p:cNvPicPr>
            <a:picLocks noChangeAspect="1"/>
          </p:cNvPicPr>
          <p:nvPr/>
        </p:nvPicPr>
        <p:blipFill rotWithShape="1">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37632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148</TotalTime>
  <Words>713</Words>
  <Application>Microsoft Office PowerPoint</Application>
  <PresentationFormat>Widescreen</PresentationFormat>
  <Paragraphs>82</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Franklin Gothic Book</vt:lpstr>
      <vt:lpstr>Office Theme</vt:lpstr>
      <vt:lpstr>Chapter 20: The Written Research Report</vt:lpstr>
      <vt:lpstr>Learning Objectives</vt:lpstr>
      <vt:lpstr>The Written Research Report</vt:lpstr>
      <vt:lpstr>The Paradox of Completeness</vt:lpstr>
      <vt:lpstr>Accuracy</vt:lpstr>
      <vt:lpstr>Examples of Inaccuracy </vt:lpstr>
      <vt:lpstr>Clarity</vt:lpstr>
      <vt:lpstr>How to Achieve Clarity</vt:lpstr>
      <vt:lpstr>Written Research Report Outline</vt:lpstr>
      <vt:lpstr>Written Research Report Outline</vt:lpstr>
      <vt:lpstr>Executive Summary</vt:lpstr>
      <vt:lpstr>Introduction</vt:lpstr>
      <vt:lpstr>Method</vt:lpstr>
      <vt:lpstr>Results</vt:lpstr>
      <vt:lpstr>Conclusions and Recommendations</vt:lpstr>
      <vt:lpstr>Appendices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20: The Written Research Report</dc:title>
  <dc:creator>Nguyen, Mike (MU-Student)</dc:creator>
  <cp:lastModifiedBy>Nguyen, Mike (MU-Student)</cp:lastModifiedBy>
  <cp:revision>1</cp:revision>
  <dcterms:created xsi:type="dcterms:W3CDTF">2021-08-14T21:38:38Z</dcterms:created>
  <dcterms:modified xsi:type="dcterms:W3CDTF">2021-08-15T00:07:20Z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