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321" autoAdjust="0"/>
  </p:normalViewPr>
  <p:slideViewPr>
    <p:cSldViewPr snapToGrid="0">
      <p:cViewPr varScale="1">
        <p:scale>
          <a:sx n="84" d="100"/>
          <a:sy n="84" d="100"/>
        </p:scale>
        <p:origin x="768" y="9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C9B104-0BCC-4824-90A5-5BAD0F37B574}"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B7823CE8-FBB7-4361-A032-D1853CBFF935}">
      <dgm:prSet/>
      <dgm:spPr/>
      <dgm:t>
        <a:bodyPr/>
        <a:lstStyle/>
        <a:p>
          <a:r>
            <a:rPr lang="en-US"/>
            <a:t>SIGNIFICANCE LEVEL (α)</a:t>
          </a:r>
        </a:p>
      </dgm:t>
    </dgm:pt>
    <dgm:pt modelId="{701A1226-96AE-4C9A-A70A-45F2E9A23400}" type="parTrans" cxnId="{F78C7C15-FFAE-4563-92D4-A30E69CB91E0}">
      <dgm:prSet/>
      <dgm:spPr/>
      <dgm:t>
        <a:bodyPr/>
        <a:lstStyle/>
        <a:p>
          <a:endParaRPr lang="en-US"/>
        </a:p>
      </dgm:t>
    </dgm:pt>
    <dgm:pt modelId="{C6FA204B-DF29-4AE1-999B-9654C15CD12C}" type="sibTrans" cxnId="{F78C7C15-FFAE-4563-92D4-A30E69CB91E0}">
      <dgm:prSet/>
      <dgm:spPr/>
      <dgm:t>
        <a:bodyPr/>
        <a:lstStyle/>
        <a:p>
          <a:endParaRPr lang="en-US"/>
        </a:p>
      </dgm:t>
    </dgm:pt>
    <dgm:pt modelId="{556499C2-8B5E-4329-A51A-E7EFF46F1D67}">
      <dgm:prSet/>
      <dgm:spPr/>
      <dgm:t>
        <a:bodyPr/>
        <a:lstStyle/>
        <a:p>
          <a:r>
            <a:rPr lang="en-US"/>
            <a:t>The acceptable level of error selected by the researcher, usually set at 0.05. The level of error refers to the probability of rejecting the null hypothesis when it is actually true for the population.</a:t>
          </a:r>
        </a:p>
      </dgm:t>
    </dgm:pt>
    <dgm:pt modelId="{D07CD537-652F-490D-AFF6-5248F7B2C918}" type="parTrans" cxnId="{9A025AA5-CC61-4383-8462-54AF45B8818E}">
      <dgm:prSet/>
      <dgm:spPr/>
      <dgm:t>
        <a:bodyPr/>
        <a:lstStyle/>
        <a:p>
          <a:endParaRPr lang="en-US"/>
        </a:p>
      </dgm:t>
    </dgm:pt>
    <dgm:pt modelId="{B10E7AAF-4710-45F9-8545-48969CD594CC}" type="sibTrans" cxnId="{9A025AA5-CC61-4383-8462-54AF45B8818E}">
      <dgm:prSet/>
      <dgm:spPr/>
      <dgm:t>
        <a:bodyPr/>
        <a:lstStyle/>
        <a:p>
          <a:endParaRPr lang="en-US"/>
        </a:p>
      </dgm:t>
    </dgm:pt>
    <dgm:pt modelId="{93E9CB6C-A392-473D-B23F-E1BBBD312842}">
      <dgm:prSet/>
      <dgm:spPr/>
      <dgm:t>
        <a:bodyPr/>
        <a:lstStyle/>
        <a:p>
          <a:r>
            <a:rPr lang="en-US"/>
            <a:t>p-VALUE</a:t>
          </a:r>
        </a:p>
      </dgm:t>
    </dgm:pt>
    <dgm:pt modelId="{DF5BD614-5182-4588-9D35-2032D97D9309}" type="parTrans" cxnId="{126265DE-E1B9-4D07-9906-BD2C42C23D79}">
      <dgm:prSet/>
      <dgm:spPr/>
      <dgm:t>
        <a:bodyPr/>
        <a:lstStyle/>
        <a:p>
          <a:endParaRPr lang="en-US"/>
        </a:p>
      </dgm:t>
    </dgm:pt>
    <dgm:pt modelId="{EA8EE61A-1223-42E7-B5CB-C01A04EA3BF2}" type="sibTrans" cxnId="{126265DE-E1B9-4D07-9906-BD2C42C23D79}">
      <dgm:prSet/>
      <dgm:spPr/>
      <dgm:t>
        <a:bodyPr/>
        <a:lstStyle/>
        <a:p>
          <a:endParaRPr lang="en-US"/>
        </a:p>
      </dgm:t>
    </dgm:pt>
    <dgm:pt modelId="{3A4D4E94-1BB3-4758-B136-4D26E42CB158}">
      <dgm:prSet/>
      <dgm:spPr/>
      <dgm:t>
        <a:bodyPr/>
        <a:lstStyle/>
        <a:p>
          <a:r>
            <a:rPr lang="en-US"/>
            <a:t>The probability of obtaining a given result if in fact the null hypothesis were true in the population. A result is regarded as statistically significant if the p-value is less than the chosen significance level of the test.</a:t>
          </a:r>
        </a:p>
      </dgm:t>
    </dgm:pt>
    <dgm:pt modelId="{E469B182-5437-4E6A-B0A4-BEF1666319F7}" type="parTrans" cxnId="{BED8DB59-8F1D-44E1-8505-7BDB37CC4C21}">
      <dgm:prSet/>
      <dgm:spPr/>
      <dgm:t>
        <a:bodyPr/>
        <a:lstStyle/>
        <a:p>
          <a:endParaRPr lang="en-US"/>
        </a:p>
      </dgm:t>
    </dgm:pt>
    <dgm:pt modelId="{0573F910-722D-4317-B930-38814B68F2C6}" type="sibTrans" cxnId="{BED8DB59-8F1D-44E1-8505-7BDB37CC4C21}">
      <dgm:prSet/>
      <dgm:spPr/>
      <dgm:t>
        <a:bodyPr/>
        <a:lstStyle/>
        <a:p>
          <a:endParaRPr lang="en-US"/>
        </a:p>
      </dgm:t>
    </dgm:pt>
    <dgm:pt modelId="{417BAE03-35F1-4905-9367-8FED4409CCF0}" type="pres">
      <dgm:prSet presAssocID="{16C9B104-0BCC-4824-90A5-5BAD0F37B574}" presName="linear" presStyleCnt="0">
        <dgm:presLayoutVars>
          <dgm:dir/>
          <dgm:animLvl val="lvl"/>
          <dgm:resizeHandles val="exact"/>
        </dgm:presLayoutVars>
      </dgm:prSet>
      <dgm:spPr/>
    </dgm:pt>
    <dgm:pt modelId="{6B77ABD6-26D8-4D35-9A2E-B93C42CD03C8}" type="pres">
      <dgm:prSet presAssocID="{B7823CE8-FBB7-4361-A032-D1853CBFF935}" presName="parentLin" presStyleCnt="0"/>
      <dgm:spPr/>
    </dgm:pt>
    <dgm:pt modelId="{530E280E-0E00-492E-87B3-A5084F76F69B}" type="pres">
      <dgm:prSet presAssocID="{B7823CE8-FBB7-4361-A032-D1853CBFF935}" presName="parentLeftMargin" presStyleLbl="node1" presStyleIdx="0" presStyleCnt="2"/>
      <dgm:spPr/>
    </dgm:pt>
    <dgm:pt modelId="{3AF36798-DADE-4390-96A1-3FC56F435A24}" type="pres">
      <dgm:prSet presAssocID="{B7823CE8-FBB7-4361-A032-D1853CBFF935}" presName="parentText" presStyleLbl="node1" presStyleIdx="0" presStyleCnt="2">
        <dgm:presLayoutVars>
          <dgm:chMax val="0"/>
          <dgm:bulletEnabled val="1"/>
        </dgm:presLayoutVars>
      </dgm:prSet>
      <dgm:spPr/>
    </dgm:pt>
    <dgm:pt modelId="{430FA98A-4D14-40FB-B12F-A48D264C61EC}" type="pres">
      <dgm:prSet presAssocID="{B7823CE8-FBB7-4361-A032-D1853CBFF935}" presName="negativeSpace" presStyleCnt="0"/>
      <dgm:spPr/>
    </dgm:pt>
    <dgm:pt modelId="{9A0DFF5B-9154-4D3E-805B-175EF9A373BA}" type="pres">
      <dgm:prSet presAssocID="{B7823CE8-FBB7-4361-A032-D1853CBFF935}" presName="childText" presStyleLbl="conFgAcc1" presStyleIdx="0" presStyleCnt="2">
        <dgm:presLayoutVars>
          <dgm:bulletEnabled val="1"/>
        </dgm:presLayoutVars>
      </dgm:prSet>
      <dgm:spPr/>
    </dgm:pt>
    <dgm:pt modelId="{2A46CA1C-AD80-48F5-BB44-6D28E8220ABA}" type="pres">
      <dgm:prSet presAssocID="{C6FA204B-DF29-4AE1-999B-9654C15CD12C}" presName="spaceBetweenRectangles" presStyleCnt="0"/>
      <dgm:spPr/>
    </dgm:pt>
    <dgm:pt modelId="{95A31DBD-5970-43E6-B345-77BB33ECD959}" type="pres">
      <dgm:prSet presAssocID="{93E9CB6C-A392-473D-B23F-E1BBBD312842}" presName="parentLin" presStyleCnt="0"/>
      <dgm:spPr/>
    </dgm:pt>
    <dgm:pt modelId="{2B0923D4-8AD4-4A97-8869-938A38EAB41F}" type="pres">
      <dgm:prSet presAssocID="{93E9CB6C-A392-473D-B23F-E1BBBD312842}" presName="parentLeftMargin" presStyleLbl="node1" presStyleIdx="0" presStyleCnt="2"/>
      <dgm:spPr/>
    </dgm:pt>
    <dgm:pt modelId="{864BB972-076D-4DFC-AC2E-B3C33AE3A39C}" type="pres">
      <dgm:prSet presAssocID="{93E9CB6C-A392-473D-B23F-E1BBBD312842}" presName="parentText" presStyleLbl="node1" presStyleIdx="1" presStyleCnt="2">
        <dgm:presLayoutVars>
          <dgm:chMax val="0"/>
          <dgm:bulletEnabled val="1"/>
        </dgm:presLayoutVars>
      </dgm:prSet>
      <dgm:spPr/>
    </dgm:pt>
    <dgm:pt modelId="{E5A0EED7-3658-436B-9CB4-444E1ADE4940}" type="pres">
      <dgm:prSet presAssocID="{93E9CB6C-A392-473D-B23F-E1BBBD312842}" presName="negativeSpace" presStyleCnt="0"/>
      <dgm:spPr/>
    </dgm:pt>
    <dgm:pt modelId="{8FF83E93-CF8B-4C35-86F8-34F4A3A40B1B}" type="pres">
      <dgm:prSet presAssocID="{93E9CB6C-A392-473D-B23F-E1BBBD312842}" presName="childText" presStyleLbl="conFgAcc1" presStyleIdx="1" presStyleCnt="2">
        <dgm:presLayoutVars>
          <dgm:bulletEnabled val="1"/>
        </dgm:presLayoutVars>
      </dgm:prSet>
      <dgm:spPr/>
    </dgm:pt>
  </dgm:ptLst>
  <dgm:cxnLst>
    <dgm:cxn modelId="{F78C7C15-FFAE-4563-92D4-A30E69CB91E0}" srcId="{16C9B104-0BCC-4824-90A5-5BAD0F37B574}" destId="{B7823CE8-FBB7-4361-A032-D1853CBFF935}" srcOrd="0" destOrd="0" parTransId="{701A1226-96AE-4C9A-A70A-45F2E9A23400}" sibTransId="{C6FA204B-DF29-4AE1-999B-9654C15CD12C}"/>
    <dgm:cxn modelId="{2B23B52C-2612-41CA-874A-F0B525A50618}" type="presOf" srcId="{556499C2-8B5E-4329-A51A-E7EFF46F1D67}" destId="{9A0DFF5B-9154-4D3E-805B-175EF9A373BA}" srcOrd="0" destOrd="0" presId="urn:microsoft.com/office/officeart/2005/8/layout/list1"/>
    <dgm:cxn modelId="{E1C2106E-8845-4F90-B6B8-59AB9F424CA6}" type="presOf" srcId="{93E9CB6C-A392-473D-B23F-E1BBBD312842}" destId="{2B0923D4-8AD4-4A97-8869-938A38EAB41F}" srcOrd="0" destOrd="0" presId="urn:microsoft.com/office/officeart/2005/8/layout/list1"/>
    <dgm:cxn modelId="{BED8DB59-8F1D-44E1-8505-7BDB37CC4C21}" srcId="{93E9CB6C-A392-473D-B23F-E1BBBD312842}" destId="{3A4D4E94-1BB3-4758-B136-4D26E42CB158}" srcOrd="0" destOrd="0" parTransId="{E469B182-5437-4E6A-B0A4-BEF1666319F7}" sibTransId="{0573F910-722D-4317-B930-38814B68F2C6}"/>
    <dgm:cxn modelId="{7B10F58D-5370-4CC7-958C-26D59BCB8550}" type="presOf" srcId="{3A4D4E94-1BB3-4758-B136-4D26E42CB158}" destId="{8FF83E93-CF8B-4C35-86F8-34F4A3A40B1B}" srcOrd="0" destOrd="0" presId="urn:microsoft.com/office/officeart/2005/8/layout/list1"/>
    <dgm:cxn modelId="{907447A4-615F-4B31-BB16-0022E1129255}" type="presOf" srcId="{B7823CE8-FBB7-4361-A032-D1853CBFF935}" destId="{3AF36798-DADE-4390-96A1-3FC56F435A24}" srcOrd="1" destOrd="0" presId="urn:microsoft.com/office/officeart/2005/8/layout/list1"/>
    <dgm:cxn modelId="{9A025AA5-CC61-4383-8462-54AF45B8818E}" srcId="{B7823CE8-FBB7-4361-A032-D1853CBFF935}" destId="{556499C2-8B5E-4329-A51A-E7EFF46F1D67}" srcOrd="0" destOrd="0" parTransId="{D07CD537-652F-490D-AFF6-5248F7B2C918}" sibTransId="{B10E7AAF-4710-45F9-8545-48969CD594CC}"/>
    <dgm:cxn modelId="{FF40E3AA-CA06-4A3E-87E1-8DE94B6A821C}" type="presOf" srcId="{B7823CE8-FBB7-4361-A032-D1853CBFF935}" destId="{530E280E-0E00-492E-87B3-A5084F76F69B}" srcOrd="0" destOrd="0" presId="urn:microsoft.com/office/officeart/2005/8/layout/list1"/>
    <dgm:cxn modelId="{F44DC1B2-F219-4D29-8A42-EA7E926762D2}" type="presOf" srcId="{93E9CB6C-A392-473D-B23F-E1BBBD312842}" destId="{864BB972-076D-4DFC-AC2E-B3C33AE3A39C}" srcOrd="1" destOrd="0" presId="urn:microsoft.com/office/officeart/2005/8/layout/list1"/>
    <dgm:cxn modelId="{42BCD7BA-E1D1-49CF-A6CF-8149868AC3D4}" type="presOf" srcId="{16C9B104-0BCC-4824-90A5-5BAD0F37B574}" destId="{417BAE03-35F1-4905-9367-8FED4409CCF0}" srcOrd="0" destOrd="0" presId="urn:microsoft.com/office/officeart/2005/8/layout/list1"/>
    <dgm:cxn modelId="{126265DE-E1B9-4D07-9906-BD2C42C23D79}" srcId="{16C9B104-0BCC-4824-90A5-5BAD0F37B574}" destId="{93E9CB6C-A392-473D-B23F-E1BBBD312842}" srcOrd="1" destOrd="0" parTransId="{DF5BD614-5182-4588-9D35-2032D97D9309}" sibTransId="{EA8EE61A-1223-42E7-B5CB-C01A04EA3BF2}"/>
    <dgm:cxn modelId="{5A7C417E-C2E9-4290-99F0-D604FC6F6100}" type="presParOf" srcId="{417BAE03-35F1-4905-9367-8FED4409CCF0}" destId="{6B77ABD6-26D8-4D35-9A2E-B93C42CD03C8}" srcOrd="0" destOrd="0" presId="urn:microsoft.com/office/officeart/2005/8/layout/list1"/>
    <dgm:cxn modelId="{79E5D015-EBC5-44FA-853B-2646BA3FE18C}" type="presParOf" srcId="{6B77ABD6-26D8-4D35-9A2E-B93C42CD03C8}" destId="{530E280E-0E00-492E-87B3-A5084F76F69B}" srcOrd="0" destOrd="0" presId="urn:microsoft.com/office/officeart/2005/8/layout/list1"/>
    <dgm:cxn modelId="{FD593A13-649E-42DD-903F-1600AB599BDF}" type="presParOf" srcId="{6B77ABD6-26D8-4D35-9A2E-B93C42CD03C8}" destId="{3AF36798-DADE-4390-96A1-3FC56F435A24}" srcOrd="1" destOrd="0" presId="urn:microsoft.com/office/officeart/2005/8/layout/list1"/>
    <dgm:cxn modelId="{87F5A847-7C74-4067-BA4C-5286E13F0D18}" type="presParOf" srcId="{417BAE03-35F1-4905-9367-8FED4409CCF0}" destId="{430FA98A-4D14-40FB-B12F-A48D264C61EC}" srcOrd="1" destOrd="0" presId="urn:microsoft.com/office/officeart/2005/8/layout/list1"/>
    <dgm:cxn modelId="{006E5B67-4B9D-448E-BF2B-DA5704693B36}" type="presParOf" srcId="{417BAE03-35F1-4905-9367-8FED4409CCF0}" destId="{9A0DFF5B-9154-4D3E-805B-175EF9A373BA}" srcOrd="2" destOrd="0" presId="urn:microsoft.com/office/officeart/2005/8/layout/list1"/>
    <dgm:cxn modelId="{D8D5FD1F-0502-4272-B50E-E23212D6E4F5}" type="presParOf" srcId="{417BAE03-35F1-4905-9367-8FED4409CCF0}" destId="{2A46CA1C-AD80-48F5-BB44-6D28E8220ABA}" srcOrd="3" destOrd="0" presId="urn:microsoft.com/office/officeart/2005/8/layout/list1"/>
    <dgm:cxn modelId="{F466D135-BB64-4902-94AA-A79E12276102}" type="presParOf" srcId="{417BAE03-35F1-4905-9367-8FED4409CCF0}" destId="{95A31DBD-5970-43E6-B345-77BB33ECD959}" srcOrd="4" destOrd="0" presId="urn:microsoft.com/office/officeart/2005/8/layout/list1"/>
    <dgm:cxn modelId="{EBCA5F0D-FC44-4AAF-9A10-477BFC4B1091}" type="presParOf" srcId="{95A31DBD-5970-43E6-B345-77BB33ECD959}" destId="{2B0923D4-8AD4-4A97-8869-938A38EAB41F}" srcOrd="0" destOrd="0" presId="urn:microsoft.com/office/officeart/2005/8/layout/list1"/>
    <dgm:cxn modelId="{8CCF2008-438A-47DC-A9A9-6380F348CBEC}" type="presParOf" srcId="{95A31DBD-5970-43E6-B345-77BB33ECD959}" destId="{864BB972-076D-4DFC-AC2E-B3C33AE3A39C}" srcOrd="1" destOrd="0" presId="urn:microsoft.com/office/officeart/2005/8/layout/list1"/>
    <dgm:cxn modelId="{CA05F267-D6E6-4728-BCBB-0F39B1655AC3}" type="presParOf" srcId="{417BAE03-35F1-4905-9367-8FED4409CCF0}" destId="{E5A0EED7-3658-436B-9CB4-444E1ADE4940}" srcOrd="5" destOrd="0" presId="urn:microsoft.com/office/officeart/2005/8/layout/list1"/>
    <dgm:cxn modelId="{6ED05928-7DBA-4E4B-B97D-1C95BA4C91FD}" type="presParOf" srcId="{417BAE03-35F1-4905-9367-8FED4409CCF0}" destId="{8FF83E93-CF8B-4C35-86F8-34F4A3A40B1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DFF5B-9154-4D3E-805B-175EF9A373BA}">
      <dsp:nvSpPr>
        <dsp:cNvPr id="0" name=""/>
        <dsp:cNvSpPr/>
      </dsp:nvSpPr>
      <dsp:spPr>
        <a:xfrm>
          <a:off x="0" y="382684"/>
          <a:ext cx="6666833" cy="22821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79044" rIns="51742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The acceptable level of error selected by the researcher, usually set at 0.05. The level of error refers to the probability of rejecting the null hypothesis when it is actually true for the population.</a:t>
          </a:r>
        </a:p>
      </dsp:txBody>
      <dsp:txXfrm>
        <a:off x="0" y="382684"/>
        <a:ext cx="6666833" cy="2282175"/>
      </dsp:txXfrm>
    </dsp:sp>
    <dsp:sp modelId="{3AF36798-DADE-4390-96A1-3FC56F435A24}">
      <dsp:nvSpPr>
        <dsp:cNvPr id="0" name=""/>
        <dsp:cNvSpPr/>
      </dsp:nvSpPr>
      <dsp:spPr>
        <a:xfrm>
          <a:off x="333341" y="43204"/>
          <a:ext cx="4666783" cy="6789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22350">
            <a:lnSpc>
              <a:spcPct val="90000"/>
            </a:lnSpc>
            <a:spcBef>
              <a:spcPct val="0"/>
            </a:spcBef>
            <a:spcAft>
              <a:spcPct val="35000"/>
            </a:spcAft>
            <a:buNone/>
          </a:pPr>
          <a:r>
            <a:rPr lang="en-US" sz="2300" kern="1200"/>
            <a:t>SIGNIFICANCE LEVEL (α)</a:t>
          </a:r>
        </a:p>
      </dsp:txBody>
      <dsp:txXfrm>
        <a:off x="366485" y="76348"/>
        <a:ext cx="4600495" cy="612672"/>
      </dsp:txXfrm>
    </dsp:sp>
    <dsp:sp modelId="{8FF83E93-CF8B-4C35-86F8-34F4A3A40B1B}">
      <dsp:nvSpPr>
        <dsp:cNvPr id="0" name=""/>
        <dsp:cNvSpPr/>
      </dsp:nvSpPr>
      <dsp:spPr>
        <a:xfrm>
          <a:off x="0" y="3128540"/>
          <a:ext cx="6666833" cy="228217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79044" rIns="51742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The probability of obtaining a given result if in fact the null hypothesis were true in the population. A result is regarded as statistically significant if the p-value is less than the chosen significance level of the test.</a:t>
          </a:r>
        </a:p>
      </dsp:txBody>
      <dsp:txXfrm>
        <a:off x="0" y="3128540"/>
        <a:ext cx="6666833" cy="2282175"/>
      </dsp:txXfrm>
    </dsp:sp>
    <dsp:sp modelId="{864BB972-076D-4DFC-AC2E-B3C33AE3A39C}">
      <dsp:nvSpPr>
        <dsp:cNvPr id="0" name=""/>
        <dsp:cNvSpPr/>
      </dsp:nvSpPr>
      <dsp:spPr>
        <a:xfrm>
          <a:off x="333341" y="2789060"/>
          <a:ext cx="4666783" cy="6789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22350">
            <a:lnSpc>
              <a:spcPct val="90000"/>
            </a:lnSpc>
            <a:spcBef>
              <a:spcPct val="0"/>
            </a:spcBef>
            <a:spcAft>
              <a:spcPct val="35000"/>
            </a:spcAft>
            <a:buNone/>
          </a:pPr>
          <a:r>
            <a:rPr lang="en-US" sz="2300" kern="1200"/>
            <a:t>p-VALUE</a:t>
          </a:r>
        </a:p>
      </dsp:txBody>
      <dsp:txXfrm>
        <a:off x="366485" y="2822204"/>
        <a:ext cx="4600495"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8/13/2021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94590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wanted three approximately equal-sized education groups instead of six, we could use the </a:t>
            </a:r>
            <a:r>
              <a:rPr lang="en-US" b="1" dirty="0">
                <a:solidFill>
                  <a:schemeClr val="tx2"/>
                </a:solidFill>
              </a:rPr>
              <a:t>cumulative percentage breakdown</a:t>
            </a:r>
            <a:r>
              <a:rPr lang="en-US" dirty="0"/>
              <a:t> to construct the groups.</a:t>
            </a:r>
            <a:endParaRPr lang="en-US" sz="1100"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41521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8/13/2021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8/13/2021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17: Analysis and Interpretation: Individual Variables Independently </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5899A-3B32-4B30-9992-195B70AAC0ED}"/>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a:solidFill>
                  <a:schemeClr val="tx1"/>
                </a:solidFill>
                <a:latin typeface="+mj-lt"/>
                <a:ea typeface="+mj-ea"/>
                <a:cs typeface="+mj-cs"/>
              </a:rPr>
              <a:t>Presenting Frequency Analysis Results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table" descr="Table&#10;&#10;Description automatically generated">
            <a:extLst>
              <a:ext uri="{FF2B5EF4-FFF2-40B4-BE49-F238E27FC236}">
                <a16:creationId xmlns:a16="http://schemas.microsoft.com/office/drawing/2014/main" id="{0037A083-1365-480A-9E2C-225029CDDFB4}"/>
              </a:ext>
            </a:extLst>
          </p:cNvPr>
          <p:cNvPicPr>
            <a:picLocks noChangeAspect="1"/>
          </p:cNvPicPr>
          <p:nvPr/>
        </p:nvPicPr>
        <p:blipFill>
          <a:blip r:embed="rId2"/>
          <a:stretch>
            <a:fillRect/>
          </a:stretch>
        </p:blipFill>
        <p:spPr>
          <a:xfrm>
            <a:off x="4654296" y="1068912"/>
            <a:ext cx="6894576" cy="3037679"/>
          </a:xfrm>
          <a:prstGeom prst="rect">
            <a:avLst/>
          </a:prstGeom>
        </p:spPr>
      </p:pic>
      <p:sp>
        <p:nvSpPr>
          <p:cNvPr id="5" name="Content Placeholder 3">
            <a:extLst>
              <a:ext uri="{FF2B5EF4-FFF2-40B4-BE49-F238E27FC236}">
                <a16:creationId xmlns:a16="http://schemas.microsoft.com/office/drawing/2014/main" id="{DD9CD866-B48B-49EA-BAA6-5FCD69D5D511}"/>
              </a:ext>
            </a:extLst>
          </p:cNvPr>
          <p:cNvSpPr>
            <a:spLocks noGrp="1"/>
          </p:cNvSpPr>
          <p:nvPr/>
        </p:nvSpPr>
        <p:spPr bwMode="auto">
          <a:xfrm>
            <a:off x="4654296" y="4798577"/>
            <a:ext cx="6894576" cy="1428487"/>
          </a:xfrm>
          <a:prstGeom prst="rect">
            <a:avLst/>
          </a:prstGeom>
        </p:spPr>
        <p:txBody>
          <a:bodyPr vert="horz" lIns="91440" tIns="45720" rIns="91440" bIns="45720" numCol="1" rtlCol="0"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a:latin typeface="+mn-lt"/>
                <a:ea typeface="+mn-ea"/>
                <a:cs typeface="+mn-cs"/>
              </a:rPr>
              <a:t>(missing = 9)</a:t>
            </a:r>
          </a:p>
        </p:txBody>
      </p:sp>
    </p:spTree>
    <p:extLst>
      <p:ext uri="{BB962C8B-B14F-4D97-AF65-F5344CB8AC3E}">
        <p14:creationId xmlns:p14="http://schemas.microsoft.com/office/powerpoint/2010/main" val="338095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1CDC4-16A7-4F79-AA8F-56ACB456C8A7}"/>
              </a:ext>
            </a:extLst>
          </p:cNvPr>
          <p:cNvSpPr>
            <a:spLocks noGrp="1"/>
          </p:cNvSpPr>
          <p:nvPr>
            <p:ph type="title"/>
          </p:nvPr>
        </p:nvSpPr>
        <p:spPr>
          <a:xfrm>
            <a:off x="841248" y="548640"/>
            <a:ext cx="3600860" cy="5431536"/>
          </a:xfrm>
        </p:spPr>
        <p:txBody>
          <a:bodyPr>
            <a:normAutofit/>
          </a:bodyPr>
          <a:lstStyle/>
          <a:p>
            <a:r>
              <a:rPr lang="en-US" sz="5400"/>
              <a:t>Uses of Frequency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9DB7F9-A2A7-4EFE-B75A-3986C93E0933}"/>
              </a:ext>
            </a:extLst>
          </p:cNvPr>
          <p:cNvSpPr>
            <a:spLocks noGrp="1"/>
          </p:cNvSpPr>
          <p:nvPr>
            <p:ph idx="1"/>
          </p:nvPr>
        </p:nvSpPr>
        <p:spPr>
          <a:xfrm>
            <a:off x="5126418" y="552091"/>
            <a:ext cx="6224335" cy="5431536"/>
          </a:xfrm>
        </p:spPr>
        <p:txBody>
          <a:bodyPr anchor="ctr">
            <a:normAutofit/>
          </a:bodyPr>
          <a:lstStyle/>
          <a:p>
            <a:r>
              <a:rPr lang="en-US" sz="2200"/>
              <a:t>Univariate categorical analysis</a:t>
            </a:r>
          </a:p>
          <a:p>
            <a:r>
              <a:rPr lang="en-US" sz="2200"/>
              <a:t>Identify blunders and cases</a:t>
            </a:r>
          </a:p>
          <a:p>
            <a:r>
              <a:rPr lang="en-US" sz="2200"/>
              <a:t>Identify outliers</a:t>
            </a:r>
          </a:p>
          <a:p>
            <a:pPr lvl="1"/>
            <a:r>
              <a:rPr lang="en-US" sz="2200" b="1"/>
              <a:t>Outlier</a:t>
            </a:r>
            <a:r>
              <a:rPr lang="en-US" sz="2200"/>
              <a:t>: an observation so different in magnitude from the rest of the observation that the analyst chooses to treat it as a special case</a:t>
            </a:r>
          </a:p>
          <a:p>
            <a:r>
              <a:rPr lang="en-US" sz="2200"/>
              <a:t>Identify the median </a:t>
            </a:r>
          </a:p>
          <a:p>
            <a:endParaRPr lang="en-US" sz="2200"/>
          </a:p>
        </p:txBody>
      </p:sp>
    </p:spTree>
    <p:extLst>
      <p:ext uri="{BB962C8B-B14F-4D97-AF65-F5344CB8AC3E}">
        <p14:creationId xmlns:p14="http://schemas.microsoft.com/office/powerpoint/2010/main" val="38168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3C56A8-FC47-4C83-8F0B-F1565D7A0E9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Uses of Frequency Analysis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n illustration shows a histogram of respondent age. The horizontal axis denotes the age in years ranging from 0 to 100 years with intervals of 20 years, and the vertical axis denotes the frequency ranging from 0 to 40 with intervals of 10. The approximate data from the histogram is as follows:&#10;Age: 20, Frequency: 1.&#10;Age: 40, Frequency: 3.&#10;Age: 60, Frequency: 35.&#10;Age: 80, Frequency: 32.&#10;Data on the extreme right corner reads as follows: Mean = 68.64, Standard Deviation = 11.873; N = 224.">
            <a:extLst>
              <a:ext uri="{FF2B5EF4-FFF2-40B4-BE49-F238E27FC236}">
                <a16:creationId xmlns:a16="http://schemas.microsoft.com/office/drawing/2014/main" id="{9B3D90B1-B6C1-4294-B0F2-045646A72243}"/>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t="1116" b="1"/>
          <a:stretch/>
        </p:blipFill>
        <p:spPr bwMode="auto">
          <a:xfrm>
            <a:off x="5536648" y="625684"/>
            <a:ext cx="6164252" cy="545538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926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D8F0-0C46-493D-BCD4-15D7054C4139}"/>
              </a:ext>
            </a:extLst>
          </p:cNvPr>
          <p:cNvSpPr>
            <a:spLocks noGrp="1"/>
          </p:cNvSpPr>
          <p:nvPr>
            <p:ph type="title"/>
          </p:nvPr>
        </p:nvSpPr>
        <p:spPr>
          <a:xfrm>
            <a:off x="6234330" y="803325"/>
            <a:ext cx="5314536" cy="1325563"/>
          </a:xfrm>
        </p:spPr>
        <p:txBody>
          <a:bodyPr>
            <a:normAutofit/>
          </a:bodyPr>
          <a:lstStyle/>
          <a:p>
            <a:r>
              <a:rPr lang="en-US"/>
              <a:t>Uses of Frequency Analysis</a:t>
            </a:r>
            <a:endParaRPr lang="en-US"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
            <a:extLst>
              <a:ext uri="{FF2B5EF4-FFF2-40B4-BE49-F238E27FC236}">
                <a16:creationId xmlns:a16="http://schemas.microsoft.com/office/drawing/2014/main" id="{200A3B97-2B5A-45C3-9996-EC647761A0C6}"/>
              </a:ext>
            </a:extLst>
          </p:cNvPr>
          <p:cNvPicPr>
            <a:picLocks noChangeAspect="1"/>
          </p:cNvPicPr>
          <p:nvPr/>
        </p:nvPicPr>
        <p:blipFill rotWithShape="1">
          <a:blip r:embed="rId2"/>
          <a:srcRect l="14294" r="25561"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3" name="Content Placeholder 2">
            <a:extLst>
              <a:ext uri="{FF2B5EF4-FFF2-40B4-BE49-F238E27FC236}">
                <a16:creationId xmlns:a16="http://schemas.microsoft.com/office/drawing/2014/main" id="{67B9C53C-A333-40F5-9B7B-19E258709B3A}"/>
              </a:ext>
            </a:extLst>
          </p:cNvPr>
          <p:cNvSpPr>
            <a:spLocks noGrp="1"/>
          </p:cNvSpPr>
          <p:nvPr>
            <p:ph idx="1"/>
          </p:nvPr>
        </p:nvSpPr>
        <p:spPr>
          <a:xfrm>
            <a:off x="6234329" y="2279018"/>
            <a:ext cx="5314543" cy="3375920"/>
          </a:xfrm>
        </p:spPr>
        <p:txBody>
          <a:bodyPr anchor="t">
            <a:normAutofit/>
          </a:bodyPr>
          <a:lstStyle/>
          <a:p>
            <a:r>
              <a:rPr lang="en-US" sz="1800"/>
              <a:t>Histogram</a:t>
            </a:r>
          </a:p>
          <a:p>
            <a:pPr lvl="1"/>
            <a:r>
              <a:rPr lang="en-US" sz="1800"/>
              <a:t>A form of bar chart on which the values of the variable are placed along the x-axis and the absolute or relative frequency of the values is shown on the y-axis</a:t>
            </a:r>
          </a:p>
        </p:txBody>
      </p:sp>
    </p:spTree>
    <p:extLst>
      <p:ext uri="{BB962C8B-B14F-4D97-AF65-F5344CB8AC3E}">
        <p14:creationId xmlns:p14="http://schemas.microsoft.com/office/powerpoint/2010/main" val="236173077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F839F-CF08-468B-9449-AB3A8DBBF824}"/>
              </a:ext>
            </a:extLst>
          </p:cNvPr>
          <p:cNvSpPr>
            <a:spLocks noGrp="1"/>
          </p:cNvSpPr>
          <p:nvPr>
            <p:ph type="title"/>
          </p:nvPr>
        </p:nvSpPr>
        <p:spPr>
          <a:xfrm>
            <a:off x="630936" y="640823"/>
            <a:ext cx="3419856" cy="5583148"/>
          </a:xfrm>
        </p:spPr>
        <p:txBody>
          <a:bodyPr anchor="ctr">
            <a:normAutofit/>
          </a:bodyPr>
          <a:lstStyle/>
          <a:p>
            <a:r>
              <a:rPr lang="en-US" sz="5400"/>
              <a:t>Uses of Frequency Analysis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table">
            <a:extLst>
              <a:ext uri="{FF2B5EF4-FFF2-40B4-BE49-F238E27FC236}">
                <a16:creationId xmlns:a16="http://schemas.microsoft.com/office/drawing/2014/main" id="{5B9B6CA6-82F3-45F2-ABF3-FD05C7D7D85B}"/>
              </a:ext>
            </a:extLst>
          </p:cNvPr>
          <p:cNvPicPr>
            <a:picLocks noChangeAspect="1"/>
          </p:cNvPicPr>
          <p:nvPr/>
        </p:nvPicPr>
        <p:blipFill>
          <a:blip r:embed="rId2"/>
          <a:stretch>
            <a:fillRect/>
          </a:stretch>
        </p:blipFill>
        <p:spPr>
          <a:xfrm>
            <a:off x="4654296" y="1539350"/>
            <a:ext cx="6894576" cy="2096803"/>
          </a:xfrm>
          <a:prstGeom prst="rect">
            <a:avLst/>
          </a:prstGeom>
        </p:spPr>
      </p:pic>
      <p:sp>
        <p:nvSpPr>
          <p:cNvPr id="3" name="Content Placeholder 2">
            <a:extLst>
              <a:ext uri="{FF2B5EF4-FFF2-40B4-BE49-F238E27FC236}">
                <a16:creationId xmlns:a16="http://schemas.microsoft.com/office/drawing/2014/main" id="{B1821E21-C50F-47F4-9339-D3A1695C2B5E}"/>
              </a:ext>
            </a:extLst>
          </p:cNvPr>
          <p:cNvSpPr>
            <a:spLocks noGrp="1"/>
          </p:cNvSpPr>
          <p:nvPr>
            <p:ph idx="1"/>
          </p:nvPr>
        </p:nvSpPr>
        <p:spPr>
          <a:xfrm>
            <a:off x="4654296" y="4798577"/>
            <a:ext cx="6894576" cy="1428487"/>
          </a:xfrm>
        </p:spPr>
        <p:txBody>
          <a:bodyPr anchor="t">
            <a:normAutofit/>
          </a:bodyPr>
          <a:lstStyle/>
          <a:p>
            <a:r>
              <a:rPr lang="en-US" sz="2200"/>
              <a:t>The MEDIAN level of education is found by identifying the level that contains the 50</a:t>
            </a:r>
            <a:r>
              <a:rPr lang="en-US" sz="2200" baseline="30000"/>
              <a:t>th</a:t>
            </a:r>
            <a:r>
              <a:rPr lang="en-US" sz="2200"/>
              <a:t> percentile in the frequency distribution. </a:t>
            </a:r>
          </a:p>
        </p:txBody>
      </p:sp>
      <p:sp>
        <p:nvSpPr>
          <p:cNvPr id="4" name="Content Placeholder 3">
            <a:extLst>
              <a:ext uri="{FF2B5EF4-FFF2-40B4-BE49-F238E27FC236}">
                <a16:creationId xmlns:a16="http://schemas.microsoft.com/office/drawing/2014/main" id="{3FB9A4D5-F86B-4195-8052-F4E03AECFBAB}"/>
              </a:ext>
            </a:extLst>
          </p:cNvPr>
          <p:cNvSpPr>
            <a:spLocks noGrp="1"/>
          </p:cNvSpPr>
          <p:nvPr/>
        </p:nvSpPr>
        <p:spPr bwMode="auto">
          <a:xfrm>
            <a:off x="4654296" y="1066910"/>
            <a:ext cx="8229600"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800" b="1" dirty="0"/>
              <a:t>Exhibit 17.2  </a:t>
            </a:r>
            <a:r>
              <a:rPr lang="en-US" sz="1800" dirty="0"/>
              <a:t>Avery Fitness Center: Level of Education</a:t>
            </a:r>
          </a:p>
        </p:txBody>
      </p:sp>
    </p:spTree>
    <p:extLst>
      <p:ext uri="{BB962C8B-B14F-4D97-AF65-F5344CB8AC3E}">
        <p14:creationId xmlns:p14="http://schemas.microsoft.com/office/powerpoint/2010/main" val="391418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FFEBE-82C4-4956-B100-BCDBB255EB8A}"/>
              </a:ext>
            </a:extLst>
          </p:cNvPr>
          <p:cNvSpPr>
            <a:spLocks noGrp="1"/>
          </p:cNvSpPr>
          <p:nvPr>
            <p:ph type="title"/>
          </p:nvPr>
        </p:nvSpPr>
        <p:spPr>
          <a:xfrm>
            <a:off x="6513788" y="365125"/>
            <a:ext cx="4840010" cy="1807305"/>
          </a:xfrm>
        </p:spPr>
        <p:txBody>
          <a:bodyPr>
            <a:normAutofit/>
          </a:bodyPr>
          <a:lstStyle/>
          <a:p>
            <a:r>
              <a:rPr lang="en-US" sz="3700"/>
              <a:t>Confidence Intervals for Proportions (Categorical Measures)</a:t>
            </a:r>
          </a:p>
        </p:txBody>
      </p:sp>
      <p:pic>
        <p:nvPicPr>
          <p:cNvPr id="5" name="Picture 4" descr="Close up of ruler">
            <a:extLst>
              <a:ext uri="{FF2B5EF4-FFF2-40B4-BE49-F238E27FC236}">
                <a16:creationId xmlns:a16="http://schemas.microsoft.com/office/drawing/2014/main" id="{C6D03A9E-C0DD-4F59-BC39-30A7146E3220}"/>
              </a:ext>
            </a:extLst>
          </p:cNvPr>
          <p:cNvPicPr>
            <a:picLocks noChangeAspect="1"/>
          </p:cNvPicPr>
          <p:nvPr/>
        </p:nvPicPr>
        <p:blipFill rotWithShape="1">
          <a:blip r:embed="rId2"/>
          <a:srcRect l="17539" r="22927"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AF08603F-A64B-47AD-85DD-3D4D2D26E79A}"/>
              </a:ext>
            </a:extLst>
          </p:cNvPr>
          <p:cNvSpPr>
            <a:spLocks noGrp="1"/>
          </p:cNvSpPr>
          <p:nvPr>
            <p:ph idx="1"/>
          </p:nvPr>
        </p:nvSpPr>
        <p:spPr>
          <a:xfrm>
            <a:off x="6513788" y="2333297"/>
            <a:ext cx="4840010" cy="3843666"/>
          </a:xfrm>
        </p:spPr>
        <p:txBody>
          <a:bodyPr>
            <a:normAutofit/>
          </a:bodyPr>
          <a:lstStyle/>
          <a:p>
            <a:r>
              <a:rPr lang="en-US" sz="2000"/>
              <a:t>Confidence Interval</a:t>
            </a:r>
          </a:p>
          <a:p>
            <a:pPr lvl="1"/>
            <a:r>
              <a:rPr lang="en-US" sz="2000"/>
              <a:t>A projection of the range within which a population parameter will lie at a given level of confidence, based on a statistic obtained from a probabilistic sample </a:t>
            </a:r>
          </a:p>
          <a:p>
            <a:pPr lvl="2"/>
            <a:r>
              <a:rPr lang="en-US"/>
              <a:t>This is why you need to draw a probability sample </a:t>
            </a:r>
            <a:endParaRPr lang="en-US" dirty="0"/>
          </a:p>
        </p:txBody>
      </p:sp>
    </p:spTree>
    <p:extLst>
      <p:ext uri="{BB962C8B-B14F-4D97-AF65-F5344CB8AC3E}">
        <p14:creationId xmlns:p14="http://schemas.microsoft.com/office/powerpoint/2010/main" val="1147539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7A96-A40A-4C0B-BFC8-A50EF54A9966}"/>
              </a:ext>
            </a:extLst>
          </p:cNvPr>
          <p:cNvSpPr>
            <a:spLocks noGrp="1"/>
          </p:cNvSpPr>
          <p:nvPr>
            <p:ph type="title"/>
          </p:nvPr>
        </p:nvSpPr>
        <p:spPr/>
        <p:txBody>
          <a:bodyPr/>
          <a:lstStyle/>
          <a:p>
            <a:r>
              <a:rPr lang="en-US" dirty="0"/>
              <a:t>Confidence Intervals for Proportions </a:t>
            </a:r>
            <a:br>
              <a:rPr lang="en-US" dirty="0"/>
            </a:br>
            <a:r>
              <a:rPr lang="en-US" dirty="0"/>
              <a:t>(Categorical Measures)</a:t>
            </a:r>
          </a:p>
        </p:txBody>
      </p:sp>
      <mc:AlternateContent xmlns:mc="http://schemas.openxmlformats.org/markup-compatibility/2006">
        <mc:Choice xmlns:a14="http://schemas.microsoft.com/office/drawing/2010/main" Requires="a14">
          <p:sp>
            <p:nvSpPr>
              <p:cNvPr id="9" name="Content Placeholder 3">
                <a:extLst>
                  <a:ext uri="{FF2B5EF4-FFF2-40B4-BE49-F238E27FC236}">
                    <a16:creationId xmlns:a16="http://schemas.microsoft.com/office/drawing/2014/main" id="{9E0022F9-4659-44CD-ABF3-19A89E1C826F}"/>
                  </a:ext>
                </a:extLst>
              </p:cNvPr>
              <p:cNvSpPr>
                <a:spLocks noGrp="1"/>
              </p:cNvSpPr>
              <p:nvPr/>
            </p:nvSpPr>
            <p:spPr bwMode="auto">
              <a:xfrm>
                <a:off x="2076994" y="1921651"/>
                <a:ext cx="82296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dirty="0"/>
                  <a:t>Sampling error for portion = </a:t>
                </a:r>
                <a14:m>
                  <m:oMath xmlns:m="http://schemas.openxmlformats.org/officeDocument/2006/math">
                    <m:r>
                      <a:rPr lang="en-US" sz="2800" b="0" i="1" smtClean="0">
                        <a:latin typeface="Cambria Math" panose="02040503050406030204" pitchFamily="18" charset="0"/>
                      </a:rPr>
                      <m:t>𝑧</m:t>
                    </m:r>
                    <m:r>
                      <a:rPr lang="en-US" sz="2800" b="0" i="1" smtClean="0">
                        <a:latin typeface="Cambria Math" panose="02040503050406030204" pitchFamily="18" charset="0"/>
                      </a:rPr>
                      <m:t> </m:t>
                    </m:r>
                    <m:rad>
                      <m:radPr>
                        <m:degHide m:val="on"/>
                        <m:ctrlPr>
                          <a:rPr lang="en-US" sz="2800" b="0" i="1" smtClean="0">
                            <a:latin typeface="Cambria Math" panose="02040503050406030204" pitchFamily="18" charset="0"/>
                          </a:rPr>
                        </m:ctrlPr>
                      </m:radPr>
                      <m:deg/>
                      <m:e>
                        <m:f>
                          <m:fPr>
                            <m:ctrlPr>
                              <a:rPr lang="en-US" sz="2800" b="0" i="1" smtClean="0">
                                <a:latin typeface="Cambria Math" panose="02040503050406030204" pitchFamily="18" charset="0"/>
                              </a:rPr>
                            </m:ctrlPr>
                          </m:fPr>
                          <m:num>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𝑝</m:t>
                                    </m:r>
                                  </m:e>
                                </m:d>
                              </m:e>
                            </m:d>
                          </m:num>
                          <m:den>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den>
                        </m:f>
                      </m:e>
                    </m:rad>
                  </m:oMath>
                </a14:m>
                <a:endParaRPr lang="en-US" sz="2800" dirty="0"/>
              </a:p>
              <a:p>
                <a:pPr marL="0" indent="0">
                  <a:buNone/>
                </a:pPr>
                <a:r>
                  <a:rPr lang="en-US" sz="2800" dirty="0"/>
                  <a:t>where </a:t>
                </a:r>
                <a:r>
                  <a:rPr lang="en-US" sz="2800" i="1" dirty="0"/>
                  <a:t>z</a:t>
                </a:r>
                <a:r>
                  <a:rPr lang="en-US" sz="2800" dirty="0"/>
                  <a:t> = </a:t>
                </a:r>
                <a:r>
                  <a:rPr lang="en-US" sz="2800" i="1" dirty="0"/>
                  <a:t>z</a:t>
                </a:r>
                <a:r>
                  <a:rPr lang="en-US" sz="2800" dirty="0"/>
                  <a:t> score associated with the desired level of confidence; </a:t>
                </a:r>
                <a:r>
                  <a:rPr lang="en-US" sz="2800" i="1" dirty="0"/>
                  <a:t>p</a:t>
                </a:r>
                <a:r>
                  <a:rPr lang="en-US" sz="2800" dirty="0"/>
                  <a:t> = the proportion obtained from the sample; and </a:t>
                </a:r>
                <a:r>
                  <a:rPr lang="en-US" sz="2800" i="1" dirty="0"/>
                  <a:t>n</a:t>
                </a:r>
                <a:r>
                  <a:rPr lang="en-US" sz="2800" dirty="0"/>
                  <a:t> = the number of valid cases overall on which the proportion was based.</a:t>
                </a:r>
                <a:endParaRPr lang="en-US" dirty="0"/>
              </a:p>
            </p:txBody>
          </p:sp>
        </mc:Choice>
        <mc:Fallback>
          <p:sp>
            <p:nvSpPr>
              <p:cNvPr id="9" name="Content Placeholder 3">
                <a:extLst>
                  <a:ext uri="{FF2B5EF4-FFF2-40B4-BE49-F238E27FC236}">
                    <a16:creationId xmlns:a16="http://schemas.microsoft.com/office/drawing/2014/main" id="{9E0022F9-4659-44CD-ABF3-19A89E1C826F}"/>
                  </a:ext>
                </a:extLst>
              </p:cNvPr>
              <p:cNvSpPr>
                <a:spLocks noGrp="1" noRot="1" noChangeAspect="1" noMove="1" noResize="1" noEditPoints="1" noAdjustHandles="1" noChangeArrowheads="1" noChangeShapeType="1" noTextEdit="1"/>
              </p:cNvSpPr>
              <p:nvPr/>
            </p:nvSpPr>
            <p:spPr bwMode="auto">
              <a:xfrm>
                <a:off x="2076994" y="1921651"/>
                <a:ext cx="8229600" cy="1828800"/>
              </a:xfrm>
              <a:prstGeom prst="rect">
                <a:avLst/>
              </a:prstGeom>
              <a:blipFill>
                <a:blip r:embed="rId2"/>
                <a:stretch>
                  <a:fillRect l="-1556" b="-63667"/>
                </a:stretch>
              </a:blipFill>
              <a:ln w="9525">
                <a:noFill/>
                <a:miter lim="800000"/>
                <a:headEnd/>
                <a:tailEnd/>
              </a:ln>
            </p:spPr>
            <p:txBody>
              <a:bodyPr/>
              <a:lstStyle/>
              <a:p>
                <a:r>
                  <a:rPr lang="en-US">
                    <a:noFill/>
                  </a:rPr>
                  <a:t> </a:t>
                </a:r>
              </a:p>
            </p:txBody>
          </p:sp>
        </mc:Fallback>
      </mc:AlternateContent>
      <p:sp>
        <p:nvSpPr>
          <p:cNvPr id="10" name="Content Placeholder 4">
            <a:extLst>
              <a:ext uri="{FF2B5EF4-FFF2-40B4-BE49-F238E27FC236}">
                <a16:creationId xmlns:a16="http://schemas.microsoft.com/office/drawing/2014/main" id="{A8326B32-06AB-49EE-B2DD-822228F156CE}"/>
              </a:ext>
            </a:extLst>
          </p:cNvPr>
          <p:cNvSpPr>
            <a:spLocks noGrp="1"/>
          </p:cNvSpPr>
          <p:nvPr/>
        </p:nvSpPr>
        <p:spPr bwMode="auto">
          <a:xfrm>
            <a:off x="2076994" y="4936349"/>
            <a:ext cx="8229600" cy="1371600"/>
          </a:xfrm>
          <a:prstGeom prst="roundRect">
            <a:avLst/>
          </a:prstGeom>
          <a:noFill/>
          <a:ln w="38100">
            <a:solidFill>
              <a:srgbClr val="89A4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400" b="1" dirty="0"/>
              <a:t>CONFIDENCE INTERVAL:</a:t>
            </a:r>
          </a:p>
        </p:txBody>
      </p:sp>
      <p:pic>
        <p:nvPicPr>
          <p:cNvPr id="11" name="Picture 10">
            <a:extLst>
              <a:ext uri="{FF2B5EF4-FFF2-40B4-BE49-F238E27FC236}">
                <a16:creationId xmlns:a16="http://schemas.microsoft.com/office/drawing/2014/main" id="{87212C9D-D6AA-4411-89B3-BA571EBDC54F}"/>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52" y="5622149"/>
            <a:ext cx="6621685" cy="57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012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9564-B1BB-4235-BD02-76ABC37181E6}"/>
              </a:ext>
            </a:extLst>
          </p:cNvPr>
          <p:cNvSpPr>
            <a:spLocks noGrp="1"/>
          </p:cNvSpPr>
          <p:nvPr>
            <p:ph type="title"/>
          </p:nvPr>
        </p:nvSpPr>
        <p:spPr/>
        <p:txBody>
          <a:bodyPr/>
          <a:lstStyle/>
          <a:p>
            <a:r>
              <a:rPr lang="en-US" altLang="en-US" b="1" dirty="0"/>
              <a:t>Question:</a:t>
            </a:r>
            <a:r>
              <a:rPr lang="en-US" altLang="en-US" dirty="0"/>
              <a:t> What percentage of AFC members are women?</a:t>
            </a:r>
            <a:r>
              <a:rPr lang="en-US" sz="2400" dirty="0"/>
              <a:t> </a:t>
            </a:r>
            <a:endParaRPr lang="en-US" dirty="0"/>
          </a:p>
        </p:txBody>
      </p:sp>
      <p:sp>
        <p:nvSpPr>
          <p:cNvPr id="3" name="Content Placeholder 2">
            <a:extLst>
              <a:ext uri="{FF2B5EF4-FFF2-40B4-BE49-F238E27FC236}">
                <a16:creationId xmlns:a16="http://schemas.microsoft.com/office/drawing/2014/main" id="{E9643920-54D4-42CD-8BB7-BE6C89A03AA7}"/>
              </a:ext>
            </a:extLst>
          </p:cNvPr>
          <p:cNvSpPr>
            <a:spLocks noGrp="1"/>
          </p:cNvSpPr>
          <p:nvPr>
            <p:ph idx="1"/>
          </p:nvPr>
        </p:nvSpPr>
        <p:spPr/>
        <p:txBody>
          <a:bodyPr/>
          <a:lstStyle/>
          <a:p>
            <a:pPr marL="0" indent="0">
              <a:buNone/>
            </a:pPr>
            <a:r>
              <a:rPr lang="en-US" altLang="en-US" b="1" i="1" dirty="0"/>
              <a:t>Solution: </a:t>
            </a:r>
            <a:r>
              <a:rPr lang="en-US" altLang="en-US" dirty="0"/>
              <a:t>Compute the 95% confidence interval based on the proportion of respondents in the sample that indicated that they were women.</a:t>
            </a:r>
            <a:endParaRPr lang="en-US" dirty="0"/>
          </a:p>
          <a:p>
            <a:pPr marL="0" indent="0">
              <a:buNone/>
            </a:pPr>
            <a:endParaRPr lang="en-US" dirty="0"/>
          </a:p>
        </p:txBody>
      </p:sp>
    </p:spTree>
    <p:extLst>
      <p:ext uri="{BB962C8B-B14F-4D97-AF65-F5344CB8AC3E}">
        <p14:creationId xmlns:p14="http://schemas.microsoft.com/office/powerpoint/2010/main" val="1351782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F625-1DE2-4468-A273-8B101AC8B125}"/>
              </a:ext>
            </a:extLst>
          </p:cNvPr>
          <p:cNvSpPr>
            <a:spLocks noGrp="1"/>
          </p:cNvSpPr>
          <p:nvPr>
            <p:ph type="title"/>
          </p:nvPr>
        </p:nvSpPr>
        <p:spPr/>
        <p:txBody>
          <a:bodyPr/>
          <a:lstStyle/>
          <a:p>
            <a:r>
              <a:rPr lang="en-US" altLang="en-US" b="1" dirty="0"/>
              <a:t>Question:</a:t>
            </a:r>
            <a:r>
              <a:rPr lang="en-US" altLang="en-US" dirty="0"/>
              <a:t> What percentage of AFC members are women?</a:t>
            </a:r>
            <a:r>
              <a:rPr lang="en-US" sz="2400" dirty="0"/>
              <a:t> </a:t>
            </a:r>
            <a:endParaRPr lang="en-US" dirty="0"/>
          </a:p>
        </p:txBody>
      </p:sp>
      <p:sp>
        <p:nvSpPr>
          <p:cNvPr id="4" name="Content Placeholder 2">
            <a:extLst>
              <a:ext uri="{FF2B5EF4-FFF2-40B4-BE49-F238E27FC236}">
                <a16:creationId xmlns:a16="http://schemas.microsoft.com/office/drawing/2014/main" id="{288BBE98-A446-4271-92FA-86AB69E4FF78}"/>
              </a:ext>
            </a:extLst>
          </p:cNvPr>
          <p:cNvSpPr>
            <a:spLocks noGrp="1"/>
          </p:cNvSpPr>
          <p:nvPr/>
        </p:nvSpPr>
        <p:spPr bwMode="auto">
          <a:xfrm>
            <a:off x="838200" y="1805940"/>
            <a:ext cx="8229600" cy="10058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Font typeface="Arial" pitchFamily="34" charset="0"/>
              <a:buNone/>
            </a:pPr>
            <a:r>
              <a:rPr lang="en-US" sz="3200" dirty="0"/>
              <a:t>Based on the sample result, our best guess is that 80% of the population are women…</a:t>
            </a:r>
          </a:p>
        </p:txBody>
      </p:sp>
      <p:sp>
        <p:nvSpPr>
          <p:cNvPr id="5" name="Content Placeholder 3">
            <a:extLst>
              <a:ext uri="{FF2B5EF4-FFF2-40B4-BE49-F238E27FC236}">
                <a16:creationId xmlns:a16="http://schemas.microsoft.com/office/drawing/2014/main" id="{704E4467-B61E-4137-8057-2A97FD578C85}"/>
              </a:ext>
            </a:extLst>
          </p:cNvPr>
          <p:cNvSpPr>
            <a:spLocks noGrp="1"/>
          </p:cNvSpPr>
          <p:nvPr/>
        </p:nvSpPr>
        <p:spPr bwMode="auto">
          <a:xfrm>
            <a:off x="838200" y="3101340"/>
            <a:ext cx="8229600" cy="396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lvl="0" indent="0">
              <a:spcBef>
                <a:spcPct val="20000"/>
              </a:spcBef>
              <a:spcAft>
                <a:spcPct val="0"/>
              </a:spcAft>
              <a:buNone/>
            </a:pPr>
            <a:r>
              <a:rPr lang="en-US" sz="2000" b="1" dirty="0">
                <a:solidFill>
                  <a:srgbClr val="000000"/>
                </a:solidFill>
              </a:rPr>
              <a:t>Exhibit 17.1  </a:t>
            </a:r>
            <a:r>
              <a:rPr lang="en-US" sz="2000" dirty="0">
                <a:solidFill>
                  <a:srgbClr val="000000"/>
                </a:solidFill>
              </a:rPr>
              <a:t>Avery Fitness Center: Gender</a:t>
            </a:r>
          </a:p>
        </p:txBody>
      </p:sp>
      <p:pic>
        <p:nvPicPr>
          <p:cNvPr id="6" name="table">
            <a:extLst>
              <a:ext uri="{FF2B5EF4-FFF2-40B4-BE49-F238E27FC236}">
                <a16:creationId xmlns:a16="http://schemas.microsoft.com/office/drawing/2014/main" id="{14B46818-F0B8-4AE3-9544-00C815FC4477}"/>
              </a:ext>
            </a:extLst>
          </p:cNvPr>
          <p:cNvPicPr>
            <a:picLocks noChangeAspect="1"/>
          </p:cNvPicPr>
          <p:nvPr/>
        </p:nvPicPr>
        <p:blipFill>
          <a:blip r:embed="rId2"/>
          <a:stretch>
            <a:fillRect/>
          </a:stretch>
        </p:blipFill>
        <p:spPr>
          <a:xfrm>
            <a:off x="838200" y="3497580"/>
            <a:ext cx="8229600" cy="2926080"/>
          </a:xfrm>
          <a:prstGeom prst="rect">
            <a:avLst/>
          </a:prstGeom>
        </p:spPr>
      </p:pic>
    </p:spTree>
    <p:extLst>
      <p:ext uri="{BB962C8B-B14F-4D97-AF65-F5344CB8AC3E}">
        <p14:creationId xmlns:p14="http://schemas.microsoft.com/office/powerpoint/2010/main" val="172067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842A-A804-427D-B190-0DA4DBFEE736}"/>
              </a:ext>
            </a:extLst>
          </p:cNvPr>
          <p:cNvSpPr>
            <a:spLocks noGrp="1"/>
          </p:cNvSpPr>
          <p:nvPr>
            <p:ph type="title"/>
          </p:nvPr>
        </p:nvSpPr>
        <p:spPr/>
        <p:txBody>
          <a:bodyPr/>
          <a:lstStyle/>
          <a:p>
            <a:r>
              <a:rPr lang="en-US" altLang="en-US" b="1" dirty="0"/>
              <a:t>Question:</a:t>
            </a:r>
            <a:r>
              <a:rPr lang="en-US" altLang="en-US" dirty="0"/>
              <a:t> What percentage of AFC members are women?</a:t>
            </a:r>
            <a:r>
              <a:rPr lang="en-US" sz="2400" dirty="0"/>
              <a:t> </a:t>
            </a:r>
            <a:endParaRPr lang="en-US" dirty="0"/>
          </a:p>
        </p:txBody>
      </p:sp>
      <p:pic>
        <p:nvPicPr>
          <p:cNvPr id="4" name="Picture 3" descr="A formula reads, sampling error for proportion equals z times square root of ((p times (1 minus p)) divided by n).">
            <a:extLst>
              <a:ext uri="{FF2B5EF4-FFF2-40B4-BE49-F238E27FC236}">
                <a16:creationId xmlns:a16="http://schemas.microsoft.com/office/drawing/2014/main" id="{0D013DEC-C32E-43FF-ADEB-7E323BED7C2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066800"/>
            <a:ext cx="7086599" cy="990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5" name="Picture 4" descr="A formula reads, sampling error equals 1.96 times square root of ((0.80 times (1 minus 0.80)) divided by 222 which equals 0.05).">
            <a:extLst>
              <a:ext uri="{FF2B5EF4-FFF2-40B4-BE49-F238E27FC236}">
                <a16:creationId xmlns:a16="http://schemas.microsoft.com/office/drawing/2014/main" id="{D605CCD5-73A0-4B08-A63F-446A68481D1F}"/>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90800" y="2057400"/>
            <a:ext cx="6934200" cy="10064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a:extLst>
              <a:ext uri="{FF2B5EF4-FFF2-40B4-BE49-F238E27FC236}">
                <a16:creationId xmlns:a16="http://schemas.microsoft.com/office/drawing/2014/main" id="{785B29C8-AE5B-4CB5-86AD-2683B9E064B1}"/>
              </a:ext>
            </a:extLst>
          </p:cNvPr>
          <p:cNvSpPr>
            <a:spLocks noGrp="1"/>
          </p:cNvSpPr>
          <p:nvPr/>
        </p:nvSpPr>
        <p:spPr bwMode="auto">
          <a:xfrm>
            <a:off x="2362200" y="4572000"/>
            <a:ext cx="7467600" cy="1219200"/>
          </a:xfrm>
          <a:prstGeom prst="rect">
            <a:avLst/>
          </a:prstGeom>
          <a:solidFill>
            <a:srgbClr val="BBE0E3"/>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b="1" i="1" dirty="0"/>
              <a:t>Therefore, we would be 95% confident that the proportion of women in the AFC population lies between .75 and .85, inclusive.</a:t>
            </a:r>
            <a:endParaRPr lang="en-US" sz="2600" dirty="0"/>
          </a:p>
        </p:txBody>
      </p:sp>
      <p:pic>
        <p:nvPicPr>
          <p:cNvPr id="7" name="Picture 6" descr="A formula titled confidence interval reads, (p minus sampling error) is less than or equal to pi, which is less than or equal to (p plus sampling error).">
            <a:extLst>
              <a:ext uri="{FF2B5EF4-FFF2-40B4-BE49-F238E27FC236}">
                <a16:creationId xmlns:a16="http://schemas.microsoft.com/office/drawing/2014/main" id="{E1BE2660-6D5F-45CA-9FA2-4ECE7ACB0737}"/>
              </a:ext>
            </a:extLst>
          </p:cNvPr>
          <p:cNvPicPr>
            <a:picLocks noGrp="1"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90800" y="3063875"/>
            <a:ext cx="7162799" cy="1371600"/>
          </a:xfrm>
          <a:prstGeom prst="rect">
            <a:avLst/>
          </a:prstGeom>
          <a:noFill/>
          <a:ln w="19050">
            <a:solidFill>
              <a:srgbClr val="89A4A7"/>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46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3532A-8E23-4819-AF70-D65034EAECBE}"/>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44C6D652-5021-4232-8FFE-013863F1B08B}"/>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a:t>Distinguish between univariate and multivariate analyses </a:t>
            </a:r>
          </a:p>
          <a:p>
            <a:pPr marL="514350" indent="-514350">
              <a:buFont typeface="+mj-lt"/>
              <a:buAutoNum type="arabicPeriod"/>
            </a:pPr>
            <a:r>
              <a:rPr lang="en-US"/>
              <a:t>Describe frequency analysis </a:t>
            </a:r>
          </a:p>
          <a:p>
            <a:pPr marL="514350" indent="-514350">
              <a:buFont typeface="+mj-lt"/>
              <a:buAutoNum type="arabicPeriod"/>
            </a:pPr>
            <a:r>
              <a:rPr lang="en-US"/>
              <a:t>Describe descriptive statistics</a:t>
            </a:r>
          </a:p>
          <a:p>
            <a:pPr marL="514350" indent="-514350">
              <a:buFont typeface="+mj-lt"/>
              <a:buAutoNum type="arabicPeriod"/>
            </a:pPr>
            <a:r>
              <a:rPr lang="en-US"/>
              <a:t>Discuss confidence intervals for proportions and means </a:t>
            </a:r>
          </a:p>
          <a:p>
            <a:pPr marL="514350" indent="-514350">
              <a:buFont typeface="+mj-lt"/>
              <a:buAutoNum type="arabicPeriod"/>
            </a:pPr>
            <a:r>
              <a:rPr lang="en-US"/>
              <a:t>Overview the basic purpose of hypothesis testing </a:t>
            </a:r>
          </a:p>
        </p:txBody>
      </p:sp>
    </p:spTree>
    <p:extLst>
      <p:ext uri="{BB962C8B-B14F-4D97-AF65-F5344CB8AC3E}">
        <p14:creationId xmlns:p14="http://schemas.microsoft.com/office/powerpoint/2010/main" val="210258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23A11-D4D6-4168-902D-94E6B4199464}"/>
              </a:ext>
            </a:extLst>
          </p:cNvPr>
          <p:cNvSpPr>
            <a:spLocks noGrp="1"/>
          </p:cNvSpPr>
          <p:nvPr>
            <p:ph type="title"/>
          </p:nvPr>
        </p:nvSpPr>
        <p:spPr>
          <a:xfrm>
            <a:off x="5297762" y="329184"/>
            <a:ext cx="6251110" cy="1783080"/>
          </a:xfrm>
        </p:spPr>
        <p:txBody>
          <a:bodyPr anchor="b">
            <a:normAutofit/>
          </a:bodyPr>
          <a:lstStyle/>
          <a:p>
            <a:r>
              <a:rPr lang="en-US" sz="5000"/>
              <a:t>Caution in Interpreting Confidence Intervals</a:t>
            </a:r>
          </a:p>
        </p:txBody>
      </p:sp>
      <p:pic>
        <p:nvPicPr>
          <p:cNvPr id="5" name="Picture 4" descr="Graph on document with pen">
            <a:extLst>
              <a:ext uri="{FF2B5EF4-FFF2-40B4-BE49-F238E27FC236}">
                <a16:creationId xmlns:a16="http://schemas.microsoft.com/office/drawing/2014/main" id="{14342B00-FE27-419C-97F4-A3C3A6DB0EE9}"/>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DFF962-7BE9-48CF-A910-2AC62C849AF8}"/>
              </a:ext>
            </a:extLst>
          </p:cNvPr>
          <p:cNvSpPr>
            <a:spLocks noGrp="1"/>
          </p:cNvSpPr>
          <p:nvPr>
            <p:ph idx="1"/>
          </p:nvPr>
        </p:nvSpPr>
        <p:spPr>
          <a:xfrm>
            <a:off x="5297762" y="2706624"/>
            <a:ext cx="6251110" cy="3483864"/>
          </a:xfrm>
        </p:spPr>
        <p:txBody>
          <a:bodyPr>
            <a:normAutofit/>
          </a:bodyPr>
          <a:lstStyle/>
          <a:p>
            <a:r>
              <a:rPr lang="en-US" sz="2200"/>
              <a:t>The confidence interval only takes sampling error into account </a:t>
            </a:r>
          </a:p>
          <a:p>
            <a:r>
              <a:rPr lang="en-US" sz="2200"/>
              <a:t>It </a:t>
            </a:r>
            <a:r>
              <a:rPr lang="en-US" sz="2200" b="1"/>
              <a:t>DOES NOT </a:t>
            </a:r>
            <a:r>
              <a:rPr lang="en-US" sz="2200"/>
              <a:t>account for other common types of error (e.g., response error, nonresponse error) </a:t>
            </a:r>
          </a:p>
          <a:p>
            <a:r>
              <a:rPr lang="en-US" sz="2200"/>
              <a:t>The goal is to reduce TOTAL error, not just on type of error. </a:t>
            </a:r>
          </a:p>
        </p:txBody>
      </p:sp>
    </p:spTree>
    <p:extLst>
      <p:ext uri="{BB962C8B-B14F-4D97-AF65-F5344CB8AC3E}">
        <p14:creationId xmlns:p14="http://schemas.microsoft.com/office/powerpoint/2010/main" val="693811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E08568-2B5F-4CB5-85FC-6FB6D03E8055}"/>
              </a:ext>
            </a:extLst>
          </p:cNvPr>
          <p:cNvSpPr>
            <a:spLocks noGrp="1"/>
          </p:cNvSpPr>
          <p:nvPr>
            <p:ph type="title"/>
          </p:nvPr>
        </p:nvSpPr>
        <p:spPr>
          <a:xfrm>
            <a:off x="793662" y="386930"/>
            <a:ext cx="10066122" cy="1298448"/>
          </a:xfrm>
        </p:spPr>
        <p:txBody>
          <a:bodyPr anchor="b">
            <a:normAutofit/>
          </a:bodyPr>
          <a:lstStyle/>
          <a:p>
            <a:r>
              <a:rPr lang="en-US" sz="4800"/>
              <a:t>Basic Univariate Statistics</a:t>
            </a:r>
          </a:p>
        </p:txBody>
      </p:sp>
      <p:sp>
        <p:nvSpPr>
          <p:cNvPr id="16"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A171B4-D0AD-4317-9C8A-708A9D7B694B}"/>
              </a:ext>
            </a:extLst>
          </p:cNvPr>
          <p:cNvSpPr>
            <a:spLocks noGrp="1"/>
          </p:cNvSpPr>
          <p:nvPr>
            <p:ph idx="1"/>
          </p:nvPr>
        </p:nvSpPr>
        <p:spPr>
          <a:xfrm>
            <a:off x="793661" y="2599509"/>
            <a:ext cx="4530898" cy="3639450"/>
          </a:xfrm>
        </p:spPr>
        <p:txBody>
          <a:bodyPr anchor="ctr">
            <a:normAutofit/>
          </a:bodyPr>
          <a:lstStyle/>
          <a:p>
            <a:r>
              <a:rPr lang="en-US" sz="2000"/>
              <a:t>Descriptive Statistics</a:t>
            </a:r>
          </a:p>
          <a:p>
            <a:pPr lvl="1"/>
            <a:r>
              <a:rPr lang="en-US" sz="2000"/>
              <a:t>Statistics that describe the distribution of response on a variable. The most commonly used descriptive statistics are the mean and standard deviation.</a:t>
            </a:r>
          </a:p>
          <a:p>
            <a:r>
              <a:rPr lang="en-US" sz="2000"/>
              <a:t>Sample Mean: the arithmetic average value of the responses on a variable</a:t>
            </a:r>
          </a:p>
        </p:txBody>
      </p:sp>
      <p:pic>
        <p:nvPicPr>
          <p:cNvPr id="4" name="Picture 3" descr=" A formula reads, x bar equals sigma (x subscript i, where i equals 1to n) divided by n.">
            <a:extLst>
              <a:ext uri="{FF2B5EF4-FFF2-40B4-BE49-F238E27FC236}">
                <a16:creationId xmlns:a16="http://schemas.microsoft.com/office/drawing/2014/main" id="{FB02A541-C74E-4A26-A0D9-0961F43942B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920963"/>
            <a:ext cx="5150277" cy="284082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90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A6479-03A2-4A2D-BAA9-F2EDF63DAB3C}"/>
              </a:ext>
            </a:extLst>
          </p:cNvPr>
          <p:cNvSpPr>
            <a:spLocks noGrp="1"/>
          </p:cNvSpPr>
          <p:nvPr>
            <p:ph type="title"/>
          </p:nvPr>
        </p:nvSpPr>
        <p:spPr>
          <a:xfrm>
            <a:off x="793662" y="386930"/>
            <a:ext cx="10066122" cy="1298448"/>
          </a:xfrm>
        </p:spPr>
        <p:txBody>
          <a:bodyPr anchor="b">
            <a:normAutofit/>
          </a:bodyPr>
          <a:lstStyle/>
          <a:p>
            <a:r>
              <a:rPr lang="en-US" sz="4800"/>
              <a:t>Basic Univariate Statistics</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8B36F7-B2D5-4973-AD39-22F7016B5365}"/>
              </a:ext>
            </a:extLst>
          </p:cNvPr>
          <p:cNvSpPr>
            <a:spLocks noGrp="1"/>
          </p:cNvSpPr>
          <p:nvPr>
            <p:ph idx="1"/>
          </p:nvPr>
        </p:nvSpPr>
        <p:spPr>
          <a:xfrm>
            <a:off x="793661" y="2599509"/>
            <a:ext cx="4530898" cy="3639450"/>
          </a:xfrm>
        </p:spPr>
        <p:txBody>
          <a:bodyPr anchor="ctr">
            <a:normAutofit/>
          </a:bodyPr>
          <a:lstStyle/>
          <a:p>
            <a:r>
              <a:rPr lang="en-US" sz="2000"/>
              <a:t>Sample Standard Deviation</a:t>
            </a:r>
          </a:p>
          <a:p>
            <a:pPr lvl="1"/>
            <a:r>
              <a:rPr lang="en-US" sz="2000"/>
              <a:t>A measure of the variation of responses on a variable. The standard deviation is the square root of the calculated variance on a variable. </a:t>
            </a:r>
          </a:p>
        </p:txBody>
      </p:sp>
      <p:pic>
        <p:nvPicPr>
          <p:cNvPr id="4" name="Picture 3" descr="A formula reads, s equals square root of ((sigma (x subscript i minus x bar) squared, where i equals 1 to n) divided by (n minus 1)).">
            <a:extLst>
              <a:ext uri="{FF2B5EF4-FFF2-40B4-BE49-F238E27FC236}">
                <a16:creationId xmlns:a16="http://schemas.microsoft.com/office/drawing/2014/main" id="{D7D06FBC-3EC7-459D-A958-56A8FBFA0ED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146572"/>
            <a:ext cx="5150277" cy="238960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2390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4EA6D9-9EC6-4F2E-BD0E-03EB8E249EAE}"/>
              </a:ext>
            </a:extLst>
          </p:cNvPr>
          <p:cNvSpPr>
            <a:spLocks noGrp="1"/>
          </p:cNvSpPr>
          <p:nvPr>
            <p:ph type="title"/>
          </p:nvPr>
        </p:nvSpPr>
        <p:spPr>
          <a:xfrm>
            <a:off x="808638" y="386930"/>
            <a:ext cx="9236700" cy="1188950"/>
          </a:xfrm>
        </p:spPr>
        <p:txBody>
          <a:bodyPr anchor="b">
            <a:normAutofit/>
          </a:bodyPr>
          <a:lstStyle/>
          <a:p>
            <a:r>
              <a:rPr lang="en-US" sz="3800"/>
              <a:t>Why worry about the Sample Standard Deviation?</a:t>
            </a:r>
          </a:p>
        </p:txBody>
      </p:sp>
      <p:grpSp>
        <p:nvGrpSpPr>
          <p:cNvPr id="15"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CE8FBE-C33D-4E1B-9419-DB5266A21311}"/>
              </a:ext>
            </a:extLst>
          </p:cNvPr>
          <p:cNvSpPr>
            <a:spLocks noGrp="1"/>
          </p:cNvSpPr>
          <p:nvPr>
            <p:ph idx="1"/>
          </p:nvPr>
        </p:nvSpPr>
        <p:spPr>
          <a:xfrm>
            <a:off x="793660" y="2599509"/>
            <a:ext cx="10143668" cy="3435531"/>
          </a:xfrm>
        </p:spPr>
        <p:txBody>
          <a:bodyPr anchor="ctr">
            <a:normAutofit/>
          </a:bodyPr>
          <a:lstStyle/>
          <a:p>
            <a:r>
              <a:rPr lang="en-US" sz="2400"/>
              <a:t>Case– the New Sauce Product</a:t>
            </a:r>
          </a:p>
          <a:p>
            <a:pPr lvl="1"/>
            <a:r>
              <a:rPr lang="en-US"/>
              <a:t>The mean score on a measure of how hot consumers preferred a new sauce to be suggested that they wanted it moderately hot. Unfortunately, most consumers either wanted it wild or hot, with relatively little demand for a moderate sauce </a:t>
            </a:r>
            <a:endParaRPr lang="en-US" dirty="0"/>
          </a:p>
        </p:txBody>
      </p:sp>
    </p:spTree>
    <p:extLst>
      <p:ext uri="{BB962C8B-B14F-4D97-AF65-F5344CB8AC3E}">
        <p14:creationId xmlns:p14="http://schemas.microsoft.com/office/powerpoint/2010/main" val="1113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9CCA8D-D8C1-436B-B67A-A442C5908FD0}"/>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a:t>Confidence Intervals for Means </a:t>
            </a:r>
            <a:br>
              <a:rPr lang="en-US" sz="3600"/>
            </a:br>
            <a:r>
              <a:rPr lang="en-US" sz="3600"/>
              <a:t>(Continuous Measures)</a:t>
            </a:r>
          </a:p>
        </p:txBody>
      </p:sp>
      <p:sp>
        <p:nvSpPr>
          <p:cNvPr id="5" name="Content Placeholder 3">
            <a:extLst>
              <a:ext uri="{FF2B5EF4-FFF2-40B4-BE49-F238E27FC236}">
                <a16:creationId xmlns:a16="http://schemas.microsoft.com/office/drawing/2014/main" id="{F5DB1179-8533-4272-9133-1850BB68514D}"/>
              </a:ext>
            </a:extLst>
          </p:cNvPr>
          <p:cNvSpPr>
            <a:spLocks noGrp="1"/>
          </p:cNvSpPr>
          <p:nvPr/>
        </p:nvSpPr>
        <p:spPr bwMode="auto">
          <a:xfrm>
            <a:off x="643469" y="1782981"/>
            <a:ext cx="4008384" cy="4393982"/>
          </a:xfrm>
          <a:prstGeom prst="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000" dirty="0">
                <a:latin typeface="+mn-lt"/>
                <a:ea typeface="+mn-ea"/>
                <a:cs typeface="+mn-cs"/>
              </a:rPr>
              <a:t>where </a:t>
            </a:r>
          </a:p>
          <a:p>
            <a:pPr marL="461772" lvl="1" indent="-228600">
              <a:lnSpc>
                <a:spcPct val="90000"/>
              </a:lnSpc>
            </a:pPr>
            <a:r>
              <a:rPr lang="en-US" sz="1600" i="1" dirty="0">
                <a:latin typeface="+mn-lt"/>
                <a:ea typeface="+mn-ea"/>
                <a:cs typeface="+mn-cs"/>
              </a:rPr>
              <a:t>z</a:t>
            </a:r>
            <a:r>
              <a:rPr lang="en-US" sz="1600" dirty="0">
                <a:latin typeface="+mn-lt"/>
                <a:ea typeface="+mn-ea"/>
                <a:cs typeface="+mn-cs"/>
              </a:rPr>
              <a:t> = </a:t>
            </a:r>
            <a:r>
              <a:rPr lang="en-US" sz="1600" i="1" dirty="0">
                <a:latin typeface="+mn-lt"/>
                <a:ea typeface="+mn-ea"/>
                <a:cs typeface="+mn-cs"/>
              </a:rPr>
              <a:t>z</a:t>
            </a:r>
            <a:r>
              <a:rPr lang="en-US" sz="1600" dirty="0">
                <a:latin typeface="+mn-lt"/>
                <a:ea typeface="+mn-ea"/>
                <a:cs typeface="+mn-cs"/>
              </a:rPr>
              <a:t> score associated with the desired level of confidence </a:t>
            </a:r>
          </a:p>
          <a:p>
            <a:pPr marL="461772" lvl="1" indent="-228600">
              <a:lnSpc>
                <a:spcPct val="90000"/>
              </a:lnSpc>
            </a:pPr>
            <a:r>
              <a:rPr lang="en-US" sz="1600" i="1" dirty="0">
                <a:latin typeface="+mn-lt"/>
                <a:ea typeface="+mn-ea"/>
                <a:cs typeface="+mn-cs"/>
              </a:rPr>
              <a:t>s</a:t>
            </a:r>
            <a:r>
              <a:rPr lang="en-US" sz="1600" dirty="0">
                <a:latin typeface="+mn-lt"/>
                <a:ea typeface="+mn-ea"/>
                <a:cs typeface="+mn-cs"/>
              </a:rPr>
              <a:t> = the sample standard deviation</a:t>
            </a:r>
          </a:p>
          <a:p>
            <a:pPr marL="461772" lvl="1" indent="-228600">
              <a:lnSpc>
                <a:spcPct val="90000"/>
              </a:lnSpc>
            </a:pPr>
            <a:r>
              <a:rPr lang="en-US" sz="1600" i="1" dirty="0">
                <a:latin typeface="+mn-lt"/>
                <a:ea typeface="+mn-ea"/>
                <a:cs typeface="+mn-cs"/>
              </a:rPr>
              <a:t>n</a:t>
            </a:r>
            <a:r>
              <a:rPr lang="en-US" sz="1600" dirty="0">
                <a:latin typeface="+mn-lt"/>
                <a:ea typeface="+mn-ea"/>
                <a:cs typeface="+mn-cs"/>
              </a:rPr>
              <a:t> = the total number of cases used to calculate the mean.</a:t>
            </a:r>
          </a:p>
        </p:txBody>
      </p:sp>
      <p:grpSp>
        <p:nvGrpSpPr>
          <p:cNvPr id="13" name="Group 1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 name="Rectangle 1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formula reads, sampling error equals z times (s divided by square root of n).">
            <a:extLst>
              <a:ext uri="{FF2B5EF4-FFF2-40B4-BE49-F238E27FC236}">
                <a16:creationId xmlns:a16="http://schemas.microsoft.com/office/drawing/2014/main" id="{FF8E7408-58D7-451C-A47B-374C2382DBD3}"/>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19" y="2003469"/>
            <a:ext cx="6253211" cy="167558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nother formula titled confidence interval reads, (x bar minus sampling error) is less than or equal to mu, which is less than or equal to (x bar plus sampling error).">
            <a:extLst>
              <a:ext uri="{FF2B5EF4-FFF2-40B4-BE49-F238E27FC236}">
                <a16:creationId xmlns:a16="http://schemas.microsoft.com/office/drawing/2014/main" id="{095809F4-1549-4CFA-B82C-071E391D098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4625832"/>
            <a:ext cx="6253212" cy="953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29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85C54B5-83B9-47F3-A225-82113848B6B7}"/>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altLang="en-US" sz="3000" b="1" kern="1200">
                <a:solidFill>
                  <a:srgbClr val="FFFFFF"/>
                </a:solidFill>
                <a:latin typeface="+mj-lt"/>
                <a:ea typeface="+mj-ea"/>
                <a:cs typeface="+mj-cs"/>
              </a:rPr>
              <a:t>Question:</a:t>
            </a:r>
            <a:r>
              <a:rPr lang="en-US" altLang="en-US" sz="3000" kern="1200">
                <a:solidFill>
                  <a:srgbClr val="FFFFFF"/>
                </a:solidFill>
                <a:latin typeface="+mj-lt"/>
                <a:ea typeface="+mj-ea"/>
                <a:cs typeface="+mj-cs"/>
              </a:rPr>
              <a:t> How many times per month do AFC members visit the center? </a:t>
            </a:r>
            <a:endParaRPr lang="en-US" sz="3000" kern="1200">
              <a:solidFill>
                <a:srgbClr val="FFFFFF"/>
              </a:solidFill>
              <a:latin typeface="+mj-lt"/>
              <a:ea typeface="+mj-ea"/>
              <a:cs typeface="+mj-cs"/>
            </a:endParaRPr>
          </a:p>
        </p:txBody>
      </p:sp>
      <p:sp>
        <p:nvSpPr>
          <p:cNvPr id="4" name="Content Placeholder 2">
            <a:extLst>
              <a:ext uri="{FF2B5EF4-FFF2-40B4-BE49-F238E27FC236}">
                <a16:creationId xmlns:a16="http://schemas.microsoft.com/office/drawing/2014/main" id="{91FAC67F-51AA-4D0C-8E5A-7C1D86139ABA}"/>
              </a:ext>
            </a:extLst>
          </p:cNvPr>
          <p:cNvSpPr>
            <a:spLocks noGrp="1"/>
          </p:cNvSpPr>
          <p:nvPr/>
        </p:nvSpPr>
        <p:spPr bwMode="auto">
          <a:xfrm>
            <a:off x="6095999" y="882315"/>
            <a:ext cx="5254754" cy="5294647"/>
          </a:xfrm>
          <a:prstGeom prst="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altLang="en-US" sz="2200" b="1" i="1">
                <a:latin typeface="+mn-lt"/>
                <a:ea typeface="+mn-ea"/>
                <a:cs typeface="+mn-cs"/>
              </a:rPr>
              <a:t>Solution: </a:t>
            </a:r>
            <a:r>
              <a:rPr lang="en-US" altLang="en-US" sz="2200">
                <a:latin typeface="+mn-lt"/>
                <a:ea typeface="+mn-ea"/>
                <a:cs typeface="+mn-cs"/>
              </a:rPr>
              <a:t>Compute the 95% confidence interval based on the mean number of visits to the Center reported by sample respondents.</a:t>
            </a:r>
            <a:endParaRPr lang="en-US" sz="2200">
              <a:latin typeface="+mn-lt"/>
              <a:ea typeface="+mn-ea"/>
              <a:cs typeface="+mn-cs"/>
            </a:endParaRPr>
          </a:p>
        </p:txBody>
      </p:sp>
      <p:sp>
        <p:nvSpPr>
          <p:cNvPr id="5" name="Content Placeholder 3">
            <a:extLst>
              <a:ext uri="{FF2B5EF4-FFF2-40B4-BE49-F238E27FC236}">
                <a16:creationId xmlns:a16="http://schemas.microsoft.com/office/drawing/2014/main" id="{5049DD59-FE8F-4DC5-985B-E1CD41ECB89C}"/>
              </a:ext>
            </a:extLst>
          </p:cNvPr>
          <p:cNvSpPr>
            <a:spLocks noGrp="1"/>
          </p:cNvSpPr>
          <p:nvPr/>
        </p:nvSpPr>
        <p:spPr bwMode="auto">
          <a:xfrm>
            <a:off x="3578353" y="4180955"/>
            <a:ext cx="7772400" cy="205740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altLang="en-US" sz="3200" i="1" dirty="0"/>
              <a:t>Based on the responses of 198 AFC members, we learn that the mean number of trips was 10.0, with a standard deviation of 7.3</a:t>
            </a:r>
            <a:endParaRPr lang="en-US" sz="3200" dirty="0"/>
          </a:p>
        </p:txBody>
      </p:sp>
    </p:spTree>
    <p:extLst>
      <p:ext uri="{BB962C8B-B14F-4D97-AF65-F5344CB8AC3E}">
        <p14:creationId xmlns:p14="http://schemas.microsoft.com/office/powerpoint/2010/main" val="628449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683808-8CB5-4355-BEB9-61A3CBAEC4C4}"/>
              </a:ext>
            </a:extLst>
          </p:cNvPr>
          <p:cNvSpPr>
            <a:spLocks noGrp="1"/>
          </p:cNvSpPr>
          <p:nvPr>
            <p:ph type="title"/>
          </p:nvPr>
        </p:nvSpPr>
        <p:spPr>
          <a:xfrm>
            <a:off x="612648" y="365125"/>
            <a:ext cx="6986015" cy="1776484"/>
          </a:xfrm>
        </p:spPr>
        <p:txBody>
          <a:bodyPr vert="horz" lIns="91440" tIns="45720" rIns="91440" bIns="45720" rtlCol="0" anchor="b">
            <a:normAutofit/>
          </a:bodyPr>
          <a:lstStyle/>
          <a:p>
            <a:r>
              <a:rPr lang="en-US" altLang="en-US" sz="3800" b="1"/>
              <a:t>Question:</a:t>
            </a:r>
            <a:r>
              <a:rPr lang="en-US" altLang="en-US" sz="3800"/>
              <a:t> How many times per month do AFC members visit the center? </a:t>
            </a:r>
            <a:endParaRPr lang="en-US" sz="3800"/>
          </a:p>
        </p:txBody>
      </p:sp>
      <p:pic>
        <p:nvPicPr>
          <p:cNvPr id="5" name="Picture 4" descr="A equation reads, sampling error equals 1.96 times 7.3 divided by square root of 198, which equals 1.0.">
            <a:extLst>
              <a:ext uri="{FF2B5EF4-FFF2-40B4-BE49-F238E27FC236}">
                <a16:creationId xmlns:a16="http://schemas.microsoft.com/office/drawing/2014/main" id="{63051744-C8AD-4326-AF54-7E2D136272F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79409" y="858312"/>
            <a:ext cx="3532036" cy="6975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5">
            <a:extLst>
              <a:ext uri="{FF2B5EF4-FFF2-40B4-BE49-F238E27FC236}">
                <a16:creationId xmlns:a16="http://schemas.microsoft.com/office/drawing/2014/main" id="{8322E3E8-EE8E-4BD1-AEE1-B263BD1055AC}"/>
              </a:ext>
            </a:extLst>
          </p:cNvPr>
          <p:cNvSpPr>
            <a:spLocks noGrp="1"/>
          </p:cNvSpPr>
          <p:nvPr/>
        </p:nvSpPr>
        <p:spPr bwMode="auto">
          <a:xfrm>
            <a:off x="612648" y="2504819"/>
            <a:ext cx="6986016" cy="3672144"/>
          </a:xfrm>
          <a:prstGeom prst="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altLang="en-US" sz="2200" b="1" i="1">
                <a:latin typeface="+mn-lt"/>
                <a:ea typeface="+mn-ea"/>
                <a:cs typeface="+mn-cs"/>
              </a:rPr>
              <a:t>Therefore, we would be 95% confident that the mean number of trips per month in the AFC population lies between 9 and 11, inclusive.</a:t>
            </a:r>
            <a:endParaRPr lang="en-US" sz="2200">
              <a:latin typeface="+mn-lt"/>
              <a:ea typeface="+mn-ea"/>
              <a:cs typeface="+mn-cs"/>
            </a:endParaRPr>
          </a:p>
        </p:txBody>
      </p:sp>
      <p:pic>
        <p:nvPicPr>
          <p:cNvPr id="6" name="Picture 5" descr="Text in the box reads, (x bar minus sampling error is less than or equal to mu, which is less than or equal to x bar plus sampling error); (10.0 minus 1.0 is less than or equal to mu, which is less than or equal to 10.0 plus 1.0); or (9.0, 11.0). ">
            <a:extLst>
              <a:ext uri="{FF2B5EF4-FFF2-40B4-BE49-F238E27FC236}">
                <a16:creationId xmlns:a16="http://schemas.microsoft.com/office/drawing/2014/main" id="{E1041DD4-CF0E-4216-B27F-DC2022C669E9}"/>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1136" y="2778604"/>
            <a:ext cx="3530309" cy="9531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equation reads, sampling error equals z times (s divided by square root of n).">
            <a:extLst>
              <a:ext uri="{FF2B5EF4-FFF2-40B4-BE49-F238E27FC236}">
                <a16:creationId xmlns:a16="http://schemas.microsoft.com/office/drawing/2014/main" id="{ACAF383D-2A4C-49DD-A3FE-53FAED7241B7}"/>
              </a:ext>
            </a:extLst>
          </p:cNvPr>
          <p:cNvPicPr>
            <a:picLocks noGrp="1"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81136" y="4830308"/>
            <a:ext cx="3530309" cy="94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3151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06979-713B-4BB3-898D-48B373415CEE}"/>
              </a:ext>
            </a:extLst>
          </p:cNvPr>
          <p:cNvSpPr>
            <a:spLocks noGrp="1"/>
          </p:cNvSpPr>
          <p:nvPr>
            <p:ph type="title"/>
          </p:nvPr>
        </p:nvSpPr>
        <p:spPr>
          <a:xfrm>
            <a:off x="838201" y="365125"/>
            <a:ext cx="5251316" cy="1807305"/>
          </a:xfrm>
        </p:spPr>
        <p:txBody>
          <a:bodyPr>
            <a:normAutofit/>
          </a:bodyPr>
          <a:lstStyle/>
          <a:p>
            <a:r>
              <a:rPr lang="en-US" sz="4100"/>
              <a:t>Converting Continuous Measures to Categorial Measures</a:t>
            </a:r>
          </a:p>
        </p:txBody>
      </p:sp>
      <p:sp>
        <p:nvSpPr>
          <p:cNvPr id="3" name="Content Placeholder 2">
            <a:extLst>
              <a:ext uri="{FF2B5EF4-FFF2-40B4-BE49-F238E27FC236}">
                <a16:creationId xmlns:a16="http://schemas.microsoft.com/office/drawing/2014/main" id="{EC183921-E837-4449-98DF-F5F7861A8897}"/>
              </a:ext>
            </a:extLst>
          </p:cNvPr>
          <p:cNvSpPr>
            <a:spLocks noGrp="1"/>
          </p:cNvSpPr>
          <p:nvPr>
            <p:ph idx="1"/>
          </p:nvPr>
        </p:nvSpPr>
        <p:spPr>
          <a:xfrm>
            <a:off x="838200" y="2333297"/>
            <a:ext cx="4619621" cy="3843666"/>
          </a:xfrm>
        </p:spPr>
        <p:txBody>
          <a:bodyPr>
            <a:normAutofit/>
          </a:bodyPr>
          <a:lstStyle/>
          <a:p>
            <a:r>
              <a:rPr lang="en-US" sz="2000"/>
              <a:t>Sometimes it is useful to convert continuous measure to categorical measures </a:t>
            </a:r>
          </a:p>
          <a:p>
            <a:pPr lvl="1"/>
            <a:r>
              <a:rPr lang="en-US" sz="2000"/>
              <a:t>This is legitimate because measures at higher levels of measurement (in this case, continuous measures) have all the properties of measures at lower levels of measurement (categorical measures) </a:t>
            </a:r>
          </a:p>
          <a:p>
            <a:pPr lvl="1"/>
            <a:r>
              <a:rPr lang="en-US" sz="2000"/>
              <a:t>Why do this? Ease of interpretation</a:t>
            </a:r>
          </a:p>
        </p:txBody>
      </p:sp>
      <p:pic>
        <p:nvPicPr>
          <p:cNvPr id="5" name="Picture 4" descr="Close-up of wooden white and yellow ruler">
            <a:extLst>
              <a:ext uri="{FF2B5EF4-FFF2-40B4-BE49-F238E27FC236}">
                <a16:creationId xmlns:a16="http://schemas.microsoft.com/office/drawing/2014/main" id="{FA0950B4-0838-4EB5-91FD-BE01A2DE2563}"/>
              </a:ext>
            </a:extLst>
          </p:cNvPr>
          <p:cNvPicPr>
            <a:picLocks noChangeAspect="1"/>
          </p:cNvPicPr>
          <p:nvPr/>
        </p:nvPicPr>
        <p:blipFill rotWithShape="1">
          <a:blip r:embed="rId2"/>
          <a:srcRect l="10481" r="2430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91506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4654296" y="329184"/>
            <a:ext cx="6894576" cy="1783080"/>
          </a:xfrm>
        </p:spPr>
        <p:txBody>
          <a:bodyPr anchor="b">
            <a:normAutofit/>
          </a:bodyPr>
          <a:lstStyle/>
          <a:p>
            <a:r>
              <a:rPr lang="en-US" sz="5400"/>
              <a:t>Common Approaches </a:t>
            </a:r>
          </a:p>
        </p:txBody>
      </p:sp>
      <p:pic>
        <p:nvPicPr>
          <p:cNvPr id="5" name="Picture 4" descr="Question mark on green pastel background">
            <a:extLst>
              <a:ext uri="{FF2B5EF4-FFF2-40B4-BE49-F238E27FC236}">
                <a16:creationId xmlns:a16="http://schemas.microsoft.com/office/drawing/2014/main" id="{B06FC3B8-D919-4B9F-8564-1326FD31C1CE}"/>
              </a:ext>
            </a:extLst>
          </p:cNvPr>
          <p:cNvPicPr>
            <a:picLocks noChangeAspect="1"/>
          </p:cNvPicPr>
          <p:nvPr/>
        </p:nvPicPr>
        <p:blipFill rotWithShape="1">
          <a:blip r:embed="rId2"/>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4654296" y="2706624"/>
            <a:ext cx="6894576" cy="3483864"/>
          </a:xfrm>
        </p:spPr>
        <p:txBody>
          <a:bodyPr>
            <a:normAutofit/>
          </a:bodyPr>
          <a:lstStyle/>
          <a:p>
            <a:r>
              <a:rPr lang="en-US" sz="2200"/>
              <a:t>Common Approaches:</a:t>
            </a:r>
          </a:p>
          <a:p>
            <a:pPr lvl="1"/>
            <a:r>
              <a:rPr lang="en-US" sz="2200"/>
              <a:t>Judgment </a:t>
            </a:r>
          </a:p>
          <a:p>
            <a:pPr lvl="1"/>
            <a:r>
              <a:rPr lang="en-US" sz="2200"/>
              <a:t>Median split </a:t>
            </a:r>
          </a:p>
          <a:p>
            <a:pPr lvl="1"/>
            <a:r>
              <a:rPr lang="en-US" sz="2200"/>
              <a:t>Cumulative % breakdowns </a:t>
            </a:r>
          </a:p>
          <a:p>
            <a:pPr lvl="1"/>
            <a:r>
              <a:rPr lang="en-US" sz="2200"/>
              <a:t>Two-box technique </a:t>
            </a:r>
          </a:p>
        </p:txBody>
      </p:sp>
    </p:spTree>
    <p:extLst>
      <p:ext uri="{BB962C8B-B14F-4D97-AF65-F5344CB8AC3E}">
        <p14:creationId xmlns:p14="http://schemas.microsoft.com/office/powerpoint/2010/main" val="3901834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Median Split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a:t>A technique for converting a continuous measure into a categorical measure with two approximately equal sized groups. The groups are formed by “splitting” the continuous measure at its median value </a:t>
            </a:r>
          </a:p>
        </p:txBody>
      </p:sp>
    </p:spTree>
    <p:extLst>
      <p:ext uri="{BB962C8B-B14F-4D97-AF65-F5344CB8AC3E}">
        <p14:creationId xmlns:p14="http://schemas.microsoft.com/office/powerpoint/2010/main" val="120338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CB5DB-47F8-4041-9E6A-07CA28FE3033}"/>
              </a:ext>
            </a:extLst>
          </p:cNvPr>
          <p:cNvSpPr>
            <a:spLocks noGrp="1"/>
          </p:cNvSpPr>
          <p:nvPr>
            <p:ph type="title"/>
          </p:nvPr>
        </p:nvSpPr>
        <p:spPr>
          <a:xfrm>
            <a:off x="841248" y="548640"/>
            <a:ext cx="3600860" cy="5431536"/>
          </a:xfrm>
        </p:spPr>
        <p:txBody>
          <a:bodyPr>
            <a:normAutofit/>
          </a:bodyPr>
          <a:lstStyle/>
          <a:p>
            <a:r>
              <a:rPr lang="en-US" sz="4200"/>
              <a:t>Data Analysis: Two Key Considerations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B1952D-EA9D-40A6-BE9F-62422F7A0DD1}"/>
              </a:ext>
            </a:extLst>
          </p:cNvPr>
          <p:cNvSpPr>
            <a:spLocks noGrp="1"/>
          </p:cNvSpPr>
          <p:nvPr>
            <p:ph idx="1"/>
          </p:nvPr>
        </p:nvSpPr>
        <p:spPr>
          <a:xfrm>
            <a:off x="5126418" y="552091"/>
            <a:ext cx="6224335" cy="5431536"/>
          </a:xfrm>
        </p:spPr>
        <p:txBody>
          <a:bodyPr anchor="ctr">
            <a:normAutofit/>
          </a:bodyPr>
          <a:lstStyle/>
          <a:p>
            <a:r>
              <a:rPr lang="en-US" sz="2200"/>
              <a:t>(1) Is the variable to be analyzed by itself (univariate analysis) or in relationship to other variables (multivariate analysis)?</a:t>
            </a:r>
          </a:p>
          <a:p>
            <a:r>
              <a:rPr lang="en-US" sz="2200"/>
              <a:t>(2) What level of measurement was used? </a:t>
            </a:r>
          </a:p>
          <a:p>
            <a:pPr lvl="1"/>
            <a:r>
              <a:rPr lang="en-US" sz="2200"/>
              <a:t>If you can answer these two questions, data analysis is easy… </a:t>
            </a:r>
          </a:p>
        </p:txBody>
      </p:sp>
    </p:spTree>
    <p:extLst>
      <p:ext uri="{BB962C8B-B14F-4D97-AF65-F5344CB8AC3E}">
        <p14:creationId xmlns:p14="http://schemas.microsoft.com/office/powerpoint/2010/main" val="1623630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p:txBody>
          <a:bodyPr/>
          <a:lstStyle/>
          <a:p>
            <a:r>
              <a:rPr lang="en-US"/>
              <a:t>Common Approaches </a:t>
            </a:r>
            <a:endParaRPr lang="en-US" dirty="0"/>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3571875" y="1972899"/>
            <a:ext cx="6143625" cy="1048204"/>
          </a:xfrm>
        </p:spPr>
        <p:txBody>
          <a:bodyPr>
            <a:normAutofit fontScale="92500" lnSpcReduction="20000"/>
          </a:bodyPr>
          <a:lstStyle/>
          <a:p>
            <a:r>
              <a:rPr lang="en-US" dirty="0"/>
              <a:t>The MEDIAN level of education is found by identifying the level that contains the 50</a:t>
            </a:r>
            <a:r>
              <a:rPr lang="en-US" baseline="30000" dirty="0"/>
              <a:t>th</a:t>
            </a:r>
            <a:r>
              <a:rPr lang="en-US" dirty="0"/>
              <a:t> percentile in the frequency distribution </a:t>
            </a:r>
          </a:p>
        </p:txBody>
      </p:sp>
      <p:sp>
        <p:nvSpPr>
          <p:cNvPr id="4" name="Content Placeholder 3">
            <a:extLst>
              <a:ext uri="{FF2B5EF4-FFF2-40B4-BE49-F238E27FC236}">
                <a16:creationId xmlns:a16="http://schemas.microsoft.com/office/drawing/2014/main" id="{2CF91F01-9BEB-469B-986C-B1C733FF8A67}"/>
              </a:ext>
            </a:extLst>
          </p:cNvPr>
          <p:cNvSpPr>
            <a:spLocks noGrp="1"/>
          </p:cNvSpPr>
          <p:nvPr/>
        </p:nvSpPr>
        <p:spPr bwMode="auto">
          <a:xfrm>
            <a:off x="1981200" y="3308985"/>
            <a:ext cx="8229600"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800" b="1" dirty="0"/>
              <a:t>Exhibit 17.2  </a:t>
            </a:r>
            <a:r>
              <a:rPr lang="en-US" sz="1800" dirty="0"/>
              <a:t>Avery Fitness Center: Level of Education</a:t>
            </a:r>
          </a:p>
        </p:txBody>
      </p:sp>
      <p:pic>
        <p:nvPicPr>
          <p:cNvPr id="5" name="table">
            <a:extLst>
              <a:ext uri="{FF2B5EF4-FFF2-40B4-BE49-F238E27FC236}">
                <a16:creationId xmlns:a16="http://schemas.microsoft.com/office/drawing/2014/main" id="{CC38D0FB-681A-4A95-B2E5-0C3186218988}"/>
              </a:ext>
            </a:extLst>
          </p:cNvPr>
          <p:cNvPicPr>
            <a:picLocks noChangeAspect="1"/>
          </p:cNvPicPr>
          <p:nvPr/>
        </p:nvPicPr>
        <p:blipFill>
          <a:blip r:embed="rId2"/>
          <a:stretch>
            <a:fillRect/>
          </a:stretch>
        </p:blipFill>
        <p:spPr>
          <a:xfrm>
            <a:off x="1981200" y="3781425"/>
            <a:ext cx="8229600" cy="2438400"/>
          </a:xfrm>
          <a:prstGeom prst="rect">
            <a:avLst/>
          </a:prstGeom>
        </p:spPr>
      </p:pic>
      <p:pic>
        <p:nvPicPr>
          <p:cNvPr id="6" name="Picture 5" descr="An arrow points to 64 percent in the cumulative percent column.">
            <a:extLst>
              <a:ext uri="{FF2B5EF4-FFF2-40B4-BE49-F238E27FC236}">
                <a16:creationId xmlns:a16="http://schemas.microsoft.com/office/drawing/2014/main" id="{5C6FA5D3-37FB-40EE-AC3B-BF1B7365529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448800" y="2409825"/>
            <a:ext cx="1005757" cy="32976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796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Common Approaches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0" indent="0">
              <a:buNone/>
            </a:pPr>
            <a:r>
              <a:rPr lang="en-US" sz="2200"/>
              <a:t>Using a median split will result in two education groups, a lower education group (64%; less than high school, high school degree, some college, associate’s degree, four-year college degree) and a higher education group (36%; advanced degree).</a:t>
            </a:r>
          </a:p>
          <a:p>
            <a:pPr marL="0" indent="0">
              <a:spcBef>
                <a:spcPts val="1800"/>
              </a:spcBef>
              <a:buNone/>
            </a:pPr>
            <a:r>
              <a:rPr lang="en-US" sz="2200" b="1" i="1"/>
              <a:t>An alternative approach that would produce a more even split of AFC respondents would be to combine those with a four-year or advanced degree as the higher education group.</a:t>
            </a:r>
            <a:endParaRPr lang="en-US" sz="2200"/>
          </a:p>
        </p:txBody>
      </p:sp>
    </p:spTree>
    <p:extLst>
      <p:ext uri="{BB962C8B-B14F-4D97-AF65-F5344CB8AC3E}">
        <p14:creationId xmlns:p14="http://schemas.microsoft.com/office/powerpoint/2010/main" val="1668079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4600" dirty="0"/>
              <a:t>CUMULATIVE PERCENTAGE BREAKDOWN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dirty="0"/>
              <a:t>A technique for converting a continuous measure into a categorical measure. The categories are formed based on the cumulative percentages obtained in a frequency analysis.</a:t>
            </a:r>
          </a:p>
          <a:p>
            <a:endParaRPr lang="en-US" sz="2200" dirty="0"/>
          </a:p>
        </p:txBody>
      </p:sp>
    </p:spTree>
    <p:extLst>
      <p:ext uri="{BB962C8B-B14F-4D97-AF65-F5344CB8AC3E}">
        <p14:creationId xmlns:p14="http://schemas.microsoft.com/office/powerpoint/2010/main" val="2281423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100" kern="1200">
                <a:solidFill>
                  <a:schemeClr val="tx1"/>
                </a:solidFill>
                <a:latin typeface="+mj-lt"/>
                <a:ea typeface="+mj-ea"/>
                <a:cs typeface="+mj-cs"/>
              </a:rPr>
              <a:t>CUMULATIVE PERCENTAGE BREAKDOWN</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able shows the level of education in Avery Fitness Center.&#10;The column headers are Level of education achieved, Number, Valid Percent, Cumulative Percent. The row-wise data is as follows: Less than high school, 4, 2 percent, 2 percent; High school degree, 34, 15 percent, 17 percent; Some college, 46, 20 percent, 37 percent; Associate’s degree, 7, 3 percent, 40 percent; Four-year college degree, 52, 23 percent, 64 percent; Advanced degree, 82 (underlined), 36 percent (underlined), 100 percent; Total, 225 (underlined), 100 percent (underlined), blank. In the last column, namely the cumulative percent, the first three cells are grouped under the label ‘lower,’ the next two cells are grouped under the label ‘medium,’ and the next cell is labeled ‘highest.’ ">
            <a:extLst>
              <a:ext uri="{FF2B5EF4-FFF2-40B4-BE49-F238E27FC236}">
                <a16:creationId xmlns:a16="http://schemas.microsoft.com/office/drawing/2014/main" id="{1E145FA5-98CB-4AF6-9773-1A7ACB5928C4}"/>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1712" y="2633472"/>
            <a:ext cx="10705527"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613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841248" y="548640"/>
            <a:ext cx="3600860" cy="5431536"/>
          </a:xfrm>
        </p:spPr>
        <p:txBody>
          <a:bodyPr>
            <a:normAutofit/>
          </a:bodyPr>
          <a:lstStyle/>
          <a:p>
            <a:r>
              <a:rPr lang="en-US" sz="5400"/>
              <a:t>TWO-BOX TECHNIQUE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44F40-648F-4117-B9C9-9CA28419A148}"/>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A technique for converting an interval-level rating scale into a categorical measure, usually used for presentation purposes. The percentage of respondents choosing one of the top two positions on a rating scale is reported.</a:t>
            </a:r>
          </a:p>
          <a:p>
            <a:endParaRPr lang="en-US" sz="2200" dirty="0"/>
          </a:p>
        </p:txBody>
      </p:sp>
    </p:spTree>
    <p:extLst>
      <p:ext uri="{BB962C8B-B14F-4D97-AF65-F5344CB8AC3E}">
        <p14:creationId xmlns:p14="http://schemas.microsoft.com/office/powerpoint/2010/main" val="3634666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4800" kern="1200">
                <a:solidFill>
                  <a:srgbClr val="FFFFFF"/>
                </a:solidFill>
                <a:latin typeface="+mj-lt"/>
                <a:ea typeface="+mj-ea"/>
                <a:cs typeface="+mj-cs"/>
              </a:rPr>
              <a:t>TWO-BOX TECHNIQUE</a:t>
            </a:r>
          </a:p>
        </p:txBody>
      </p:sp>
      <p:sp>
        <p:nvSpPr>
          <p:cNvPr id="1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9C37865-4262-4EA9-9986-4CF4C8AA7521}"/>
              </a:ext>
            </a:extLst>
          </p:cNvPr>
          <p:cNvSpPr>
            <a:spLocks noGrp="1"/>
          </p:cNvSpPr>
          <p:nvPr/>
        </p:nvSpPr>
        <p:spPr bwMode="auto">
          <a:xfrm>
            <a:off x="4474462" y="630936"/>
            <a:ext cx="7074409"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900" b="1">
                <a:solidFill>
                  <a:srgbClr val="FFFFFF"/>
                </a:solidFill>
                <a:latin typeface="+mn-lt"/>
                <a:ea typeface="+mn-ea"/>
                <a:cs typeface="+mn-cs"/>
              </a:rPr>
              <a:t>Exhibit 17.6</a:t>
            </a:r>
            <a:r>
              <a:rPr lang="en-US" sz="1900">
                <a:solidFill>
                  <a:srgbClr val="FFFFFF"/>
                </a:solidFill>
                <a:latin typeface="+mn-lt"/>
                <a:ea typeface="+mn-ea"/>
                <a:cs typeface="+mn-cs"/>
              </a:rPr>
              <a:t>  Avery Fitness Center: Reasons for Participation “How important to you personally is each of the following reasons for participating in AFC programs?”</a:t>
            </a:r>
          </a:p>
          <a:p>
            <a:pPr marL="0" indent="-228600">
              <a:lnSpc>
                <a:spcPct val="90000"/>
              </a:lnSpc>
              <a:buFont typeface="Arial" panose="020B0604020202020204" pitchFamily="34" charset="0"/>
              <a:buChar char="•"/>
            </a:pPr>
            <a:r>
              <a:rPr lang="en-US" sz="1900" i="1">
                <a:solidFill>
                  <a:srgbClr val="FFFFFF"/>
                </a:solidFill>
                <a:latin typeface="+mn-lt"/>
                <a:ea typeface="+mn-ea"/>
                <a:cs typeface="+mn-cs"/>
              </a:rPr>
              <a:t>Number (Percentage) of Respondents Selecting Each Response Category</a:t>
            </a:r>
            <a:endParaRPr lang="en-US" sz="1900">
              <a:solidFill>
                <a:srgbClr val="FFFFFF"/>
              </a:solidFill>
              <a:latin typeface="+mn-lt"/>
              <a:ea typeface="+mn-ea"/>
              <a:cs typeface="+mn-cs"/>
            </a:endParaRPr>
          </a:p>
        </p:txBody>
      </p:sp>
      <p:pic>
        <p:nvPicPr>
          <p:cNvPr id="5" name="table">
            <a:extLst>
              <a:ext uri="{FF2B5EF4-FFF2-40B4-BE49-F238E27FC236}">
                <a16:creationId xmlns:a16="http://schemas.microsoft.com/office/drawing/2014/main" id="{5986BBC8-B4CC-4228-AB17-AB91EAF6B445}"/>
              </a:ext>
            </a:extLst>
          </p:cNvPr>
          <p:cNvPicPr>
            <a:picLocks noChangeAspect="1"/>
          </p:cNvPicPr>
          <p:nvPr/>
        </p:nvPicPr>
        <p:blipFill>
          <a:blip r:embed="rId2"/>
          <a:stretch>
            <a:fillRect/>
          </a:stretch>
        </p:blipFill>
        <p:spPr>
          <a:xfrm>
            <a:off x="699847" y="2971800"/>
            <a:ext cx="10780114" cy="3278488"/>
          </a:xfrm>
          <a:prstGeom prst="rect">
            <a:avLst/>
          </a:prstGeom>
        </p:spPr>
      </p:pic>
    </p:spTree>
    <p:extLst>
      <p:ext uri="{BB962C8B-B14F-4D97-AF65-F5344CB8AC3E}">
        <p14:creationId xmlns:p14="http://schemas.microsoft.com/office/powerpoint/2010/main" val="1156882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7FDCBC-E322-4298-8546-4BCC06C28A74}"/>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4800" kern="1200">
                <a:solidFill>
                  <a:srgbClr val="FFFFFF"/>
                </a:solidFill>
                <a:latin typeface="+mj-lt"/>
                <a:ea typeface="+mj-ea"/>
                <a:cs typeface="+mj-cs"/>
              </a:rPr>
              <a:t>TWO-BOX TECHNIQUE</a:t>
            </a:r>
          </a:p>
        </p:txBody>
      </p:sp>
      <p:sp>
        <p:nvSpPr>
          <p:cNvPr id="1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83AC89AA-A7A1-49E0-96EC-AFCD18047889}"/>
              </a:ext>
            </a:extLst>
          </p:cNvPr>
          <p:cNvSpPr>
            <a:spLocks noGrp="1"/>
          </p:cNvSpPr>
          <p:nvPr/>
        </p:nvSpPr>
        <p:spPr bwMode="auto">
          <a:xfrm>
            <a:off x="4474462" y="630936"/>
            <a:ext cx="7074409"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b="1">
                <a:solidFill>
                  <a:srgbClr val="FFFFFF"/>
                </a:solidFill>
                <a:latin typeface="+mn-lt"/>
                <a:ea typeface="+mn-ea"/>
                <a:cs typeface="+mn-cs"/>
              </a:rPr>
              <a:t>Exhibit 17.7  </a:t>
            </a:r>
            <a:r>
              <a:rPr lang="en-US" sz="2200">
                <a:solidFill>
                  <a:srgbClr val="FFFFFF"/>
                </a:solidFill>
                <a:latin typeface="+mn-lt"/>
                <a:ea typeface="+mn-ea"/>
                <a:cs typeface="+mn-cs"/>
              </a:rPr>
              <a:t>Avery Fitness Center: Two-Box Results, With Descriptive Statistics</a:t>
            </a:r>
          </a:p>
        </p:txBody>
      </p:sp>
      <p:pic>
        <p:nvPicPr>
          <p:cNvPr id="5" name="table" descr="Table&#10;&#10;Description automatically generated">
            <a:extLst>
              <a:ext uri="{FF2B5EF4-FFF2-40B4-BE49-F238E27FC236}">
                <a16:creationId xmlns:a16="http://schemas.microsoft.com/office/drawing/2014/main" id="{6297C8A1-DD9D-4605-BC40-70B2EB3E9648}"/>
              </a:ext>
            </a:extLst>
          </p:cNvPr>
          <p:cNvPicPr>
            <a:picLocks noChangeAspect="1"/>
          </p:cNvPicPr>
          <p:nvPr/>
        </p:nvPicPr>
        <p:blipFill>
          <a:blip r:embed="rId2"/>
          <a:stretch>
            <a:fillRect/>
          </a:stretch>
        </p:blipFill>
        <p:spPr>
          <a:xfrm>
            <a:off x="630936" y="3059379"/>
            <a:ext cx="10917936" cy="3103330"/>
          </a:xfrm>
          <a:prstGeom prst="rect">
            <a:avLst/>
          </a:prstGeom>
        </p:spPr>
      </p:pic>
    </p:spTree>
    <p:extLst>
      <p:ext uri="{BB962C8B-B14F-4D97-AF65-F5344CB8AC3E}">
        <p14:creationId xmlns:p14="http://schemas.microsoft.com/office/powerpoint/2010/main" val="3854519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848CC8-21EA-4157-8192-088FBFBE8262}"/>
              </a:ext>
            </a:extLst>
          </p:cNvPr>
          <p:cNvSpPr>
            <a:spLocks noGrp="1"/>
          </p:cNvSpPr>
          <p:nvPr>
            <p:ph type="title"/>
          </p:nvPr>
        </p:nvSpPr>
        <p:spPr>
          <a:xfrm>
            <a:off x="838200" y="365125"/>
            <a:ext cx="10515600" cy="1325563"/>
          </a:xfrm>
        </p:spPr>
        <p:txBody>
          <a:bodyPr>
            <a:normAutofit/>
          </a:bodyPr>
          <a:lstStyle/>
          <a:p>
            <a:r>
              <a:rPr lang="en-US" sz="5400"/>
              <a:t>Hypothesis Testing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A19A8F3A-796C-4015-A8CF-2C8E518F8507}"/>
              </a:ext>
            </a:extLst>
          </p:cNvPr>
          <p:cNvSpPr>
            <a:spLocks noGrp="1"/>
          </p:cNvSpPr>
          <p:nvPr>
            <p:ph idx="1"/>
          </p:nvPr>
        </p:nvSpPr>
        <p:spPr>
          <a:xfrm>
            <a:off x="838200" y="1929384"/>
            <a:ext cx="10515600" cy="4251960"/>
          </a:xfrm>
        </p:spPr>
        <p:txBody>
          <a:bodyPr>
            <a:normAutofit/>
          </a:bodyPr>
          <a:lstStyle/>
          <a:p>
            <a:r>
              <a:rPr lang="en-US" altLang="en-US" sz="2200" b="1" i="1"/>
              <a:t>THE ISSUE:  </a:t>
            </a:r>
            <a:r>
              <a:rPr lang="en-US" altLang="en-US" sz="2200"/>
              <a:t>How can we tell if a particular result in the sample represents the true situation in the population… or simply occurred by chance?</a:t>
            </a:r>
            <a:endParaRPr lang="en-US" sz="2200"/>
          </a:p>
          <a:p>
            <a:r>
              <a:rPr lang="en-US" sz="2200"/>
              <a:t>HYPOTHESIS: Unproven propositions about some phenomenon of interest.</a:t>
            </a:r>
          </a:p>
          <a:p>
            <a:pPr lvl="1"/>
            <a:r>
              <a:rPr lang="en-US" sz="2200"/>
              <a:t>NULL HYPOTHESIS: The hypothesis that a proposed result is not true for the population.</a:t>
            </a:r>
          </a:p>
          <a:p>
            <a:pPr lvl="1"/>
            <a:r>
              <a:rPr lang="en-US" sz="2200"/>
              <a:t>ALTERNATIVE HYPOTHESIS: The hypothesis that a proposed result is true for the population.</a:t>
            </a:r>
          </a:p>
          <a:p>
            <a:endParaRPr lang="en-US" sz="2200"/>
          </a:p>
        </p:txBody>
      </p:sp>
    </p:spTree>
    <p:extLst>
      <p:ext uri="{BB962C8B-B14F-4D97-AF65-F5344CB8AC3E}">
        <p14:creationId xmlns:p14="http://schemas.microsoft.com/office/powerpoint/2010/main" val="4059868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02401-1AEF-4D57-9C5D-D905D203199F}"/>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Hypothesis Testing</a:t>
            </a:r>
          </a:p>
        </p:txBody>
      </p:sp>
      <p:graphicFrame>
        <p:nvGraphicFramePr>
          <p:cNvPr id="30" name="Content Placeholder 2">
            <a:extLst>
              <a:ext uri="{FF2B5EF4-FFF2-40B4-BE49-F238E27FC236}">
                <a16:creationId xmlns:a16="http://schemas.microsoft.com/office/drawing/2014/main" id="{5B673F8C-73FA-4F98-A39E-79DE5EFD66E3}"/>
              </a:ext>
            </a:extLst>
          </p:cNvPr>
          <p:cNvGraphicFramePr>
            <a:graphicFrameLocks noGrp="1"/>
          </p:cNvGraphicFramePr>
          <p:nvPr>
            <p:ph idx="1"/>
            <p:extLst>
              <p:ext uri="{D42A27DB-BD31-4B8C-83A1-F6EECF244321}">
                <p14:modId xmlns:p14="http://schemas.microsoft.com/office/powerpoint/2010/main" val="145723270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7071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349F5-43D3-4324-A7EA-C9F2A341A728}"/>
              </a:ext>
            </a:extLst>
          </p:cNvPr>
          <p:cNvSpPr>
            <a:spLocks noGrp="1"/>
          </p:cNvSpPr>
          <p:nvPr>
            <p:ph type="title"/>
          </p:nvPr>
        </p:nvSpPr>
        <p:spPr>
          <a:xfrm>
            <a:off x="4654296" y="329184"/>
            <a:ext cx="6894576" cy="1783080"/>
          </a:xfrm>
        </p:spPr>
        <p:txBody>
          <a:bodyPr anchor="b">
            <a:normAutofit/>
          </a:bodyPr>
          <a:lstStyle/>
          <a:p>
            <a:r>
              <a:rPr lang="en-US" sz="3800"/>
              <a:t>Common Misinterpretations of what “Statistically Significant” Means </a:t>
            </a:r>
          </a:p>
        </p:txBody>
      </p:sp>
      <p:pic>
        <p:nvPicPr>
          <p:cNvPr id="5" name="Picture 4" descr="Question mark on green pastel background">
            <a:extLst>
              <a:ext uri="{FF2B5EF4-FFF2-40B4-BE49-F238E27FC236}">
                <a16:creationId xmlns:a16="http://schemas.microsoft.com/office/drawing/2014/main" id="{E84191D3-36F7-4B4C-9D03-DB8582FB653A}"/>
              </a:ext>
            </a:extLst>
          </p:cNvPr>
          <p:cNvPicPr>
            <a:picLocks noChangeAspect="1"/>
          </p:cNvPicPr>
          <p:nvPr/>
        </p:nvPicPr>
        <p:blipFill rotWithShape="1">
          <a:blip r:embed="rId2"/>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18AB008-1C8D-4CC0-9544-829127D3CA75}"/>
                  </a:ext>
                </a:extLst>
              </p:cNvPr>
              <p:cNvSpPr>
                <a:spLocks noGrp="1"/>
              </p:cNvSpPr>
              <p:nvPr>
                <p:ph idx="1"/>
              </p:nvPr>
            </p:nvSpPr>
            <p:spPr>
              <a:xfrm>
                <a:off x="4654296" y="2706624"/>
                <a:ext cx="6894576" cy="3483864"/>
              </a:xfrm>
            </p:spPr>
            <p:txBody>
              <a:bodyPr>
                <a:normAutofit/>
              </a:bodyPr>
              <a:lstStyle/>
              <a:p>
                <a:r>
                  <a:rPr lang="en-US" sz="2200"/>
                  <a:t>Viewing p-values as if they represent the probability that the results occurred because of sampling error (e.g., p = .05 implies that there is only a .05 probability that the results were caused by chance) </a:t>
                </a:r>
              </a:p>
              <a:p>
                <a:r>
                  <a:rPr lang="en-US" sz="2200"/>
                  <a:t>Assuming that statistical significance is the same thing as managerial significance </a:t>
                </a:r>
              </a:p>
              <a:p>
                <a:r>
                  <a:rPr lang="en-US" sz="2200"/>
                  <a:t>Viewing the </a:t>
                </a:r>
                <a14:m>
                  <m:oMath xmlns:m="http://schemas.openxmlformats.org/officeDocument/2006/math">
                    <m:r>
                      <a:rPr lang="en-US" sz="2200" b="0" i="1">
                        <a:latin typeface="Cambria Math" panose="02040503050406030204" pitchFamily="18" charset="0"/>
                      </a:rPr>
                      <m:t>𝛼</m:t>
                    </m:r>
                  </m:oMath>
                </a14:m>
                <a:r>
                  <a:rPr lang="en-US" sz="2200"/>
                  <a:t> or p levels as if they are somehow related to the probability that the research hypothesis is true (e.g., a p-value such as p&gt;.001 is “highly significant” and therefore more valid than p&lt; .05). </a:t>
                </a:r>
              </a:p>
            </p:txBody>
          </p:sp>
        </mc:Choice>
        <mc:Fallback>
          <p:sp>
            <p:nvSpPr>
              <p:cNvPr id="3" name="Content Placeholder 2">
                <a:extLst>
                  <a:ext uri="{FF2B5EF4-FFF2-40B4-BE49-F238E27FC236}">
                    <a16:creationId xmlns:a16="http://schemas.microsoft.com/office/drawing/2014/main" id="{C18AB008-1C8D-4CC0-9544-829127D3CA75}"/>
                  </a:ext>
                </a:extLst>
              </p:cNvPr>
              <p:cNvSpPr>
                <a:spLocks noGrp="1" noRot="1" noChangeAspect="1" noMove="1" noResize="1" noEditPoints="1" noAdjustHandles="1" noChangeArrowheads="1" noChangeShapeType="1" noTextEdit="1"/>
              </p:cNvSpPr>
              <p:nvPr>
                <p:ph idx="1"/>
              </p:nvPr>
            </p:nvSpPr>
            <p:spPr>
              <a:xfrm>
                <a:off x="4654296" y="2706624"/>
                <a:ext cx="6894576" cy="3483864"/>
              </a:xfrm>
              <a:blipFill>
                <a:blip r:embed="rId3"/>
                <a:stretch>
                  <a:fillRect l="-1061" t="-2273" r="-1149"/>
                </a:stretch>
              </a:blipFill>
            </p:spPr>
            <p:txBody>
              <a:bodyPr/>
              <a:lstStyle/>
              <a:p>
                <a:r>
                  <a:rPr lang="en-US">
                    <a:noFill/>
                  </a:rPr>
                  <a:t> </a:t>
                </a:r>
              </a:p>
            </p:txBody>
          </p:sp>
        </mc:Fallback>
      </mc:AlternateContent>
    </p:spTree>
    <p:extLst>
      <p:ext uri="{BB962C8B-B14F-4D97-AF65-F5344CB8AC3E}">
        <p14:creationId xmlns:p14="http://schemas.microsoft.com/office/powerpoint/2010/main" val="17880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3008-3321-4065-BF43-0335C43CA4BB}"/>
              </a:ext>
            </a:extLst>
          </p:cNvPr>
          <p:cNvSpPr>
            <a:spLocks noGrp="1"/>
          </p:cNvSpPr>
          <p:nvPr>
            <p:ph type="title"/>
          </p:nvPr>
        </p:nvSpPr>
        <p:spPr>
          <a:xfrm>
            <a:off x="6234330" y="803325"/>
            <a:ext cx="5314536" cy="1325563"/>
          </a:xfrm>
        </p:spPr>
        <p:txBody>
          <a:bodyPr>
            <a:normAutofit/>
          </a:bodyPr>
          <a:lstStyle/>
          <a:p>
            <a:r>
              <a:rPr lang="en-US"/>
              <a:t>Measures</a:t>
            </a:r>
            <a:endParaRPr lang="en-US"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lose-up of wooden white and yellow ruler">
            <a:extLst>
              <a:ext uri="{FF2B5EF4-FFF2-40B4-BE49-F238E27FC236}">
                <a16:creationId xmlns:a16="http://schemas.microsoft.com/office/drawing/2014/main" id="{763AAD7B-969D-4FCD-B022-9C79331C55EC}"/>
              </a:ext>
            </a:extLst>
          </p:cNvPr>
          <p:cNvPicPr>
            <a:picLocks noChangeAspect="1"/>
          </p:cNvPicPr>
          <p:nvPr/>
        </p:nvPicPr>
        <p:blipFill rotWithShape="1">
          <a:blip r:embed="rId2"/>
          <a:srcRect l="6999" r="20828"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26" name="Content Placeholder 2">
            <a:extLst>
              <a:ext uri="{FF2B5EF4-FFF2-40B4-BE49-F238E27FC236}">
                <a16:creationId xmlns:a16="http://schemas.microsoft.com/office/drawing/2014/main" id="{B403FC33-B0BE-41FA-BBD6-0CFAD30670C1}"/>
              </a:ext>
            </a:extLst>
          </p:cNvPr>
          <p:cNvSpPr>
            <a:spLocks noGrp="1"/>
          </p:cNvSpPr>
          <p:nvPr>
            <p:ph idx="1"/>
          </p:nvPr>
        </p:nvSpPr>
        <p:spPr>
          <a:xfrm>
            <a:off x="6234329" y="2279018"/>
            <a:ext cx="5314543" cy="3375920"/>
          </a:xfrm>
        </p:spPr>
        <p:txBody>
          <a:bodyPr anchor="t">
            <a:normAutofit/>
          </a:bodyPr>
          <a:lstStyle/>
          <a:p>
            <a:r>
              <a:rPr lang="en-US" sz="1800"/>
              <a:t>Categorical Measures</a:t>
            </a:r>
          </a:p>
          <a:p>
            <a:pPr lvl="1"/>
            <a:r>
              <a:rPr lang="en-US" sz="1800"/>
              <a:t>A commonly used expression for nominal and ordinal measures </a:t>
            </a:r>
          </a:p>
          <a:p>
            <a:r>
              <a:rPr lang="en-US" sz="1800"/>
              <a:t>Continuous measures</a:t>
            </a:r>
          </a:p>
          <a:p>
            <a:pPr lvl="1"/>
            <a:r>
              <a:rPr lang="en-US" sz="1800"/>
              <a:t>A commonly used expression for interval and ratio measures </a:t>
            </a:r>
          </a:p>
        </p:txBody>
      </p:sp>
    </p:spTree>
    <p:extLst>
      <p:ext uri="{BB962C8B-B14F-4D97-AF65-F5344CB8AC3E}">
        <p14:creationId xmlns:p14="http://schemas.microsoft.com/office/powerpoint/2010/main" val="2297929563"/>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53966-ECCF-413A-8B9E-8F3E5467C4DF}"/>
              </a:ext>
            </a:extLst>
          </p:cNvPr>
          <p:cNvSpPr>
            <a:spLocks noGrp="1"/>
          </p:cNvSpPr>
          <p:nvPr>
            <p:ph type="title"/>
          </p:nvPr>
        </p:nvSpPr>
        <p:spPr>
          <a:xfrm>
            <a:off x="630936" y="502920"/>
            <a:ext cx="3419856" cy="1463040"/>
          </a:xfrm>
        </p:spPr>
        <p:txBody>
          <a:bodyPr anchor="ctr">
            <a:normAutofit/>
          </a:bodyPr>
          <a:lstStyle/>
          <a:p>
            <a:r>
              <a:rPr lang="en-US" sz="3000"/>
              <a:t>Testing Hypotheses about Individual Variables </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B894F5-97E5-49EF-B4FA-1453B1DEADF7}"/>
              </a:ext>
            </a:extLst>
          </p:cNvPr>
          <p:cNvSpPr>
            <a:spLocks noGrp="1"/>
          </p:cNvSpPr>
          <p:nvPr>
            <p:ph idx="1"/>
          </p:nvPr>
        </p:nvSpPr>
        <p:spPr>
          <a:xfrm>
            <a:off x="4654295" y="502920"/>
            <a:ext cx="6894576" cy="1463040"/>
          </a:xfrm>
        </p:spPr>
        <p:txBody>
          <a:bodyPr anchor="ctr">
            <a:normAutofit/>
          </a:bodyPr>
          <a:lstStyle/>
          <a:p>
            <a:r>
              <a:rPr lang="en-US" sz="2200"/>
              <a:t>Categorical Variables: Chi-square goodness-of-fit test: A statistical test to determine whether some observed pattern of frequencies corresponds to an expected pattern. </a:t>
            </a:r>
          </a:p>
        </p:txBody>
      </p:sp>
      <p:pic>
        <p:nvPicPr>
          <p:cNvPr id="5" name="table">
            <a:extLst>
              <a:ext uri="{FF2B5EF4-FFF2-40B4-BE49-F238E27FC236}">
                <a16:creationId xmlns:a16="http://schemas.microsoft.com/office/drawing/2014/main" id="{1845115E-79C9-4AF8-A5F2-E936ACF0FC6B}"/>
              </a:ext>
            </a:extLst>
          </p:cNvPr>
          <p:cNvPicPr>
            <a:picLocks noChangeAspect="1"/>
          </p:cNvPicPr>
          <p:nvPr/>
        </p:nvPicPr>
        <p:blipFill>
          <a:blip r:embed="rId2"/>
          <a:stretch>
            <a:fillRect/>
          </a:stretch>
        </p:blipFill>
        <p:spPr>
          <a:xfrm>
            <a:off x="909942" y="2290936"/>
            <a:ext cx="10359924" cy="3959352"/>
          </a:xfrm>
          <a:prstGeom prst="rect">
            <a:avLst/>
          </a:prstGeom>
        </p:spPr>
      </p:pic>
      <p:sp>
        <p:nvSpPr>
          <p:cNvPr id="4" name="Content Placeholder 2">
            <a:extLst>
              <a:ext uri="{FF2B5EF4-FFF2-40B4-BE49-F238E27FC236}">
                <a16:creationId xmlns:a16="http://schemas.microsoft.com/office/drawing/2014/main" id="{D58A3C99-0A0D-4DB7-BB0C-25662606B826}"/>
              </a:ext>
            </a:extLst>
          </p:cNvPr>
          <p:cNvSpPr>
            <a:spLocks noGrp="1"/>
          </p:cNvSpPr>
          <p:nvPr/>
        </p:nvSpPr>
        <p:spPr bwMode="auto">
          <a:xfrm>
            <a:off x="1981200" y="2003264"/>
            <a:ext cx="832104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700" b="1" dirty="0"/>
              <a:t>Exhibit 17.8  </a:t>
            </a:r>
            <a:r>
              <a:rPr lang="en-US" sz="1700" dirty="0"/>
              <a:t>AFC Customer Education Level Versus Education Level in Trade Area</a:t>
            </a:r>
          </a:p>
        </p:txBody>
      </p:sp>
      <p:sp>
        <p:nvSpPr>
          <p:cNvPr id="6" name="Content Placeholder 4">
            <a:extLst>
              <a:ext uri="{FF2B5EF4-FFF2-40B4-BE49-F238E27FC236}">
                <a16:creationId xmlns:a16="http://schemas.microsoft.com/office/drawing/2014/main" id="{6EF89187-6AFF-4ACC-9120-C68C077666E7}"/>
              </a:ext>
            </a:extLst>
          </p:cNvPr>
          <p:cNvSpPr>
            <a:spLocks noGrp="1"/>
          </p:cNvSpPr>
          <p:nvPr/>
        </p:nvSpPr>
        <p:spPr bwMode="auto">
          <a:xfrm>
            <a:off x="1981200" y="6309360"/>
            <a:ext cx="8229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b="1" dirty="0"/>
              <a:t>(</a:t>
            </a:r>
            <a:r>
              <a:rPr lang="el-GR" b="1" i="1" dirty="0"/>
              <a:t>Χ</a:t>
            </a:r>
            <a:r>
              <a:rPr lang="en-US" b="1" baseline="30000" dirty="0"/>
              <a:t>2</a:t>
            </a:r>
            <a:r>
              <a:rPr lang="en-US" b="1" dirty="0"/>
              <a:t> = 118.38, 5 </a:t>
            </a:r>
            <a:r>
              <a:rPr lang="en-US" b="1" dirty="0" err="1"/>
              <a:t>d.f.</a:t>
            </a:r>
            <a:r>
              <a:rPr lang="en-US" b="1" dirty="0"/>
              <a:t>, p &lt; .001)</a:t>
            </a:r>
            <a:endParaRPr lang="en-US" dirty="0"/>
          </a:p>
        </p:txBody>
      </p:sp>
    </p:spTree>
    <p:extLst>
      <p:ext uri="{BB962C8B-B14F-4D97-AF65-F5344CB8AC3E}">
        <p14:creationId xmlns:p14="http://schemas.microsoft.com/office/powerpoint/2010/main" val="2627122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89E08-721B-47B3-9B94-F52CEB1E59B3}"/>
              </a:ext>
            </a:extLst>
          </p:cNvPr>
          <p:cNvSpPr>
            <a:spLocks noGrp="1"/>
          </p:cNvSpPr>
          <p:nvPr>
            <p:ph type="title"/>
          </p:nvPr>
        </p:nvSpPr>
        <p:spPr>
          <a:xfrm>
            <a:off x="841248" y="548640"/>
            <a:ext cx="3600860" cy="5431536"/>
          </a:xfrm>
        </p:spPr>
        <p:txBody>
          <a:bodyPr>
            <a:normAutofit/>
          </a:bodyPr>
          <a:lstStyle/>
          <a:p>
            <a:r>
              <a:rPr lang="en-US" sz="5400"/>
              <a:t>Testing Hypotheses about Individual Variables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589AE3-F7CB-4243-9983-EABA7D054633}"/>
              </a:ext>
            </a:extLst>
          </p:cNvPr>
          <p:cNvSpPr>
            <a:spLocks noGrp="1"/>
          </p:cNvSpPr>
          <p:nvPr>
            <p:ph idx="1"/>
          </p:nvPr>
        </p:nvSpPr>
        <p:spPr>
          <a:xfrm>
            <a:off x="5126418" y="552091"/>
            <a:ext cx="6224335" cy="5431536"/>
          </a:xfrm>
        </p:spPr>
        <p:txBody>
          <a:bodyPr anchor="ctr">
            <a:normAutofit/>
          </a:bodyPr>
          <a:lstStyle/>
          <a:p>
            <a:r>
              <a:rPr lang="en-US" sz="2200" dirty="0"/>
              <a:t>Continuous Variables: A one-sample t-test can be used to compare a sample mean against an external standard. The analysis is easy to implement in a standard statistical software analysis package. </a:t>
            </a:r>
          </a:p>
        </p:txBody>
      </p:sp>
    </p:spTree>
    <p:extLst>
      <p:ext uri="{BB962C8B-B14F-4D97-AF65-F5344CB8AC3E}">
        <p14:creationId xmlns:p14="http://schemas.microsoft.com/office/powerpoint/2010/main" val="1540614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A4FCF8-B152-45D8-A4BF-71BE5D11F2DE}"/>
              </a:ext>
            </a:extLst>
          </p:cNvPr>
          <p:cNvSpPr>
            <a:spLocks noGrp="1"/>
          </p:cNvSpPr>
          <p:nvPr>
            <p:ph type="title"/>
          </p:nvPr>
        </p:nvSpPr>
        <p:spPr>
          <a:xfrm>
            <a:off x="2311147" y="365760"/>
            <a:ext cx="7569706" cy="1288238"/>
          </a:xfrm>
        </p:spPr>
        <p:txBody>
          <a:bodyPr anchor="ctr">
            <a:normAutofit/>
          </a:bodyPr>
          <a:lstStyle/>
          <a:p>
            <a:pPr algn="ctr"/>
            <a:r>
              <a:rPr lang="en-US" sz="4100"/>
              <a:t>The Avery Fitness Center (AFC) Project</a:t>
            </a:r>
          </a:p>
        </p:txBody>
      </p:sp>
      <p:sp>
        <p:nvSpPr>
          <p:cNvPr id="3" name="Content Placeholder 2">
            <a:extLst>
              <a:ext uri="{FF2B5EF4-FFF2-40B4-BE49-F238E27FC236}">
                <a16:creationId xmlns:a16="http://schemas.microsoft.com/office/drawing/2014/main" id="{37ABE969-460E-4A25-8EFA-CF42145EEE91}"/>
              </a:ext>
            </a:extLst>
          </p:cNvPr>
          <p:cNvSpPr>
            <a:spLocks noGrp="1"/>
          </p:cNvSpPr>
          <p:nvPr>
            <p:ph idx="1"/>
          </p:nvPr>
        </p:nvSpPr>
        <p:spPr>
          <a:xfrm>
            <a:off x="2165569" y="1956816"/>
            <a:ext cx="7860863" cy="4024884"/>
          </a:xfrm>
        </p:spPr>
        <p:txBody>
          <a:bodyPr anchor="t">
            <a:normAutofit/>
          </a:bodyPr>
          <a:lstStyle/>
          <a:p>
            <a:r>
              <a:rPr lang="en-US" sz="2400"/>
              <a:t>Research Problems: </a:t>
            </a:r>
          </a:p>
          <a:p>
            <a:pPr lvl="1"/>
            <a:r>
              <a:rPr lang="en-US" dirty="0"/>
              <a:t>(1) discover existing member demographics and usage patterns (including fees paid) </a:t>
            </a:r>
          </a:p>
          <a:p>
            <a:pPr lvl="1"/>
            <a:r>
              <a:rPr lang="en-US" dirty="0"/>
              <a:t>(2) investigate how members initially learn about AFC</a:t>
            </a:r>
          </a:p>
          <a:p>
            <a:r>
              <a:rPr lang="en-US" sz="2400"/>
              <a:t>Population: AFC members who had visited AFC at least once in the prior 12 months </a:t>
            </a:r>
          </a:p>
          <a:p>
            <a:r>
              <a:rPr lang="en-US" sz="2400"/>
              <a:t>Simple random sample</a:t>
            </a:r>
          </a:p>
          <a:p>
            <a:r>
              <a:rPr lang="en-US" sz="2400"/>
              <a:t>Mail survey; 231 suable responses (58% response rate) </a:t>
            </a:r>
          </a:p>
          <a:p>
            <a:r>
              <a:rPr lang="en-US" sz="2400"/>
              <a:t>Primary data matched to secondary data (i.e., fees paid over prior 12 months) </a:t>
            </a:r>
          </a:p>
        </p:txBody>
      </p:sp>
    </p:spTree>
    <p:extLst>
      <p:ext uri="{BB962C8B-B14F-4D97-AF65-F5344CB8AC3E}">
        <p14:creationId xmlns:p14="http://schemas.microsoft.com/office/powerpoint/2010/main" val="263846445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2EAFD-5473-4708-8ABA-1731D42EDB0A}"/>
              </a:ext>
            </a:extLst>
          </p:cNvPr>
          <p:cNvSpPr>
            <a:spLocks noGrp="1"/>
          </p:cNvSpPr>
          <p:nvPr>
            <p:ph type="title"/>
          </p:nvPr>
        </p:nvSpPr>
        <p:spPr>
          <a:xfrm>
            <a:off x="630936" y="640080"/>
            <a:ext cx="4818888" cy="1481328"/>
          </a:xfrm>
        </p:spPr>
        <p:txBody>
          <a:bodyPr anchor="b">
            <a:normAutofit/>
          </a:bodyPr>
          <a:lstStyle/>
          <a:p>
            <a:r>
              <a:rPr lang="en-US" sz="3400"/>
              <a:t>Basic Univariate Statistics: Categorical Measures</a:t>
            </a:r>
          </a:p>
        </p:txBody>
      </p:sp>
      <p:sp>
        <p:nvSpPr>
          <p:cNvPr id="2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F7C362-BF15-40E0-A104-D57462FEE912}"/>
              </a:ext>
            </a:extLst>
          </p:cNvPr>
          <p:cNvSpPr>
            <a:spLocks noGrp="1"/>
          </p:cNvSpPr>
          <p:nvPr>
            <p:ph idx="1"/>
          </p:nvPr>
        </p:nvSpPr>
        <p:spPr>
          <a:xfrm>
            <a:off x="630936" y="2660904"/>
            <a:ext cx="4818888" cy="3547872"/>
          </a:xfrm>
        </p:spPr>
        <p:txBody>
          <a:bodyPr anchor="t">
            <a:normAutofit/>
          </a:bodyPr>
          <a:lstStyle/>
          <a:p>
            <a:r>
              <a:rPr lang="en-US" sz="2200"/>
              <a:t>Frequency Analysis</a:t>
            </a:r>
          </a:p>
          <a:p>
            <a:pPr lvl="1"/>
            <a:r>
              <a:rPr lang="en-US" sz="2200"/>
              <a:t>A count of the number of cases that fall into each of the possible response categories </a:t>
            </a:r>
          </a:p>
          <a:p>
            <a:pPr lvl="1"/>
            <a:r>
              <a:rPr lang="en-US" sz="2200"/>
              <a:t>An incredibility common and useful type of analysis </a:t>
            </a:r>
          </a:p>
        </p:txBody>
      </p:sp>
      <p:pic>
        <p:nvPicPr>
          <p:cNvPr id="7" name="Graphic 6" descr="Bar chart">
            <a:extLst>
              <a:ext uri="{FF2B5EF4-FFF2-40B4-BE49-F238E27FC236}">
                <a16:creationId xmlns:a16="http://schemas.microsoft.com/office/drawing/2014/main" id="{AFF63E01-6721-4F56-8374-8BE2AAD591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33242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DA80A-B6D1-4642-BD1B-A53EDE9B861A}"/>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400" kern="1200">
                <a:solidFill>
                  <a:schemeClr val="tx1"/>
                </a:solidFill>
                <a:latin typeface="+mj-lt"/>
                <a:ea typeface="+mj-ea"/>
                <a:cs typeface="+mj-cs"/>
              </a:rPr>
              <a:t>The Avery Fitness Center (AFC)</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3ACE26D4-7477-48FB-917D-15DA7CBC3E43}"/>
              </a:ext>
            </a:extLst>
          </p:cNvPr>
          <p:cNvSpPr>
            <a:spLocks noGrp="1"/>
          </p:cNvSpPr>
          <p:nvPr/>
        </p:nvSpPr>
        <p:spPr bwMode="auto">
          <a:xfrm>
            <a:off x="4654295" y="502920"/>
            <a:ext cx="6894576" cy="146304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200" b="1">
                <a:latin typeface="+mn-lt"/>
                <a:ea typeface="+mn-ea"/>
                <a:cs typeface="+mn-cs"/>
              </a:rPr>
              <a:t>Exhibit 17.1  </a:t>
            </a:r>
            <a:r>
              <a:rPr lang="en-US" sz="2200">
                <a:latin typeface="+mn-lt"/>
                <a:ea typeface="+mn-ea"/>
                <a:cs typeface="+mn-cs"/>
              </a:rPr>
              <a:t>Avery Fitness Center: Gender</a:t>
            </a:r>
          </a:p>
        </p:txBody>
      </p:sp>
      <p:pic>
        <p:nvPicPr>
          <p:cNvPr id="5" name="table" descr="Table&#10;&#10;Description automatically generated">
            <a:extLst>
              <a:ext uri="{FF2B5EF4-FFF2-40B4-BE49-F238E27FC236}">
                <a16:creationId xmlns:a16="http://schemas.microsoft.com/office/drawing/2014/main" id="{FE877017-309F-4675-BF83-F3E495200BC4}"/>
              </a:ext>
            </a:extLst>
          </p:cNvPr>
          <p:cNvPicPr>
            <a:picLocks noChangeAspect="1"/>
          </p:cNvPicPr>
          <p:nvPr/>
        </p:nvPicPr>
        <p:blipFill>
          <a:blip r:embed="rId2"/>
          <a:stretch>
            <a:fillRect/>
          </a:stretch>
        </p:blipFill>
        <p:spPr>
          <a:xfrm>
            <a:off x="630936" y="2308921"/>
            <a:ext cx="10917936" cy="3923381"/>
          </a:xfrm>
          <a:prstGeom prst="rect">
            <a:avLst/>
          </a:prstGeom>
        </p:spPr>
      </p:pic>
    </p:spTree>
    <p:extLst>
      <p:ext uri="{BB962C8B-B14F-4D97-AF65-F5344CB8AC3E}">
        <p14:creationId xmlns:p14="http://schemas.microsoft.com/office/powerpoint/2010/main" val="283308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341C7-9706-47A6-AA8E-82987741ADF5}"/>
              </a:ext>
            </a:extLst>
          </p:cNvPr>
          <p:cNvSpPr>
            <a:spLocks noGrp="1"/>
          </p:cNvSpPr>
          <p:nvPr>
            <p:ph type="title"/>
          </p:nvPr>
        </p:nvSpPr>
        <p:spPr>
          <a:xfrm>
            <a:off x="838200" y="365125"/>
            <a:ext cx="10515600" cy="1325563"/>
          </a:xfrm>
        </p:spPr>
        <p:txBody>
          <a:bodyPr>
            <a:normAutofit/>
          </a:bodyPr>
          <a:lstStyle/>
          <a:p>
            <a:r>
              <a:rPr lang="en-US" sz="5400"/>
              <a:t>Use of Percentages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CAE9C0-2462-480D-9C44-50FE66302ABE}"/>
              </a:ext>
            </a:extLst>
          </p:cNvPr>
          <p:cNvSpPr>
            <a:spLocks noGrp="1"/>
          </p:cNvSpPr>
          <p:nvPr>
            <p:ph idx="1"/>
          </p:nvPr>
        </p:nvSpPr>
        <p:spPr>
          <a:xfrm>
            <a:off x="838200" y="1929384"/>
            <a:ext cx="10515600" cy="4251960"/>
          </a:xfrm>
        </p:spPr>
        <p:txBody>
          <a:bodyPr>
            <a:normAutofit/>
          </a:bodyPr>
          <a:lstStyle/>
          <a:p>
            <a:r>
              <a:rPr lang="en-US" sz="2200"/>
              <a:t>Percentages are very useful for interpreting the results of categorical analyses and should be included whenever possible </a:t>
            </a:r>
          </a:p>
          <a:p>
            <a:pPr lvl="1"/>
            <a:r>
              <a:rPr lang="en-US" sz="2200"/>
              <a:t>Unless your sample is VERY large; however, report percentages as whole numbers (i.e., no decimals)</a:t>
            </a:r>
          </a:p>
        </p:txBody>
      </p:sp>
    </p:spTree>
    <p:extLst>
      <p:ext uri="{BB962C8B-B14F-4D97-AF65-F5344CB8AC3E}">
        <p14:creationId xmlns:p14="http://schemas.microsoft.com/office/powerpoint/2010/main" val="308006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2CDCD-5CE4-4735-A562-8054C01A8314}"/>
              </a:ext>
            </a:extLst>
          </p:cNvPr>
          <p:cNvSpPr>
            <a:spLocks noGrp="1"/>
          </p:cNvSpPr>
          <p:nvPr>
            <p:ph type="title"/>
          </p:nvPr>
        </p:nvSpPr>
        <p:spPr>
          <a:xfrm>
            <a:off x="630936" y="502920"/>
            <a:ext cx="3419856" cy="1463040"/>
          </a:xfrm>
        </p:spPr>
        <p:txBody>
          <a:bodyPr anchor="ctr">
            <a:normAutofit/>
          </a:bodyPr>
          <a:lstStyle/>
          <a:p>
            <a:r>
              <a:rPr lang="en-US" sz="4800"/>
              <a:t>Frequency Analysis</a:t>
            </a:r>
          </a:p>
        </p:txBody>
      </p:sp>
      <p:sp>
        <p:nvSpPr>
          <p:cNvPr id="2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FEBF30-1355-4D90-9C42-9816B0C08C83}"/>
              </a:ext>
            </a:extLst>
          </p:cNvPr>
          <p:cNvSpPr>
            <a:spLocks noGrp="1"/>
          </p:cNvSpPr>
          <p:nvPr>
            <p:ph idx="1"/>
          </p:nvPr>
        </p:nvSpPr>
        <p:spPr>
          <a:xfrm>
            <a:off x="4654295" y="502920"/>
            <a:ext cx="6894576" cy="1463040"/>
          </a:xfrm>
        </p:spPr>
        <p:txBody>
          <a:bodyPr anchor="ctr">
            <a:normAutofit/>
          </a:bodyPr>
          <a:lstStyle/>
          <a:p>
            <a:r>
              <a:rPr lang="en-US" sz="2200"/>
              <a:t>Researchers almost always work with “valid” percentages which are simply percentages after taking out cases with missing data on the variable being analyzed</a:t>
            </a:r>
          </a:p>
        </p:txBody>
      </p:sp>
      <p:pic>
        <p:nvPicPr>
          <p:cNvPr id="5" name="table">
            <a:extLst>
              <a:ext uri="{FF2B5EF4-FFF2-40B4-BE49-F238E27FC236}">
                <a16:creationId xmlns:a16="http://schemas.microsoft.com/office/drawing/2014/main" id="{FF66C5F7-B654-4160-BBB8-2D2A238A0108}"/>
              </a:ext>
            </a:extLst>
          </p:cNvPr>
          <p:cNvPicPr>
            <a:picLocks noChangeAspect="1"/>
          </p:cNvPicPr>
          <p:nvPr/>
        </p:nvPicPr>
        <p:blipFill rotWithShape="1">
          <a:blip r:embed="rId2"/>
          <a:srcRect r="1" b="16505"/>
          <a:stretch/>
        </p:blipFill>
        <p:spPr>
          <a:xfrm>
            <a:off x="630936" y="2609187"/>
            <a:ext cx="10917936" cy="3322850"/>
          </a:xfrm>
          <a:prstGeom prst="rect">
            <a:avLst/>
          </a:prstGeom>
        </p:spPr>
      </p:pic>
      <p:sp>
        <p:nvSpPr>
          <p:cNvPr id="4" name="Content Placeholder 2">
            <a:extLst>
              <a:ext uri="{FF2B5EF4-FFF2-40B4-BE49-F238E27FC236}">
                <a16:creationId xmlns:a16="http://schemas.microsoft.com/office/drawing/2014/main" id="{2E461E4C-1991-4905-890C-30F716F2E810}"/>
              </a:ext>
            </a:extLst>
          </p:cNvPr>
          <p:cNvSpPr>
            <a:spLocks noGrp="1"/>
          </p:cNvSpPr>
          <p:nvPr/>
        </p:nvSpPr>
        <p:spPr bwMode="auto">
          <a:xfrm>
            <a:off x="3314700" y="6133304"/>
            <a:ext cx="7620000" cy="396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000" b="1" dirty="0"/>
              <a:t>Exhibit 17.1  </a:t>
            </a:r>
            <a:r>
              <a:rPr lang="en-US" sz="2000" dirty="0"/>
              <a:t>Avery Fitness Center: Gender</a:t>
            </a:r>
          </a:p>
        </p:txBody>
      </p:sp>
    </p:spTree>
    <p:extLst>
      <p:ext uri="{BB962C8B-B14F-4D97-AF65-F5344CB8AC3E}">
        <p14:creationId xmlns:p14="http://schemas.microsoft.com/office/powerpoint/2010/main" val="447658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1270</TotalTime>
  <Words>1712</Words>
  <Application>Microsoft Office PowerPoint</Application>
  <PresentationFormat>Widescreen</PresentationFormat>
  <Paragraphs>141</Paragraphs>
  <Slides>41</Slides>
  <Notes>2</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Franklin Gothic Book</vt:lpstr>
      <vt:lpstr>Office Theme</vt:lpstr>
      <vt:lpstr>Chapter 17: Analysis and Interpretation: Individual Variables Independently </vt:lpstr>
      <vt:lpstr>Learning Objectives</vt:lpstr>
      <vt:lpstr>Data Analysis: Two Key Considerations</vt:lpstr>
      <vt:lpstr>Measures</vt:lpstr>
      <vt:lpstr>The Avery Fitness Center (AFC) Project</vt:lpstr>
      <vt:lpstr>Basic Univariate Statistics: Categorical Measures</vt:lpstr>
      <vt:lpstr>The Avery Fitness Center (AFC)</vt:lpstr>
      <vt:lpstr>Use of Percentages</vt:lpstr>
      <vt:lpstr>Frequency Analysis</vt:lpstr>
      <vt:lpstr>Presenting Frequency Analysis Results</vt:lpstr>
      <vt:lpstr>Uses of Frequency Analysis</vt:lpstr>
      <vt:lpstr>Uses of Frequency Analysis</vt:lpstr>
      <vt:lpstr>Uses of Frequency Analysis</vt:lpstr>
      <vt:lpstr>Uses of Frequency Analysis</vt:lpstr>
      <vt:lpstr>Confidence Intervals for Proportions (Categorical Measures)</vt:lpstr>
      <vt:lpstr>Confidence Intervals for Proportions  (Categorical Measures)</vt:lpstr>
      <vt:lpstr>Question: What percentage of AFC members are women? </vt:lpstr>
      <vt:lpstr>Question: What percentage of AFC members are women? </vt:lpstr>
      <vt:lpstr>Question: What percentage of AFC members are women? </vt:lpstr>
      <vt:lpstr>Caution in Interpreting Confidence Intervals</vt:lpstr>
      <vt:lpstr>Basic Univariate Statistics</vt:lpstr>
      <vt:lpstr>Basic Univariate Statistics</vt:lpstr>
      <vt:lpstr>Why worry about the Sample Standard Deviation?</vt:lpstr>
      <vt:lpstr>Confidence Intervals for Means  (Continuous Measures)</vt:lpstr>
      <vt:lpstr>Question: How many times per month do AFC members visit the center? </vt:lpstr>
      <vt:lpstr>Question: How many times per month do AFC members visit the center? </vt:lpstr>
      <vt:lpstr>Converting Continuous Measures to Categorial Measures</vt:lpstr>
      <vt:lpstr>Common Approaches </vt:lpstr>
      <vt:lpstr>Median Split</vt:lpstr>
      <vt:lpstr>Common Approaches </vt:lpstr>
      <vt:lpstr>Common Approaches </vt:lpstr>
      <vt:lpstr>CUMULATIVE PERCENTAGE BREAKDOWN</vt:lpstr>
      <vt:lpstr>CUMULATIVE PERCENTAGE BREAKDOWN</vt:lpstr>
      <vt:lpstr>TWO-BOX TECHNIQUE</vt:lpstr>
      <vt:lpstr>TWO-BOX TECHNIQUE</vt:lpstr>
      <vt:lpstr>TWO-BOX TECHNIQUE</vt:lpstr>
      <vt:lpstr>Hypothesis Testing </vt:lpstr>
      <vt:lpstr>Hypothesis Testing</vt:lpstr>
      <vt:lpstr>Common Misinterpretations of what “Statistically Significant” Means </vt:lpstr>
      <vt:lpstr>Testing Hypotheses about Individual Variables </vt:lpstr>
      <vt:lpstr>Testing Hypotheses about Individual Variables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Analysis and Interpretation: Individual Variables Independently </dc:title>
  <dc:creator>Mike Nguyen</dc:creator>
  <cp:lastModifiedBy>Nguyen, Mike (MU-Student)</cp:lastModifiedBy>
  <cp:revision>1</cp:revision>
  <dcterms:created xsi:type="dcterms:W3CDTF">2021-08-13T23:12:39Z</dcterms:created>
  <dcterms:modified xsi:type="dcterms:W3CDTF">2021-08-14T20:23:06Z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