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60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75911" autoAdjust="0"/>
  </p:normalViewPr>
  <p:slideViewPr>
    <p:cSldViewPr snapToGrid="0">
      <p:cViewPr varScale="1">
        <p:scale>
          <a:sx n="64" d="100"/>
          <a:sy n="64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-4026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309315-38D0-48F2-9869-FB74A27E52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9A3EF30-08D9-4DD8-B007-EE9C4896F828}">
      <dgm:prSet/>
      <dgm:spPr/>
      <dgm:t>
        <a:bodyPr/>
        <a:lstStyle/>
        <a:p>
          <a:r>
            <a:rPr lang="en-US" b="1"/>
            <a:t>Problems</a:t>
          </a:r>
          <a:r>
            <a:rPr lang="en-US"/>
            <a:t>: Are situations calling for managers to make choices among alternatives </a:t>
          </a:r>
        </a:p>
      </dgm:t>
    </dgm:pt>
    <dgm:pt modelId="{0E835D15-F6CD-45E1-B3BE-C7B0E5076B0C}" type="parTrans" cxnId="{2D4851E8-AAA6-4698-A8B6-49B3C0BDB194}">
      <dgm:prSet/>
      <dgm:spPr/>
      <dgm:t>
        <a:bodyPr/>
        <a:lstStyle/>
        <a:p>
          <a:endParaRPr lang="en-US"/>
        </a:p>
      </dgm:t>
    </dgm:pt>
    <dgm:pt modelId="{DC5E2FBB-C932-4F66-9F8C-BFE361FFBC4B}" type="sibTrans" cxnId="{2D4851E8-AAA6-4698-A8B6-49B3C0BDB194}">
      <dgm:prSet/>
      <dgm:spPr/>
      <dgm:t>
        <a:bodyPr/>
        <a:lstStyle/>
        <a:p>
          <a:endParaRPr lang="en-US"/>
        </a:p>
      </dgm:t>
    </dgm:pt>
    <dgm:pt modelId="{958C312E-E77E-4243-A291-73F7F0DC7A61}">
      <dgm:prSet/>
      <dgm:spPr/>
      <dgm:t>
        <a:bodyPr/>
        <a:lstStyle/>
        <a:p>
          <a:r>
            <a:rPr lang="en-US" b="1"/>
            <a:t>Managerial objective</a:t>
          </a:r>
          <a:r>
            <a:rPr lang="en-US"/>
            <a:t>: What the client hopes will result from the project to help them make decisions</a:t>
          </a:r>
        </a:p>
      </dgm:t>
    </dgm:pt>
    <dgm:pt modelId="{E812D581-8047-4413-83C8-C55A8B6BE96D}" type="parTrans" cxnId="{AD6D2F37-FB8E-404B-A557-D116D3CCDC6F}">
      <dgm:prSet/>
      <dgm:spPr/>
      <dgm:t>
        <a:bodyPr/>
        <a:lstStyle/>
        <a:p>
          <a:endParaRPr lang="en-US"/>
        </a:p>
      </dgm:t>
    </dgm:pt>
    <dgm:pt modelId="{9465D2E0-9D96-4447-BF91-C65FB22781AA}" type="sibTrans" cxnId="{AD6D2F37-FB8E-404B-A557-D116D3CCDC6F}">
      <dgm:prSet/>
      <dgm:spPr/>
      <dgm:t>
        <a:bodyPr/>
        <a:lstStyle/>
        <a:p>
          <a:endParaRPr lang="en-US"/>
        </a:p>
      </dgm:t>
    </dgm:pt>
    <dgm:pt modelId="{771ECD55-A668-4258-9467-2583F723B2C3}">
      <dgm:prSet/>
      <dgm:spPr/>
      <dgm:t>
        <a:bodyPr/>
        <a:lstStyle/>
        <a:p>
          <a:r>
            <a:rPr lang="en-US" b="1"/>
            <a:t>Research objective</a:t>
          </a:r>
          <a:r>
            <a:rPr lang="en-US"/>
            <a:t>: What information will help the client to achieve managerial objectives </a:t>
          </a:r>
        </a:p>
      </dgm:t>
    </dgm:pt>
    <dgm:pt modelId="{82F8C1B1-E9C6-4E27-95D6-13E00F34E487}" type="parTrans" cxnId="{F0FFDA9A-9DFB-4C5A-AE5A-CE808BAF9CD4}">
      <dgm:prSet/>
      <dgm:spPr/>
      <dgm:t>
        <a:bodyPr/>
        <a:lstStyle/>
        <a:p>
          <a:endParaRPr lang="en-US"/>
        </a:p>
      </dgm:t>
    </dgm:pt>
    <dgm:pt modelId="{7FB6413E-D186-4242-9106-6F148F03F979}" type="sibTrans" cxnId="{F0FFDA9A-9DFB-4C5A-AE5A-CE808BAF9CD4}">
      <dgm:prSet/>
      <dgm:spPr/>
      <dgm:t>
        <a:bodyPr/>
        <a:lstStyle/>
        <a:p>
          <a:endParaRPr lang="en-US"/>
        </a:p>
      </dgm:t>
    </dgm:pt>
    <dgm:pt modelId="{82F0EFE0-E3A4-47BF-BFC1-BE88ACB8CED8}">
      <dgm:prSet/>
      <dgm:spPr/>
      <dgm:t>
        <a:bodyPr/>
        <a:lstStyle/>
        <a:p>
          <a:r>
            <a:rPr lang="en-US" b="1"/>
            <a:t>Research question</a:t>
          </a:r>
          <a:r>
            <a:rPr lang="en-US"/>
            <a:t>: Questions that managers want to be answered</a:t>
          </a:r>
        </a:p>
      </dgm:t>
    </dgm:pt>
    <dgm:pt modelId="{9447B577-C102-4B4E-B3EE-1DA8BFAACCB9}" type="parTrans" cxnId="{9489BEE5-5165-447F-A70D-B9A3BBEAA1DA}">
      <dgm:prSet/>
      <dgm:spPr/>
      <dgm:t>
        <a:bodyPr/>
        <a:lstStyle/>
        <a:p>
          <a:endParaRPr lang="en-US"/>
        </a:p>
      </dgm:t>
    </dgm:pt>
    <dgm:pt modelId="{E119CEEC-2706-461B-BC44-D9F6FEBD7948}" type="sibTrans" cxnId="{9489BEE5-5165-447F-A70D-B9A3BBEAA1DA}">
      <dgm:prSet/>
      <dgm:spPr/>
      <dgm:t>
        <a:bodyPr/>
        <a:lstStyle/>
        <a:p>
          <a:endParaRPr lang="en-US"/>
        </a:p>
      </dgm:t>
    </dgm:pt>
    <dgm:pt modelId="{E4167F1F-7117-43D1-9072-C8D79F000CAF}" type="pres">
      <dgm:prSet presAssocID="{60309315-38D0-48F2-9869-FB74A27E5261}" presName="root" presStyleCnt="0">
        <dgm:presLayoutVars>
          <dgm:dir/>
          <dgm:resizeHandles val="exact"/>
        </dgm:presLayoutVars>
      </dgm:prSet>
      <dgm:spPr/>
    </dgm:pt>
    <dgm:pt modelId="{1A18BBF7-8BB5-4A16-B219-6522327138EC}" type="pres">
      <dgm:prSet presAssocID="{99A3EF30-08D9-4DD8-B007-EE9C4896F828}" presName="compNode" presStyleCnt="0"/>
      <dgm:spPr/>
    </dgm:pt>
    <dgm:pt modelId="{E4612100-D774-4D00-9495-2CAC9DE539C7}" type="pres">
      <dgm:prSet presAssocID="{99A3EF30-08D9-4DD8-B007-EE9C4896F828}" presName="bgRect" presStyleLbl="bgShp" presStyleIdx="0" presStyleCnt="4"/>
      <dgm:spPr/>
    </dgm:pt>
    <dgm:pt modelId="{637DBCF5-0FC9-4BD5-8CF1-008D07CD947F}" type="pres">
      <dgm:prSet presAssocID="{99A3EF30-08D9-4DD8-B007-EE9C4896F8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8EE9B3B5-5942-4E5D-8532-C8F3DA39E5AD}" type="pres">
      <dgm:prSet presAssocID="{99A3EF30-08D9-4DD8-B007-EE9C4896F828}" presName="spaceRect" presStyleCnt="0"/>
      <dgm:spPr/>
    </dgm:pt>
    <dgm:pt modelId="{5D1F2993-5704-4B0E-A3B4-52F85AAAB2F3}" type="pres">
      <dgm:prSet presAssocID="{99A3EF30-08D9-4DD8-B007-EE9C4896F828}" presName="parTx" presStyleLbl="revTx" presStyleIdx="0" presStyleCnt="4">
        <dgm:presLayoutVars>
          <dgm:chMax val="0"/>
          <dgm:chPref val="0"/>
        </dgm:presLayoutVars>
      </dgm:prSet>
      <dgm:spPr/>
    </dgm:pt>
    <dgm:pt modelId="{CF52E728-7364-414C-B24F-8B98ED230959}" type="pres">
      <dgm:prSet presAssocID="{DC5E2FBB-C932-4F66-9F8C-BFE361FFBC4B}" presName="sibTrans" presStyleCnt="0"/>
      <dgm:spPr/>
    </dgm:pt>
    <dgm:pt modelId="{F50006AB-C830-4042-9D52-046C2C0B3CE1}" type="pres">
      <dgm:prSet presAssocID="{958C312E-E77E-4243-A291-73F7F0DC7A61}" presName="compNode" presStyleCnt="0"/>
      <dgm:spPr/>
    </dgm:pt>
    <dgm:pt modelId="{42E8F474-FE08-4257-ADC9-0F79EC669814}" type="pres">
      <dgm:prSet presAssocID="{958C312E-E77E-4243-A291-73F7F0DC7A61}" presName="bgRect" presStyleLbl="bgShp" presStyleIdx="1" presStyleCnt="4"/>
      <dgm:spPr/>
    </dgm:pt>
    <dgm:pt modelId="{CA1ED8FD-4DEB-47C3-8143-87C6BAEE6189}" type="pres">
      <dgm:prSet presAssocID="{958C312E-E77E-4243-A291-73F7F0DC7A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52A6E07-C3C4-4E63-8DC7-76C9B500AD0A}" type="pres">
      <dgm:prSet presAssocID="{958C312E-E77E-4243-A291-73F7F0DC7A61}" presName="spaceRect" presStyleCnt="0"/>
      <dgm:spPr/>
    </dgm:pt>
    <dgm:pt modelId="{0B18B5C7-AF45-4B18-B2C0-43C2E0B5D8FA}" type="pres">
      <dgm:prSet presAssocID="{958C312E-E77E-4243-A291-73F7F0DC7A61}" presName="parTx" presStyleLbl="revTx" presStyleIdx="1" presStyleCnt="4">
        <dgm:presLayoutVars>
          <dgm:chMax val="0"/>
          <dgm:chPref val="0"/>
        </dgm:presLayoutVars>
      </dgm:prSet>
      <dgm:spPr/>
    </dgm:pt>
    <dgm:pt modelId="{36823A42-2CD9-41CB-A8DB-A7C187238AA7}" type="pres">
      <dgm:prSet presAssocID="{9465D2E0-9D96-4447-BF91-C65FB22781AA}" presName="sibTrans" presStyleCnt="0"/>
      <dgm:spPr/>
    </dgm:pt>
    <dgm:pt modelId="{579825F7-4D26-41A9-A95F-5BE582B1B955}" type="pres">
      <dgm:prSet presAssocID="{771ECD55-A668-4258-9467-2583F723B2C3}" presName="compNode" presStyleCnt="0"/>
      <dgm:spPr/>
    </dgm:pt>
    <dgm:pt modelId="{FA2CC2D5-80D1-4A69-AFA2-44D16AEC4D14}" type="pres">
      <dgm:prSet presAssocID="{771ECD55-A668-4258-9467-2583F723B2C3}" presName="bgRect" presStyleLbl="bgShp" presStyleIdx="2" presStyleCnt="4"/>
      <dgm:spPr/>
    </dgm:pt>
    <dgm:pt modelId="{5C28E751-DD64-4163-9B79-C086F4FA03FE}" type="pres">
      <dgm:prSet presAssocID="{771ECD55-A668-4258-9467-2583F723B2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57ACCBD-D61A-40B0-9E26-9ABB8B70CAEF}" type="pres">
      <dgm:prSet presAssocID="{771ECD55-A668-4258-9467-2583F723B2C3}" presName="spaceRect" presStyleCnt="0"/>
      <dgm:spPr/>
    </dgm:pt>
    <dgm:pt modelId="{00E75371-18A2-4C92-A500-0257FEA4CD9F}" type="pres">
      <dgm:prSet presAssocID="{771ECD55-A668-4258-9467-2583F723B2C3}" presName="parTx" presStyleLbl="revTx" presStyleIdx="2" presStyleCnt="4">
        <dgm:presLayoutVars>
          <dgm:chMax val="0"/>
          <dgm:chPref val="0"/>
        </dgm:presLayoutVars>
      </dgm:prSet>
      <dgm:spPr/>
    </dgm:pt>
    <dgm:pt modelId="{E3939A9C-D4D4-4908-8A5C-0FF5DABFDAD4}" type="pres">
      <dgm:prSet presAssocID="{7FB6413E-D186-4242-9106-6F148F03F979}" presName="sibTrans" presStyleCnt="0"/>
      <dgm:spPr/>
    </dgm:pt>
    <dgm:pt modelId="{E634E70D-FD0A-497B-8CFB-7C3C60C15AFD}" type="pres">
      <dgm:prSet presAssocID="{82F0EFE0-E3A4-47BF-BFC1-BE88ACB8CED8}" presName="compNode" presStyleCnt="0"/>
      <dgm:spPr/>
    </dgm:pt>
    <dgm:pt modelId="{39A88E7C-D816-4D4F-A065-7398D474D928}" type="pres">
      <dgm:prSet presAssocID="{82F0EFE0-E3A4-47BF-BFC1-BE88ACB8CED8}" presName="bgRect" presStyleLbl="bgShp" presStyleIdx="3" presStyleCnt="4"/>
      <dgm:spPr/>
    </dgm:pt>
    <dgm:pt modelId="{A6B43A02-BFC0-46E6-B2A2-79B604E2365D}" type="pres">
      <dgm:prSet presAssocID="{82F0EFE0-E3A4-47BF-BFC1-BE88ACB8CE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6DFFFD5-D67E-4493-9B6E-0F0B2C2F754D}" type="pres">
      <dgm:prSet presAssocID="{82F0EFE0-E3A4-47BF-BFC1-BE88ACB8CED8}" presName="spaceRect" presStyleCnt="0"/>
      <dgm:spPr/>
    </dgm:pt>
    <dgm:pt modelId="{8AC69A5C-255D-4B9C-83F1-988A32F2525F}" type="pres">
      <dgm:prSet presAssocID="{82F0EFE0-E3A4-47BF-BFC1-BE88ACB8CED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D6D2F37-FB8E-404B-A557-D116D3CCDC6F}" srcId="{60309315-38D0-48F2-9869-FB74A27E5261}" destId="{958C312E-E77E-4243-A291-73F7F0DC7A61}" srcOrd="1" destOrd="0" parTransId="{E812D581-8047-4413-83C8-C55A8B6BE96D}" sibTransId="{9465D2E0-9D96-4447-BF91-C65FB22781AA}"/>
    <dgm:cxn modelId="{FD648A5D-00B0-45B5-A37F-AFBE1CF6C364}" type="presOf" srcId="{60309315-38D0-48F2-9869-FB74A27E5261}" destId="{E4167F1F-7117-43D1-9072-C8D79F000CAF}" srcOrd="0" destOrd="0" presId="urn:microsoft.com/office/officeart/2018/2/layout/IconVerticalSolidList"/>
    <dgm:cxn modelId="{82E10696-7403-47E5-A81C-5002133E586D}" type="presOf" srcId="{958C312E-E77E-4243-A291-73F7F0DC7A61}" destId="{0B18B5C7-AF45-4B18-B2C0-43C2E0B5D8FA}" srcOrd="0" destOrd="0" presId="urn:microsoft.com/office/officeart/2018/2/layout/IconVerticalSolidList"/>
    <dgm:cxn modelId="{F0FFDA9A-9DFB-4C5A-AE5A-CE808BAF9CD4}" srcId="{60309315-38D0-48F2-9869-FB74A27E5261}" destId="{771ECD55-A668-4258-9467-2583F723B2C3}" srcOrd="2" destOrd="0" parTransId="{82F8C1B1-E9C6-4E27-95D6-13E00F34E487}" sibTransId="{7FB6413E-D186-4242-9106-6F148F03F979}"/>
    <dgm:cxn modelId="{60DBCDAD-296A-43E2-A802-D1EDAF7C7CC0}" type="presOf" srcId="{771ECD55-A668-4258-9467-2583F723B2C3}" destId="{00E75371-18A2-4C92-A500-0257FEA4CD9F}" srcOrd="0" destOrd="0" presId="urn:microsoft.com/office/officeart/2018/2/layout/IconVerticalSolidList"/>
    <dgm:cxn modelId="{A530FCCD-C2D0-492B-8371-9CCD9642FA2C}" type="presOf" srcId="{82F0EFE0-E3A4-47BF-BFC1-BE88ACB8CED8}" destId="{8AC69A5C-255D-4B9C-83F1-988A32F2525F}" srcOrd="0" destOrd="0" presId="urn:microsoft.com/office/officeart/2018/2/layout/IconVerticalSolidList"/>
    <dgm:cxn modelId="{D1FDDCDD-717D-4195-A6D3-FFC828A513DC}" type="presOf" srcId="{99A3EF30-08D9-4DD8-B007-EE9C4896F828}" destId="{5D1F2993-5704-4B0E-A3B4-52F85AAAB2F3}" srcOrd="0" destOrd="0" presId="urn:microsoft.com/office/officeart/2018/2/layout/IconVerticalSolidList"/>
    <dgm:cxn modelId="{9489BEE5-5165-447F-A70D-B9A3BBEAA1DA}" srcId="{60309315-38D0-48F2-9869-FB74A27E5261}" destId="{82F0EFE0-E3A4-47BF-BFC1-BE88ACB8CED8}" srcOrd="3" destOrd="0" parTransId="{9447B577-C102-4B4E-B3EE-1DA8BFAACCB9}" sibTransId="{E119CEEC-2706-461B-BC44-D9F6FEBD7948}"/>
    <dgm:cxn modelId="{2D4851E8-AAA6-4698-A8B6-49B3C0BDB194}" srcId="{60309315-38D0-48F2-9869-FB74A27E5261}" destId="{99A3EF30-08D9-4DD8-B007-EE9C4896F828}" srcOrd="0" destOrd="0" parTransId="{0E835D15-F6CD-45E1-B3BE-C7B0E5076B0C}" sibTransId="{DC5E2FBB-C932-4F66-9F8C-BFE361FFBC4B}"/>
    <dgm:cxn modelId="{30F42369-B69C-433D-97C7-DEFB98757A19}" type="presParOf" srcId="{E4167F1F-7117-43D1-9072-C8D79F000CAF}" destId="{1A18BBF7-8BB5-4A16-B219-6522327138EC}" srcOrd="0" destOrd="0" presId="urn:microsoft.com/office/officeart/2018/2/layout/IconVerticalSolidList"/>
    <dgm:cxn modelId="{B5C0B7B4-A9E8-46EF-916F-C904FDF03B5B}" type="presParOf" srcId="{1A18BBF7-8BB5-4A16-B219-6522327138EC}" destId="{E4612100-D774-4D00-9495-2CAC9DE539C7}" srcOrd="0" destOrd="0" presId="urn:microsoft.com/office/officeart/2018/2/layout/IconVerticalSolidList"/>
    <dgm:cxn modelId="{7B62C390-F824-42DB-8486-299186C32707}" type="presParOf" srcId="{1A18BBF7-8BB5-4A16-B219-6522327138EC}" destId="{637DBCF5-0FC9-4BD5-8CF1-008D07CD947F}" srcOrd="1" destOrd="0" presId="urn:microsoft.com/office/officeart/2018/2/layout/IconVerticalSolidList"/>
    <dgm:cxn modelId="{FB1BD080-C7D3-4FD8-BA87-E81E4015DBA1}" type="presParOf" srcId="{1A18BBF7-8BB5-4A16-B219-6522327138EC}" destId="{8EE9B3B5-5942-4E5D-8532-C8F3DA39E5AD}" srcOrd="2" destOrd="0" presId="urn:microsoft.com/office/officeart/2018/2/layout/IconVerticalSolidList"/>
    <dgm:cxn modelId="{89D5D146-886B-4F09-A9C8-57DF17D8DA6C}" type="presParOf" srcId="{1A18BBF7-8BB5-4A16-B219-6522327138EC}" destId="{5D1F2993-5704-4B0E-A3B4-52F85AAAB2F3}" srcOrd="3" destOrd="0" presId="urn:microsoft.com/office/officeart/2018/2/layout/IconVerticalSolidList"/>
    <dgm:cxn modelId="{8C987306-B8BF-4C6B-8699-B285E7630323}" type="presParOf" srcId="{E4167F1F-7117-43D1-9072-C8D79F000CAF}" destId="{CF52E728-7364-414C-B24F-8B98ED230959}" srcOrd="1" destOrd="0" presId="urn:microsoft.com/office/officeart/2018/2/layout/IconVerticalSolidList"/>
    <dgm:cxn modelId="{37D382D3-3640-4744-868F-C5E49BFFC5F0}" type="presParOf" srcId="{E4167F1F-7117-43D1-9072-C8D79F000CAF}" destId="{F50006AB-C830-4042-9D52-046C2C0B3CE1}" srcOrd="2" destOrd="0" presId="urn:microsoft.com/office/officeart/2018/2/layout/IconVerticalSolidList"/>
    <dgm:cxn modelId="{66E4484F-4C78-452E-A1A8-AEC07D0C5E8E}" type="presParOf" srcId="{F50006AB-C830-4042-9D52-046C2C0B3CE1}" destId="{42E8F474-FE08-4257-ADC9-0F79EC669814}" srcOrd="0" destOrd="0" presId="urn:microsoft.com/office/officeart/2018/2/layout/IconVerticalSolidList"/>
    <dgm:cxn modelId="{0E5FA06B-5957-44E1-A188-79194F5A79C4}" type="presParOf" srcId="{F50006AB-C830-4042-9D52-046C2C0B3CE1}" destId="{CA1ED8FD-4DEB-47C3-8143-87C6BAEE6189}" srcOrd="1" destOrd="0" presId="urn:microsoft.com/office/officeart/2018/2/layout/IconVerticalSolidList"/>
    <dgm:cxn modelId="{B971D62B-C481-49FC-89D0-BA400AC00ED1}" type="presParOf" srcId="{F50006AB-C830-4042-9D52-046C2C0B3CE1}" destId="{A52A6E07-C3C4-4E63-8DC7-76C9B500AD0A}" srcOrd="2" destOrd="0" presId="urn:microsoft.com/office/officeart/2018/2/layout/IconVerticalSolidList"/>
    <dgm:cxn modelId="{243163E8-79DC-430F-9BDE-B4D15F95045C}" type="presParOf" srcId="{F50006AB-C830-4042-9D52-046C2C0B3CE1}" destId="{0B18B5C7-AF45-4B18-B2C0-43C2E0B5D8FA}" srcOrd="3" destOrd="0" presId="urn:microsoft.com/office/officeart/2018/2/layout/IconVerticalSolidList"/>
    <dgm:cxn modelId="{DAFB7F00-A8CA-45BB-9BF0-1F26F270DD73}" type="presParOf" srcId="{E4167F1F-7117-43D1-9072-C8D79F000CAF}" destId="{36823A42-2CD9-41CB-A8DB-A7C187238AA7}" srcOrd="3" destOrd="0" presId="urn:microsoft.com/office/officeart/2018/2/layout/IconVerticalSolidList"/>
    <dgm:cxn modelId="{DA374C8F-0F1C-4A24-9654-D3708FC3DBD2}" type="presParOf" srcId="{E4167F1F-7117-43D1-9072-C8D79F000CAF}" destId="{579825F7-4D26-41A9-A95F-5BE582B1B955}" srcOrd="4" destOrd="0" presId="urn:microsoft.com/office/officeart/2018/2/layout/IconVerticalSolidList"/>
    <dgm:cxn modelId="{9FABDF07-CE60-4955-8408-E777D268031D}" type="presParOf" srcId="{579825F7-4D26-41A9-A95F-5BE582B1B955}" destId="{FA2CC2D5-80D1-4A69-AFA2-44D16AEC4D14}" srcOrd="0" destOrd="0" presId="urn:microsoft.com/office/officeart/2018/2/layout/IconVerticalSolidList"/>
    <dgm:cxn modelId="{4B86EDA4-55D8-4D66-9690-BBEE02C88771}" type="presParOf" srcId="{579825F7-4D26-41A9-A95F-5BE582B1B955}" destId="{5C28E751-DD64-4163-9B79-C086F4FA03FE}" srcOrd="1" destOrd="0" presId="urn:microsoft.com/office/officeart/2018/2/layout/IconVerticalSolidList"/>
    <dgm:cxn modelId="{DBBD9B6A-456F-4BB6-A39B-753EBA8DF749}" type="presParOf" srcId="{579825F7-4D26-41A9-A95F-5BE582B1B955}" destId="{357ACCBD-D61A-40B0-9E26-9ABB8B70CAEF}" srcOrd="2" destOrd="0" presId="urn:microsoft.com/office/officeart/2018/2/layout/IconVerticalSolidList"/>
    <dgm:cxn modelId="{C8AC65E2-A310-4F93-BE37-8AF74F231884}" type="presParOf" srcId="{579825F7-4D26-41A9-A95F-5BE582B1B955}" destId="{00E75371-18A2-4C92-A500-0257FEA4CD9F}" srcOrd="3" destOrd="0" presId="urn:microsoft.com/office/officeart/2018/2/layout/IconVerticalSolidList"/>
    <dgm:cxn modelId="{04DD3318-DA20-4C5D-8ACC-B50EDAB4D2FD}" type="presParOf" srcId="{E4167F1F-7117-43D1-9072-C8D79F000CAF}" destId="{E3939A9C-D4D4-4908-8A5C-0FF5DABFDAD4}" srcOrd="5" destOrd="0" presId="urn:microsoft.com/office/officeart/2018/2/layout/IconVerticalSolidList"/>
    <dgm:cxn modelId="{F61CC4CC-240C-4EA0-8742-93950376BBB4}" type="presParOf" srcId="{E4167F1F-7117-43D1-9072-C8D79F000CAF}" destId="{E634E70D-FD0A-497B-8CFB-7C3C60C15AFD}" srcOrd="6" destOrd="0" presId="urn:microsoft.com/office/officeart/2018/2/layout/IconVerticalSolidList"/>
    <dgm:cxn modelId="{D81A3F5C-C3E0-41BD-A83B-84DAE4F9D54E}" type="presParOf" srcId="{E634E70D-FD0A-497B-8CFB-7C3C60C15AFD}" destId="{39A88E7C-D816-4D4F-A065-7398D474D928}" srcOrd="0" destOrd="0" presId="urn:microsoft.com/office/officeart/2018/2/layout/IconVerticalSolidList"/>
    <dgm:cxn modelId="{72F87630-6CAC-4AD3-85E2-46A24B63FB96}" type="presParOf" srcId="{E634E70D-FD0A-497B-8CFB-7C3C60C15AFD}" destId="{A6B43A02-BFC0-46E6-B2A2-79B604E2365D}" srcOrd="1" destOrd="0" presId="urn:microsoft.com/office/officeart/2018/2/layout/IconVerticalSolidList"/>
    <dgm:cxn modelId="{2D3BACAD-E89D-4FEC-90EF-09BF23A5AC58}" type="presParOf" srcId="{E634E70D-FD0A-497B-8CFB-7C3C60C15AFD}" destId="{F6DFFFD5-D67E-4493-9B6E-0F0B2C2F754D}" srcOrd="2" destOrd="0" presId="urn:microsoft.com/office/officeart/2018/2/layout/IconVerticalSolidList"/>
    <dgm:cxn modelId="{4C2BCC62-28C3-4667-A401-56AD85CD4C95}" type="presParOf" srcId="{E634E70D-FD0A-497B-8CFB-7C3C60C15AFD}" destId="{8AC69A5C-255D-4B9C-83F1-988A32F252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12100-D774-4D00-9495-2CAC9DE539C7}">
      <dsp:nvSpPr>
        <dsp:cNvPr id="0" name=""/>
        <dsp:cNvSpPr/>
      </dsp:nvSpPr>
      <dsp:spPr>
        <a:xfrm>
          <a:off x="0" y="2312"/>
          <a:ext cx="6269038" cy="11721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DBCF5-0FC9-4BD5-8CF1-008D07CD947F}">
      <dsp:nvSpPr>
        <dsp:cNvPr id="0" name=""/>
        <dsp:cNvSpPr/>
      </dsp:nvSpPr>
      <dsp:spPr>
        <a:xfrm>
          <a:off x="354561" y="266036"/>
          <a:ext cx="644657" cy="64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F2993-5704-4B0E-A3B4-52F85AAAB2F3}">
      <dsp:nvSpPr>
        <dsp:cNvPr id="0" name=""/>
        <dsp:cNvSpPr/>
      </dsp:nvSpPr>
      <dsp:spPr>
        <a:xfrm>
          <a:off x="1353781" y="2312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Problems</a:t>
          </a:r>
          <a:r>
            <a:rPr lang="en-US" sz="2200" kern="1200"/>
            <a:t>: Are situations calling for managers to make choices among alternatives </a:t>
          </a:r>
        </a:p>
      </dsp:txBody>
      <dsp:txXfrm>
        <a:off x="1353781" y="2312"/>
        <a:ext cx="4915256" cy="1172105"/>
      </dsp:txXfrm>
    </dsp:sp>
    <dsp:sp modelId="{42E8F474-FE08-4257-ADC9-0F79EC669814}">
      <dsp:nvSpPr>
        <dsp:cNvPr id="0" name=""/>
        <dsp:cNvSpPr/>
      </dsp:nvSpPr>
      <dsp:spPr>
        <a:xfrm>
          <a:off x="0" y="1467444"/>
          <a:ext cx="6269038" cy="11721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ED8FD-4DEB-47C3-8143-87C6BAEE6189}">
      <dsp:nvSpPr>
        <dsp:cNvPr id="0" name=""/>
        <dsp:cNvSpPr/>
      </dsp:nvSpPr>
      <dsp:spPr>
        <a:xfrm>
          <a:off x="354561" y="1731167"/>
          <a:ext cx="644657" cy="64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8B5C7-AF45-4B18-B2C0-43C2E0B5D8FA}">
      <dsp:nvSpPr>
        <dsp:cNvPr id="0" name=""/>
        <dsp:cNvSpPr/>
      </dsp:nvSpPr>
      <dsp:spPr>
        <a:xfrm>
          <a:off x="1353781" y="1467444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Managerial objective</a:t>
          </a:r>
          <a:r>
            <a:rPr lang="en-US" sz="2200" kern="1200"/>
            <a:t>: What the client hopes will result from the project to help them make decisions</a:t>
          </a:r>
        </a:p>
      </dsp:txBody>
      <dsp:txXfrm>
        <a:off x="1353781" y="1467444"/>
        <a:ext cx="4915256" cy="1172105"/>
      </dsp:txXfrm>
    </dsp:sp>
    <dsp:sp modelId="{FA2CC2D5-80D1-4A69-AFA2-44D16AEC4D14}">
      <dsp:nvSpPr>
        <dsp:cNvPr id="0" name=""/>
        <dsp:cNvSpPr/>
      </dsp:nvSpPr>
      <dsp:spPr>
        <a:xfrm>
          <a:off x="0" y="2932575"/>
          <a:ext cx="6269038" cy="11721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8E751-DD64-4163-9B79-C086F4FA03FE}">
      <dsp:nvSpPr>
        <dsp:cNvPr id="0" name=""/>
        <dsp:cNvSpPr/>
      </dsp:nvSpPr>
      <dsp:spPr>
        <a:xfrm>
          <a:off x="354561" y="3196299"/>
          <a:ext cx="644657" cy="64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75371-18A2-4C92-A500-0257FEA4CD9F}">
      <dsp:nvSpPr>
        <dsp:cNvPr id="0" name=""/>
        <dsp:cNvSpPr/>
      </dsp:nvSpPr>
      <dsp:spPr>
        <a:xfrm>
          <a:off x="1353781" y="2932575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Research objective</a:t>
          </a:r>
          <a:r>
            <a:rPr lang="en-US" sz="2200" kern="1200"/>
            <a:t>: What information will help the client to achieve managerial objectives </a:t>
          </a:r>
        </a:p>
      </dsp:txBody>
      <dsp:txXfrm>
        <a:off x="1353781" y="2932575"/>
        <a:ext cx="4915256" cy="1172105"/>
      </dsp:txXfrm>
    </dsp:sp>
    <dsp:sp modelId="{39A88E7C-D816-4D4F-A065-7398D474D928}">
      <dsp:nvSpPr>
        <dsp:cNvPr id="0" name=""/>
        <dsp:cNvSpPr/>
      </dsp:nvSpPr>
      <dsp:spPr>
        <a:xfrm>
          <a:off x="0" y="4397707"/>
          <a:ext cx="6269038" cy="11721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43A02-BFC0-46E6-B2A2-79B604E2365D}">
      <dsp:nvSpPr>
        <dsp:cNvPr id="0" name=""/>
        <dsp:cNvSpPr/>
      </dsp:nvSpPr>
      <dsp:spPr>
        <a:xfrm>
          <a:off x="354561" y="4661430"/>
          <a:ext cx="644657" cy="644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69A5C-255D-4B9C-83F1-988A32F2525F}">
      <dsp:nvSpPr>
        <dsp:cNvPr id="0" name=""/>
        <dsp:cNvSpPr/>
      </dsp:nvSpPr>
      <dsp:spPr>
        <a:xfrm>
          <a:off x="1353781" y="4397707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Research question</a:t>
          </a:r>
          <a:r>
            <a:rPr lang="en-US" sz="2200" kern="1200"/>
            <a:t>: Questions that managers want to be answered</a:t>
          </a:r>
        </a:p>
      </dsp:txBody>
      <dsp:txXfrm>
        <a:off x="1353781" y="4397707"/>
        <a:ext cx="4915256" cy="1172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Hypothesis: A statement that specifies how two or more measurable variables are related </a:t>
            </a:r>
          </a:p>
          <a:p>
            <a:r>
              <a:rPr lang="en-US" dirty="0" err="1"/>
              <a:t>H1</a:t>
            </a:r>
            <a:r>
              <a:rPr lang="en-US" dirty="0"/>
              <a:t>: women are more likely than men to make impulse purchases of our brand </a:t>
            </a:r>
          </a:p>
          <a:p>
            <a:r>
              <a:rPr lang="en-US" dirty="0" err="1"/>
              <a:t>H2</a:t>
            </a:r>
            <a:r>
              <a:rPr lang="en-US" dirty="0"/>
              <a:t>: Decreasing price by 10% will increase unit sales by 30%</a:t>
            </a:r>
          </a:p>
          <a:p>
            <a:r>
              <a:rPr lang="en-US" dirty="0" err="1"/>
              <a:t>H3</a:t>
            </a:r>
            <a:r>
              <a:rPr lang="en-US" dirty="0"/>
              <a:t>: Adoption of our new product will be greater than Northern states than in Southern states </a:t>
            </a:r>
          </a:p>
          <a:p>
            <a:endParaRPr lang="en-US" dirty="0"/>
          </a:p>
          <a:p>
            <a:r>
              <a:rPr lang="en-US" dirty="0"/>
              <a:t>Why conduct exploratory research?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 hypotheses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Better formulate the manager’s decision problem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Increase researcher’s familiarity with the problem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Clarify concepts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Exploratory Studies: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Literature Search: A search of statistics, trade journal articles, other articles, magazines, newspapers, books, and or online sources for data or insight into the problem at hand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Depth Interviews: Interviews with people knowledgeable about the general subject being investigated (</a:t>
            </a:r>
            <a:r>
              <a:rPr lang="en-US" dirty="0" err="1"/>
              <a:t>e.g</a:t>
            </a:r>
            <a:r>
              <a:rPr lang="en-US" dirty="0"/>
              <a:t>, those work with it, those who study it, those who lit it 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Focus groups: An interview conducted among a small number of individuals simultaneously; the interview relies more on group discussion than on directed questions to generate data. Typically, 8 to 12, in 1.5 to 2 hours in length; homogeneous within group; heterogeneity introduced across groups; participants carefully screened; sessions recorded and transcribed. Traditional focus groups vs. Online focus groups. Moderator: the individual that meets with focus group participants and guides the session, moderator’s guidebook: an ordered list of the general (and specific) issues to be addressed during a focus group; the issues normally should move from general to specific.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Characteristics god good focus group moderators: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Superior listening ability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Excellent short-term auditory memory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Well-organized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 quick learner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High energy level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Personable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Well-above-average intelligence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Dark side of focus groups: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Easy for managers to see what they expect to see in focus group results (i.e., confirmation bias). Focus groups are only one form of exploratory research _ they should not be expected to deliver final results or answers to decision problem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Nominal groups: A group interview technique that initially limits respondent interaction while attempting to maximize input from individual group members.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Mining: the use of powerful analytic technologies to quickly and thoroughly explore mountains of data to obtain useful information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Although most forms of exploratory research are qualitative in nature, data mining involves sophisticated quantitative analysis of data held in a company’s databases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Case Analyses: Intensive study of selected examples of the phenomenon of interest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Ethnography: the detailed observation of consumers during their ordinary daily lives using direct observations, interviews, and video and audio recordings.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Benchmarking; using organizations that excel at some function as sources of ideas for improvement.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Projective Methods: Methods that encourage respondents to reveal their own feelings, thoughts, and behaviors by shifting the focus away from the individual through the sue of indirect tasks.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Word association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Sentence completion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Storytelling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Role Playing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7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80A7-BF87-4E24-9D9F-4AE18F6CEECE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DE87-DC9E-4898-8F68-9C316F1777EB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AD7B-CB30-4EF2-9CE7-4A04A2DC68F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D79F-730D-4BB9-BF85-4522B85CF306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1629-F8B4-40AA-9BC3-0B338C1B9625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BCF5-F565-4977-B692-7BF53372792D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6821-B997-43E7-BA7B-770BEF830D06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C9E8-6E77-47AD-96C3-822678961811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B319-6559-408D-9D93-B1AC6279280D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4A21-E605-4D50-8A8A-45A656F1C70A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0B05-2FD2-44DF-B02A-AC31A0B7257E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2D5F5-5A4E-4FA6-A091-A83A15D5E43B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440" y="1049670"/>
            <a:ext cx="1128382" cy="847206"/>
            <a:chOff x="7393391" y="1075612"/>
            <a:chExt cx="1128382" cy="847206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1AFB7FD-C0D0-4D48-B008-DEA973A72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0946" y="426510"/>
            <a:ext cx="1366757" cy="1232062"/>
          </a:xfrm>
          <a:custGeom>
            <a:avLst/>
            <a:gdLst>
              <a:gd name="connsiteX0" fmla="*/ 389939 w 1366757"/>
              <a:gd name="connsiteY0" fmla="*/ 0 h 1232062"/>
              <a:gd name="connsiteX1" fmla="*/ 978131 w 1366757"/>
              <a:gd name="connsiteY1" fmla="*/ 0 h 1232062"/>
              <a:gd name="connsiteX2" fmla="*/ 1062158 w 1366757"/>
              <a:gd name="connsiteY2" fmla="*/ 48072 h 1232062"/>
              <a:gd name="connsiteX3" fmla="*/ 1356254 w 1366757"/>
              <a:gd name="connsiteY3" fmla="*/ 566179 h 1232062"/>
              <a:gd name="connsiteX4" fmla="*/ 1356254 w 1366757"/>
              <a:gd name="connsiteY4" fmla="*/ 665884 h 1232062"/>
              <a:gd name="connsiteX5" fmla="*/ 1062158 w 1366757"/>
              <a:gd name="connsiteY5" fmla="*/ 1183990 h 1232062"/>
              <a:gd name="connsiteX6" fmla="*/ 978131 w 1366757"/>
              <a:gd name="connsiteY6" fmla="*/ 1232062 h 1232062"/>
              <a:gd name="connsiteX7" fmla="*/ 389939 w 1366757"/>
              <a:gd name="connsiteY7" fmla="*/ 1232062 h 1232062"/>
              <a:gd name="connsiteX8" fmla="*/ 305913 w 1366757"/>
              <a:gd name="connsiteY8" fmla="*/ 1183990 h 1232062"/>
              <a:gd name="connsiteX9" fmla="*/ 11817 w 1366757"/>
              <a:gd name="connsiteY9" fmla="*/ 665884 h 1232062"/>
              <a:gd name="connsiteX10" fmla="*/ 11817 w 1366757"/>
              <a:gd name="connsiteY10" fmla="*/ 566179 h 1232062"/>
              <a:gd name="connsiteX11" fmla="*/ 305913 w 1366757"/>
              <a:gd name="connsiteY11" fmla="*/ 48072 h 1232062"/>
              <a:gd name="connsiteX12" fmla="*/ 389939 w 1366757"/>
              <a:gd name="connsiteY12" fmla="*/ 0 h 123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6757" h="1232062">
                <a:moveTo>
                  <a:pt x="389939" y="0"/>
                </a:moveTo>
                <a:cubicBezTo>
                  <a:pt x="978131" y="0"/>
                  <a:pt x="978131" y="0"/>
                  <a:pt x="978131" y="0"/>
                </a:cubicBezTo>
                <a:cubicBezTo>
                  <a:pt x="1007891" y="0"/>
                  <a:pt x="1046404" y="21366"/>
                  <a:pt x="1062158" y="48072"/>
                </a:cubicBezTo>
                <a:cubicBezTo>
                  <a:pt x="1356254" y="566179"/>
                  <a:pt x="1356254" y="566179"/>
                  <a:pt x="1356254" y="566179"/>
                </a:cubicBezTo>
                <a:cubicBezTo>
                  <a:pt x="1370259" y="594666"/>
                  <a:pt x="1370259" y="637396"/>
                  <a:pt x="1356254" y="665884"/>
                </a:cubicBezTo>
                <a:cubicBezTo>
                  <a:pt x="1062158" y="1183990"/>
                  <a:pt x="1062158" y="1183990"/>
                  <a:pt x="1062158" y="1183990"/>
                </a:cubicBezTo>
                <a:cubicBezTo>
                  <a:pt x="1046404" y="1210698"/>
                  <a:pt x="1007891" y="1232062"/>
                  <a:pt x="978131" y="1232062"/>
                </a:cubicBezTo>
                <a:lnTo>
                  <a:pt x="389939" y="1232062"/>
                </a:lnTo>
                <a:cubicBezTo>
                  <a:pt x="358429" y="1232062"/>
                  <a:pt x="319917" y="1210698"/>
                  <a:pt x="305913" y="1183990"/>
                </a:cubicBezTo>
                <a:cubicBezTo>
                  <a:pt x="11817" y="665884"/>
                  <a:pt x="11817" y="665884"/>
                  <a:pt x="11817" y="665884"/>
                </a:cubicBezTo>
                <a:cubicBezTo>
                  <a:pt x="-3939" y="637396"/>
                  <a:pt x="-3939" y="594666"/>
                  <a:pt x="11817" y="566179"/>
                </a:cubicBezTo>
                <a:cubicBezTo>
                  <a:pt x="305913" y="48072"/>
                  <a:pt x="305913" y="48072"/>
                  <a:pt x="305913" y="48072"/>
                </a:cubicBezTo>
                <a:cubicBezTo>
                  <a:pt x="319917" y="21366"/>
                  <a:pt x="358429" y="0"/>
                  <a:pt x="389939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7010" y="622356"/>
            <a:ext cx="854627" cy="854627"/>
          </a:xfrm>
          <a:prstGeom prst="rect">
            <a:avLst/>
          </a:prstGeom>
        </p:spPr>
      </p:pic>
      <p:sp useBgFill="1">
        <p:nvSpPr>
          <p:cNvPr id="56" name="Freeform: Shape 55">
            <a:extLst>
              <a:ext uri="{FF2B5EF4-FFF2-40B4-BE49-F238E27FC236}">
                <a16:creationId xmlns:a16="http://schemas.microsoft.com/office/drawing/2014/main" id="{C06D11DA-88D8-46C1-A244-41C5A8A9E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791" y="1799112"/>
            <a:ext cx="4808198" cy="426190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3478" y="2708512"/>
            <a:ext cx="2442825" cy="2442825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ED24E9E-3415-42C3-B58A-42D618995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2560" y="1208098"/>
            <a:ext cx="2426310" cy="2187196"/>
          </a:xfrm>
          <a:custGeom>
            <a:avLst/>
            <a:gdLst>
              <a:gd name="connsiteX0" fmla="*/ 638327 w 2237370"/>
              <a:gd name="connsiteY0" fmla="*/ 0 h 2016876"/>
              <a:gd name="connsiteX1" fmla="*/ 1601193 w 2237370"/>
              <a:gd name="connsiteY1" fmla="*/ 0 h 2016876"/>
              <a:gd name="connsiteX2" fmla="*/ 1738744 w 2237370"/>
              <a:gd name="connsiteY2" fmla="*/ 78694 h 2016876"/>
              <a:gd name="connsiteX3" fmla="*/ 2220176 w 2237370"/>
              <a:gd name="connsiteY3" fmla="*/ 926830 h 2016876"/>
              <a:gd name="connsiteX4" fmla="*/ 2220176 w 2237370"/>
              <a:gd name="connsiteY4" fmla="*/ 1090047 h 2016876"/>
              <a:gd name="connsiteX5" fmla="*/ 1738744 w 2237370"/>
              <a:gd name="connsiteY5" fmla="*/ 1938183 h 2016876"/>
              <a:gd name="connsiteX6" fmla="*/ 1601193 w 2237370"/>
              <a:gd name="connsiteY6" fmla="*/ 2016876 h 2016876"/>
              <a:gd name="connsiteX7" fmla="*/ 638327 w 2237370"/>
              <a:gd name="connsiteY7" fmla="*/ 2016876 h 2016876"/>
              <a:gd name="connsiteX8" fmla="*/ 500776 w 2237370"/>
              <a:gd name="connsiteY8" fmla="*/ 1938183 h 2016876"/>
              <a:gd name="connsiteX9" fmla="*/ 19344 w 2237370"/>
              <a:gd name="connsiteY9" fmla="*/ 1090047 h 2016876"/>
              <a:gd name="connsiteX10" fmla="*/ 19344 w 2237370"/>
              <a:gd name="connsiteY10" fmla="*/ 926830 h 2016876"/>
              <a:gd name="connsiteX11" fmla="*/ 500776 w 2237370"/>
              <a:gd name="connsiteY11" fmla="*/ 78694 h 2016876"/>
              <a:gd name="connsiteX12" fmla="*/ 638327 w 2237370"/>
              <a:gd name="connsiteY12" fmla="*/ 0 h 201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370" h="2016876">
                <a:moveTo>
                  <a:pt x="638327" y="0"/>
                </a:moveTo>
                <a:cubicBezTo>
                  <a:pt x="1601193" y="0"/>
                  <a:pt x="1601193" y="0"/>
                  <a:pt x="1601193" y="0"/>
                </a:cubicBezTo>
                <a:cubicBezTo>
                  <a:pt x="1649909" y="0"/>
                  <a:pt x="1712954" y="34975"/>
                  <a:pt x="1738744" y="78694"/>
                </a:cubicBezTo>
                <a:cubicBezTo>
                  <a:pt x="2220176" y="926830"/>
                  <a:pt x="2220176" y="926830"/>
                  <a:pt x="2220176" y="926830"/>
                </a:cubicBezTo>
                <a:cubicBezTo>
                  <a:pt x="2243102" y="973464"/>
                  <a:pt x="2243102" y="1043413"/>
                  <a:pt x="2220176" y="1090047"/>
                </a:cubicBezTo>
                <a:cubicBezTo>
                  <a:pt x="1738744" y="1938183"/>
                  <a:pt x="1738744" y="1938183"/>
                  <a:pt x="1738744" y="1938183"/>
                </a:cubicBezTo>
                <a:cubicBezTo>
                  <a:pt x="1712954" y="1981902"/>
                  <a:pt x="1649909" y="2016876"/>
                  <a:pt x="1601193" y="2016876"/>
                </a:cubicBezTo>
                <a:lnTo>
                  <a:pt x="638327" y="2016876"/>
                </a:lnTo>
                <a:cubicBezTo>
                  <a:pt x="586746" y="2016876"/>
                  <a:pt x="523702" y="1981902"/>
                  <a:pt x="500776" y="1938183"/>
                </a:cubicBezTo>
                <a:cubicBezTo>
                  <a:pt x="19344" y="1090047"/>
                  <a:pt x="19344" y="1090047"/>
                  <a:pt x="19344" y="1090047"/>
                </a:cubicBezTo>
                <a:cubicBezTo>
                  <a:pt x="-6448" y="1043413"/>
                  <a:pt x="-6448" y="973464"/>
                  <a:pt x="19344" y="926830"/>
                </a:cubicBezTo>
                <a:cubicBezTo>
                  <a:pt x="500776" y="78694"/>
                  <a:pt x="500776" y="78694"/>
                  <a:pt x="500776" y="78694"/>
                </a:cubicBezTo>
                <a:cubicBezTo>
                  <a:pt x="523702" y="34975"/>
                  <a:pt x="586746" y="0"/>
                  <a:pt x="638327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1161" y="1637142"/>
            <a:ext cx="1329108" cy="1329108"/>
          </a:xfrm>
          <a:prstGeom prst="rect">
            <a:avLst/>
          </a:pr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5882B67-4A02-4BCD-AD70-1D2B5F5E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2185" y="4925651"/>
            <a:ext cx="1839293" cy="1658029"/>
          </a:xfrm>
          <a:custGeom>
            <a:avLst/>
            <a:gdLst>
              <a:gd name="connsiteX0" fmla="*/ 485386 w 1701304"/>
              <a:gd name="connsiteY0" fmla="*/ 0 h 1533639"/>
              <a:gd name="connsiteX1" fmla="*/ 1217552 w 1701304"/>
              <a:gd name="connsiteY1" fmla="*/ 0 h 1533639"/>
              <a:gd name="connsiteX2" fmla="*/ 1322147 w 1701304"/>
              <a:gd name="connsiteY2" fmla="*/ 59839 h 1533639"/>
              <a:gd name="connsiteX3" fmla="*/ 1688230 w 1701304"/>
              <a:gd name="connsiteY3" fmla="*/ 704765 h 1533639"/>
              <a:gd name="connsiteX4" fmla="*/ 1688230 w 1701304"/>
              <a:gd name="connsiteY4" fmla="*/ 828876 h 1533639"/>
              <a:gd name="connsiteX5" fmla="*/ 1322147 w 1701304"/>
              <a:gd name="connsiteY5" fmla="*/ 1473800 h 1533639"/>
              <a:gd name="connsiteX6" fmla="*/ 1217552 w 1701304"/>
              <a:gd name="connsiteY6" fmla="*/ 1533639 h 1533639"/>
              <a:gd name="connsiteX7" fmla="*/ 485386 w 1701304"/>
              <a:gd name="connsiteY7" fmla="*/ 1533639 h 1533639"/>
              <a:gd name="connsiteX8" fmla="*/ 380793 w 1701304"/>
              <a:gd name="connsiteY8" fmla="*/ 1473800 h 1533639"/>
              <a:gd name="connsiteX9" fmla="*/ 14709 w 1701304"/>
              <a:gd name="connsiteY9" fmla="*/ 828876 h 1533639"/>
              <a:gd name="connsiteX10" fmla="*/ 14709 w 1701304"/>
              <a:gd name="connsiteY10" fmla="*/ 704765 h 1533639"/>
              <a:gd name="connsiteX11" fmla="*/ 380793 w 1701304"/>
              <a:gd name="connsiteY11" fmla="*/ 59839 h 1533639"/>
              <a:gd name="connsiteX12" fmla="*/ 485386 w 1701304"/>
              <a:gd name="connsiteY12" fmla="*/ 0 h 153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1304" h="1533639">
                <a:moveTo>
                  <a:pt x="485386" y="0"/>
                </a:moveTo>
                <a:cubicBezTo>
                  <a:pt x="1217552" y="0"/>
                  <a:pt x="1217552" y="0"/>
                  <a:pt x="1217552" y="0"/>
                </a:cubicBezTo>
                <a:cubicBezTo>
                  <a:pt x="1254597" y="0"/>
                  <a:pt x="1302536" y="26596"/>
                  <a:pt x="1322147" y="59839"/>
                </a:cubicBezTo>
                <a:cubicBezTo>
                  <a:pt x="1688230" y="704765"/>
                  <a:pt x="1688230" y="704765"/>
                  <a:pt x="1688230" y="704765"/>
                </a:cubicBezTo>
                <a:cubicBezTo>
                  <a:pt x="1705663" y="740225"/>
                  <a:pt x="1705663" y="793415"/>
                  <a:pt x="1688230" y="828876"/>
                </a:cubicBezTo>
                <a:cubicBezTo>
                  <a:pt x="1322147" y="1473800"/>
                  <a:pt x="1322147" y="1473800"/>
                  <a:pt x="1322147" y="1473800"/>
                </a:cubicBezTo>
                <a:cubicBezTo>
                  <a:pt x="1302536" y="1507046"/>
                  <a:pt x="1254597" y="1533639"/>
                  <a:pt x="1217552" y="1533639"/>
                </a:cubicBezTo>
                <a:lnTo>
                  <a:pt x="485386" y="1533639"/>
                </a:lnTo>
                <a:cubicBezTo>
                  <a:pt x="446164" y="1533639"/>
                  <a:pt x="398225" y="1507046"/>
                  <a:pt x="380793" y="1473800"/>
                </a:cubicBezTo>
                <a:cubicBezTo>
                  <a:pt x="14709" y="828876"/>
                  <a:pt x="14709" y="828876"/>
                  <a:pt x="14709" y="828876"/>
                </a:cubicBezTo>
                <a:cubicBezTo>
                  <a:pt x="-4903" y="793415"/>
                  <a:pt x="-4903" y="740225"/>
                  <a:pt x="14709" y="704765"/>
                </a:cubicBezTo>
                <a:cubicBezTo>
                  <a:pt x="380793" y="59839"/>
                  <a:pt x="380793" y="59839"/>
                  <a:pt x="380793" y="59839"/>
                </a:cubicBezTo>
                <a:cubicBezTo>
                  <a:pt x="398225" y="26596"/>
                  <a:pt x="446164" y="0"/>
                  <a:pt x="485386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440" y="2945523"/>
            <a:ext cx="4905560" cy="3066471"/>
          </a:xfrm>
        </p:spPr>
        <p:txBody>
          <a:bodyPr anchor="t">
            <a:normAutofit/>
          </a:bodyPr>
          <a:lstStyle/>
          <a:p>
            <a:pPr algn="l"/>
            <a:r>
              <a:rPr lang="en-US" sz="7200">
                <a:latin typeface="Franklin Gothic Book" panose="020B0503020102020204" pitchFamily="34" charset="0"/>
                <a:cs typeface="Segoe UI" panose="020B0502040204020203" pitchFamily="34" charset="0"/>
              </a:rPr>
              <a:t>Problem &amp; Intro to Project</a:t>
            </a: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01554" y="5254388"/>
            <a:ext cx="1000554" cy="100055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F9DF0-4F63-4863-BD5C-24A42132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D2DB4-7BFA-401E-847B-4DEAC094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6AC430-D0B1-4753-8528-724B80AF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Discussion case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DC32-50A1-4C74-A9D2-223B1259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Bigger Bookshop? A used book dealer with a small store in downtown Columbia is considering expanding. The shop occupies a small and crowded storefront space at the street level. The book dealer wonders whether he should expand to the second floor by adding a staircase and additional selling space upstairs. </a:t>
            </a:r>
          </a:p>
          <a:p>
            <a:pPr marL="571500" indent="-571500">
              <a:buAutoNum type="romanUcPeriod"/>
            </a:pPr>
            <a:r>
              <a:rPr lang="en-US" sz="1800">
                <a:solidFill>
                  <a:schemeClr val="tx2"/>
                </a:solidFill>
              </a:rPr>
              <a:t>What is the overall management problem? </a:t>
            </a:r>
          </a:p>
          <a:p>
            <a:pPr marL="571500" indent="-571500">
              <a:buAutoNum type="romanUcPeriod"/>
            </a:pPr>
            <a:r>
              <a:rPr lang="en-US" sz="1800">
                <a:solidFill>
                  <a:schemeClr val="tx2"/>
                </a:solidFill>
              </a:rPr>
              <a:t>What are the major decisions this book dealer needs to make? </a:t>
            </a:r>
          </a:p>
          <a:p>
            <a:pPr marL="571500" indent="-571500">
              <a:buAutoNum type="romanUcPeriod"/>
            </a:pPr>
            <a:r>
              <a:rPr lang="en-US" sz="1800">
                <a:solidFill>
                  <a:schemeClr val="tx2"/>
                </a:solidFill>
              </a:rPr>
              <a:t>What information does the book dealer need to make these decisions? </a:t>
            </a:r>
          </a:p>
          <a:p>
            <a:pPr marL="571500" indent="-571500">
              <a:buAutoNum type="romanUcPeriod"/>
            </a:pPr>
            <a:r>
              <a:rPr lang="en-US" sz="1800">
                <a:solidFill>
                  <a:schemeClr val="tx2"/>
                </a:solidFill>
              </a:rPr>
              <a:t>If you were conducting a survey to help this book dealer make these decisions, what research objectives should you have for the survey?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4B301-C6AA-4C5D-869B-F5693174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6E7FA-5605-4C22-B343-A032AADA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8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F06DC-B7C9-4E74-B6F7-84CD7BB3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Recap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5BC49-C192-4E2D-BB6E-6C4FAD04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0024" y="6356350"/>
            <a:ext cx="287337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A86C0-E8A4-4150-9B36-C3965E13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75000"/>
                  <a:lumOff val="25000"/>
                  <a:alpha val="70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9500B39-BAFC-4EB6-B40E-3C3B815A1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17700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047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8960-1A29-4D38-8155-71E7358D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2875-9BAC-480F-B517-1684332D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basic uses of exploratory research </a:t>
            </a:r>
          </a:p>
          <a:p>
            <a:r>
              <a:rPr lang="en-US" dirty="0"/>
              <a:t>Specify the key characteristics of exploratory research. Small scale and very flexible studies are used to generate ideas and insights </a:t>
            </a:r>
          </a:p>
          <a:p>
            <a:r>
              <a:rPr lang="en-US" dirty="0"/>
              <a:t>Discuss the various types of exploratory research and describe each </a:t>
            </a:r>
          </a:p>
          <a:p>
            <a:r>
              <a:rPr lang="en-US" dirty="0"/>
              <a:t>Identify the key person in a focus group </a:t>
            </a:r>
          </a:p>
          <a:p>
            <a:r>
              <a:rPr lang="en-US" dirty="0"/>
              <a:t>Discuss two major pitfalls to avoid with focus groups (or any other form of exploratory research)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EE613-B0F5-4D7A-8FF3-32EB18A8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D718D-1CCB-47EA-9C05-340A75C4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9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DF1D-3C0E-4EB1-A5B1-38885987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324E-1BF8-482C-BCE0-D2093ED1D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conducted to gain ideas and insights to better define the problem or opportunity confronting a manager</a:t>
            </a:r>
          </a:p>
          <a:p>
            <a:r>
              <a:rPr lang="en-US" dirty="0"/>
              <a:t>When conducted correctly, exploratory research should provide a better understanding of the situation and possibly yield hypotheses – but this kind of research is not designed to come up with final answers and decisions </a:t>
            </a:r>
          </a:p>
          <a:p>
            <a:r>
              <a:rPr lang="en-US" dirty="0"/>
              <a:t>Small scale </a:t>
            </a:r>
          </a:p>
          <a:p>
            <a:r>
              <a:rPr lang="en-US" dirty="0"/>
              <a:t>Flexible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6B058-88CC-4E3E-AFDA-4CEFB72E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787F5-6F07-4139-9420-B53FC4D7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0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AB0E-CE14-461A-A50A-14D41547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3CF1A-BB5D-464E-B4D8-5B935F0F7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C2918-CBA8-4DB4-9251-29A9B197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B3504-0B62-4365-9CA0-887EF740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7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203</TotalTime>
  <Words>821</Words>
  <Application>Microsoft Office PowerPoint</Application>
  <PresentationFormat>Widescreen</PresentationFormat>
  <Paragraphs>74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Franklin Gothic Book</vt:lpstr>
      <vt:lpstr>Office Theme</vt:lpstr>
      <vt:lpstr>Problem &amp; Intro to Project</vt:lpstr>
      <vt:lpstr>Discussion case #1</vt:lpstr>
      <vt:lpstr>Recap</vt:lpstr>
      <vt:lpstr>Agenda</vt:lpstr>
      <vt:lpstr>Exploratory Research</vt:lpstr>
      <vt:lpstr>Introduction to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&amp; Intro to Project</dc:title>
  <dc:creator>Nguyen, Mike (MU-Student)</dc:creator>
  <cp:lastModifiedBy>Nguyen, Mike (MU-Student)</cp:lastModifiedBy>
  <cp:revision>5</cp:revision>
  <dcterms:created xsi:type="dcterms:W3CDTF">2021-06-01T03:06:47Z</dcterms:created>
  <dcterms:modified xsi:type="dcterms:W3CDTF">2021-06-04T03:12:06Z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