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256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90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1614" autoAdjust="0"/>
  </p:normalViewPr>
  <p:slideViewPr>
    <p:cSldViewPr snapToGrid="0">
      <p:cViewPr varScale="1">
        <p:scale>
          <a:sx n="40" d="100"/>
          <a:sy n="40" d="100"/>
        </p:scale>
        <p:origin x="6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27D9D-7CF0-47C6-A43F-931476257D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72AF64-7A6C-470C-A0B1-BC0052D727C6}">
      <dgm:prSet/>
      <dgm:spPr/>
      <dgm:t>
        <a:bodyPr/>
        <a:lstStyle/>
        <a:p>
          <a:r>
            <a:rPr lang="en-US"/>
            <a:t>Traditional: Select 6 to 12 people and meet in a dedicated room with one-way mirror for client viewing, for about two hours</a:t>
          </a:r>
        </a:p>
      </dgm:t>
    </dgm:pt>
    <dgm:pt modelId="{4127137F-DFDF-4367-BE74-54F09483C6DE}" type="parTrans" cxnId="{0F898DBA-5003-438C-9EB0-B694203B9346}">
      <dgm:prSet/>
      <dgm:spPr/>
      <dgm:t>
        <a:bodyPr/>
        <a:lstStyle/>
        <a:p>
          <a:endParaRPr lang="en-US"/>
        </a:p>
      </dgm:t>
    </dgm:pt>
    <dgm:pt modelId="{CE44E414-6C6F-4F22-B3F6-6C63C65E7840}" type="sibTrans" cxnId="{0F898DBA-5003-438C-9EB0-B694203B9346}">
      <dgm:prSet/>
      <dgm:spPr/>
      <dgm:t>
        <a:bodyPr/>
        <a:lstStyle/>
        <a:p>
          <a:endParaRPr lang="en-US"/>
        </a:p>
      </dgm:t>
    </dgm:pt>
    <dgm:pt modelId="{4828D1A6-63F0-4997-94CE-FC1EC3D6C2E9}">
      <dgm:prSet/>
      <dgm:spPr/>
      <dgm:t>
        <a:bodyPr/>
        <a:lstStyle/>
        <a:p>
          <a:r>
            <a:rPr lang="en-US"/>
            <a:t>Nontraditional: Online with 25-50 respondents, allow clients participate</a:t>
          </a:r>
        </a:p>
      </dgm:t>
    </dgm:pt>
    <dgm:pt modelId="{EBDBFDAE-9391-4960-951C-140C0DEDEE74}" type="parTrans" cxnId="{4D66D4BF-6923-4AE0-9248-BD3025B46553}">
      <dgm:prSet/>
      <dgm:spPr/>
      <dgm:t>
        <a:bodyPr/>
        <a:lstStyle/>
        <a:p>
          <a:endParaRPr lang="en-US"/>
        </a:p>
      </dgm:t>
    </dgm:pt>
    <dgm:pt modelId="{31EE86A5-963F-44E3-8B30-9ABD2E3FA35A}" type="sibTrans" cxnId="{4D66D4BF-6923-4AE0-9248-BD3025B46553}">
      <dgm:prSet/>
      <dgm:spPr/>
      <dgm:t>
        <a:bodyPr/>
        <a:lstStyle/>
        <a:p>
          <a:endParaRPr lang="en-US"/>
        </a:p>
      </dgm:t>
    </dgm:pt>
    <dgm:pt modelId="{89103EE4-5137-49A7-AB6E-954E2273ADA6}" type="pres">
      <dgm:prSet presAssocID="{C1927D9D-7CF0-47C6-A43F-931476257D33}" presName="linear" presStyleCnt="0">
        <dgm:presLayoutVars>
          <dgm:animLvl val="lvl"/>
          <dgm:resizeHandles val="exact"/>
        </dgm:presLayoutVars>
      </dgm:prSet>
      <dgm:spPr/>
    </dgm:pt>
    <dgm:pt modelId="{48EF265E-31FE-4CB7-B637-28780F805C3E}" type="pres">
      <dgm:prSet presAssocID="{BE72AF64-7A6C-470C-A0B1-BC0052D727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1A770F-E470-43DF-A9DB-62F5A34C1A0F}" type="pres">
      <dgm:prSet presAssocID="{CE44E414-6C6F-4F22-B3F6-6C63C65E7840}" presName="spacer" presStyleCnt="0"/>
      <dgm:spPr/>
    </dgm:pt>
    <dgm:pt modelId="{88B4793C-4165-4654-A316-D9C6E9AFDF7A}" type="pres">
      <dgm:prSet presAssocID="{4828D1A6-63F0-4997-94CE-FC1EC3D6C2E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2CF0A0B-6BA6-4836-82E8-ED7B53EE9A01}" type="presOf" srcId="{BE72AF64-7A6C-470C-A0B1-BC0052D727C6}" destId="{48EF265E-31FE-4CB7-B637-28780F805C3E}" srcOrd="0" destOrd="0" presId="urn:microsoft.com/office/officeart/2005/8/layout/vList2"/>
    <dgm:cxn modelId="{B6A3EA0C-2AF6-4B87-BCFB-AB8E21A6FE11}" type="presOf" srcId="{C1927D9D-7CF0-47C6-A43F-931476257D33}" destId="{89103EE4-5137-49A7-AB6E-954E2273ADA6}" srcOrd="0" destOrd="0" presId="urn:microsoft.com/office/officeart/2005/8/layout/vList2"/>
    <dgm:cxn modelId="{B758B9AB-B2F2-40C7-8B61-1DD952E20889}" type="presOf" srcId="{4828D1A6-63F0-4997-94CE-FC1EC3D6C2E9}" destId="{88B4793C-4165-4654-A316-D9C6E9AFDF7A}" srcOrd="0" destOrd="0" presId="urn:microsoft.com/office/officeart/2005/8/layout/vList2"/>
    <dgm:cxn modelId="{0F898DBA-5003-438C-9EB0-B694203B9346}" srcId="{C1927D9D-7CF0-47C6-A43F-931476257D33}" destId="{BE72AF64-7A6C-470C-A0B1-BC0052D727C6}" srcOrd="0" destOrd="0" parTransId="{4127137F-DFDF-4367-BE74-54F09483C6DE}" sibTransId="{CE44E414-6C6F-4F22-B3F6-6C63C65E7840}"/>
    <dgm:cxn modelId="{4D66D4BF-6923-4AE0-9248-BD3025B46553}" srcId="{C1927D9D-7CF0-47C6-A43F-931476257D33}" destId="{4828D1A6-63F0-4997-94CE-FC1EC3D6C2E9}" srcOrd="1" destOrd="0" parTransId="{EBDBFDAE-9391-4960-951C-140C0DEDEE74}" sibTransId="{31EE86A5-963F-44E3-8B30-9ABD2E3FA35A}"/>
    <dgm:cxn modelId="{7F4D460D-AE1F-4263-986C-81203A675ACD}" type="presParOf" srcId="{89103EE4-5137-49A7-AB6E-954E2273ADA6}" destId="{48EF265E-31FE-4CB7-B637-28780F805C3E}" srcOrd="0" destOrd="0" presId="urn:microsoft.com/office/officeart/2005/8/layout/vList2"/>
    <dgm:cxn modelId="{3EC2762F-903F-4B58-9914-991989FD2BDA}" type="presParOf" srcId="{89103EE4-5137-49A7-AB6E-954E2273ADA6}" destId="{281A770F-E470-43DF-A9DB-62F5A34C1A0F}" srcOrd="1" destOrd="0" presId="urn:microsoft.com/office/officeart/2005/8/layout/vList2"/>
    <dgm:cxn modelId="{A2B65AC3-1889-4A32-887D-55E10EB786BF}" type="presParOf" srcId="{89103EE4-5137-49A7-AB6E-954E2273ADA6}" destId="{88B4793C-4165-4654-A316-D9C6E9AFDF7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87B75-7704-4C40-8614-106C590286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3A68FB-BB65-43EE-9749-A06D0A57E3AD}">
      <dgm:prSet/>
      <dgm:spPr/>
      <dgm:t>
        <a:bodyPr/>
        <a:lstStyle/>
        <a:p>
          <a:r>
            <a:rPr lang="en-US"/>
            <a:t>Pros:</a:t>
          </a:r>
        </a:p>
      </dgm:t>
    </dgm:pt>
    <dgm:pt modelId="{FF797DED-6582-4F0B-82DC-F303ADF96032}" type="parTrans" cxnId="{495099FC-EE6F-43E4-A4D4-A14F6D2B9C9C}">
      <dgm:prSet/>
      <dgm:spPr/>
      <dgm:t>
        <a:bodyPr/>
        <a:lstStyle/>
        <a:p>
          <a:endParaRPr lang="en-US"/>
        </a:p>
      </dgm:t>
    </dgm:pt>
    <dgm:pt modelId="{699272BB-165C-48C2-BA32-1D69ADD97A0E}" type="sibTrans" cxnId="{495099FC-EE6F-43E4-A4D4-A14F6D2B9C9C}">
      <dgm:prSet/>
      <dgm:spPr/>
      <dgm:t>
        <a:bodyPr/>
        <a:lstStyle/>
        <a:p>
          <a:endParaRPr lang="en-US"/>
        </a:p>
      </dgm:t>
    </dgm:pt>
    <dgm:pt modelId="{9DDE6F83-BEF6-49EC-9916-906B2DA8EBBB}">
      <dgm:prSet/>
      <dgm:spPr/>
      <dgm:t>
        <a:bodyPr/>
        <a:lstStyle/>
        <a:p>
          <a:r>
            <a:rPr lang="en-US"/>
            <a:t>Generate fresh ideas </a:t>
          </a:r>
        </a:p>
      </dgm:t>
    </dgm:pt>
    <dgm:pt modelId="{A37188D7-2022-4B89-AB07-922248854E36}" type="parTrans" cxnId="{A921FCF1-3131-49FF-807D-3D4445146A08}">
      <dgm:prSet/>
      <dgm:spPr/>
      <dgm:t>
        <a:bodyPr/>
        <a:lstStyle/>
        <a:p>
          <a:endParaRPr lang="en-US"/>
        </a:p>
      </dgm:t>
    </dgm:pt>
    <dgm:pt modelId="{368A3611-044D-4690-9C41-EB7B9EA966DB}" type="sibTrans" cxnId="{A921FCF1-3131-49FF-807D-3D4445146A08}">
      <dgm:prSet/>
      <dgm:spPr/>
      <dgm:t>
        <a:bodyPr/>
        <a:lstStyle/>
        <a:p>
          <a:endParaRPr lang="en-US"/>
        </a:p>
      </dgm:t>
    </dgm:pt>
    <dgm:pt modelId="{2299B386-77AF-4605-B026-51FF1E62B645}">
      <dgm:prSet/>
      <dgm:spPr/>
      <dgm:t>
        <a:bodyPr/>
        <a:lstStyle/>
        <a:p>
          <a:r>
            <a:rPr lang="en-US"/>
            <a:t>Allow clients to observe their participants </a:t>
          </a:r>
        </a:p>
      </dgm:t>
    </dgm:pt>
    <dgm:pt modelId="{9207D5DE-A42C-4C88-AA01-60443D378905}" type="parTrans" cxnId="{4E81BD0E-8FE9-4ED7-BE0F-C49AC761AC66}">
      <dgm:prSet/>
      <dgm:spPr/>
      <dgm:t>
        <a:bodyPr/>
        <a:lstStyle/>
        <a:p>
          <a:endParaRPr lang="en-US"/>
        </a:p>
      </dgm:t>
    </dgm:pt>
    <dgm:pt modelId="{52669801-03A4-4E16-935B-F5DD8767330C}" type="sibTrans" cxnId="{4E81BD0E-8FE9-4ED7-BE0F-C49AC761AC66}">
      <dgm:prSet/>
      <dgm:spPr/>
      <dgm:t>
        <a:bodyPr/>
        <a:lstStyle/>
        <a:p>
          <a:endParaRPr lang="en-US"/>
        </a:p>
      </dgm:t>
    </dgm:pt>
    <dgm:pt modelId="{D74DCC30-ECED-4261-B0D0-48CAAFC765D8}">
      <dgm:prSet/>
      <dgm:spPr/>
      <dgm:t>
        <a:bodyPr/>
        <a:lstStyle/>
        <a:p>
          <a:r>
            <a:rPr lang="en-US"/>
            <a:t>May be directed at understanding a wide variety of issues </a:t>
          </a:r>
        </a:p>
      </dgm:t>
    </dgm:pt>
    <dgm:pt modelId="{6BA240A7-59BD-46E8-8507-EF23AFF90A17}" type="parTrans" cxnId="{A35A9535-4214-4F5F-922F-99D3D53AB47B}">
      <dgm:prSet/>
      <dgm:spPr/>
      <dgm:t>
        <a:bodyPr/>
        <a:lstStyle/>
        <a:p>
          <a:endParaRPr lang="en-US"/>
        </a:p>
      </dgm:t>
    </dgm:pt>
    <dgm:pt modelId="{BCCBF4D7-EC6A-461E-8712-6C74F6D694A6}" type="sibTrans" cxnId="{A35A9535-4214-4F5F-922F-99D3D53AB47B}">
      <dgm:prSet/>
      <dgm:spPr/>
      <dgm:t>
        <a:bodyPr/>
        <a:lstStyle/>
        <a:p>
          <a:endParaRPr lang="en-US"/>
        </a:p>
      </dgm:t>
    </dgm:pt>
    <dgm:pt modelId="{E0A52125-BDC3-4A84-BA23-7BBF4A7D852F}">
      <dgm:prSet/>
      <dgm:spPr/>
      <dgm:t>
        <a:bodyPr/>
        <a:lstStyle/>
        <a:p>
          <a:r>
            <a:rPr lang="en-US"/>
            <a:t>Allow fairly easy access to special respondent groups </a:t>
          </a:r>
        </a:p>
      </dgm:t>
    </dgm:pt>
    <dgm:pt modelId="{64651931-72D7-407E-9589-267C0D82F246}" type="parTrans" cxnId="{9B5AAF70-9815-4079-97DF-15381721BEF0}">
      <dgm:prSet/>
      <dgm:spPr/>
      <dgm:t>
        <a:bodyPr/>
        <a:lstStyle/>
        <a:p>
          <a:endParaRPr lang="en-US"/>
        </a:p>
      </dgm:t>
    </dgm:pt>
    <dgm:pt modelId="{4A53B35F-8340-4C10-BD59-E6BBEA287C07}" type="sibTrans" cxnId="{9B5AAF70-9815-4079-97DF-15381721BEF0}">
      <dgm:prSet/>
      <dgm:spPr/>
      <dgm:t>
        <a:bodyPr/>
        <a:lstStyle/>
        <a:p>
          <a:endParaRPr lang="en-US"/>
        </a:p>
      </dgm:t>
    </dgm:pt>
    <dgm:pt modelId="{9412DDF1-8480-4A05-AAA4-1932D591C18B}">
      <dgm:prSet/>
      <dgm:spPr/>
      <dgm:t>
        <a:bodyPr/>
        <a:lstStyle/>
        <a:p>
          <a:r>
            <a:rPr lang="en-US"/>
            <a:t>Cons: </a:t>
          </a:r>
        </a:p>
      </dgm:t>
    </dgm:pt>
    <dgm:pt modelId="{5FD0A888-D8A5-4D8B-996E-9348C8EF2B09}" type="parTrans" cxnId="{3B542E82-961F-4045-96BE-D7C4898D8674}">
      <dgm:prSet/>
      <dgm:spPr/>
      <dgm:t>
        <a:bodyPr/>
        <a:lstStyle/>
        <a:p>
          <a:endParaRPr lang="en-US"/>
        </a:p>
      </dgm:t>
    </dgm:pt>
    <dgm:pt modelId="{576AACE0-D7A2-4824-8433-540C3EF9A0F2}" type="sibTrans" cxnId="{3B542E82-961F-4045-96BE-D7C4898D8674}">
      <dgm:prSet/>
      <dgm:spPr/>
      <dgm:t>
        <a:bodyPr/>
        <a:lstStyle/>
        <a:p>
          <a:endParaRPr lang="en-US"/>
        </a:p>
      </dgm:t>
    </dgm:pt>
    <dgm:pt modelId="{2413D972-6673-4434-B424-366BE71B86F7}">
      <dgm:prSet/>
      <dgm:spPr/>
      <dgm:t>
        <a:bodyPr/>
        <a:lstStyle/>
        <a:p>
          <a:r>
            <a:rPr lang="en-US"/>
            <a:t>Representativeness of participants </a:t>
          </a:r>
        </a:p>
      </dgm:t>
    </dgm:pt>
    <dgm:pt modelId="{57329911-D8DE-4DB5-AF52-16E53FE59196}" type="parTrans" cxnId="{675D2374-EF86-4291-8389-C690DDE7B27E}">
      <dgm:prSet/>
      <dgm:spPr/>
      <dgm:t>
        <a:bodyPr/>
        <a:lstStyle/>
        <a:p>
          <a:endParaRPr lang="en-US"/>
        </a:p>
      </dgm:t>
    </dgm:pt>
    <dgm:pt modelId="{013592EE-5193-4589-9B50-27AAA5BA7662}" type="sibTrans" cxnId="{675D2374-EF86-4291-8389-C690DDE7B27E}">
      <dgm:prSet/>
      <dgm:spPr/>
      <dgm:t>
        <a:bodyPr/>
        <a:lstStyle/>
        <a:p>
          <a:endParaRPr lang="en-US"/>
        </a:p>
      </dgm:t>
    </dgm:pt>
    <dgm:pt modelId="{1CA1A19C-42FF-4CD1-AA5B-B4EF048CB5FD}">
      <dgm:prSet/>
      <dgm:spPr/>
      <dgm:t>
        <a:bodyPr/>
        <a:lstStyle/>
        <a:p>
          <a:r>
            <a:rPr lang="en-US"/>
            <a:t>Interpretation sometimes difficult </a:t>
          </a:r>
        </a:p>
      </dgm:t>
    </dgm:pt>
    <dgm:pt modelId="{7EA799D1-A93F-47B9-9BDE-20C3BC82E9F6}" type="parTrans" cxnId="{D1D02142-A4A9-4362-AF99-73D1F1C664D5}">
      <dgm:prSet/>
      <dgm:spPr/>
      <dgm:t>
        <a:bodyPr/>
        <a:lstStyle/>
        <a:p>
          <a:endParaRPr lang="en-US"/>
        </a:p>
      </dgm:t>
    </dgm:pt>
    <dgm:pt modelId="{8B5B6D8A-8F76-4EA2-B62D-4BC9E037D178}" type="sibTrans" cxnId="{D1D02142-A4A9-4362-AF99-73D1F1C664D5}">
      <dgm:prSet/>
      <dgm:spPr/>
      <dgm:t>
        <a:bodyPr/>
        <a:lstStyle/>
        <a:p>
          <a:endParaRPr lang="en-US"/>
        </a:p>
      </dgm:t>
    </dgm:pt>
    <dgm:pt modelId="{5F286D1F-948A-4B1D-9BC3-224F82CE70BB}">
      <dgm:prSet/>
      <dgm:spPr/>
      <dgm:t>
        <a:bodyPr/>
        <a:lstStyle/>
        <a:p>
          <a:r>
            <a:rPr lang="en-US"/>
            <a:t>High Cost per participant</a:t>
          </a:r>
        </a:p>
      </dgm:t>
    </dgm:pt>
    <dgm:pt modelId="{D533E66C-7AA3-4AFE-AFFF-598583254120}" type="parTrans" cxnId="{7F46B288-9729-4A10-8444-88101A4A6402}">
      <dgm:prSet/>
      <dgm:spPr/>
      <dgm:t>
        <a:bodyPr/>
        <a:lstStyle/>
        <a:p>
          <a:endParaRPr lang="en-US"/>
        </a:p>
      </dgm:t>
    </dgm:pt>
    <dgm:pt modelId="{B0849FAA-672F-4629-9C1D-DAE99FFE68AF}" type="sibTrans" cxnId="{7F46B288-9729-4A10-8444-88101A4A6402}">
      <dgm:prSet/>
      <dgm:spPr/>
      <dgm:t>
        <a:bodyPr/>
        <a:lstStyle/>
        <a:p>
          <a:endParaRPr lang="en-US"/>
        </a:p>
      </dgm:t>
    </dgm:pt>
    <dgm:pt modelId="{1B5A6C61-1A02-4F0E-931A-2B9F4C8796B3}">
      <dgm:prSet/>
      <dgm:spPr/>
      <dgm:t>
        <a:bodyPr/>
        <a:lstStyle/>
        <a:p>
          <a:r>
            <a:rPr lang="en-US"/>
            <a:t>Cannot be used for prediction</a:t>
          </a:r>
        </a:p>
      </dgm:t>
    </dgm:pt>
    <dgm:pt modelId="{968DAB39-8DC1-44A3-8682-1FFF93168106}" type="parTrans" cxnId="{D8C95AC6-1098-463F-A18E-45A7D023FA4F}">
      <dgm:prSet/>
      <dgm:spPr/>
      <dgm:t>
        <a:bodyPr/>
        <a:lstStyle/>
        <a:p>
          <a:endParaRPr lang="en-US"/>
        </a:p>
      </dgm:t>
    </dgm:pt>
    <dgm:pt modelId="{51DE84C8-D23F-4FA1-BC7B-3AF7517F8A29}" type="sibTrans" cxnId="{D8C95AC6-1098-463F-A18E-45A7D023FA4F}">
      <dgm:prSet/>
      <dgm:spPr/>
      <dgm:t>
        <a:bodyPr/>
        <a:lstStyle/>
        <a:p>
          <a:endParaRPr lang="en-US"/>
        </a:p>
      </dgm:t>
    </dgm:pt>
    <dgm:pt modelId="{4F09BE92-642A-4E65-822F-82F8A6205DBC}" type="pres">
      <dgm:prSet presAssocID="{13487B75-7704-4C40-8614-106C5902869C}" presName="linear" presStyleCnt="0">
        <dgm:presLayoutVars>
          <dgm:animLvl val="lvl"/>
          <dgm:resizeHandles val="exact"/>
        </dgm:presLayoutVars>
      </dgm:prSet>
      <dgm:spPr/>
    </dgm:pt>
    <dgm:pt modelId="{29B6B878-EA75-470B-AF67-364B96CBD5F5}" type="pres">
      <dgm:prSet presAssocID="{AA3A68FB-BB65-43EE-9749-A06D0A57E3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66690E-79D2-4D23-A95F-0E3F90B6A2D3}" type="pres">
      <dgm:prSet presAssocID="{AA3A68FB-BB65-43EE-9749-A06D0A57E3AD}" presName="childText" presStyleLbl="revTx" presStyleIdx="0" presStyleCnt="2">
        <dgm:presLayoutVars>
          <dgm:bulletEnabled val="1"/>
        </dgm:presLayoutVars>
      </dgm:prSet>
      <dgm:spPr/>
    </dgm:pt>
    <dgm:pt modelId="{2E2FF177-CA9A-452A-8CA7-F06345ED6EF3}" type="pres">
      <dgm:prSet presAssocID="{9412DDF1-8480-4A05-AAA4-1932D591C18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5D0B8EE-8E11-43F3-9E87-B66DBF841153}" type="pres">
      <dgm:prSet presAssocID="{9412DDF1-8480-4A05-AAA4-1932D591C18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81BD0E-8FE9-4ED7-BE0F-C49AC761AC66}" srcId="{AA3A68FB-BB65-43EE-9749-A06D0A57E3AD}" destId="{2299B386-77AF-4605-B026-51FF1E62B645}" srcOrd="1" destOrd="0" parTransId="{9207D5DE-A42C-4C88-AA01-60443D378905}" sibTransId="{52669801-03A4-4E16-935B-F5DD8767330C}"/>
    <dgm:cxn modelId="{D169E416-7A7F-46AE-ABA3-FCDFE040A212}" type="presOf" srcId="{E0A52125-BDC3-4A84-BA23-7BBF4A7D852F}" destId="{4566690E-79D2-4D23-A95F-0E3F90B6A2D3}" srcOrd="0" destOrd="3" presId="urn:microsoft.com/office/officeart/2005/8/layout/vList2"/>
    <dgm:cxn modelId="{A35A9535-4214-4F5F-922F-99D3D53AB47B}" srcId="{AA3A68FB-BB65-43EE-9749-A06D0A57E3AD}" destId="{D74DCC30-ECED-4261-B0D0-48CAAFC765D8}" srcOrd="2" destOrd="0" parTransId="{6BA240A7-59BD-46E8-8507-EF23AFF90A17}" sibTransId="{BCCBF4D7-EC6A-461E-8712-6C74F6D694A6}"/>
    <dgm:cxn modelId="{D1D02142-A4A9-4362-AF99-73D1F1C664D5}" srcId="{9412DDF1-8480-4A05-AAA4-1932D591C18B}" destId="{1CA1A19C-42FF-4CD1-AA5B-B4EF048CB5FD}" srcOrd="1" destOrd="0" parTransId="{7EA799D1-A93F-47B9-9BDE-20C3BC82E9F6}" sibTransId="{8B5B6D8A-8F76-4EA2-B62D-4BC9E037D178}"/>
    <dgm:cxn modelId="{B9702264-ACB8-44E1-8636-1C8450CF7AEB}" type="presOf" srcId="{AA3A68FB-BB65-43EE-9749-A06D0A57E3AD}" destId="{29B6B878-EA75-470B-AF67-364B96CBD5F5}" srcOrd="0" destOrd="0" presId="urn:microsoft.com/office/officeart/2005/8/layout/vList2"/>
    <dgm:cxn modelId="{BA604366-5C22-4C54-8824-29FF8500B3AF}" type="presOf" srcId="{13487B75-7704-4C40-8614-106C5902869C}" destId="{4F09BE92-642A-4E65-822F-82F8A6205DBC}" srcOrd="0" destOrd="0" presId="urn:microsoft.com/office/officeart/2005/8/layout/vList2"/>
    <dgm:cxn modelId="{3BF2C26F-03D5-46C4-B01D-54BEEC805899}" type="presOf" srcId="{2299B386-77AF-4605-B026-51FF1E62B645}" destId="{4566690E-79D2-4D23-A95F-0E3F90B6A2D3}" srcOrd="0" destOrd="1" presId="urn:microsoft.com/office/officeart/2005/8/layout/vList2"/>
    <dgm:cxn modelId="{9B5AAF70-9815-4079-97DF-15381721BEF0}" srcId="{AA3A68FB-BB65-43EE-9749-A06D0A57E3AD}" destId="{E0A52125-BDC3-4A84-BA23-7BBF4A7D852F}" srcOrd="3" destOrd="0" parTransId="{64651931-72D7-407E-9589-267C0D82F246}" sibTransId="{4A53B35F-8340-4C10-BD59-E6BBEA287C07}"/>
    <dgm:cxn modelId="{675D2374-EF86-4291-8389-C690DDE7B27E}" srcId="{9412DDF1-8480-4A05-AAA4-1932D591C18B}" destId="{2413D972-6673-4434-B424-366BE71B86F7}" srcOrd="0" destOrd="0" parTransId="{57329911-D8DE-4DB5-AF52-16E53FE59196}" sibTransId="{013592EE-5193-4589-9B50-27AAA5BA7662}"/>
    <dgm:cxn modelId="{9B36075A-B82D-45BE-884D-A6A1C39848A1}" type="presOf" srcId="{2413D972-6673-4434-B424-366BE71B86F7}" destId="{45D0B8EE-8E11-43F3-9E87-B66DBF841153}" srcOrd="0" destOrd="0" presId="urn:microsoft.com/office/officeart/2005/8/layout/vList2"/>
    <dgm:cxn modelId="{3B542E82-961F-4045-96BE-D7C4898D8674}" srcId="{13487B75-7704-4C40-8614-106C5902869C}" destId="{9412DDF1-8480-4A05-AAA4-1932D591C18B}" srcOrd="1" destOrd="0" parTransId="{5FD0A888-D8A5-4D8B-996E-9348C8EF2B09}" sibTransId="{576AACE0-D7A2-4824-8433-540C3EF9A0F2}"/>
    <dgm:cxn modelId="{7F46B288-9729-4A10-8444-88101A4A6402}" srcId="{9412DDF1-8480-4A05-AAA4-1932D591C18B}" destId="{5F286D1F-948A-4B1D-9BC3-224F82CE70BB}" srcOrd="2" destOrd="0" parTransId="{D533E66C-7AA3-4AFE-AFFF-598583254120}" sibTransId="{B0849FAA-672F-4629-9C1D-DAE99FFE68AF}"/>
    <dgm:cxn modelId="{A95B5A92-AD17-4058-AA26-445D81907ED3}" type="presOf" srcId="{D74DCC30-ECED-4261-B0D0-48CAAFC765D8}" destId="{4566690E-79D2-4D23-A95F-0E3F90B6A2D3}" srcOrd="0" destOrd="2" presId="urn:microsoft.com/office/officeart/2005/8/layout/vList2"/>
    <dgm:cxn modelId="{79EA69AF-7753-486E-8E47-0F704FC2EDB4}" type="presOf" srcId="{1CA1A19C-42FF-4CD1-AA5B-B4EF048CB5FD}" destId="{45D0B8EE-8E11-43F3-9E87-B66DBF841153}" srcOrd="0" destOrd="1" presId="urn:microsoft.com/office/officeart/2005/8/layout/vList2"/>
    <dgm:cxn modelId="{F0BFB5B7-46F7-4F3C-ABA8-47A48BAC83D8}" type="presOf" srcId="{5F286D1F-948A-4B1D-9BC3-224F82CE70BB}" destId="{45D0B8EE-8E11-43F3-9E87-B66DBF841153}" srcOrd="0" destOrd="2" presId="urn:microsoft.com/office/officeart/2005/8/layout/vList2"/>
    <dgm:cxn modelId="{B8AE00C2-496A-41D9-BACC-59CFD49CDB20}" type="presOf" srcId="{1B5A6C61-1A02-4F0E-931A-2B9F4C8796B3}" destId="{45D0B8EE-8E11-43F3-9E87-B66DBF841153}" srcOrd="0" destOrd="3" presId="urn:microsoft.com/office/officeart/2005/8/layout/vList2"/>
    <dgm:cxn modelId="{D8C95AC6-1098-463F-A18E-45A7D023FA4F}" srcId="{9412DDF1-8480-4A05-AAA4-1932D591C18B}" destId="{1B5A6C61-1A02-4F0E-931A-2B9F4C8796B3}" srcOrd="3" destOrd="0" parTransId="{968DAB39-8DC1-44A3-8682-1FFF93168106}" sibTransId="{51DE84C8-D23F-4FA1-BC7B-3AF7517F8A29}"/>
    <dgm:cxn modelId="{681BA8CC-69CB-4D48-82C8-7831B4BB22D9}" type="presOf" srcId="{9412DDF1-8480-4A05-AAA4-1932D591C18B}" destId="{2E2FF177-CA9A-452A-8CA7-F06345ED6EF3}" srcOrd="0" destOrd="0" presId="urn:microsoft.com/office/officeart/2005/8/layout/vList2"/>
    <dgm:cxn modelId="{CA9969DD-FF97-43BC-B4D3-C5CD992C4DF7}" type="presOf" srcId="{9DDE6F83-BEF6-49EC-9916-906B2DA8EBBB}" destId="{4566690E-79D2-4D23-A95F-0E3F90B6A2D3}" srcOrd="0" destOrd="0" presId="urn:microsoft.com/office/officeart/2005/8/layout/vList2"/>
    <dgm:cxn modelId="{A921FCF1-3131-49FF-807D-3D4445146A08}" srcId="{AA3A68FB-BB65-43EE-9749-A06D0A57E3AD}" destId="{9DDE6F83-BEF6-49EC-9916-906B2DA8EBBB}" srcOrd="0" destOrd="0" parTransId="{A37188D7-2022-4B89-AB07-922248854E36}" sibTransId="{368A3611-044D-4690-9C41-EB7B9EA966DB}"/>
    <dgm:cxn modelId="{495099FC-EE6F-43E4-A4D4-A14F6D2B9C9C}" srcId="{13487B75-7704-4C40-8614-106C5902869C}" destId="{AA3A68FB-BB65-43EE-9749-A06D0A57E3AD}" srcOrd="0" destOrd="0" parTransId="{FF797DED-6582-4F0B-82DC-F303ADF96032}" sibTransId="{699272BB-165C-48C2-BA32-1D69ADD97A0E}"/>
    <dgm:cxn modelId="{BD8BFBC4-58FF-4B93-B6BF-308ED193D822}" type="presParOf" srcId="{4F09BE92-642A-4E65-822F-82F8A6205DBC}" destId="{29B6B878-EA75-470B-AF67-364B96CBD5F5}" srcOrd="0" destOrd="0" presId="urn:microsoft.com/office/officeart/2005/8/layout/vList2"/>
    <dgm:cxn modelId="{A76E43BA-62C9-4EC5-826B-3D030A5A4C4D}" type="presParOf" srcId="{4F09BE92-642A-4E65-822F-82F8A6205DBC}" destId="{4566690E-79D2-4D23-A95F-0E3F90B6A2D3}" srcOrd="1" destOrd="0" presId="urn:microsoft.com/office/officeart/2005/8/layout/vList2"/>
    <dgm:cxn modelId="{EA0E74DA-AF35-495C-956A-CACE8B7A878C}" type="presParOf" srcId="{4F09BE92-642A-4E65-822F-82F8A6205DBC}" destId="{2E2FF177-CA9A-452A-8CA7-F06345ED6EF3}" srcOrd="2" destOrd="0" presId="urn:microsoft.com/office/officeart/2005/8/layout/vList2"/>
    <dgm:cxn modelId="{87F6B85D-0EA3-4F13-820D-047A7B6E9952}" type="presParOf" srcId="{4F09BE92-642A-4E65-822F-82F8A6205DBC}" destId="{45D0B8EE-8E11-43F3-9E87-B66DBF8411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undertaken to </a:t>
          </a:r>
          <a:r>
            <a:rPr lang="en-US" b="1" u="sng"/>
            <a:t>describe answers to questions</a:t>
          </a:r>
          <a:r>
            <a:rPr lang="en-US"/>
            <a:t> of who, what, where, when, and how.</a:t>
          </a:r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Descriptive research is desirable when we wish to </a:t>
          </a:r>
          <a:r>
            <a:rPr lang="en-US" b="1" u="sng"/>
            <a:t>project</a:t>
          </a:r>
          <a:r>
            <a:rPr lang="en-US" b="1"/>
            <a:t> </a:t>
          </a:r>
          <a:r>
            <a:rPr lang="en-US"/>
            <a:t>a study’s findings to a larger population, if the study’s sample is representative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D9663F18-0901-480C-91E2-30AE94D97087}" type="presOf" srcId="{F4434367-10F7-4F44-B9A4-DA03FBBC8A3E}" destId="{CF220027-FB88-4D2F-8EAE-5EDD1517D233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69A2E7E0-4D68-46D8-AC96-CFEFEB437F48}" type="presOf" srcId="{06748D10-A53B-42D5-BDA7-9C3054A26FF0}" destId="{7022221E-6A95-47B5-B729-B084A36813EA}" srcOrd="0" destOrd="0" presId="urn:microsoft.com/office/officeart/2018/2/layout/IconLabelList"/>
    <dgm:cxn modelId="{FE9BDFE4-17DD-4020-83BF-3115925D2097}" type="presOf" srcId="{4DBD3B2C-CD81-4608-83AE-2945651F9F40}" destId="{B83F2CFB-4566-47E3-BFC8-2D497E9E8E7C}" srcOrd="0" destOrd="0" presId="urn:microsoft.com/office/officeart/2018/2/layout/IconLabelList"/>
    <dgm:cxn modelId="{F00C1CAC-83DE-4904-856E-73F6C64C083D}" type="presParOf" srcId="{B83F2CFB-4566-47E3-BFC8-2D497E9E8E7C}" destId="{15B8046D-855C-416E-99E5-15133B4DF7A3}" srcOrd="0" destOrd="0" presId="urn:microsoft.com/office/officeart/2018/2/layout/IconLabelList"/>
    <dgm:cxn modelId="{FEB875D7-8277-4AB3-8184-3ED4C86F3B60}" type="presParOf" srcId="{15B8046D-855C-416E-99E5-15133B4DF7A3}" destId="{081A136F-F174-4A27-9D4F-35B52DBDDBB0}" srcOrd="0" destOrd="0" presId="urn:microsoft.com/office/officeart/2018/2/layout/IconLabelList"/>
    <dgm:cxn modelId="{E37EB069-0625-47AF-A544-CD94328F082C}" type="presParOf" srcId="{15B8046D-855C-416E-99E5-15133B4DF7A3}" destId="{D294A2EB-8DAE-4F8F-B997-35F3AED2D30A}" srcOrd="1" destOrd="0" presId="urn:microsoft.com/office/officeart/2018/2/layout/IconLabelList"/>
    <dgm:cxn modelId="{C74E377B-20A2-491E-8971-6B50DD3BC53B}" type="presParOf" srcId="{15B8046D-855C-416E-99E5-15133B4DF7A3}" destId="{7022221E-6A95-47B5-B729-B084A36813EA}" srcOrd="2" destOrd="0" presId="urn:microsoft.com/office/officeart/2018/2/layout/IconLabelList"/>
    <dgm:cxn modelId="{D929F5AA-1875-4E5E-BD42-98105FB0B803}" type="presParOf" srcId="{B83F2CFB-4566-47E3-BFC8-2D497E9E8E7C}" destId="{D2E82786-3A3B-47BD-8148-B62B138875E2}" srcOrd="1" destOrd="0" presId="urn:microsoft.com/office/officeart/2018/2/layout/IconLabelList"/>
    <dgm:cxn modelId="{0FCD39E9-F4C3-4A55-90D3-CB94D2D0CB18}" type="presParOf" srcId="{B83F2CFB-4566-47E3-BFC8-2D497E9E8E7C}" destId="{94C0CEF8-BE72-4273-B089-CB69E6A2FAE2}" srcOrd="2" destOrd="0" presId="urn:microsoft.com/office/officeart/2018/2/layout/IconLabelList"/>
    <dgm:cxn modelId="{E01AAA0D-EE5C-4802-9172-2345AF10F7DE}" type="presParOf" srcId="{94C0CEF8-BE72-4273-B089-CB69E6A2FAE2}" destId="{72B55E7F-C9C8-4D8A-AFAF-3BBAE0D750DB}" srcOrd="0" destOrd="0" presId="urn:microsoft.com/office/officeart/2018/2/layout/IconLabelList"/>
    <dgm:cxn modelId="{39BAF734-41B5-4654-811A-0DC7A4077E4B}" type="presParOf" srcId="{94C0CEF8-BE72-4273-B089-CB69E6A2FAE2}" destId="{4501B4D0-D8D2-42B3-9E14-0A1E9D413687}" srcOrd="1" destOrd="0" presId="urn:microsoft.com/office/officeart/2018/2/layout/IconLabelList"/>
    <dgm:cxn modelId="{808F7AAD-7815-4093-8ACB-5D4AACA0097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BD3B2C-CD81-4608-83AE-2945651F9F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748D10-A53B-42D5-BDA7-9C3054A26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Cross-sectional</a:t>
          </a:r>
          <a:r>
            <a:rPr lang="en-US"/>
            <a:t>: measure units from a sample of the population at </a:t>
          </a:r>
          <a:r>
            <a:rPr lang="en-US" b="1" u="sng"/>
            <a:t>only one point in time</a:t>
          </a:r>
          <a:r>
            <a:rPr lang="en-US"/>
            <a:t>. E.g., Survey</a:t>
          </a:r>
          <a:endParaRPr lang="en-US" dirty="0"/>
        </a:p>
      </dgm:t>
    </dgm:pt>
    <dgm:pt modelId="{FB87FC5E-DFC3-4DAC-87F2-AA7C34332E90}" type="parTrans" cxnId="{56278A0B-D5A3-487F-B01A-B5A89BFE1745}">
      <dgm:prSet/>
      <dgm:spPr/>
      <dgm:t>
        <a:bodyPr/>
        <a:lstStyle/>
        <a:p>
          <a:endParaRPr lang="en-US"/>
        </a:p>
      </dgm:t>
    </dgm:pt>
    <dgm:pt modelId="{15BDD828-7502-4854-8EAE-83DFA0F71AD4}" type="sibTrans" cxnId="{56278A0B-D5A3-487F-B01A-B5A89BFE1745}">
      <dgm:prSet/>
      <dgm:spPr/>
      <dgm:t>
        <a:bodyPr/>
        <a:lstStyle/>
        <a:p>
          <a:endParaRPr lang="en-US"/>
        </a:p>
      </dgm:t>
    </dgm:pt>
    <dgm:pt modelId="{F4434367-10F7-4F44-B9A4-DA03FBBC8A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Longitudinal</a:t>
          </a:r>
          <a:r>
            <a:rPr lang="en-US" dirty="0"/>
            <a:t>: repeatedly measure the sample </a:t>
          </a:r>
          <a:r>
            <a:rPr lang="en-US" b="1" u="sng" dirty="0"/>
            <a:t>over time</a:t>
          </a:r>
          <a:r>
            <a:rPr lang="en-US" dirty="0"/>
            <a:t>. E.g., Panels (continuous vs. discontinuous) </a:t>
          </a:r>
        </a:p>
      </dgm:t>
    </dgm:pt>
    <dgm:pt modelId="{4305FF36-03D2-4955-8FD3-1E08D1EFDEE9}" type="parTrans" cxnId="{E1CE428B-DD39-455A-A2C0-B09294CE08BF}">
      <dgm:prSet/>
      <dgm:spPr/>
      <dgm:t>
        <a:bodyPr/>
        <a:lstStyle/>
        <a:p>
          <a:endParaRPr lang="en-US"/>
        </a:p>
      </dgm:t>
    </dgm:pt>
    <dgm:pt modelId="{F9C10F2F-DD3D-42FB-9279-7EE620E1BA4F}" type="sibTrans" cxnId="{E1CE428B-DD39-455A-A2C0-B09294CE08BF}">
      <dgm:prSet/>
      <dgm:spPr/>
      <dgm:t>
        <a:bodyPr/>
        <a:lstStyle/>
        <a:p>
          <a:endParaRPr lang="en-US"/>
        </a:p>
      </dgm:t>
    </dgm:pt>
    <dgm:pt modelId="{B83F2CFB-4566-47E3-BFC8-2D497E9E8E7C}" type="pres">
      <dgm:prSet presAssocID="{4DBD3B2C-CD81-4608-83AE-2945651F9F40}" presName="root" presStyleCnt="0">
        <dgm:presLayoutVars>
          <dgm:dir/>
          <dgm:resizeHandles val="exact"/>
        </dgm:presLayoutVars>
      </dgm:prSet>
      <dgm:spPr/>
    </dgm:pt>
    <dgm:pt modelId="{15B8046D-855C-416E-99E5-15133B4DF7A3}" type="pres">
      <dgm:prSet presAssocID="{06748D10-A53B-42D5-BDA7-9C3054A26FF0}" presName="compNode" presStyleCnt="0"/>
      <dgm:spPr/>
    </dgm:pt>
    <dgm:pt modelId="{081A136F-F174-4A27-9D4F-35B52DBDDBB0}" type="pres">
      <dgm:prSet presAssocID="{06748D10-A53B-42D5-BDA7-9C3054A26F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D294A2EB-8DAE-4F8F-B997-35F3AED2D30A}" type="pres">
      <dgm:prSet presAssocID="{06748D10-A53B-42D5-BDA7-9C3054A26FF0}" presName="spaceRect" presStyleCnt="0"/>
      <dgm:spPr/>
    </dgm:pt>
    <dgm:pt modelId="{7022221E-6A95-47B5-B729-B084A36813EA}" type="pres">
      <dgm:prSet presAssocID="{06748D10-A53B-42D5-BDA7-9C3054A26FF0}" presName="textRect" presStyleLbl="revTx" presStyleIdx="0" presStyleCnt="2">
        <dgm:presLayoutVars>
          <dgm:chMax val="1"/>
          <dgm:chPref val="1"/>
        </dgm:presLayoutVars>
      </dgm:prSet>
      <dgm:spPr/>
    </dgm:pt>
    <dgm:pt modelId="{D2E82786-3A3B-47BD-8148-B62B138875E2}" type="pres">
      <dgm:prSet presAssocID="{15BDD828-7502-4854-8EAE-83DFA0F71AD4}" presName="sibTrans" presStyleCnt="0"/>
      <dgm:spPr/>
    </dgm:pt>
    <dgm:pt modelId="{94C0CEF8-BE72-4273-B089-CB69E6A2FAE2}" type="pres">
      <dgm:prSet presAssocID="{F4434367-10F7-4F44-B9A4-DA03FBBC8A3E}" presName="compNode" presStyleCnt="0"/>
      <dgm:spPr/>
    </dgm:pt>
    <dgm:pt modelId="{72B55E7F-C9C8-4D8A-AFAF-3BBAE0D750DB}" type="pres">
      <dgm:prSet presAssocID="{F4434367-10F7-4F44-B9A4-DA03FBBC8A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4501B4D0-D8D2-42B3-9E14-0A1E9D413687}" type="pres">
      <dgm:prSet presAssocID="{F4434367-10F7-4F44-B9A4-DA03FBBC8A3E}" presName="spaceRect" presStyleCnt="0"/>
      <dgm:spPr/>
    </dgm:pt>
    <dgm:pt modelId="{CF220027-FB88-4D2F-8EAE-5EDD1517D233}" type="pres">
      <dgm:prSet presAssocID="{F4434367-10F7-4F44-B9A4-DA03FBBC8A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278A0B-D5A3-487F-B01A-B5A89BFE1745}" srcId="{4DBD3B2C-CD81-4608-83AE-2945651F9F40}" destId="{06748D10-A53B-42D5-BDA7-9C3054A26FF0}" srcOrd="0" destOrd="0" parTransId="{FB87FC5E-DFC3-4DAC-87F2-AA7C34332E90}" sibTransId="{15BDD828-7502-4854-8EAE-83DFA0F71AD4}"/>
    <dgm:cxn modelId="{F2DA711D-420E-4039-BDCD-864C02DB1DCF}" type="presOf" srcId="{06748D10-A53B-42D5-BDA7-9C3054A26FF0}" destId="{7022221E-6A95-47B5-B729-B084A36813EA}" srcOrd="0" destOrd="0" presId="urn:microsoft.com/office/officeart/2018/2/layout/IconLabelList"/>
    <dgm:cxn modelId="{E1CE428B-DD39-455A-A2C0-B09294CE08BF}" srcId="{4DBD3B2C-CD81-4608-83AE-2945651F9F40}" destId="{F4434367-10F7-4F44-B9A4-DA03FBBC8A3E}" srcOrd="1" destOrd="0" parTransId="{4305FF36-03D2-4955-8FD3-1E08D1EFDEE9}" sibTransId="{F9C10F2F-DD3D-42FB-9279-7EE620E1BA4F}"/>
    <dgm:cxn modelId="{DFDB33B8-09A2-4961-A057-D6736FF9E61A}" type="presOf" srcId="{4DBD3B2C-CD81-4608-83AE-2945651F9F40}" destId="{B83F2CFB-4566-47E3-BFC8-2D497E9E8E7C}" srcOrd="0" destOrd="0" presId="urn:microsoft.com/office/officeart/2018/2/layout/IconLabelList"/>
    <dgm:cxn modelId="{FEF751B8-CB26-414C-B2B3-73E608BE142C}" type="presOf" srcId="{F4434367-10F7-4F44-B9A4-DA03FBBC8A3E}" destId="{CF220027-FB88-4D2F-8EAE-5EDD1517D233}" srcOrd="0" destOrd="0" presId="urn:microsoft.com/office/officeart/2018/2/layout/IconLabelList"/>
    <dgm:cxn modelId="{AB669F80-E35C-4647-9264-14237120150D}" type="presParOf" srcId="{B83F2CFB-4566-47E3-BFC8-2D497E9E8E7C}" destId="{15B8046D-855C-416E-99E5-15133B4DF7A3}" srcOrd="0" destOrd="0" presId="urn:microsoft.com/office/officeart/2018/2/layout/IconLabelList"/>
    <dgm:cxn modelId="{51BA9520-B03D-4093-A44B-2C82EC6B4B5D}" type="presParOf" srcId="{15B8046D-855C-416E-99E5-15133B4DF7A3}" destId="{081A136F-F174-4A27-9D4F-35B52DBDDBB0}" srcOrd="0" destOrd="0" presId="urn:microsoft.com/office/officeart/2018/2/layout/IconLabelList"/>
    <dgm:cxn modelId="{5D54D55E-EFB1-4EA8-BF4E-FB565F8D514B}" type="presParOf" srcId="{15B8046D-855C-416E-99E5-15133B4DF7A3}" destId="{D294A2EB-8DAE-4F8F-B997-35F3AED2D30A}" srcOrd="1" destOrd="0" presId="urn:microsoft.com/office/officeart/2018/2/layout/IconLabelList"/>
    <dgm:cxn modelId="{40692059-8EC5-4FDF-83A9-A3BA07B81879}" type="presParOf" srcId="{15B8046D-855C-416E-99E5-15133B4DF7A3}" destId="{7022221E-6A95-47B5-B729-B084A36813EA}" srcOrd="2" destOrd="0" presId="urn:microsoft.com/office/officeart/2018/2/layout/IconLabelList"/>
    <dgm:cxn modelId="{FF5BB634-A4B7-4E2F-89F6-FDC5DCD3564F}" type="presParOf" srcId="{B83F2CFB-4566-47E3-BFC8-2D497E9E8E7C}" destId="{D2E82786-3A3B-47BD-8148-B62B138875E2}" srcOrd="1" destOrd="0" presId="urn:microsoft.com/office/officeart/2018/2/layout/IconLabelList"/>
    <dgm:cxn modelId="{691AB326-F4C0-4FA0-AD96-AA2E160BC24F}" type="presParOf" srcId="{B83F2CFB-4566-47E3-BFC8-2D497E9E8E7C}" destId="{94C0CEF8-BE72-4273-B089-CB69E6A2FAE2}" srcOrd="2" destOrd="0" presId="urn:microsoft.com/office/officeart/2018/2/layout/IconLabelList"/>
    <dgm:cxn modelId="{CB40ED98-9BFE-4934-96F6-6EA9D9FADA60}" type="presParOf" srcId="{94C0CEF8-BE72-4273-B089-CB69E6A2FAE2}" destId="{72B55E7F-C9C8-4D8A-AFAF-3BBAE0D750DB}" srcOrd="0" destOrd="0" presId="urn:microsoft.com/office/officeart/2018/2/layout/IconLabelList"/>
    <dgm:cxn modelId="{39EBC677-4D8A-4077-9820-F18F3D094564}" type="presParOf" srcId="{94C0CEF8-BE72-4273-B089-CB69E6A2FAE2}" destId="{4501B4D0-D8D2-42B3-9E14-0A1E9D413687}" srcOrd="1" destOrd="0" presId="urn:microsoft.com/office/officeart/2018/2/layout/IconLabelList"/>
    <dgm:cxn modelId="{69BD1EA7-3EDE-4869-BF92-077D638FA73F}" type="presParOf" srcId="{94C0CEF8-BE72-4273-B089-CB69E6A2FAE2}" destId="{CF220027-FB88-4D2F-8EAE-5EDD1517D2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E10389-373B-4909-896B-0A326EC565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1B781EC-8D97-4B24-8F47-0E5A954E7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panels ask panel members the </a:t>
          </a:r>
          <a:r>
            <a:rPr lang="en-US" b="1"/>
            <a:t>same </a:t>
          </a:r>
          <a:r>
            <a:rPr lang="en-US"/>
            <a:t> </a:t>
          </a:r>
          <a:r>
            <a:rPr lang="en-US" b="1"/>
            <a:t>questions</a:t>
          </a:r>
          <a:r>
            <a:rPr lang="en-US"/>
            <a:t> on each panel measurement. Uses – Brand tracking studies, measure change in consumer attitude, behavior etc. </a:t>
          </a:r>
        </a:p>
      </dgm:t>
    </dgm:pt>
    <dgm:pt modelId="{8AFBA900-DDEC-442D-8049-E2A54CFF760C}" type="parTrans" cxnId="{313C7DDC-DA57-4B4E-BF22-510D62C79F00}">
      <dgm:prSet/>
      <dgm:spPr/>
      <dgm:t>
        <a:bodyPr/>
        <a:lstStyle/>
        <a:p>
          <a:endParaRPr lang="en-US"/>
        </a:p>
      </dgm:t>
    </dgm:pt>
    <dgm:pt modelId="{FA61CDE8-1FEF-4634-AA27-08766BB374C0}" type="sibTrans" cxnId="{313C7DDC-DA57-4B4E-BF22-510D62C79F00}">
      <dgm:prSet/>
      <dgm:spPr/>
      <dgm:t>
        <a:bodyPr/>
        <a:lstStyle/>
        <a:p>
          <a:endParaRPr lang="en-US"/>
        </a:p>
      </dgm:t>
    </dgm:pt>
    <dgm:pt modelId="{746BAE5B-2EC4-40A8-A7F3-F6A642A794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Discontinuous panels (also known as Omnibus) </a:t>
          </a:r>
          <a:r>
            <a:rPr lang="en-US" b="1"/>
            <a:t>vary questions </a:t>
          </a:r>
          <a:r>
            <a:rPr lang="en-US"/>
            <a:t>from one panel measurement to the next. Uses – provide a very broad sample</a:t>
          </a:r>
        </a:p>
      </dgm:t>
    </dgm:pt>
    <dgm:pt modelId="{3D383387-13A1-4E2A-9B30-ADC184B585C1}" type="parTrans" cxnId="{2947309F-85B5-469A-AFEA-14FC28A2377F}">
      <dgm:prSet/>
      <dgm:spPr/>
      <dgm:t>
        <a:bodyPr/>
        <a:lstStyle/>
        <a:p>
          <a:endParaRPr lang="en-US"/>
        </a:p>
      </dgm:t>
    </dgm:pt>
    <dgm:pt modelId="{FAC27038-5209-47F2-9445-A80473320F0D}" type="sibTrans" cxnId="{2947309F-85B5-469A-AFEA-14FC28A2377F}">
      <dgm:prSet/>
      <dgm:spPr/>
      <dgm:t>
        <a:bodyPr/>
        <a:lstStyle/>
        <a:p>
          <a:endParaRPr lang="en-US"/>
        </a:p>
      </dgm:t>
    </dgm:pt>
    <dgm:pt modelId="{C121A0C4-DFC7-4607-9773-2AFA9D16F154}" type="pres">
      <dgm:prSet presAssocID="{AFE10389-373B-4909-896B-0A326EC565AA}" presName="vert0" presStyleCnt="0">
        <dgm:presLayoutVars>
          <dgm:dir/>
          <dgm:animOne val="branch"/>
          <dgm:animLvl val="lvl"/>
        </dgm:presLayoutVars>
      </dgm:prSet>
      <dgm:spPr/>
    </dgm:pt>
    <dgm:pt modelId="{C23E827C-FE07-49BD-BE3E-161E713EC1E9}" type="pres">
      <dgm:prSet presAssocID="{71B781EC-8D97-4B24-8F47-0E5A954E71D3}" presName="thickLine" presStyleLbl="alignNode1" presStyleIdx="0" presStyleCnt="2"/>
      <dgm:spPr/>
    </dgm:pt>
    <dgm:pt modelId="{BCBAAEC7-534C-4BAA-BF01-9B725921E2F3}" type="pres">
      <dgm:prSet presAssocID="{71B781EC-8D97-4B24-8F47-0E5A954E71D3}" presName="horz1" presStyleCnt="0"/>
      <dgm:spPr/>
    </dgm:pt>
    <dgm:pt modelId="{41AAC1A8-527E-4526-94E5-A470B3E5A88E}" type="pres">
      <dgm:prSet presAssocID="{71B781EC-8D97-4B24-8F47-0E5A954E71D3}" presName="tx1" presStyleLbl="revTx" presStyleIdx="0" presStyleCnt="2"/>
      <dgm:spPr/>
    </dgm:pt>
    <dgm:pt modelId="{BE613BFA-975C-4141-A4A9-22877CF2B13F}" type="pres">
      <dgm:prSet presAssocID="{71B781EC-8D97-4B24-8F47-0E5A954E71D3}" presName="vert1" presStyleCnt="0"/>
      <dgm:spPr/>
    </dgm:pt>
    <dgm:pt modelId="{0CF2BB11-95E4-4410-A159-CEE0D5D0F918}" type="pres">
      <dgm:prSet presAssocID="{746BAE5B-2EC4-40A8-A7F3-F6A642A794C3}" presName="thickLine" presStyleLbl="alignNode1" presStyleIdx="1" presStyleCnt="2"/>
      <dgm:spPr/>
    </dgm:pt>
    <dgm:pt modelId="{E0269743-A41C-43E1-977A-575E46C78697}" type="pres">
      <dgm:prSet presAssocID="{746BAE5B-2EC4-40A8-A7F3-F6A642A794C3}" presName="horz1" presStyleCnt="0"/>
      <dgm:spPr/>
    </dgm:pt>
    <dgm:pt modelId="{60A4C2F6-7029-4BEA-B4EA-C4228FABD53A}" type="pres">
      <dgm:prSet presAssocID="{746BAE5B-2EC4-40A8-A7F3-F6A642A794C3}" presName="tx1" presStyleLbl="revTx" presStyleIdx="1" presStyleCnt="2"/>
      <dgm:spPr/>
    </dgm:pt>
    <dgm:pt modelId="{41F6D8C2-27B6-4E1E-853F-ACC9A7157A5C}" type="pres">
      <dgm:prSet presAssocID="{746BAE5B-2EC4-40A8-A7F3-F6A642A794C3}" presName="vert1" presStyleCnt="0"/>
      <dgm:spPr/>
    </dgm:pt>
  </dgm:ptLst>
  <dgm:cxnLst>
    <dgm:cxn modelId="{A0051B45-F4C4-4EA9-9A19-3398E46DD5F6}" type="presOf" srcId="{746BAE5B-2EC4-40A8-A7F3-F6A642A794C3}" destId="{60A4C2F6-7029-4BEA-B4EA-C4228FABD53A}" srcOrd="0" destOrd="0" presId="urn:microsoft.com/office/officeart/2008/layout/LinedList"/>
    <dgm:cxn modelId="{2947309F-85B5-469A-AFEA-14FC28A2377F}" srcId="{AFE10389-373B-4909-896B-0A326EC565AA}" destId="{746BAE5B-2EC4-40A8-A7F3-F6A642A794C3}" srcOrd="1" destOrd="0" parTransId="{3D383387-13A1-4E2A-9B30-ADC184B585C1}" sibTransId="{FAC27038-5209-47F2-9445-A80473320F0D}"/>
    <dgm:cxn modelId="{EB5495CA-6F66-4F4F-B5E3-F5E1CBC38765}" type="presOf" srcId="{AFE10389-373B-4909-896B-0A326EC565AA}" destId="{C121A0C4-DFC7-4607-9773-2AFA9D16F154}" srcOrd="0" destOrd="0" presId="urn:microsoft.com/office/officeart/2008/layout/LinedList"/>
    <dgm:cxn modelId="{EABB95CB-C87B-420A-85E5-74C2D2E90A1E}" type="presOf" srcId="{71B781EC-8D97-4B24-8F47-0E5A954E71D3}" destId="{41AAC1A8-527E-4526-94E5-A470B3E5A88E}" srcOrd="0" destOrd="0" presId="urn:microsoft.com/office/officeart/2008/layout/LinedList"/>
    <dgm:cxn modelId="{313C7DDC-DA57-4B4E-BF22-510D62C79F00}" srcId="{AFE10389-373B-4909-896B-0A326EC565AA}" destId="{71B781EC-8D97-4B24-8F47-0E5A954E71D3}" srcOrd="0" destOrd="0" parTransId="{8AFBA900-DDEC-442D-8049-E2A54CFF760C}" sibTransId="{FA61CDE8-1FEF-4634-AA27-08766BB374C0}"/>
    <dgm:cxn modelId="{5D533523-6B0E-407C-A55A-026B7337E239}" type="presParOf" srcId="{C121A0C4-DFC7-4607-9773-2AFA9D16F154}" destId="{C23E827C-FE07-49BD-BE3E-161E713EC1E9}" srcOrd="0" destOrd="0" presId="urn:microsoft.com/office/officeart/2008/layout/LinedList"/>
    <dgm:cxn modelId="{C0479A52-37A9-4875-AFCA-4E7F2D1B5C38}" type="presParOf" srcId="{C121A0C4-DFC7-4607-9773-2AFA9D16F154}" destId="{BCBAAEC7-534C-4BAA-BF01-9B725921E2F3}" srcOrd="1" destOrd="0" presId="urn:microsoft.com/office/officeart/2008/layout/LinedList"/>
    <dgm:cxn modelId="{A18D9AB6-7420-4B76-8861-0B347CEF7C42}" type="presParOf" srcId="{BCBAAEC7-534C-4BAA-BF01-9B725921E2F3}" destId="{41AAC1A8-527E-4526-94E5-A470B3E5A88E}" srcOrd="0" destOrd="0" presId="urn:microsoft.com/office/officeart/2008/layout/LinedList"/>
    <dgm:cxn modelId="{819E61D6-C2D4-46A2-A8D8-D5CA7CAA32E8}" type="presParOf" srcId="{BCBAAEC7-534C-4BAA-BF01-9B725921E2F3}" destId="{BE613BFA-975C-4141-A4A9-22877CF2B13F}" srcOrd="1" destOrd="0" presId="urn:microsoft.com/office/officeart/2008/layout/LinedList"/>
    <dgm:cxn modelId="{C7198D79-6AF1-498B-8FF6-C3399B0EBF49}" type="presParOf" srcId="{C121A0C4-DFC7-4607-9773-2AFA9D16F154}" destId="{0CF2BB11-95E4-4410-A159-CEE0D5D0F918}" srcOrd="2" destOrd="0" presId="urn:microsoft.com/office/officeart/2008/layout/LinedList"/>
    <dgm:cxn modelId="{0F2DCAAB-A98D-4A0C-9D41-383EBB3B710D}" type="presParOf" srcId="{C121A0C4-DFC7-4607-9773-2AFA9D16F154}" destId="{E0269743-A41C-43E1-977A-575E46C78697}" srcOrd="3" destOrd="0" presId="urn:microsoft.com/office/officeart/2008/layout/LinedList"/>
    <dgm:cxn modelId="{B65EA459-4019-43F6-8658-4EDAB6AFFED8}" type="presParOf" srcId="{E0269743-A41C-43E1-977A-575E46C78697}" destId="{60A4C2F6-7029-4BEA-B4EA-C4228FABD53A}" srcOrd="0" destOrd="0" presId="urn:microsoft.com/office/officeart/2008/layout/LinedList"/>
    <dgm:cxn modelId="{B3BB92E1-94F9-4BE3-A2D5-DC85E39FA145}" type="presParOf" srcId="{E0269743-A41C-43E1-977A-575E46C78697}" destId="{41F6D8C2-27B6-4E1E-853F-ACC9A7157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D6351C-EFE0-46E8-88A4-1714785922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5DBD6C-C536-48E8-AF05-6A345B60CF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experiment is defined as manipulating an </a:t>
          </a:r>
          <a:r>
            <a:rPr lang="en-US" u="sng"/>
            <a:t>independent variable </a:t>
          </a:r>
          <a:r>
            <a:rPr lang="en-US"/>
            <a:t>to see how it affects a </a:t>
          </a:r>
          <a:r>
            <a:rPr lang="en-US" u="sng"/>
            <a:t>dependent variable</a:t>
          </a:r>
          <a:r>
            <a:rPr lang="en-US"/>
            <a:t>, while also controlling the effects of additional </a:t>
          </a:r>
          <a:r>
            <a:rPr lang="en-US" u="sng"/>
            <a:t>extraneous variables</a:t>
          </a:r>
          <a:r>
            <a:rPr lang="en-US"/>
            <a:t>.</a:t>
          </a:r>
        </a:p>
      </dgm:t>
    </dgm:pt>
    <dgm:pt modelId="{0310CB9C-FEED-4BD2-BC73-9D2D110C8824}" type="parTrans" cxnId="{E02AEA22-06B4-45D6-86D5-31746DEF77F8}">
      <dgm:prSet/>
      <dgm:spPr/>
      <dgm:t>
        <a:bodyPr/>
        <a:lstStyle/>
        <a:p>
          <a:endParaRPr lang="en-US"/>
        </a:p>
      </dgm:t>
    </dgm:pt>
    <dgm:pt modelId="{C6CF9626-4ED4-4E7F-9D0A-84443498FF0D}" type="sibTrans" cxnId="{E02AEA22-06B4-45D6-86D5-31746DEF77F8}">
      <dgm:prSet/>
      <dgm:spPr/>
      <dgm:t>
        <a:bodyPr/>
        <a:lstStyle/>
        <a:p>
          <a:endParaRPr lang="en-US"/>
        </a:p>
      </dgm:t>
    </dgm:pt>
    <dgm:pt modelId="{D3416CA2-2CC2-4625-A375-8BE30047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Types of Experiments</a:t>
          </a:r>
        </a:p>
      </dgm:t>
    </dgm:pt>
    <dgm:pt modelId="{640CDF2E-3F6B-4811-906C-9195FB2B7DD6}" type="parTrans" cxnId="{62A3BDB0-D771-41A1-B47A-6F96CDB96760}">
      <dgm:prSet/>
      <dgm:spPr/>
      <dgm:t>
        <a:bodyPr/>
        <a:lstStyle/>
        <a:p>
          <a:endParaRPr lang="en-US"/>
        </a:p>
      </dgm:t>
    </dgm:pt>
    <dgm:pt modelId="{A5DF8607-0E7F-49F7-A09D-A1751011FB9A}" type="sibTrans" cxnId="{62A3BDB0-D771-41A1-B47A-6F96CDB96760}">
      <dgm:prSet/>
      <dgm:spPr/>
      <dgm:t>
        <a:bodyPr/>
        <a:lstStyle/>
        <a:p>
          <a:endParaRPr lang="en-US"/>
        </a:p>
      </dgm:t>
    </dgm:pt>
    <dgm:pt modelId="{410CB9A6-B972-4E80-9F7D-4635958BF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Laboratory Experiment</a:t>
          </a:r>
        </a:p>
      </dgm:t>
    </dgm:pt>
    <dgm:pt modelId="{201F350E-E406-487C-A442-3747F25573F3}" type="parTrans" cxnId="{01ED1B9B-394D-4721-A77E-DACE6F391137}">
      <dgm:prSet/>
      <dgm:spPr/>
      <dgm:t>
        <a:bodyPr/>
        <a:lstStyle/>
        <a:p>
          <a:endParaRPr lang="en-US"/>
        </a:p>
      </dgm:t>
    </dgm:pt>
    <dgm:pt modelId="{C0D26C5C-BEA2-415C-96CB-1AB0B31DCB0C}" type="sibTrans" cxnId="{01ED1B9B-394D-4721-A77E-DACE6F391137}">
      <dgm:prSet/>
      <dgm:spPr/>
      <dgm:t>
        <a:bodyPr/>
        <a:lstStyle/>
        <a:p>
          <a:endParaRPr lang="en-US"/>
        </a:p>
      </dgm:t>
    </dgm:pt>
    <dgm:pt modelId="{CF38C2FF-20F4-464F-8BC9-8ABE4AE92E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Field Experiment</a:t>
          </a:r>
        </a:p>
      </dgm:t>
    </dgm:pt>
    <dgm:pt modelId="{FEFE98E6-9CF8-4F5F-91C3-DAC856B15373}" type="parTrans" cxnId="{D24CCAD2-3065-45A5-8EAA-C59EDE570CA1}">
      <dgm:prSet/>
      <dgm:spPr/>
      <dgm:t>
        <a:bodyPr/>
        <a:lstStyle/>
        <a:p>
          <a:endParaRPr lang="en-US"/>
        </a:p>
      </dgm:t>
    </dgm:pt>
    <dgm:pt modelId="{E21777E8-C251-447D-997E-FBBCDA2D3A87}" type="sibTrans" cxnId="{D24CCAD2-3065-45A5-8EAA-C59EDE570CA1}">
      <dgm:prSet/>
      <dgm:spPr/>
      <dgm:t>
        <a:bodyPr/>
        <a:lstStyle/>
        <a:p>
          <a:endParaRPr lang="en-US"/>
        </a:p>
      </dgm:t>
    </dgm:pt>
    <dgm:pt modelId="{7B2D0FDC-50FE-48D7-A6B4-DCB4887974F0}" type="pres">
      <dgm:prSet presAssocID="{5BD6351C-EFE0-46E8-88A4-171478592245}" presName="root" presStyleCnt="0">
        <dgm:presLayoutVars>
          <dgm:dir/>
          <dgm:resizeHandles val="exact"/>
        </dgm:presLayoutVars>
      </dgm:prSet>
      <dgm:spPr/>
    </dgm:pt>
    <dgm:pt modelId="{F996543D-496A-46F3-A27B-C5F606A84270}" type="pres">
      <dgm:prSet presAssocID="{455DBD6C-C536-48E8-AF05-6A345B60CF9A}" presName="compNode" presStyleCnt="0"/>
      <dgm:spPr/>
    </dgm:pt>
    <dgm:pt modelId="{16DDF287-29A5-4545-8704-05FF13825ED5}" type="pres">
      <dgm:prSet presAssocID="{455DBD6C-C536-48E8-AF05-6A345B60CF9A}" presName="bgRect" presStyleLbl="bgShp" presStyleIdx="0" presStyleCnt="2"/>
      <dgm:spPr/>
    </dgm:pt>
    <dgm:pt modelId="{1F121B09-E7CA-41CD-A3C8-3470931E7597}" type="pres">
      <dgm:prSet presAssocID="{455DBD6C-C536-48E8-AF05-6A345B60C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41D08977-44A0-4DE9-83F6-70C5ACCF6577}" type="pres">
      <dgm:prSet presAssocID="{455DBD6C-C536-48E8-AF05-6A345B60CF9A}" presName="spaceRect" presStyleCnt="0"/>
      <dgm:spPr/>
    </dgm:pt>
    <dgm:pt modelId="{1532E825-EE6C-441D-8A07-0E039367895B}" type="pres">
      <dgm:prSet presAssocID="{455DBD6C-C536-48E8-AF05-6A345B60CF9A}" presName="parTx" presStyleLbl="revTx" presStyleIdx="0" presStyleCnt="3">
        <dgm:presLayoutVars>
          <dgm:chMax val="0"/>
          <dgm:chPref val="0"/>
        </dgm:presLayoutVars>
      </dgm:prSet>
      <dgm:spPr/>
    </dgm:pt>
    <dgm:pt modelId="{D82B21D5-58E2-46B5-A9DF-B6AE63DD9F4B}" type="pres">
      <dgm:prSet presAssocID="{C6CF9626-4ED4-4E7F-9D0A-84443498FF0D}" presName="sibTrans" presStyleCnt="0"/>
      <dgm:spPr/>
    </dgm:pt>
    <dgm:pt modelId="{FA2916F6-823E-4106-BF4D-542A0FD98B9B}" type="pres">
      <dgm:prSet presAssocID="{D3416CA2-2CC2-4625-A375-8BE300473CBD}" presName="compNode" presStyleCnt="0"/>
      <dgm:spPr/>
    </dgm:pt>
    <dgm:pt modelId="{34CB35CB-A5C4-4852-B02B-6A1A8F46AE42}" type="pres">
      <dgm:prSet presAssocID="{D3416CA2-2CC2-4625-A375-8BE300473CBD}" presName="bgRect" presStyleLbl="bgShp" presStyleIdx="1" presStyleCnt="2"/>
      <dgm:spPr/>
    </dgm:pt>
    <dgm:pt modelId="{686A3651-E793-4A21-A8D4-4070E69E80EF}" type="pres">
      <dgm:prSet presAssocID="{D3416CA2-2CC2-4625-A375-8BE300473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953BB8-6F7F-46E5-A7F8-756CFA308795}" type="pres">
      <dgm:prSet presAssocID="{D3416CA2-2CC2-4625-A375-8BE300473CBD}" presName="spaceRect" presStyleCnt="0"/>
      <dgm:spPr/>
    </dgm:pt>
    <dgm:pt modelId="{221E7773-94D5-4935-B3FA-207CC6C07A92}" type="pres">
      <dgm:prSet presAssocID="{D3416CA2-2CC2-4625-A375-8BE300473CBD}" presName="parTx" presStyleLbl="revTx" presStyleIdx="1" presStyleCnt="3">
        <dgm:presLayoutVars>
          <dgm:chMax val="0"/>
          <dgm:chPref val="0"/>
        </dgm:presLayoutVars>
      </dgm:prSet>
      <dgm:spPr/>
    </dgm:pt>
    <dgm:pt modelId="{257D61F2-DB08-4383-A7A1-FE2987C3DFA4}" type="pres">
      <dgm:prSet presAssocID="{D3416CA2-2CC2-4625-A375-8BE300473CBD}" presName="desTx" presStyleLbl="revTx" presStyleIdx="2" presStyleCnt="3">
        <dgm:presLayoutVars/>
      </dgm:prSet>
      <dgm:spPr/>
    </dgm:pt>
  </dgm:ptLst>
  <dgm:cxnLst>
    <dgm:cxn modelId="{E02AEA22-06B4-45D6-86D5-31746DEF77F8}" srcId="{5BD6351C-EFE0-46E8-88A4-171478592245}" destId="{455DBD6C-C536-48E8-AF05-6A345B60CF9A}" srcOrd="0" destOrd="0" parTransId="{0310CB9C-FEED-4BD2-BC73-9D2D110C8824}" sibTransId="{C6CF9626-4ED4-4E7F-9D0A-84443498FF0D}"/>
    <dgm:cxn modelId="{0364CD5D-3186-4F17-877A-0D8DD53BAB6E}" type="presOf" srcId="{455DBD6C-C536-48E8-AF05-6A345B60CF9A}" destId="{1532E825-EE6C-441D-8A07-0E039367895B}" srcOrd="0" destOrd="0" presId="urn:microsoft.com/office/officeart/2018/2/layout/IconVerticalSolidList"/>
    <dgm:cxn modelId="{78EDB356-F18C-4567-A93B-4CC4AE5A6464}" type="presOf" srcId="{5BD6351C-EFE0-46E8-88A4-171478592245}" destId="{7B2D0FDC-50FE-48D7-A6B4-DCB4887974F0}" srcOrd="0" destOrd="0" presId="urn:microsoft.com/office/officeart/2018/2/layout/IconVerticalSolidList"/>
    <dgm:cxn modelId="{01ED1B9B-394D-4721-A77E-DACE6F391137}" srcId="{D3416CA2-2CC2-4625-A375-8BE300473CBD}" destId="{410CB9A6-B972-4E80-9F7D-4635958BFE1B}" srcOrd="0" destOrd="0" parTransId="{201F350E-E406-487C-A442-3747F25573F3}" sibTransId="{C0D26C5C-BEA2-415C-96CB-1AB0B31DCB0C}"/>
    <dgm:cxn modelId="{62A3BDB0-D771-41A1-B47A-6F96CDB96760}" srcId="{5BD6351C-EFE0-46E8-88A4-171478592245}" destId="{D3416CA2-2CC2-4625-A375-8BE300473CBD}" srcOrd="1" destOrd="0" parTransId="{640CDF2E-3F6B-4811-906C-9195FB2B7DD6}" sibTransId="{A5DF8607-0E7F-49F7-A09D-A1751011FB9A}"/>
    <dgm:cxn modelId="{D24CCAD2-3065-45A5-8EAA-C59EDE570CA1}" srcId="{D3416CA2-2CC2-4625-A375-8BE300473CBD}" destId="{CF38C2FF-20F4-464F-8BC9-8ABE4AE92EBF}" srcOrd="1" destOrd="0" parTransId="{FEFE98E6-9CF8-4F5F-91C3-DAC856B15373}" sibTransId="{E21777E8-C251-447D-997E-FBBCDA2D3A87}"/>
    <dgm:cxn modelId="{81F8A4ED-1392-472C-B4A5-9ED803C4101B}" type="presOf" srcId="{D3416CA2-2CC2-4625-A375-8BE300473CBD}" destId="{221E7773-94D5-4935-B3FA-207CC6C07A92}" srcOrd="0" destOrd="0" presId="urn:microsoft.com/office/officeart/2018/2/layout/IconVerticalSolidList"/>
    <dgm:cxn modelId="{121104F3-16AF-4E80-B3C6-3A126796D9E9}" type="presOf" srcId="{410CB9A6-B972-4E80-9F7D-4635958BFE1B}" destId="{257D61F2-DB08-4383-A7A1-FE2987C3DFA4}" srcOrd="0" destOrd="0" presId="urn:microsoft.com/office/officeart/2018/2/layout/IconVerticalSolidList"/>
    <dgm:cxn modelId="{E01385F6-32D6-4354-903A-FA34BA6FC498}" type="presOf" srcId="{CF38C2FF-20F4-464F-8BC9-8ABE4AE92EBF}" destId="{257D61F2-DB08-4383-A7A1-FE2987C3DFA4}" srcOrd="0" destOrd="1" presId="urn:microsoft.com/office/officeart/2018/2/layout/IconVerticalSolidList"/>
    <dgm:cxn modelId="{DF1BCB66-607E-4015-AB4C-E30A2E7A2D71}" type="presParOf" srcId="{7B2D0FDC-50FE-48D7-A6B4-DCB4887974F0}" destId="{F996543D-496A-46F3-A27B-C5F606A84270}" srcOrd="0" destOrd="0" presId="urn:microsoft.com/office/officeart/2018/2/layout/IconVerticalSolidList"/>
    <dgm:cxn modelId="{9B03C57A-0448-4F31-B218-05E458A861D0}" type="presParOf" srcId="{F996543D-496A-46F3-A27B-C5F606A84270}" destId="{16DDF287-29A5-4545-8704-05FF13825ED5}" srcOrd="0" destOrd="0" presId="urn:microsoft.com/office/officeart/2018/2/layout/IconVerticalSolidList"/>
    <dgm:cxn modelId="{8D858DDB-1AE8-4031-BE05-96C2D50C26C7}" type="presParOf" srcId="{F996543D-496A-46F3-A27B-C5F606A84270}" destId="{1F121B09-E7CA-41CD-A3C8-3470931E7597}" srcOrd="1" destOrd="0" presId="urn:microsoft.com/office/officeart/2018/2/layout/IconVerticalSolidList"/>
    <dgm:cxn modelId="{FC0100ED-49AD-448D-A4CB-CFD3787F8951}" type="presParOf" srcId="{F996543D-496A-46F3-A27B-C5F606A84270}" destId="{41D08977-44A0-4DE9-83F6-70C5ACCF6577}" srcOrd="2" destOrd="0" presId="urn:microsoft.com/office/officeart/2018/2/layout/IconVerticalSolidList"/>
    <dgm:cxn modelId="{143B4C85-44C7-411A-82B2-4FA6BA5B60E3}" type="presParOf" srcId="{F996543D-496A-46F3-A27B-C5F606A84270}" destId="{1532E825-EE6C-441D-8A07-0E039367895B}" srcOrd="3" destOrd="0" presId="urn:microsoft.com/office/officeart/2018/2/layout/IconVerticalSolidList"/>
    <dgm:cxn modelId="{511CAA3F-596A-4AF9-81E9-4D94493110AD}" type="presParOf" srcId="{7B2D0FDC-50FE-48D7-A6B4-DCB4887974F0}" destId="{D82B21D5-58E2-46B5-A9DF-B6AE63DD9F4B}" srcOrd="1" destOrd="0" presId="urn:microsoft.com/office/officeart/2018/2/layout/IconVerticalSolidList"/>
    <dgm:cxn modelId="{D8BBEA92-2DFE-42C4-8E1E-B14B8383F064}" type="presParOf" srcId="{7B2D0FDC-50FE-48D7-A6B4-DCB4887974F0}" destId="{FA2916F6-823E-4106-BF4D-542A0FD98B9B}" srcOrd="2" destOrd="0" presId="urn:microsoft.com/office/officeart/2018/2/layout/IconVerticalSolidList"/>
    <dgm:cxn modelId="{DDE0C3F0-72FA-466E-85E7-C3D286517991}" type="presParOf" srcId="{FA2916F6-823E-4106-BF4D-542A0FD98B9B}" destId="{34CB35CB-A5C4-4852-B02B-6A1A8F46AE42}" srcOrd="0" destOrd="0" presId="urn:microsoft.com/office/officeart/2018/2/layout/IconVerticalSolidList"/>
    <dgm:cxn modelId="{43F6A6D8-5C4E-4E42-93E8-30B242233E8B}" type="presParOf" srcId="{FA2916F6-823E-4106-BF4D-542A0FD98B9B}" destId="{686A3651-E793-4A21-A8D4-4070E69E80EF}" srcOrd="1" destOrd="0" presId="urn:microsoft.com/office/officeart/2018/2/layout/IconVerticalSolidList"/>
    <dgm:cxn modelId="{53B73BC8-B592-4981-8D88-C6BAB4E513C6}" type="presParOf" srcId="{FA2916F6-823E-4106-BF4D-542A0FD98B9B}" destId="{CF953BB8-6F7F-46E5-A7F8-756CFA308795}" srcOrd="2" destOrd="0" presId="urn:microsoft.com/office/officeart/2018/2/layout/IconVerticalSolidList"/>
    <dgm:cxn modelId="{709D2194-4CFD-45FA-8F6F-82149D037115}" type="presParOf" srcId="{FA2916F6-823E-4106-BF4D-542A0FD98B9B}" destId="{221E7773-94D5-4935-B3FA-207CC6C07A92}" srcOrd="3" destOrd="0" presId="urn:microsoft.com/office/officeart/2018/2/layout/IconVerticalSolidList"/>
    <dgm:cxn modelId="{032F9FE3-FFD9-464C-913C-EC25436EE617}" type="presParOf" srcId="{FA2916F6-823E-4106-BF4D-542A0FD98B9B}" destId="{257D61F2-DB08-4383-A7A1-FE2987C3DFA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812886-E9B4-4D07-BAE4-4868A1F1410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47417A-2794-4DBA-8D6B-0C0732571976}">
      <dgm:prSet/>
      <dgm:spPr/>
      <dgm:t>
        <a:bodyPr/>
        <a:lstStyle/>
        <a:p>
          <a:r>
            <a:rPr lang="en-US" dirty="0"/>
            <a:t>Experimental design is a procedure for devising an experimental setting such that a change in a dependent variable may be attributed </a:t>
          </a:r>
          <a:r>
            <a:rPr lang="en-US" u="sng" dirty="0"/>
            <a:t>solely</a:t>
          </a:r>
          <a:r>
            <a:rPr lang="en-US" dirty="0"/>
            <a:t> to the change in an independent variable.</a:t>
          </a:r>
        </a:p>
      </dgm:t>
    </dgm:pt>
    <dgm:pt modelId="{58652C6C-B1DA-41C6-8D5B-41EB176072D9}" type="parTrans" cxnId="{1A84B712-433A-4072-AB3A-460066D5D9C8}">
      <dgm:prSet/>
      <dgm:spPr/>
      <dgm:t>
        <a:bodyPr/>
        <a:lstStyle/>
        <a:p>
          <a:endParaRPr lang="en-US"/>
        </a:p>
      </dgm:t>
    </dgm:pt>
    <dgm:pt modelId="{B7833593-E835-4837-8F93-B5A674986BCC}" type="sibTrans" cxnId="{1A84B712-433A-4072-AB3A-460066D5D9C8}">
      <dgm:prSet/>
      <dgm:spPr/>
      <dgm:t>
        <a:bodyPr/>
        <a:lstStyle/>
        <a:p>
          <a:endParaRPr lang="en-US"/>
        </a:p>
      </dgm:t>
    </dgm:pt>
    <dgm:pt modelId="{A6FAABFC-F923-424F-89AB-9A0FCC582366}">
      <dgm:prSet/>
      <dgm:spPr/>
      <dgm:t>
        <a:bodyPr/>
        <a:lstStyle/>
        <a:p>
          <a:r>
            <a:rPr lang="en-US"/>
            <a:t>iClicker: how would you design an experiment to assess if the ‘buy one get one free’ on shoes promotion increases the sale during Christmas? </a:t>
          </a:r>
        </a:p>
      </dgm:t>
    </dgm:pt>
    <dgm:pt modelId="{B07B6049-E3CA-472D-A0EA-3D554C39849B}" type="parTrans" cxnId="{47F37115-5E65-45DE-8001-5AD7E417B8B0}">
      <dgm:prSet/>
      <dgm:spPr/>
      <dgm:t>
        <a:bodyPr/>
        <a:lstStyle/>
        <a:p>
          <a:endParaRPr lang="en-US"/>
        </a:p>
      </dgm:t>
    </dgm:pt>
    <dgm:pt modelId="{428197EB-EA11-4213-A906-C400BD3DA28C}" type="sibTrans" cxnId="{47F37115-5E65-45DE-8001-5AD7E417B8B0}">
      <dgm:prSet/>
      <dgm:spPr/>
      <dgm:t>
        <a:bodyPr/>
        <a:lstStyle/>
        <a:p>
          <a:endParaRPr lang="en-US"/>
        </a:p>
      </dgm:t>
    </dgm:pt>
    <dgm:pt modelId="{417B651E-EFF0-4980-8309-6E8012F28C30}" type="pres">
      <dgm:prSet presAssocID="{4F812886-E9B4-4D07-BAE4-4868A1F1410B}" presName="vert0" presStyleCnt="0">
        <dgm:presLayoutVars>
          <dgm:dir/>
          <dgm:animOne val="branch"/>
          <dgm:animLvl val="lvl"/>
        </dgm:presLayoutVars>
      </dgm:prSet>
      <dgm:spPr/>
    </dgm:pt>
    <dgm:pt modelId="{CD54D702-7175-41CE-ADB2-9426490DF13E}" type="pres">
      <dgm:prSet presAssocID="{D947417A-2794-4DBA-8D6B-0C0732571976}" presName="thickLine" presStyleLbl="alignNode1" presStyleIdx="0" presStyleCnt="2"/>
      <dgm:spPr/>
    </dgm:pt>
    <dgm:pt modelId="{89A201C6-38CE-429C-93EC-48DF50965AF4}" type="pres">
      <dgm:prSet presAssocID="{D947417A-2794-4DBA-8D6B-0C0732571976}" presName="horz1" presStyleCnt="0"/>
      <dgm:spPr/>
    </dgm:pt>
    <dgm:pt modelId="{B6DC2102-C37E-4C51-A39F-D79C0BF23306}" type="pres">
      <dgm:prSet presAssocID="{D947417A-2794-4DBA-8D6B-0C0732571976}" presName="tx1" presStyleLbl="revTx" presStyleIdx="0" presStyleCnt="2"/>
      <dgm:spPr/>
    </dgm:pt>
    <dgm:pt modelId="{3D46D361-372D-4352-8769-D25A4FCCCB51}" type="pres">
      <dgm:prSet presAssocID="{D947417A-2794-4DBA-8D6B-0C0732571976}" presName="vert1" presStyleCnt="0"/>
      <dgm:spPr/>
    </dgm:pt>
    <dgm:pt modelId="{5CC9A9E2-F42D-4807-8A46-3651CF7327DE}" type="pres">
      <dgm:prSet presAssocID="{A6FAABFC-F923-424F-89AB-9A0FCC582366}" presName="thickLine" presStyleLbl="alignNode1" presStyleIdx="1" presStyleCnt="2"/>
      <dgm:spPr/>
    </dgm:pt>
    <dgm:pt modelId="{33C21D2B-65C9-488E-BFED-EB2A086096C4}" type="pres">
      <dgm:prSet presAssocID="{A6FAABFC-F923-424F-89AB-9A0FCC582366}" presName="horz1" presStyleCnt="0"/>
      <dgm:spPr/>
    </dgm:pt>
    <dgm:pt modelId="{997C0BA6-300C-47AB-B66E-DDBC7F299CD6}" type="pres">
      <dgm:prSet presAssocID="{A6FAABFC-F923-424F-89AB-9A0FCC582366}" presName="tx1" presStyleLbl="revTx" presStyleIdx="1" presStyleCnt="2"/>
      <dgm:spPr/>
    </dgm:pt>
    <dgm:pt modelId="{8529A9F0-57A0-47B3-AD19-40661EA9D6E5}" type="pres">
      <dgm:prSet presAssocID="{A6FAABFC-F923-424F-89AB-9A0FCC582366}" presName="vert1" presStyleCnt="0"/>
      <dgm:spPr/>
    </dgm:pt>
  </dgm:ptLst>
  <dgm:cxnLst>
    <dgm:cxn modelId="{1A84B712-433A-4072-AB3A-460066D5D9C8}" srcId="{4F812886-E9B4-4D07-BAE4-4868A1F1410B}" destId="{D947417A-2794-4DBA-8D6B-0C0732571976}" srcOrd="0" destOrd="0" parTransId="{58652C6C-B1DA-41C6-8D5B-41EB176072D9}" sibTransId="{B7833593-E835-4837-8F93-B5A674986BCC}"/>
    <dgm:cxn modelId="{47F37115-5E65-45DE-8001-5AD7E417B8B0}" srcId="{4F812886-E9B4-4D07-BAE4-4868A1F1410B}" destId="{A6FAABFC-F923-424F-89AB-9A0FCC582366}" srcOrd="1" destOrd="0" parTransId="{B07B6049-E3CA-472D-A0EA-3D554C39849B}" sibTransId="{428197EB-EA11-4213-A906-C400BD3DA28C}"/>
    <dgm:cxn modelId="{69161027-5C39-42E9-81CE-97144CB60CE8}" type="presOf" srcId="{4F812886-E9B4-4D07-BAE4-4868A1F1410B}" destId="{417B651E-EFF0-4980-8309-6E8012F28C30}" srcOrd="0" destOrd="0" presId="urn:microsoft.com/office/officeart/2008/layout/LinedList"/>
    <dgm:cxn modelId="{DCEAD26F-6628-4FE5-8C50-B10D3FFAC4C4}" type="presOf" srcId="{A6FAABFC-F923-424F-89AB-9A0FCC582366}" destId="{997C0BA6-300C-47AB-B66E-DDBC7F299CD6}" srcOrd="0" destOrd="0" presId="urn:microsoft.com/office/officeart/2008/layout/LinedList"/>
    <dgm:cxn modelId="{9DB546AD-5893-4764-A51D-214F59953EDD}" type="presOf" srcId="{D947417A-2794-4DBA-8D6B-0C0732571976}" destId="{B6DC2102-C37E-4C51-A39F-D79C0BF23306}" srcOrd="0" destOrd="0" presId="urn:microsoft.com/office/officeart/2008/layout/LinedList"/>
    <dgm:cxn modelId="{AF9BD2D2-7097-48C9-98B6-D8DB0D2E841B}" type="presParOf" srcId="{417B651E-EFF0-4980-8309-6E8012F28C30}" destId="{CD54D702-7175-41CE-ADB2-9426490DF13E}" srcOrd="0" destOrd="0" presId="urn:microsoft.com/office/officeart/2008/layout/LinedList"/>
    <dgm:cxn modelId="{6A6BE906-A977-4ECD-8094-BE499FDC575A}" type="presParOf" srcId="{417B651E-EFF0-4980-8309-6E8012F28C30}" destId="{89A201C6-38CE-429C-93EC-48DF50965AF4}" srcOrd="1" destOrd="0" presId="urn:microsoft.com/office/officeart/2008/layout/LinedList"/>
    <dgm:cxn modelId="{4BFCECD1-2E1E-4909-B326-A98E71918388}" type="presParOf" srcId="{89A201C6-38CE-429C-93EC-48DF50965AF4}" destId="{B6DC2102-C37E-4C51-A39F-D79C0BF23306}" srcOrd="0" destOrd="0" presId="urn:microsoft.com/office/officeart/2008/layout/LinedList"/>
    <dgm:cxn modelId="{151DCA4A-1181-4FF0-8CCA-5BC6C6B82B5E}" type="presParOf" srcId="{89A201C6-38CE-429C-93EC-48DF50965AF4}" destId="{3D46D361-372D-4352-8769-D25A4FCCCB51}" srcOrd="1" destOrd="0" presId="urn:microsoft.com/office/officeart/2008/layout/LinedList"/>
    <dgm:cxn modelId="{0B990B3A-F328-4BBE-9A36-7440D90A4AD8}" type="presParOf" srcId="{417B651E-EFF0-4980-8309-6E8012F28C30}" destId="{5CC9A9E2-F42D-4807-8A46-3651CF7327DE}" srcOrd="2" destOrd="0" presId="urn:microsoft.com/office/officeart/2008/layout/LinedList"/>
    <dgm:cxn modelId="{8D49B124-5CC3-4E5E-9CE1-5FB43E38F984}" type="presParOf" srcId="{417B651E-EFF0-4980-8309-6E8012F28C30}" destId="{33C21D2B-65C9-488E-BFED-EB2A086096C4}" srcOrd="3" destOrd="0" presId="urn:microsoft.com/office/officeart/2008/layout/LinedList"/>
    <dgm:cxn modelId="{2583C654-D94D-4219-86FA-A4C765975957}" type="presParOf" srcId="{33C21D2B-65C9-488E-BFED-EB2A086096C4}" destId="{997C0BA6-300C-47AB-B66E-DDBC7F299CD6}" srcOrd="0" destOrd="0" presId="urn:microsoft.com/office/officeart/2008/layout/LinedList"/>
    <dgm:cxn modelId="{1D251F53-B3CA-42EB-AEBE-E5A5A4A0F59D}" type="presParOf" srcId="{33C21D2B-65C9-488E-BFED-EB2A086096C4}" destId="{8529A9F0-57A0-47B3-AD19-40661EA9D6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D1B9B4-FA22-442B-91DF-D0F93D63C4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69192AD-1F2C-415D-BECD-00AEE0332E08}">
      <dgm:prSet/>
      <dgm:spPr/>
      <dgm:t>
        <a:bodyPr/>
        <a:lstStyle/>
        <a:p>
          <a:r>
            <a:rPr lang="en-US" dirty="0"/>
            <a:t>Pretest refers to the measurement of the dependent  variable taken </a:t>
          </a:r>
          <a:r>
            <a:rPr lang="en-US" u="sng" dirty="0"/>
            <a:t>prior</a:t>
          </a:r>
          <a:r>
            <a:rPr lang="en-US" dirty="0"/>
            <a:t> to changing the independent variable (IV)</a:t>
          </a:r>
        </a:p>
      </dgm:t>
    </dgm:pt>
    <dgm:pt modelId="{EFAC06CC-1648-49F2-A3E8-E8066761DB37}" type="parTrans" cxnId="{EBD91538-A691-4805-A4C1-05FC10D797A5}">
      <dgm:prSet/>
      <dgm:spPr/>
      <dgm:t>
        <a:bodyPr/>
        <a:lstStyle/>
        <a:p>
          <a:endParaRPr lang="en-US"/>
        </a:p>
      </dgm:t>
    </dgm:pt>
    <dgm:pt modelId="{10D475CD-B3FB-40B9-90C2-24374300118C}" type="sibTrans" cxnId="{EBD91538-A691-4805-A4C1-05FC10D797A5}">
      <dgm:prSet/>
      <dgm:spPr/>
      <dgm:t>
        <a:bodyPr/>
        <a:lstStyle/>
        <a:p>
          <a:endParaRPr lang="en-US"/>
        </a:p>
      </dgm:t>
    </dgm:pt>
    <dgm:pt modelId="{8370FEC2-FC2D-40B1-BBDE-C1597288AE18}">
      <dgm:prSet/>
      <dgm:spPr/>
      <dgm:t>
        <a:bodyPr/>
        <a:lstStyle/>
        <a:p>
          <a:r>
            <a:rPr lang="en-US"/>
            <a:t>Posttest refers to the measurement of the dependent variable </a:t>
          </a:r>
          <a:r>
            <a:rPr lang="en-US" u="sng"/>
            <a:t>after</a:t>
          </a:r>
          <a:r>
            <a:rPr lang="en-US"/>
            <a:t> changing the independent variable (IV)</a:t>
          </a:r>
        </a:p>
      </dgm:t>
    </dgm:pt>
    <dgm:pt modelId="{AB65546A-91E2-41A9-AC12-6BE142E89333}" type="parTrans" cxnId="{5B59B809-FA8C-41BC-ACB3-1C08F310BD82}">
      <dgm:prSet/>
      <dgm:spPr/>
      <dgm:t>
        <a:bodyPr/>
        <a:lstStyle/>
        <a:p>
          <a:endParaRPr lang="en-US"/>
        </a:p>
      </dgm:t>
    </dgm:pt>
    <dgm:pt modelId="{8BD04BCF-9E51-439E-969E-C72018CDBF3A}" type="sibTrans" cxnId="{5B59B809-FA8C-41BC-ACB3-1C08F310BD82}">
      <dgm:prSet/>
      <dgm:spPr/>
      <dgm:t>
        <a:bodyPr/>
        <a:lstStyle/>
        <a:p>
          <a:endParaRPr lang="en-US"/>
        </a:p>
      </dgm:t>
    </dgm:pt>
    <dgm:pt modelId="{08E3D029-6761-408D-A254-3D3202001570}" type="pres">
      <dgm:prSet presAssocID="{0ED1B9B4-FA22-442B-91DF-D0F93D63C4E5}" presName="vert0" presStyleCnt="0">
        <dgm:presLayoutVars>
          <dgm:dir/>
          <dgm:animOne val="branch"/>
          <dgm:animLvl val="lvl"/>
        </dgm:presLayoutVars>
      </dgm:prSet>
      <dgm:spPr/>
    </dgm:pt>
    <dgm:pt modelId="{C3B9D7A7-3ACB-4D5A-B802-942500C28264}" type="pres">
      <dgm:prSet presAssocID="{769192AD-1F2C-415D-BECD-00AEE0332E08}" presName="thickLine" presStyleLbl="alignNode1" presStyleIdx="0" presStyleCnt="2"/>
      <dgm:spPr/>
    </dgm:pt>
    <dgm:pt modelId="{4D8D9283-DF4F-4ECA-BC63-A90646DE784C}" type="pres">
      <dgm:prSet presAssocID="{769192AD-1F2C-415D-BECD-00AEE0332E08}" presName="horz1" presStyleCnt="0"/>
      <dgm:spPr/>
    </dgm:pt>
    <dgm:pt modelId="{AF62FD50-5121-43B8-8764-94C956CBA80C}" type="pres">
      <dgm:prSet presAssocID="{769192AD-1F2C-415D-BECD-00AEE0332E08}" presName="tx1" presStyleLbl="revTx" presStyleIdx="0" presStyleCnt="2"/>
      <dgm:spPr/>
    </dgm:pt>
    <dgm:pt modelId="{3D193FAF-C252-455F-9F70-27B78CBD3129}" type="pres">
      <dgm:prSet presAssocID="{769192AD-1F2C-415D-BECD-00AEE0332E08}" presName="vert1" presStyleCnt="0"/>
      <dgm:spPr/>
    </dgm:pt>
    <dgm:pt modelId="{F9428C4D-884F-4A7B-83F8-0B2B7AB88027}" type="pres">
      <dgm:prSet presAssocID="{8370FEC2-FC2D-40B1-BBDE-C1597288AE18}" presName="thickLine" presStyleLbl="alignNode1" presStyleIdx="1" presStyleCnt="2"/>
      <dgm:spPr/>
    </dgm:pt>
    <dgm:pt modelId="{9D57F17B-0265-4D54-A8F8-F3E311A45EA9}" type="pres">
      <dgm:prSet presAssocID="{8370FEC2-FC2D-40B1-BBDE-C1597288AE18}" presName="horz1" presStyleCnt="0"/>
      <dgm:spPr/>
    </dgm:pt>
    <dgm:pt modelId="{167696F7-FD99-4A96-946C-9CA2DF1515B1}" type="pres">
      <dgm:prSet presAssocID="{8370FEC2-FC2D-40B1-BBDE-C1597288AE18}" presName="tx1" presStyleLbl="revTx" presStyleIdx="1" presStyleCnt="2"/>
      <dgm:spPr/>
    </dgm:pt>
    <dgm:pt modelId="{7A573EE7-69A4-43F7-A5B2-0212C4250BCF}" type="pres">
      <dgm:prSet presAssocID="{8370FEC2-FC2D-40B1-BBDE-C1597288AE18}" presName="vert1" presStyleCnt="0"/>
      <dgm:spPr/>
    </dgm:pt>
  </dgm:ptLst>
  <dgm:cxnLst>
    <dgm:cxn modelId="{5B59B809-FA8C-41BC-ACB3-1C08F310BD82}" srcId="{0ED1B9B4-FA22-442B-91DF-D0F93D63C4E5}" destId="{8370FEC2-FC2D-40B1-BBDE-C1597288AE18}" srcOrd="1" destOrd="0" parTransId="{AB65546A-91E2-41A9-AC12-6BE142E89333}" sibTransId="{8BD04BCF-9E51-439E-969E-C72018CDBF3A}"/>
    <dgm:cxn modelId="{EBD91538-A691-4805-A4C1-05FC10D797A5}" srcId="{0ED1B9B4-FA22-442B-91DF-D0F93D63C4E5}" destId="{769192AD-1F2C-415D-BECD-00AEE0332E08}" srcOrd="0" destOrd="0" parTransId="{EFAC06CC-1648-49F2-A3E8-E8066761DB37}" sibTransId="{10D475CD-B3FB-40B9-90C2-24374300118C}"/>
    <dgm:cxn modelId="{C44E6262-4BCE-4593-978F-CC7A07A1CD9B}" type="presOf" srcId="{8370FEC2-FC2D-40B1-BBDE-C1597288AE18}" destId="{167696F7-FD99-4A96-946C-9CA2DF1515B1}" srcOrd="0" destOrd="0" presId="urn:microsoft.com/office/officeart/2008/layout/LinedList"/>
    <dgm:cxn modelId="{B2C9226E-8C2E-498B-8ACD-F7C29073D929}" type="presOf" srcId="{0ED1B9B4-FA22-442B-91DF-D0F93D63C4E5}" destId="{08E3D029-6761-408D-A254-3D3202001570}" srcOrd="0" destOrd="0" presId="urn:microsoft.com/office/officeart/2008/layout/LinedList"/>
    <dgm:cxn modelId="{8429F590-9C48-4C6C-964B-C444BF28538A}" type="presOf" srcId="{769192AD-1F2C-415D-BECD-00AEE0332E08}" destId="{AF62FD50-5121-43B8-8764-94C956CBA80C}" srcOrd="0" destOrd="0" presId="urn:microsoft.com/office/officeart/2008/layout/LinedList"/>
    <dgm:cxn modelId="{A77C5D85-A2BE-4336-A241-241CA8880D0F}" type="presParOf" srcId="{08E3D029-6761-408D-A254-3D3202001570}" destId="{C3B9D7A7-3ACB-4D5A-B802-942500C28264}" srcOrd="0" destOrd="0" presId="urn:microsoft.com/office/officeart/2008/layout/LinedList"/>
    <dgm:cxn modelId="{F431DA22-7857-4AD8-AE55-628BE5FD5559}" type="presParOf" srcId="{08E3D029-6761-408D-A254-3D3202001570}" destId="{4D8D9283-DF4F-4ECA-BC63-A90646DE784C}" srcOrd="1" destOrd="0" presId="urn:microsoft.com/office/officeart/2008/layout/LinedList"/>
    <dgm:cxn modelId="{52380DE0-7828-4CFE-8FBD-BACF7179073D}" type="presParOf" srcId="{4D8D9283-DF4F-4ECA-BC63-A90646DE784C}" destId="{AF62FD50-5121-43B8-8764-94C956CBA80C}" srcOrd="0" destOrd="0" presId="urn:microsoft.com/office/officeart/2008/layout/LinedList"/>
    <dgm:cxn modelId="{F2CAFAEE-E1C0-4280-BD11-27A5E01B14D4}" type="presParOf" srcId="{4D8D9283-DF4F-4ECA-BC63-A90646DE784C}" destId="{3D193FAF-C252-455F-9F70-27B78CBD3129}" srcOrd="1" destOrd="0" presId="urn:microsoft.com/office/officeart/2008/layout/LinedList"/>
    <dgm:cxn modelId="{65F8E32A-12FA-4212-8503-BD3378D50A41}" type="presParOf" srcId="{08E3D029-6761-408D-A254-3D3202001570}" destId="{F9428C4D-884F-4A7B-83F8-0B2B7AB88027}" srcOrd="2" destOrd="0" presId="urn:microsoft.com/office/officeart/2008/layout/LinedList"/>
    <dgm:cxn modelId="{2F42CA06-BAEB-4A85-9DB7-3051F6C7A0ED}" type="presParOf" srcId="{08E3D029-6761-408D-A254-3D3202001570}" destId="{9D57F17B-0265-4D54-A8F8-F3E311A45EA9}" srcOrd="3" destOrd="0" presId="urn:microsoft.com/office/officeart/2008/layout/LinedList"/>
    <dgm:cxn modelId="{6C4D7778-DC74-48D2-92A3-B02C8AE423C9}" type="presParOf" srcId="{9D57F17B-0265-4D54-A8F8-F3E311A45EA9}" destId="{167696F7-FD99-4A96-946C-9CA2DF1515B1}" srcOrd="0" destOrd="0" presId="urn:microsoft.com/office/officeart/2008/layout/LinedList"/>
    <dgm:cxn modelId="{2A179568-F1E0-438B-9470-B362BC1988B5}" type="presParOf" srcId="{9D57F17B-0265-4D54-A8F8-F3E311A45EA9}" destId="{7A573EE7-69A4-43F7-A5B2-0212C4250B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261269-0A6C-4553-9FDA-3FE9D06D1EE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462B9E7-FC7D-445E-A105-491BEE9E9A55}">
      <dgm:prSet/>
      <dgm:spPr/>
      <dgm:t>
        <a:bodyPr/>
        <a:lstStyle/>
        <a:p>
          <a:r>
            <a:rPr lang="en-US"/>
            <a:t>Internal Validity: the extent to which the researcher is certain that a change in a dependent variable is actually due to the independent variable</a:t>
          </a:r>
        </a:p>
      </dgm:t>
    </dgm:pt>
    <dgm:pt modelId="{14CCF2DE-132C-4F9C-A197-419E82F841FE}" type="parTrans" cxnId="{4D97801A-D2F6-4019-B037-556AD39920B3}">
      <dgm:prSet/>
      <dgm:spPr/>
      <dgm:t>
        <a:bodyPr/>
        <a:lstStyle/>
        <a:p>
          <a:endParaRPr lang="en-US"/>
        </a:p>
      </dgm:t>
    </dgm:pt>
    <dgm:pt modelId="{AB9F516D-3ECA-4906-913A-0396A70B1681}" type="sibTrans" cxnId="{4D97801A-D2F6-4019-B037-556AD39920B3}">
      <dgm:prSet/>
      <dgm:spPr/>
      <dgm:t>
        <a:bodyPr/>
        <a:lstStyle/>
        <a:p>
          <a:endParaRPr lang="en-US"/>
        </a:p>
      </dgm:t>
    </dgm:pt>
    <dgm:pt modelId="{6C1E3099-7649-4E5A-B206-F092E7AC204D}">
      <dgm:prSet/>
      <dgm:spPr/>
      <dgm:t>
        <a:bodyPr/>
        <a:lstStyle/>
        <a:p>
          <a:r>
            <a:rPr lang="en-US"/>
            <a:t>External validity is taken care of if the test and control groups are representative</a:t>
          </a:r>
        </a:p>
      </dgm:t>
    </dgm:pt>
    <dgm:pt modelId="{6C2EC197-C781-47F4-B44C-B3E56AA40AD4}" type="parTrans" cxnId="{449C93D7-5E57-40CE-BF5A-3F36946DE82F}">
      <dgm:prSet/>
      <dgm:spPr/>
      <dgm:t>
        <a:bodyPr/>
        <a:lstStyle/>
        <a:p>
          <a:endParaRPr lang="en-US"/>
        </a:p>
      </dgm:t>
    </dgm:pt>
    <dgm:pt modelId="{D8174F6A-CE35-4F32-BDF6-A3C1630F9247}" type="sibTrans" cxnId="{449C93D7-5E57-40CE-BF5A-3F36946DE82F}">
      <dgm:prSet/>
      <dgm:spPr/>
      <dgm:t>
        <a:bodyPr/>
        <a:lstStyle/>
        <a:p>
          <a:endParaRPr lang="en-US"/>
        </a:p>
      </dgm:t>
    </dgm:pt>
    <dgm:pt modelId="{11434920-3871-4771-84FE-9CFDEC4CEC8B}" type="pres">
      <dgm:prSet presAssocID="{29261269-0A6C-4553-9FDA-3FE9D06D1EE8}" presName="vert0" presStyleCnt="0">
        <dgm:presLayoutVars>
          <dgm:dir/>
          <dgm:animOne val="branch"/>
          <dgm:animLvl val="lvl"/>
        </dgm:presLayoutVars>
      </dgm:prSet>
      <dgm:spPr/>
    </dgm:pt>
    <dgm:pt modelId="{4C6F36C7-CF32-4621-A8FE-09FC853954D6}" type="pres">
      <dgm:prSet presAssocID="{B462B9E7-FC7D-445E-A105-491BEE9E9A55}" presName="thickLine" presStyleLbl="alignNode1" presStyleIdx="0" presStyleCnt="2"/>
      <dgm:spPr/>
    </dgm:pt>
    <dgm:pt modelId="{040C3494-6003-4A75-840A-47AC184942AC}" type="pres">
      <dgm:prSet presAssocID="{B462B9E7-FC7D-445E-A105-491BEE9E9A55}" presName="horz1" presStyleCnt="0"/>
      <dgm:spPr/>
    </dgm:pt>
    <dgm:pt modelId="{E63D0CAD-C21C-47A7-BD82-7B8DBE274616}" type="pres">
      <dgm:prSet presAssocID="{B462B9E7-FC7D-445E-A105-491BEE9E9A55}" presName="tx1" presStyleLbl="revTx" presStyleIdx="0" presStyleCnt="2"/>
      <dgm:spPr/>
    </dgm:pt>
    <dgm:pt modelId="{FBAD2340-9242-4C2C-9F90-3A384AE378CC}" type="pres">
      <dgm:prSet presAssocID="{B462B9E7-FC7D-445E-A105-491BEE9E9A55}" presName="vert1" presStyleCnt="0"/>
      <dgm:spPr/>
    </dgm:pt>
    <dgm:pt modelId="{43591811-D9EC-4235-9DA2-4C6E7FAEEEC5}" type="pres">
      <dgm:prSet presAssocID="{6C1E3099-7649-4E5A-B206-F092E7AC204D}" presName="thickLine" presStyleLbl="alignNode1" presStyleIdx="1" presStyleCnt="2"/>
      <dgm:spPr/>
    </dgm:pt>
    <dgm:pt modelId="{6134E7CC-DE2B-49CB-918F-4D50439870D6}" type="pres">
      <dgm:prSet presAssocID="{6C1E3099-7649-4E5A-B206-F092E7AC204D}" presName="horz1" presStyleCnt="0"/>
      <dgm:spPr/>
    </dgm:pt>
    <dgm:pt modelId="{466B3FFC-D87C-403E-8FE7-49D385A579F0}" type="pres">
      <dgm:prSet presAssocID="{6C1E3099-7649-4E5A-B206-F092E7AC204D}" presName="tx1" presStyleLbl="revTx" presStyleIdx="1" presStyleCnt="2"/>
      <dgm:spPr/>
    </dgm:pt>
    <dgm:pt modelId="{B5F53F5B-8C35-4719-8613-391E3BFC13D0}" type="pres">
      <dgm:prSet presAssocID="{6C1E3099-7649-4E5A-B206-F092E7AC204D}" presName="vert1" presStyleCnt="0"/>
      <dgm:spPr/>
    </dgm:pt>
  </dgm:ptLst>
  <dgm:cxnLst>
    <dgm:cxn modelId="{4D97801A-D2F6-4019-B037-556AD39920B3}" srcId="{29261269-0A6C-4553-9FDA-3FE9D06D1EE8}" destId="{B462B9E7-FC7D-445E-A105-491BEE9E9A55}" srcOrd="0" destOrd="0" parTransId="{14CCF2DE-132C-4F9C-A197-419E82F841FE}" sibTransId="{AB9F516D-3ECA-4906-913A-0396A70B1681}"/>
    <dgm:cxn modelId="{449C93D7-5E57-40CE-BF5A-3F36946DE82F}" srcId="{29261269-0A6C-4553-9FDA-3FE9D06D1EE8}" destId="{6C1E3099-7649-4E5A-B206-F092E7AC204D}" srcOrd="1" destOrd="0" parTransId="{6C2EC197-C781-47F4-B44C-B3E56AA40AD4}" sibTransId="{D8174F6A-CE35-4F32-BDF6-A3C1630F9247}"/>
    <dgm:cxn modelId="{619BC3E0-EA11-4809-B4FA-77464773F2A5}" type="presOf" srcId="{B462B9E7-FC7D-445E-A105-491BEE9E9A55}" destId="{E63D0CAD-C21C-47A7-BD82-7B8DBE274616}" srcOrd="0" destOrd="0" presId="urn:microsoft.com/office/officeart/2008/layout/LinedList"/>
    <dgm:cxn modelId="{32FF20E8-5B92-4A66-871E-D204B69790EA}" type="presOf" srcId="{29261269-0A6C-4553-9FDA-3FE9D06D1EE8}" destId="{11434920-3871-4771-84FE-9CFDEC4CEC8B}" srcOrd="0" destOrd="0" presId="urn:microsoft.com/office/officeart/2008/layout/LinedList"/>
    <dgm:cxn modelId="{608834F3-1712-441D-A722-F5691320CED6}" type="presOf" srcId="{6C1E3099-7649-4E5A-B206-F092E7AC204D}" destId="{466B3FFC-D87C-403E-8FE7-49D385A579F0}" srcOrd="0" destOrd="0" presId="urn:microsoft.com/office/officeart/2008/layout/LinedList"/>
    <dgm:cxn modelId="{D028E38B-75B8-461F-8383-DE52C979ACD7}" type="presParOf" srcId="{11434920-3871-4771-84FE-9CFDEC4CEC8B}" destId="{4C6F36C7-CF32-4621-A8FE-09FC853954D6}" srcOrd="0" destOrd="0" presId="urn:microsoft.com/office/officeart/2008/layout/LinedList"/>
    <dgm:cxn modelId="{601E4B15-3334-4D97-A81D-E6367BFCEDB1}" type="presParOf" srcId="{11434920-3871-4771-84FE-9CFDEC4CEC8B}" destId="{040C3494-6003-4A75-840A-47AC184942AC}" srcOrd="1" destOrd="0" presId="urn:microsoft.com/office/officeart/2008/layout/LinedList"/>
    <dgm:cxn modelId="{121EA197-F425-4A40-9005-6F677204F57E}" type="presParOf" srcId="{040C3494-6003-4A75-840A-47AC184942AC}" destId="{E63D0CAD-C21C-47A7-BD82-7B8DBE274616}" srcOrd="0" destOrd="0" presId="urn:microsoft.com/office/officeart/2008/layout/LinedList"/>
    <dgm:cxn modelId="{8E1D4CAE-4D65-4E49-9B7F-AD5ED23AF9DC}" type="presParOf" srcId="{040C3494-6003-4A75-840A-47AC184942AC}" destId="{FBAD2340-9242-4C2C-9F90-3A384AE378CC}" srcOrd="1" destOrd="0" presId="urn:microsoft.com/office/officeart/2008/layout/LinedList"/>
    <dgm:cxn modelId="{1850E621-553F-4075-9CCF-03A0B4C1C458}" type="presParOf" srcId="{11434920-3871-4771-84FE-9CFDEC4CEC8B}" destId="{43591811-D9EC-4235-9DA2-4C6E7FAEEEC5}" srcOrd="2" destOrd="0" presId="urn:microsoft.com/office/officeart/2008/layout/LinedList"/>
    <dgm:cxn modelId="{D5AB4599-7B3A-42CF-B33B-BCA184E48853}" type="presParOf" srcId="{11434920-3871-4771-84FE-9CFDEC4CEC8B}" destId="{6134E7CC-DE2B-49CB-918F-4D50439870D6}" srcOrd="3" destOrd="0" presId="urn:microsoft.com/office/officeart/2008/layout/LinedList"/>
    <dgm:cxn modelId="{ECDC7A62-2B63-4CBA-8A90-C24144CC6B9F}" type="presParOf" srcId="{6134E7CC-DE2B-49CB-918F-4D50439870D6}" destId="{466B3FFC-D87C-403E-8FE7-49D385A579F0}" srcOrd="0" destOrd="0" presId="urn:microsoft.com/office/officeart/2008/layout/LinedList"/>
    <dgm:cxn modelId="{4B2988BA-7F7A-4813-A704-01C087A41F24}" type="presParOf" srcId="{6134E7CC-DE2B-49CB-918F-4D50439870D6}" destId="{B5F53F5B-8C35-4719-8613-391E3BFC13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F265E-31FE-4CB7-B637-28780F805C3E}">
      <dsp:nvSpPr>
        <dsp:cNvPr id="0" name=""/>
        <dsp:cNvSpPr/>
      </dsp:nvSpPr>
      <dsp:spPr>
        <a:xfrm>
          <a:off x="0" y="29263"/>
          <a:ext cx="6111297" cy="2212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Traditional: Select 6 to 12 people and meet in a dedicated room with one-way mirror for client viewing, for about two hours</a:t>
          </a:r>
        </a:p>
      </dsp:txBody>
      <dsp:txXfrm>
        <a:off x="108004" y="137267"/>
        <a:ext cx="5895289" cy="1996462"/>
      </dsp:txXfrm>
    </dsp:sp>
    <dsp:sp modelId="{88B4793C-4165-4654-A316-D9C6E9AFDF7A}">
      <dsp:nvSpPr>
        <dsp:cNvPr id="0" name=""/>
        <dsp:cNvSpPr/>
      </dsp:nvSpPr>
      <dsp:spPr>
        <a:xfrm>
          <a:off x="0" y="2331013"/>
          <a:ext cx="6111297" cy="221247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Nontraditional: Online with 25-50 respondents, allow clients participate</a:t>
          </a:r>
        </a:p>
      </dsp:txBody>
      <dsp:txXfrm>
        <a:off x="108004" y="2439017"/>
        <a:ext cx="5895289" cy="1996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6B878-EA75-470B-AF67-364B96CBD5F5}">
      <dsp:nvSpPr>
        <dsp:cNvPr id="0" name=""/>
        <dsp:cNvSpPr/>
      </dsp:nvSpPr>
      <dsp:spPr>
        <a:xfrm>
          <a:off x="0" y="142348"/>
          <a:ext cx="6111297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Pros:</a:t>
          </a:r>
        </a:p>
      </dsp:txBody>
      <dsp:txXfrm>
        <a:off x="30442" y="172790"/>
        <a:ext cx="6050413" cy="562726"/>
      </dsp:txXfrm>
    </dsp:sp>
    <dsp:sp modelId="{4566690E-79D2-4D23-A95F-0E3F90B6A2D3}">
      <dsp:nvSpPr>
        <dsp:cNvPr id="0" name=""/>
        <dsp:cNvSpPr/>
      </dsp:nvSpPr>
      <dsp:spPr>
        <a:xfrm>
          <a:off x="0" y="765958"/>
          <a:ext cx="6111297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3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Generate fresh ideas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Allow clients to observe their participants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May be directed at understanding a wide variety of issues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Allow fairly easy access to special respondent groups </a:t>
          </a:r>
        </a:p>
      </dsp:txBody>
      <dsp:txXfrm>
        <a:off x="0" y="765958"/>
        <a:ext cx="6111297" cy="1668420"/>
      </dsp:txXfrm>
    </dsp:sp>
    <dsp:sp modelId="{2E2FF177-CA9A-452A-8CA7-F06345ED6EF3}">
      <dsp:nvSpPr>
        <dsp:cNvPr id="0" name=""/>
        <dsp:cNvSpPr/>
      </dsp:nvSpPr>
      <dsp:spPr>
        <a:xfrm>
          <a:off x="0" y="2434378"/>
          <a:ext cx="6111297" cy="6236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Cons: </a:t>
          </a:r>
        </a:p>
      </dsp:txBody>
      <dsp:txXfrm>
        <a:off x="30442" y="2464820"/>
        <a:ext cx="6050413" cy="562726"/>
      </dsp:txXfrm>
    </dsp:sp>
    <dsp:sp modelId="{45D0B8EE-8E11-43F3-9E87-B66DBF841153}">
      <dsp:nvSpPr>
        <dsp:cNvPr id="0" name=""/>
        <dsp:cNvSpPr/>
      </dsp:nvSpPr>
      <dsp:spPr>
        <a:xfrm>
          <a:off x="0" y="3057988"/>
          <a:ext cx="6111297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03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Representativeness of participants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Interpretation sometimes difficult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High Cost per participant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Cannot be used for prediction</a:t>
          </a:r>
        </a:p>
      </dsp:txBody>
      <dsp:txXfrm>
        <a:off x="0" y="3057988"/>
        <a:ext cx="6111297" cy="1372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undertaken to </a:t>
          </a:r>
          <a:r>
            <a:rPr lang="en-US" sz="1500" b="1" u="sng" kern="1200"/>
            <a:t>describe answers to questions</a:t>
          </a:r>
          <a:r>
            <a:rPr lang="en-US" sz="1500" kern="1200"/>
            <a:t> of who, what, where, when, and how.</a:t>
          </a:r>
        </a:p>
      </dsp:txBody>
      <dsp:txXfrm>
        <a:off x="559800" y="3022743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Descriptive research is desirable when we wish to </a:t>
          </a:r>
          <a:r>
            <a:rPr lang="en-US" sz="1500" b="1" u="sng" kern="1200"/>
            <a:t>project</a:t>
          </a:r>
          <a:r>
            <a:rPr lang="en-US" sz="1500" b="1" kern="1200"/>
            <a:t> </a:t>
          </a:r>
          <a:r>
            <a:rPr lang="en-US" sz="1500" kern="1200"/>
            <a:t>a study’s findings to a larger population, if the study’s sample is representative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A136F-F174-4A27-9D4F-35B52DBDDBB0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221E-6A95-47B5-B729-B084A36813EA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Cross-sectional</a:t>
          </a:r>
          <a:r>
            <a:rPr lang="en-US" sz="1600" kern="1200"/>
            <a:t>: measure units from a sample of the population at </a:t>
          </a:r>
          <a:r>
            <a:rPr lang="en-US" sz="1600" b="1" u="sng" kern="1200"/>
            <a:t>only one point in time</a:t>
          </a:r>
          <a:r>
            <a:rPr lang="en-US" sz="1600" kern="1200"/>
            <a:t>. E.g., Survey</a:t>
          </a:r>
          <a:endParaRPr lang="en-US" sz="1600" kern="1200" dirty="0"/>
        </a:p>
      </dsp:txBody>
      <dsp:txXfrm>
        <a:off x="559800" y="3023411"/>
        <a:ext cx="4320000" cy="720000"/>
      </dsp:txXfrm>
    </dsp:sp>
    <dsp:sp modelId="{72B55E7F-C9C8-4D8A-AFAF-3BBAE0D750DB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0027-FB88-4D2F-8EAE-5EDD1517D233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Longitudinal</a:t>
          </a:r>
          <a:r>
            <a:rPr lang="en-US" sz="1600" kern="1200" dirty="0"/>
            <a:t>: repeatedly measure the sample </a:t>
          </a:r>
          <a:r>
            <a:rPr lang="en-US" sz="1600" b="1" u="sng" kern="1200" dirty="0"/>
            <a:t>over time</a:t>
          </a:r>
          <a:r>
            <a:rPr lang="en-US" sz="1600" kern="1200" dirty="0"/>
            <a:t>. E.g., Panels (continuous vs. discontinuous) </a:t>
          </a:r>
        </a:p>
      </dsp:txBody>
      <dsp:txXfrm>
        <a:off x="5635800" y="302341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E827C-FE07-49BD-BE3E-161E713EC1E9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AC1A8-527E-4526-94E5-A470B3E5A88E}">
      <dsp:nvSpPr>
        <dsp:cNvPr id="0" name=""/>
        <dsp:cNvSpPr/>
      </dsp:nvSpPr>
      <dsp:spPr>
        <a:xfrm>
          <a:off x="0" y="0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panels ask panel members the </a:t>
          </a:r>
          <a:r>
            <a:rPr lang="en-US" sz="3000" b="1" kern="1200"/>
            <a:t>same </a:t>
          </a:r>
          <a:r>
            <a:rPr lang="en-US" sz="3000" kern="1200"/>
            <a:t> </a:t>
          </a:r>
          <a:r>
            <a:rPr lang="en-US" sz="3000" b="1" kern="1200"/>
            <a:t>questions</a:t>
          </a:r>
          <a:r>
            <a:rPr lang="en-US" sz="3000" kern="1200"/>
            <a:t> on each panel measurement. Uses – Brand tracking studies, measure change in consumer attitude, behavior etc. </a:t>
          </a:r>
        </a:p>
      </dsp:txBody>
      <dsp:txXfrm>
        <a:off x="0" y="0"/>
        <a:ext cx="6291714" cy="2765367"/>
      </dsp:txXfrm>
    </dsp:sp>
    <dsp:sp modelId="{0CF2BB11-95E4-4410-A159-CEE0D5D0F91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4C2F6-7029-4BEA-B4EA-C4228FABD53A}">
      <dsp:nvSpPr>
        <dsp:cNvPr id="0" name=""/>
        <dsp:cNvSpPr/>
      </dsp:nvSpPr>
      <dsp:spPr>
        <a:xfrm>
          <a:off x="0" y="2765367"/>
          <a:ext cx="6291714" cy="276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Discontinuous panels (also known as Omnibus) </a:t>
          </a:r>
          <a:r>
            <a:rPr lang="en-US" sz="3000" b="1" kern="1200"/>
            <a:t>vary questions </a:t>
          </a:r>
          <a:r>
            <a:rPr lang="en-US" sz="3000" kern="1200"/>
            <a:t>from one panel measurement to the next. Uses – provide a very broad sample</a:t>
          </a:r>
        </a:p>
      </dsp:txBody>
      <dsp:txXfrm>
        <a:off x="0" y="2765367"/>
        <a:ext cx="6291714" cy="2765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DF287-29A5-4545-8704-05FF13825ED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21B09-E7CA-41CD-A3C8-3470931E759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2E825-EE6C-441D-8A07-0E039367895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experiment is defined as manipulating an </a:t>
          </a:r>
          <a:r>
            <a:rPr lang="en-US" sz="2200" u="sng" kern="1200"/>
            <a:t>independent variable </a:t>
          </a:r>
          <a:r>
            <a:rPr lang="en-US" sz="2200" kern="1200"/>
            <a:t>to see how it affects a </a:t>
          </a:r>
          <a:r>
            <a:rPr lang="en-US" sz="2200" u="sng" kern="1200"/>
            <a:t>dependent variable</a:t>
          </a:r>
          <a:r>
            <a:rPr lang="en-US" sz="2200" kern="1200"/>
            <a:t>, while also controlling the effects of additional </a:t>
          </a:r>
          <a:r>
            <a:rPr lang="en-US" sz="2200" u="sng" kern="1200"/>
            <a:t>extraneous variables</a:t>
          </a:r>
          <a:r>
            <a:rPr lang="en-US" sz="2200" kern="1200"/>
            <a:t>.</a:t>
          </a:r>
        </a:p>
      </dsp:txBody>
      <dsp:txXfrm>
        <a:off x="1507738" y="707092"/>
        <a:ext cx="9007861" cy="1305401"/>
      </dsp:txXfrm>
    </dsp:sp>
    <dsp:sp modelId="{34CB35CB-A5C4-4852-B02B-6A1A8F46AE4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A3651-E793-4A21-A8D4-4070E69E80E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E7773-94D5-4935-B3FA-207CC6C07A92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Two Types of Experiments</a:t>
          </a:r>
        </a:p>
      </dsp:txBody>
      <dsp:txXfrm>
        <a:off x="1507738" y="2338844"/>
        <a:ext cx="4732020" cy="1305401"/>
      </dsp:txXfrm>
    </dsp:sp>
    <dsp:sp modelId="{257D61F2-DB08-4383-A7A1-FE2987C3DFA4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Laboratory Experiment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Field Experiment</a:t>
          </a:r>
        </a:p>
      </dsp:txBody>
      <dsp:txXfrm>
        <a:off x="6239758" y="2338844"/>
        <a:ext cx="427584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4D702-7175-41CE-ADB2-9426490DF13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C2102-C37E-4C51-A39F-D79C0BF2330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Experimental design is a procedure for devising an experimental setting such that a change in a dependent variable may be attributed </a:t>
          </a:r>
          <a:r>
            <a:rPr lang="en-US" sz="3300" u="sng" kern="1200" dirty="0"/>
            <a:t>solely</a:t>
          </a:r>
          <a:r>
            <a:rPr lang="en-US" sz="3300" kern="1200" dirty="0"/>
            <a:t> to the change in an independent variable.</a:t>
          </a:r>
        </a:p>
      </dsp:txBody>
      <dsp:txXfrm>
        <a:off x="0" y="0"/>
        <a:ext cx="6900512" cy="2768070"/>
      </dsp:txXfrm>
    </dsp:sp>
    <dsp:sp modelId="{5CC9A9E2-F42D-4807-8A46-3651CF7327DE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C0BA6-300C-47AB-B66E-DDBC7F299CD6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iClicker: how would you design an experiment to assess if the ‘buy one get one free’ on shoes promotion increases the sale during Christmas? </a:t>
          </a:r>
        </a:p>
      </dsp:txBody>
      <dsp:txXfrm>
        <a:off x="0" y="2768070"/>
        <a:ext cx="6900512" cy="2768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9D7A7-3ACB-4D5A-B802-942500C282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FD50-5121-43B8-8764-94C956CBA80C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Pretest refers to the measurement of the dependent  variable taken </a:t>
          </a:r>
          <a:r>
            <a:rPr lang="en-US" sz="3900" u="sng" kern="1200" dirty="0"/>
            <a:t>prior</a:t>
          </a:r>
          <a:r>
            <a:rPr lang="en-US" sz="3900" kern="1200" dirty="0"/>
            <a:t> to changing the independent variable (IV)</a:t>
          </a:r>
        </a:p>
      </dsp:txBody>
      <dsp:txXfrm>
        <a:off x="0" y="0"/>
        <a:ext cx="6900512" cy="2768070"/>
      </dsp:txXfrm>
    </dsp:sp>
    <dsp:sp modelId="{F9428C4D-884F-4A7B-83F8-0B2B7AB88027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96F7-FD99-4A96-946C-9CA2DF1515B1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Posttest refers to the measurement of the dependent variable </a:t>
          </a:r>
          <a:r>
            <a:rPr lang="en-US" sz="3900" u="sng" kern="1200"/>
            <a:t>after</a:t>
          </a:r>
          <a:r>
            <a:rPr lang="en-US" sz="3900" kern="1200"/>
            <a:t> changing the independent variable (IV)</a:t>
          </a:r>
        </a:p>
      </dsp:txBody>
      <dsp:txXfrm>
        <a:off x="0" y="2768070"/>
        <a:ext cx="6900512" cy="27680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F36C7-CF32-4621-A8FE-09FC853954D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D0CAD-C21C-47A7-BD82-7B8DBE274616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Internal Validity: the extent to which the researcher is certain that a change in a dependent variable is actually due to the independent variable</a:t>
          </a:r>
        </a:p>
      </dsp:txBody>
      <dsp:txXfrm>
        <a:off x="0" y="0"/>
        <a:ext cx="6900512" cy="2768070"/>
      </dsp:txXfrm>
    </dsp:sp>
    <dsp:sp modelId="{43591811-D9EC-4235-9DA2-4C6E7FAEEE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B3FFC-D87C-403E-8FE7-49D385A579F0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External validity is taken care of if the test and control groups are representative</a:t>
          </a:r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7/3/2021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vs. online focus groups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19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2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basic marketing research designs that can be successfully matched to given problems and research objectives, and they serve the researcher much like the blueprint serves the builder.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5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1-800-flowers.com</a:t>
            </a:r>
            <a:r>
              <a:rPr lang="en-US" sz="1200" dirty="0"/>
              <a:t> used data mining to develop successful promotions after discovering that professional, suburban moms were a key demographic for them.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1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effective with cases reflecting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Recent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Extremes of behavior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“best” and “worst” situations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3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could be the potential causes that a restaurant is having a gradual sales decline? Pick a specific method and consider the probable cause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9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did text mining in the first session, what would you call it?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5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RQ</a:t>
            </a:r>
            <a:r>
              <a:rPr lang="en-US" dirty="0"/>
              <a:t>: What criteria do household use when selection department store. Why do they do so? </a:t>
            </a:r>
          </a:p>
          <a:p>
            <a:r>
              <a:rPr lang="en-US" dirty="0"/>
              <a:t>See the talking points with client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13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55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(Point 1- 3 for identifying the problem and causes, point 4-5: target customers and difference type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point 6-7: info needs to form your research objections and their prioritization, point 8: decision alternatives).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29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Two basic classifications:</a:t>
            </a:r>
            <a:endParaRPr lang="en-US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Cross-sectional</a:t>
            </a:r>
            <a:r>
              <a:rPr lang="en-US" sz="2400" dirty="0"/>
              <a:t>: measure units from a sample of the population at </a:t>
            </a:r>
            <a:r>
              <a:rPr lang="en-US" sz="2400" b="1" u="sng" dirty="0"/>
              <a:t>only one point in time</a:t>
            </a:r>
            <a:r>
              <a:rPr lang="en-US" sz="2400" dirty="0"/>
              <a:t>. E.g., Survey</a:t>
            </a:r>
            <a:endParaRPr lang="en-US" sz="2400" b="1" dirty="0"/>
          </a:p>
          <a:p>
            <a:pPr marL="457200" lvl="2" indent="-26193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400" b="1" dirty="0"/>
              <a:t>Longitudinal</a:t>
            </a:r>
            <a:r>
              <a:rPr lang="en-US" sz="2400" dirty="0"/>
              <a:t>: repeatedly measure the sample </a:t>
            </a:r>
            <a:r>
              <a:rPr lang="en-US" sz="2400" b="1" u="sng" dirty="0"/>
              <a:t>over time</a:t>
            </a:r>
            <a:r>
              <a:rPr lang="en-US" sz="2400" dirty="0"/>
              <a:t>. E.g., Panels (continuous vs. discontinuous)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ECAD-A4AA-4D8F-A604-DF252D7ADAF7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9E48-E2EE-4BF6-B510-792C297EC472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61A-A05A-4DB6-8B3E-B2C981F0F9CB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FF10-2D01-4A65-B87A-885876ABBEAA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7533-2491-4B9A-8368-24F89B049F1B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FCF9-242B-4FE8-90AB-1B0764C3C20F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6268-B6E5-45D7-9184-036A738ED98A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5298-2D77-4254-A5EC-E58A75384481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6AB3-919F-42BB-AE77-5228DCB1E86F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3435-4098-44DB-ADA3-D3A797AEDC79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8747-B7A2-4DFA-9E1E-86BF99AB5B1A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D439-3F83-49DD-82BB-75A23DAB71EC}" type="datetime1">
              <a:rPr lang="en-US" smtClean="0"/>
              <a:t>7/3/2021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A4BCD1-F813-4A68-8727-7A3DE67AC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440" y="1049670"/>
            <a:ext cx="1128382" cy="847206"/>
            <a:chOff x="7393391" y="1075612"/>
            <a:chExt cx="1128382" cy="847206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1AFB7FD-C0D0-4D48-B008-DEA973A7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0946" y="426510"/>
            <a:ext cx="1366757" cy="1232062"/>
          </a:xfrm>
          <a:custGeom>
            <a:avLst/>
            <a:gdLst>
              <a:gd name="connsiteX0" fmla="*/ 389939 w 1366757"/>
              <a:gd name="connsiteY0" fmla="*/ 0 h 1232062"/>
              <a:gd name="connsiteX1" fmla="*/ 978131 w 1366757"/>
              <a:gd name="connsiteY1" fmla="*/ 0 h 1232062"/>
              <a:gd name="connsiteX2" fmla="*/ 1062158 w 1366757"/>
              <a:gd name="connsiteY2" fmla="*/ 48072 h 1232062"/>
              <a:gd name="connsiteX3" fmla="*/ 1356254 w 1366757"/>
              <a:gd name="connsiteY3" fmla="*/ 566179 h 1232062"/>
              <a:gd name="connsiteX4" fmla="*/ 1356254 w 1366757"/>
              <a:gd name="connsiteY4" fmla="*/ 665884 h 1232062"/>
              <a:gd name="connsiteX5" fmla="*/ 1062158 w 1366757"/>
              <a:gd name="connsiteY5" fmla="*/ 1183990 h 1232062"/>
              <a:gd name="connsiteX6" fmla="*/ 978131 w 1366757"/>
              <a:gd name="connsiteY6" fmla="*/ 1232062 h 1232062"/>
              <a:gd name="connsiteX7" fmla="*/ 389939 w 1366757"/>
              <a:gd name="connsiteY7" fmla="*/ 1232062 h 1232062"/>
              <a:gd name="connsiteX8" fmla="*/ 305913 w 1366757"/>
              <a:gd name="connsiteY8" fmla="*/ 1183990 h 1232062"/>
              <a:gd name="connsiteX9" fmla="*/ 11817 w 1366757"/>
              <a:gd name="connsiteY9" fmla="*/ 665884 h 1232062"/>
              <a:gd name="connsiteX10" fmla="*/ 11817 w 1366757"/>
              <a:gd name="connsiteY10" fmla="*/ 566179 h 1232062"/>
              <a:gd name="connsiteX11" fmla="*/ 305913 w 1366757"/>
              <a:gd name="connsiteY11" fmla="*/ 48072 h 1232062"/>
              <a:gd name="connsiteX12" fmla="*/ 389939 w 1366757"/>
              <a:gd name="connsiteY12" fmla="*/ 0 h 1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6757" h="1232062">
                <a:moveTo>
                  <a:pt x="389939" y="0"/>
                </a:moveTo>
                <a:cubicBezTo>
                  <a:pt x="978131" y="0"/>
                  <a:pt x="978131" y="0"/>
                  <a:pt x="978131" y="0"/>
                </a:cubicBezTo>
                <a:cubicBezTo>
                  <a:pt x="1007891" y="0"/>
                  <a:pt x="1046404" y="21366"/>
                  <a:pt x="1062158" y="48072"/>
                </a:cubicBezTo>
                <a:cubicBezTo>
                  <a:pt x="1356254" y="566179"/>
                  <a:pt x="1356254" y="566179"/>
                  <a:pt x="1356254" y="566179"/>
                </a:cubicBezTo>
                <a:cubicBezTo>
                  <a:pt x="1370259" y="594666"/>
                  <a:pt x="1370259" y="637396"/>
                  <a:pt x="1356254" y="665884"/>
                </a:cubicBezTo>
                <a:cubicBezTo>
                  <a:pt x="1062158" y="1183990"/>
                  <a:pt x="1062158" y="1183990"/>
                  <a:pt x="1062158" y="1183990"/>
                </a:cubicBezTo>
                <a:cubicBezTo>
                  <a:pt x="1046404" y="1210698"/>
                  <a:pt x="1007891" y="1232062"/>
                  <a:pt x="978131" y="1232062"/>
                </a:cubicBezTo>
                <a:lnTo>
                  <a:pt x="389939" y="1232062"/>
                </a:lnTo>
                <a:cubicBezTo>
                  <a:pt x="358429" y="1232062"/>
                  <a:pt x="319917" y="1210698"/>
                  <a:pt x="305913" y="1183990"/>
                </a:cubicBezTo>
                <a:cubicBezTo>
                  <a:pt x="11817" y="665884"/>
                  <a:pt x="11817" y="665884"/>
                  <a:pt x="11817" y="665884"/>
                </a:cubicBezTo>
                <a:cubicBezTo>
                  <a:pt x="-3939" y="637396"/>
                  <a:pt x="-3939" y="594666"/>
                  <a:pt x="11817" y="566179"/>
                </a:cubicBezTo>
                <a:cubicBezTo>
                  <a:pt x="305913" y="48072"/>
                  <a:pt x="305913" y="48072"/>
                  <a:pt x="305913" y="48072"/>
                </a:cubicBezTo>
                <a:cubicBezTo>
                  <a:pt x="319917" y="21366"/>
                  <a:pt x="358429" y="0"/>
                  <a:pt x="389939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7010" y="622356"/>
            <a:ext cx="854627" cy="854627"/>
          </a:xfrm>
          <a:prstGeom prst="rect">
            <a:avLst/>
          </a:prstGeom>
        </p:spPr>
      </p:pic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C06D11DA-88D8-46C1-A244-41C5A8A9E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791" y="1799112"/>
            <a:ext cx="4808198" cy="426190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3478" y="2708512"/>
            <a:ext cx="2442825" cy="2442825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ED24E9E-3415-42C3-B58A-42D618995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2560" y="1208098"/>
            <a:ext cx="2426310" cy="2187196"/>
          </a:xfrm>
          <a:custGeom>
            <a:avLst/>
            <a:gdLst>
              <a:gd name="connsiteX0" fmla="*/ 638327 w 2237370"/>
              <a:gd name="connsiteY0" fmla="*/ 0 h 2016876"/>
              <a:gd name="connsiteX1" fmla="*/ 1601193 w 2237370"/>
              <a:gd name="connsiteY1" fmla="*/ 0 h 2016876"/>
              <a:gd name="connsiteX2" fmla="*/ 1738744 w 2237370"/>
              <a:gd name="connsiteY2" fmla="*/ 78694 h 2016876"/>
              <a:gd name="connsiteX3" fmla="*/ 2220176 w 2237370"/>
              <a:gd name="connsiteY3" fmla="*/ 926830 h 2016876"/>
              <a:gd name="connsiteX4" fmla="*/ 2220176 w 2237370"/>
              <a:gd name="connsiteY4" fmla="*/ 1090047 h 2016876"/>
              <a:gd name="connsiteX5" fmla="*/ 1738744 w 2237370"/>
              <a:gd name="connsiteY5" fmla="*/ 1938183 h 2016876"/>
              <a:gd name="connsiteX6" fmla="*/ 1601193 w 2237370"/>
              <a:gd name="connsiteY6" fmla="*/ 2016876 h 2016876"/>
              <a:gd name="connsiteX7" fmla="*/ 638327 w 2237370"/>
              <a:gd name="connsiteY7" fmla="*/ 2016876 h 2016876"/>
              <a:gd name="connsiteX8" fmla="*/ 500776 w 2237370"/>
              <a:gd name="connsiteY8" fmla="*/ 1938183 h 2016876"/>
              <a:gd name="connsiteX9" fmla="*/ 19344 w 2237370"/>
              <a:gd name="connsiteY9" fmla="*/ 1090047 h 2016876"/>
              <a:gd name="connsiteX10" fmla="*/ 19344 w 2237370"/>
              <a:gd name="connsiteY10" fmla="*/ 926830 h 2016876"/>
              <a:gd name="connsiteX11" fmla="*/ 500776 w 2237370"/>
              <a:gd name="connsiteY11" fmla="*/ 78694 h 2016876"/>
              <a:gd name="connsiteX12" fmla="*/ 638327 w 2237370"/>
              <a:gd name="connsiteY12" fmla="*/ 0 h 201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7370" h="2016876">
                <a:moveTo>
                  <a:pt x="638327" y="0"/>
                </a:moveTo>
                <a:cubicBezTo>
                  <a:pt x="1601193" y="0"/>
                  <a:pt x="1601193" y="0"/>
                  <a:pt x="1601193" y="0"/>
                </a:cubicBezTo>
                <a:cubicBezTo>
                  <a:pt x="1649909" y="0"/>
                  <a:pt x="1712954" y="34975"/>
                  <a:pt x="1738744" y="78694"/>
                </a:cubicBezTo>
                <a:cubicBezTo>
                  <a:pt x="2220176" y="926830"/>
                  <a:pt x="2220176" y="926830"/>
                  <a:pt x="2220176" y="926830"/>
                </a:cubicBezTo>
                <a:cubicBezTo>
                  <a:pt x="2243102" y="973464"/>
                  <a:pt x="2243102" y="1043413"/>
                  <a:pt x="2220176" y="1090047"/>
                </a:cubicBezTo>
                <a:cubicBezTo>
                  <a:pt x="1738744" y="1938183"/>
                  <a:pt x="1738744" y="1938183"/>
                  <a:pt x="1738744" y="1938183"/>
                </a:cubicBezTo>
                <a:cubicBezTo>
                  <a:pt x="1712954" y="1981902"/>
                  <a:pt x="1649909" y="2016876"/>
                  <a:pt x="1601193" y="2016876"/>
                </a:cubicBezTo>
                <a:lnTo>
                  <a:pt x="638327" y="2016876"/>
                </a:lnTo>
                <a:cubicBezTo>
                  <a:pt x="586746" y="2016876"/>
                  <a:pt x="523702" y="1981902"/>
                  <a:pt x="500776" y="1938183"/>
                </a:cubicBezTo>
                <a:cubicBezTo>
                  <a:pt x="19344" y="1090047"/>
                  <a:pt x="19344" y="1090047"/>
                  <a:pt x="19344" y="1090047"/>
                </a:cubicBezTo>
                <a:cubicBezTo>
                  <a:pt x="-6448" y="1043413"/>
                  <a:pt x="-6448" y="973464"/>
                  <a:pt x="19344" y="926830"/>
                </a:cubicBezTo>
                <a:cubicBezTo>
                  <a:pt x="500776" y="78694"/>
                  <a:pt x="500776" y="78694"/>
                  <a:pt x="500776" y="78694"/>
                </a:cubicBezTo>
                <a:cubicBezTo>
                  <a:pt x="523702" y="34975"/>
                  <a:pt x="586746" y="0"/>
                  <a:pt x="638327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1161" y="1637142"/>
            <a:ext cx="1329108" cy="1329108"/>
          </a:xfrm>
          <a:prstGeom prst="rect">
            <a:avLst/>
          </a:pr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5882B67-4A02-4BCD-AD70-1D2B5F5E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2185" y="4925651"/>
            <a:ext cx="1839293" cy="1658029"/>
          </a:xfrm>
          <a:custGeom>
            <a:avLst/>
            <a:gdLst>
              <a:gd name="connsiteX0" fmla="*/ 485386 w 1701304"/>
              <a:gd name="connsiteY0" fmla="*/ 0 h 1533639"/>
              <a:gd name="connsiteX1" fmla="*/ 1217552 w 1701304"/>
              <a:gd name="connsiteY1" fmla="*/ 0 h 1533639"/>
              <a:gd name="connsiteX2" fmla="*/ 1322147 w 1701304"/>
              <a:gd name="connsiteY2" fmla="*/ 59839 h 1533639"/>
              <a:gd name="connsiteX3" fmla="*/ 1688230 w 1701304"/>
              <a:gd name="connsiteY3" fmla="*/ 704765 h 1533639"/>
              <a:gd name="connsiteX4" fmla="*/ 1688230 w 1701304"/>
              <a:gd name="connsiteY4" fmla="*/ 828876 h 1533639"/>
              <a:gd name="connsiteX5" fmla="*/ 1322147 w 1701304"/>
              <a:gd name="connsiteY5" fmla="*/ 1473800 h 1533639"/>
              <a:gd name="connsiteX6" fmla="*/ 1217552 w 1701304"/>
              <a:gd name="connsiteY6" fmla="*/ 1533639 h 1533639"/>
              <a:gd name="connsiteX7" fmla="*/ 485386 w 1701304"/>
              <a:gd name="connsiteY7" fmla="*/ 1533639 h 1533639"/>
              <a:gd name="connsiteX8" fmla="*/ 380793 w 1701304"/>
              <a:gd name="connsiteY8" fmla="*/ 1473800 h 1533639"/>
              <a:gd name="connsiteX9" fmla="*/ 14709 w 1701304"/>
              <a:gd name="connsiteY9" fmla="*/ 828876 h 1533639"/>
              <a:gd name="connsiteX10" fmla="*/ 14709 w 1701304"/>
              <a:gd name="connsiteY10" fmla="*/ 704765 h 1533639"/>
              <a:gd name="connsiteX11" fmla="*/ 380793 w 1701304"/>
              <a:gd name="connsiteY11" fmla="*/ 59839 h 1533639"/>
              <a:gd name="connsiteX12" fmla="*/ 485386 w 1701304"/>
              <a:gd name="connsiteY12" fmla="*/ 0 h 153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01304" h="1533639">
                <a:moveTo>
                  <a:pt x="485386" y="0"/>
                </a:moveTo>
                <a:cubicBezTo>
                  <a:pt x="1217552" y="0"/>
                  <a:pt x="1217552" y="0"/>
                  <a:pt x="1217552" y="0"/>
                </a:cubicBezTo>
                <a:cubicBezTo>
                  <a:pt x="1254597" y="0"/>
                  <a:pt x="1302536" y="26596"/>
                  <a:pt x="1322147" y="59839"/>
                </a:cubicBezTo>
                <a:cubicBezTo>
                  <a:pt x="1688230" y="704765"/>
                  <a:pt x="1688230" y="704765"/>
                  <a:pt x="1688230" y="704765"/>
                </a:cubicBezTo>
                <a:cubicBezTo>
                  <a:pt x="1705663" y="740225"/>
                  <a:pt x="1705663" y="793415"/>
                  <a:pt x="1688230" y="828876"/>
                </a:cubicBezTo>
                <a:cubicBezTo>
                  <a:pt x="1322147" y="1473800"/>
                  <a:pt x="1322147" y="1473800"/>
                  <a:pt x="1322147" y="1473800"/>
                </a:cubicBezTo>
                <a:cubicBezTo>
                  <a:pt x="1302536" y="1507046"/>
                  <a:pt x="1254597" y="1533639"/>
                  <a:pt x="1217552" y="1533639"/>
                </a:cubicBezTo>
                <a:lnTo>
                  <a:pt x="485386" y="1533639"/>
                </a:lnTo>
                <a:cubicBezTo>
                  <a:pt x="446164" y="1533639"/>
                  <a:pt x="398225" y="1507046"/>
                  <a:pt x="380793" y="1473800"/>
                </a:cubicBezTo>
                <a:cubicBezTo>
                  <a:pt x="14709" y="828876"/>
                  <a:pt x="14709" y="828876"/>
                  <a:pt x="14709" y="828876"/>
                </a:cubicBezTo>
                <a:cubicBezTo>
                  <a:pt x="-4903" y="793415"/>
                  <a:pt x="-4903" y="740225"/>
                  <a:pt x="14709" y="704765"/>
                </a:cubicBezTo>
                <a:cubicBezTo>
                  <a:pt x="380793" y="59839"/>
                  <a:pt x="380793" y="59839"/>
                  <a:pt x="380793" y="59839"/>
                </a:cubicBezTo>
                <a:cubicBezTo>
                  <a:pt x="398225" y="26596"/>
                  <a:pt x="446164" y="0"/>
                  <a:pt x="485386" y="0"/>
                </a:cubicBezTo>
                <a:close/>
              </a:path>
            </a:pathLst>
          </a:custGeom>
          <a:solidFill>
            <a:schemeClr val="bg1"/>
          </a:solidFill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440" y="2945523"/>
            <a:ext cx="4905560" cy="3066471"/>
          </a:xfrm>
        </p:spPr>
        <p:txBody>
          <a:bodyPr anchor="t">
            <a:normAutofit/>
          </a:bodyPr>
          <a:lstStyle/>
          <a:p>
            <a:pPr algn="l"/>
            <a:r>
              <a:rPr lang="en-US" sz="7200">
                <a:latin typeface="Franklin Gothic Book" panose="020B0503020102020204" pitchFamily="34" charset="0"/>
                <a:cs typeface="Segoe UI" panose="020B0502040204020203" pitchFamily="34" charset="0"/>
              </a:rPr>
              <a:t>Research Design</a:t>
            </a: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01554" y="5254388"/>
            <a:ext cx="1000554" cy="10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BD02-0A04-4B71-B663-3F3888F1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9B250-97FF-4E78-88DB-725D1517C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8 to 12 people </a:t>
            </a:r>
          </a:p>
          <a:p>
            <a:r>
              <a:rPr lang="en-US" dirty="0"/>
              <a:t>1.5 to 2 hours in length </a:t>
            </a:r>
          </a:p>
          <a:p>
            <a:r>
              <a:rPr lang="en-US" dirty="0"/>
              <a:t>Homogenous within group; heterogeneity introduced across groups </a:t>
            </a:r>
          </a:p>
          <a:p>
            <a:r>
              <a:rPr lang="en-US" dirty="0"/>
              <a:t>Participants carefully screened </a:t>
            </a:r>
          </a:p>
          <a:p>
            <a:r>
              <a:rPr lang="en-US" dirty="0"/>
              <a:t>Session recorded and transcribed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DF758-301E-44E4-B229-28E043C0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2A5A-2786-464B-AD0F-82041EA4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77DD-AC02-4C61-BB6C-F3DEDA4B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9CEA-CB1B-4C44-AB7A-E84C493B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</a:t>
            </a:r>
          </a:p>
          <a:p>
            <a:pPr lvl="1"/>
            <a:r>
              <a:rPr lang="en-US" dirty="0"/>
              <a:t>Individual that meets with focus group participants and guides the session </a:t>
            </a:r>
          </a:p>
          <a:p>
            <a:r>
              <a:rPr lang="en-US" dirty="0"/>
              <a:t>Moderator’s Guidebook </a:t>
            </a:r>
          </a:p>
          <a:p>
            <a:pPr lvl="1"/>
            <a:r>
              <a:rPr lang="en-US" dirty="0"/>
              <a:t>An ordered list of the general ( and specific) issues to be addressed during a focus group; the issues normally should move from general to specific.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C4A89-95A7-4811-8851-E530229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63DDE-E6AC-49A2-9BAE-74A2B861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3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EC99-63BD-4909-BA36-E5C5E2E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Good Focus Group Moderators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DB7-6C91-4F99-A47F-F021CEBB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Superior listening ability </a:t>
            </a:r>
          </a:p>
          <a:p>
            <a:r>
              <a:rPr lang="en-US" dirty="0"/>
              <a:t>Excellent short-term auditory memory </a:t>
            </a:r>
          </a:p>
          <a:p>
            <a:r>
              <a:rPr lang="en-US" dirty="0"/>
              <a:t>Well organized </a:t>
            </a:r>
          </a:p>
          <a:p>
            <a:r>
              <a:rPr lang="en-US" dirty="0"/>
              <a:t>A quick learner</a:t>
            </a:r>
          </a:p>
          <a:p>
            <a:r>
              <a:rPr lang="en-US" dirty="0"/>
              <a:t>High energy level </a:t>
            </a:r>
          </a:p>
          <a:p>
            <a:r>
              <a:rPr lang="en-US" dirty="0"/>
              <a:t>Personable </a:t>
            </a:r>
          </a:p>
          <a:p>
            <a:r>
              <a:rPr lang="en-US" dirty="0"/>
              <a:t>Well-above-average intelligence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E4D3C-0824-49FB-8E32-0F9A4DAB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A06ED-2A0C-4849-869A-D97A4E44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8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B322-EC89-4993-981B-BF3B0ABC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Dark Side of Focus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5162-0054-4313-B827-128B4EA3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for managers to see what they expect to see in focus group results </a:t>
            </a:r>
          </a:p>
          <a:p>
            <a:r>
              <a:rPr lang="en-US" dirty="0"/>
              <a:t>Focus groups are on one form of exploratory research – They should not be expected deliver final results or answers to decision problems – yet many managers seem to use them for that purpose.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C979-E576-4EFD-8AE0-267741B4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84903-A156-4C39-8AA1-49C5F0C8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8D8F-E271-419E-86B5-62721EC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C776-4B77-4E4C-9250-844CA9F5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 groups</a:t>
            </a:r>
          </a:p>
          <a:p>
            <a:pPr lvl="1"/>
            <a:r>
              <a:rPr lang="en-US" dirty="0"/>
              <a:t>A group interview technique that initially limits respondent interaction while attempting to maximize input from individuals </a:t>
            </a:r>
            <a:r>
              <a:rPr lang="en-US" dirty="0" err="1"/>
              <a:t>iudal</a:t>
            </a:r>
            <a:r>
              <a:rPr lang="en-US" dirty="0"/>
              <a:t> group members.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67C6B-0588-48DD-9AA2-918145EE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7420-DC32-48A6-817E-14B41D0C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7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20CC-6C97-4809-83CE-39E2C811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F22-98A3-4116-9856-13C8B0CD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powerful analytic technologies to quickly and thoroughly explore mountains of data to obtain useful information</a:t>
            </a:r>
          </a:p>
          <a:p>
            <a:r>
              <a:rPr lang="en-US" dirty="0"/>
              <a:t>Although most forms of exploratory research are qualitative in nature, data mining involves sophisticated quantitative analysis of data held in a company’s databases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98ADF-63D6-456E-97B2-6E9023B5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AB696-CAE4-4707-BC95-619191E5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4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162D-490F-48A5-B007-EF26906A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B973-2A98-42F6-BCAB-43E488FA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Intensive study of selected examples of the phenomenon on interest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AE4A-7127-445A-8E58-EB19779F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0647-A14E-4447-9F81-A512842C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6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0173-0F02-4079-95B3-416BA540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5202-D6AE-4CDF-8625-7EF368296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detailed observation of consumers during their ordinary daily lives using direct observations, interviews, and video and audio recordings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0331-8784-4EB8-9E41-6E6A7D01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327E-9A33-4014-A614-CB5BFA94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A2A5-11F5-4059-AE1E-6DE17E96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4FDE-14AB-408E-B2AB-B9A7FAA4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organizations that excel at some functions as sources of ideas for improvement.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D3912-3668-4E9C-80C2-A4D0E1F1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B482E-B40D-4FCB-9B61-54523ACB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0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C354-B49A-4488-A390-1C98DCE2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A963-14B5-43F2-83DC-D72BEE39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that encourage respondents to reveal their own feelings, thoughts, and behaviors by shifting the focus away from the individual through use of indirect tasks. </a:t>
            </a:r>
          </a:p>
          <a:p>
            <a:pPr lvl="1"/>
            <a:r>
              <a:rPr lang="en-US" dirty="0"/>
              <a:t>Word association</a:t>
            </a:r>
          </a:p>
          <a:p>
            <a:pPr lvl="1"/>
            <a:r>
              <a:rPr lang="en-US" dirty="0"/>
              <a:t>Sentence completion </a:t>
            </a:r>
          </a:p>
          <a:p>
            <a:pPr lvl="1"/>
            <a:r>
              <a:rPr lang="en-US" dirty="0"/>
              <a:t>Storytelling </a:t>
            </a:r>
          </a:p>
          <a:p>
            <a:pPr lvl="1"/>
            <a:r>
              <a:rPr lang="en-US" dirty="0"/>
              <a:t>Role Playing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A0200-DC59-47AF-8069-1FA0D471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6E3E6-9790-4C38-A5C0-7D8BA972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5144-38FB-438E-AB3E-2319EEB3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8FF6-1F2A-41B0-8BFA-09EC58CE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basic uses of exploratory research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Specify the key characteristics of exploratory research. Small scale and very flexible studies are used to generate ideas and insights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the various types of exploratory research and describe each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person in a focus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two major pitfalls to avoid with focus groups (or any other form of exploratory research).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6BBCE-8FC3-4F11-9454-416129AB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88B1A-7170-4C53-A26D-0A6AF363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86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863E-8E79-44EB-9E21-A7F0D16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Where we are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Google Shape;82;p4" descr="Text&#10;&#10;Description automatically generated">
            <a:extLst>
              <a:ext uri="{FF2B5EF4-FFF2-40B4-BE49-F238E27FC236}">
                <a16:creationId xmlns:a16="http://schemas.microsoft.com/office/drawing/2014/main" id="{58A4E169-ED7B-47BD-A351-BC36B5A2F382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5461898" y="896111"/>
            <a:ext cx="5964773" cy="4479925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0C9B4-ECDE-4D73-954A-75130316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256ED-8085-4A46-89DE-7E8AD0C8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6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85429-2B4F-42CA-A6D7-ABBD70E5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 Case #2</a:t>
            </a:r>
          </a:p>
        </p:txBody>
      </p:sp>
      <p:grpSp>
        <p:nvGrpSpPr>
          <p:cNvPr id="33" name="Group 26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Google Shape;92;p2">
            <a:extLst>
              <a:ext uri="{FF2B5EF4-FFF2-40B4-BE49-F238E27FC236}">
                <a16:creationId xmlns:a16="http://schemas.microsoft.com/office/drawing/2014/main" id="{EC3CFE1F-BB10-4742-A5A8-7E473DA0E117}"/>
              </a:ext>
            </a:extLst>
          </p:cNvPr>
          <p:cNvSpPr txBox="1"/>
          <p:nvPr/>
        </p:nvSpPr>
        <p:spPr>
          <a:xfrm>
            <a:off x="767290" y="3383121"/>
            <a:ext cx="3582072" cy="27932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+mn-lt"/>
                <a:ea typeface="+mn-ea"/>
                <a:cs typeface="+mn-cs"/>
                <a:sym typeface="Arial"/>
              </a:rPr>
              <a:t>iCliker</a:t>
            </a:r>
            <a:r>
              <a:rPr lang="en-US" sz="20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 -  write your answer in 2-3 sentences on iClicker</a:t>
            </a:r>
          </a:p>
        </p:txBody>
      </p:sp>
      <p:pic>
        <p:nvPicPr>
          <p:cNvPr id="5" name="Google Shape;91;p2" descr="Text, letter&#10;&#10;Description automatically generated">
            <a:extLst>
              <a:ext uri="{FF2B5EF4-FFF2-40B4-BE49-F238E27FC236}">
                <a16:creationId xmlns:a16="http://schemas.microsoft.com/office/drawing/2014/main" id="{6104834E-D15D-4EC9-B244-9CC7F4501B79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5116652" y="1196943"/>
            <a:ext cx="6642532" cy="388588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D8A52-DBF7-4A82-94A4-6C0992A9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50DA8-3241-4F04-827D-66EFDA56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87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11A347-414F-489F-AF93-B673DF23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5633-11AC-4E25-9CA3-7598BB60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Research design is a set of advance decisions that make up the master plan specifying methods and procedures for collecting and analyzing the needed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1C73E-C629-4AF2-B91C-382E58DA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A6628-14B3-4B78-9101-E1E7899D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8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4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365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987BE-6C92-409C-B310-F3519DCA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0FAE-19EE-43DD-83DC-FECBE6F7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The </a:t>
            </a:r>
            <a:r>
              <a:rPr lang="en-US" sz="2400" b="1" u="sng"/>
              <a:t>choice</a:t>
            </a:r>
            <a:r>
              <a:rPr lang="en-US" sz="2400"/>
              <a:t> of the most appropriate design depends largely on the </a:t>
            </a:r>
            <a:r>
              <a:rPr lang="en-US" sz="2400" b="1" u="sng"/>
              <a:t>objectives of the research </a:t>
            </a:r>
            <a:r>
              <a:rPr lang="en-US" sz="2400"/>
              <a:t>and </a:t>
            </a:r>
            <a:r>
              <a:rPr lang="en-US" sz="2400" b="1" u="sng"/>
              <a:t>how much is known </a:t>
            </a:r>
            <a:r>
              <a:rPr lang="en-US" sz="2400"/>
              <a:t>about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3740-5EB6-4FF5-837D-55324D96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429E3-08B7-4F65-B732-41148B65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38115-C772-4393-BF1C-9D2C5FE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Types of 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89B1-9B6B-494D-AFED-E0EA7DF0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Three traditional categories/methods: 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Descriptive 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Causal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43D5D-C121-419C-9D9B-FE67D709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AED6D-B5BC-4EEB-892F-C722DA9C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69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950FC9-96F8-481E-B2FF-741D34A8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B2B4586-EC5C-4ED3-82D8-63143F7C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2012" y="0"/>
            <a:ext cx="6829989" cy="6858000"/>
          </a:xfrm>
          <a:custGeom>
            <a:avLst/>
            <a:gdLst>
              <a:gd name="connsiteX0" fmla="*/ 0 w 6829989"/>
              <a:gd name="connsiteY0" fmla="*/ 0 h 6858000"/>
              <a:gd name="connsiteX1" fmla="*/ 6829989 w 6829989"/>
              <a:gd name="connsiteY1" fmla="*/ 0 h 6858000"/>
              <a:gd name="connsiteX2" fmla="*/ 6829989 w 6829989"/>
              <a:gd name="connsiteY2" fmla="*/ 6858000 h 6858000"/>
              <a:gd name="connsiteX3" fmla="*/ 1 w 6829989"/>
              <a:gd name="connsiteY3" fmla="*/ 6858000 h 6858000"/>
              <a:gd name="connsiteX4" fmla="*/ 4006 w 6829989"/>
              <a:gd name="connsiteY4" fmla="*/ 6854853 h 6858000"/>
              <a:gd name="connsiteX5" fmla="*/ 1619628 w 6829989"/>
              <a:gd name="connsiteY5" fmla="*/ 3429000 h 6858000"/>
              <a:gd name="connsiteX6" fmla="*/ 4006 w 6829989"/>
              <a:gd name="connsiteY6" fmla="*/ 314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989" h="6858000">
                <a:moveTo>
                  <a:pt x="0" y="0"/>
                </a:moveTo>
                <a:lnTo>
                  <a:pt x="6829989" y="0"/>
                </a:lnTo>
                <a:lnTo>
                  <a:pt x="6829989" y="6858000"/>
                </a:lnTo>
                <a:lnTo>
                  <a:pt x="1" y="6858000"/>
                </a:lnTo>
                <a:lnTo>
                  <a:pt x="4006" y="6854853"/>
                </a:lnTo>
                <a:cubicBezTo>
                  <a:pt x="990707" y="6040555"/>
                  <a:pt x="1619628" y="4808224"/>
                  <a:pt x="1619628" y="3429000"/>
                </a:cubicBezTo>
                <a:cubicBezTo>
                  <a:pt x="1619628" y="2049777"/>
                  <a:pt x="990707" y="817446"/>
                  <a:pt x="4006" y="314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D18CC4-F639-47CF-96DD-9BA6031B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1984A-DE9E-4AAF-BED0-7B636D3D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500" y="1091821"/>
            <a:ext cx="3366816" cy="4674358"/>
          </a:xfrm>
        </p:spPr>
        <p:txBody>
          <a:bodyPr anchor="ctr">
            <a:normAutofit/>
          </a:bodyPr>
          <a:lstStyle/>
          <a:p>
            <a:r>
              <a:rPr lang="en-US" sz="5100">
                <a:solidFill>
                  <a:schemeClr val="bg1"/>
                </a:solidFill>
              </a:rPr>
              <a:t>Exploratory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454-BA39-404E-A032-A8F502F3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03936"/>
            <a:ext cx="4363895" cy="3850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Exploratory research is most commonly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informal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 research that is undertaken to gain background information about the general nature of the research problem </a:t>
            </a: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1800" b="1">
                <a:solidFill>
                  <a:schemeClr val="tx1">
                    <a:lumMod val="85000"/>
                    <a:lumOff val="15000"/>
                  </a:schemeClr>
                </a:solidFill>
              </a:rPr>
              <a:t>unstructured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, we mean there is no formal set of objectives, sample plan, or questionnaire.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7AB12-9874-4E2F-96FC-BB3EB67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BD382-2D63-47E0-B527-923D2B46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40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28D9-A88C-4120-9F3C-156436C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Research (Qualitative Research)</a:t>
            </a:r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C5610B96-7E51-4B37-860F-5C20EA5E6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7273" y="1486476"/>
            <a:ext cx="7955970" cy="1676545"/>
          </a:xfrm>
          <a:prstGeom prst="rect">
            <a:avLst/>
          </a:prstGeom>
        </p:spPr>
      </p:pic>
      <p:sp>
        <p:nvSpPr>
          <p:cNvPr id="5" name="Google Shape;140;p9">
            <a:extLst>
              <a:ext uri="{FF2B5EF4-FFF2-40B4-BE49-F238E27FC236}">
                <a16:creationId xmlns:a16="http://schemas.microsoft.com/office/drawing/2014/main" id="{7C4C7831-7A34-43CA-882A-0DAB248A19BD}"/>
              </a:ext>
            </a:extLst>
          </p:cNvPr>
          <p:cNvSpPr txBox="1"/>
          <p:nvPr/>
        </p:nvSpPr>
        <p:spPr>
          <a:xfrm>
            <a:off x="7120327" y="2759075"/>
            <a:ext cx="4724400" cy="669925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questions; </a:t>
            </a:r>
            <a:r>
              <a:rPr lang="en-US" sz="16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sources</a:t>
            </a:r>
            <a:endParaRPr lang="en-US"/>
          </a:p>
          <a:p>
            <a:pPr marL="45720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the problem; getting a “feel”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69A97-C687-417D-8347-296D2D7DDD20}"/>
              </a:ext>
            </a:extLst>
          </p:cNvPr>
          <p:cNvSpPr txBox="1"/>
          <p:nvPr/>
        </p:nvSpPr>
        <p:spPr>
          <a:xfrm>
            <a:off x="1111413" y="3630553"/>
            <a:ext cx="6008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generate ideas (e.g., what, why) for descriptive and exploratory research ( quantitative research). See example. </a:t>
            </a:r>
          </a:p>
          <a:p>
            <a:r>
              <a:rPr lang="en-US" b="1" dirty="0"/>
              <a:t>Uses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 Background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a bank image study?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Terms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terms are used?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Clarify problems and hypothesis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type of bank customers? Retail? Commercial? Correspondent banks?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Research Priories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6FDBC-176E-4E8E-ADB6-CBEBD8CA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F964-8C1B-4745-A2BC-976F430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4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EB636-3ECB-4D24-BDD8-0F219EF6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Research Design: Exploratory Research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11B4-00F4-436B-B3FA-A833835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A variety of methods are available to conduct exploratory research 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Ethnography: Living the experience, observation without interference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Case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Focus Groups: Talk to people to get their opinion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Secondary data analysis</a:t>
            </a:r>
          </a:p>
          <a:p>
            <a:pPr marL="457200" lvl="2" indent="-2619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Others (Depth Interview, protocol analysis, projective techniques)</a:t>
            </a:r>
          </a:p>
          <a:p>
            <a:pPr marL="457200" lvl="2" indent="-10953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417E0-A3E0-4830-A79C-154FC0F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FA472-B3EB-406C-A3F5-A17BE539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8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B8501-9F3B-40DB-B19F-B7FF3F17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801581" cy="467435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Focus Groups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DEB1E-FFD7-405C-ACD1-A10ADAD8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FFFFFF"/>
                </a:solidFill>
              </a:rPr>
              <a:t>Focus groups are small groups of people brought together and guided by a moderator through an unstructured, spontaneous discussion for the purpose of gaining information relevant to the research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4FBF3-4E34-4CE5-823C-E07A317F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49081-38BF-4AED-BDDC-64E2F0A5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97B55-F9CA-42F9-A837-93CD9445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Types of Focus Groups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DAE7428-9B7C-462E-8CD2-8F09615D5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677851"/>
              </p:ext>
            </p:extLst>
          </p:nvPr>
        </p:nvGraphicFramePr>
        <p:xfrm>
          <a:off x="5683624" y="1409700"/>
          <a:ext cx="6111297" cy="457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C3C36-4A3C-477F-9881-F30CB92A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A097F-654F-481E-8104-B2A8BDCA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20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3B94-F7F3-47EA-8DD8-27AC2632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ED88-E044-40AA-A99C-E8299464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conducted to gain ideas and insights to better define the problem or opportunity confronting a manager. </a:t>
            </a:r>
          </a:p>
          <a:p>
            <a:r>
              <a:rPr lang="en-US" dirty="0"/>
              <a:t>When conducted correctly, exploratory research should provide a better understanding of the situation and possibly yield hypotheses- but this kind of research is not designed to come up with final answers and decisions</a:t>
            </a:r>
          </a:p>
          <a:p>
            <a:r>
              <a:rPr lang="en-US" dirty="0"/>
              <a:t>Small scale</a:t>
            </a:r>
          </a:p>
          <a:p>
            <a:r>
              <a:rPr lang="en-US" dirty="0"/>
              <a:t>Flexible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BEEBB-E3F4-4250-AAC2-5FA7CAF8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5DD63-95F5-433F-9C57-4F89526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5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1D9F7BF7-0470-4643-98A4-6BC35B3D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157694" cy="4950634"/>
          </a:xfrm>
          <a:custGeom>
            <a:avLst/>
            <a:gdLst>
              <a:gd name="connsiteX0" fmla="*/ 5157694 w 5157694"/>
              <a:gd name="connsiteY0" fmla="*/ 0 h 4950634"/>
              <a:gd name="connsiteX1" fmla="*/ 263400 w 5157694"/>
              <a:gd name="connsiteY1" fmla="*/ 0 h 4950634"/>
              <a:gd name="connsiteX2" fmla="*/ 161950 w 5157694"/>
              <a:gd name="connsiteY2" fmla="*/ 277179 h 4950634"/>
              <a:gd name="connsiteX3" fmla="*/ 0 w 5157694"/>
              <a:gd name="connsiteY3" fmla="*/ 1348379 h 4950634"/>
              <a:gd name="connsiteX4" fmla="*/ 3602256 w 5157694"/>
              <a:gd name="connsiteY4" fmla="*/ 4950634 h 4950634"/>
              <a:gd name="connsiteX5" fmla="*/ 4984183 w 5157694"/>
              <a:gd name="connsiteY5" fmla="*/ 4676036 h 4950634"/>
              <a:gd name="connsiteX6" fmla="*/ 5157694 w 5157694"/>
              <a:gd name="connsiteY6" fmla="*/ 4598233 h 495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7694" h="4950634">
                <a:moveTo>
                  <a:pt x="5157694" y="0"/>
                </a:moveTo>
                <a:lnTo>
                  <a:pt x="263400" y="0"/>
                </a:lnTo>
                <a:lnTo>
                  <a:pt x="161950" y="277179"/>
                </a:lnTo>
                <a:cubicBezTo>
                  <a:pt x="56700" y="615571"/>
                  <a:pt x="0" y="975354"/>
                  <a:pt x="0" y="1348379"/>
                </a:cubicBezTo>
                <a:cubicBezTo>
                  <a:pt x="0" y="3337849"/>
                  <a:pt x="1612786" y="4950634"/>
                  <a:pt x="3602256" y="4950634"/>
                </a:cubicBezTo>
                <a:cubicBezTo>
                  <a:pt x="4091852" y="4950634"/>
                  <a:pt x="4558635" y="4852960"/>
                  <a:pt x="4984183" y="4676036"/>
                </a:cubicBezTo>
                <a:lnTo>
                  <a:pt x="5157694" y="459823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44AD5F1-5EFA-450C-8A99-3B23B033F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4931983" cy="4724929"/>
          </a:xfrm>
          <a:custGeom>
            <a:avLst/>
            <a:gdLst>
              <a:gd name="connsiteX0" fmla="*/ 4931983 w 4931983"/>
              <a:gd name="connsiteY0" fmla="*/ 0 h 4724929"/>
              <a:gd name="connsiteX1" fmla="*/ 281761 w 4931983"/>
              <a:gd name="connsiteY1" fmla="*/ 0 h 4724929"/>
              <a:gd name="connsiteX2" fmla="*/ 265347 w 4931983"/>
              <a:gd name="connsiteY2" fmla="*/ 34074 h 4724929"/>
              <a:gd name="connsiteX3" fmla="*/ 0 w 4931983"/>
              <a:gd name="connsiteY3" fmla="*/ 1348380 h 4724929"/>
              <a:gd name="connsiteX4" fmla="*/ 3376549 w 4931983"/>
              <a:gd name="connsiteY4" fmla="*/ 4724929 h 4724929"/>
              <a:gd name="connsiteX5" fmla="*/ 4840423 w 4931983"/>
              <a:gd name="connsiteY5" fmla="*/ 4391965 h 4724929"/>
              <a:gd name="connsiteX6" fmla="*/ 4931983 w 4931983"/>
              <a:gd name="connsiteY6" fmla="*/ 4341519 h 472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1983" h="4724929">
                <a:moveTo>
                  <a:pt x="4931983" y="0"/>
                </a:moveTo>
                <a:lnTo>
                  <a:pt x="281761" y="0"/>
                </a:lnTo>
                <a:lnTo>
                  <a:pt x="265347" y="34074"/>
                </a:lnTo>
                <a:cubicBezTo>
                  <a:pt x="94485" y="438040"/>
                  <a:pt x="0" y="882177"/>
                  <a:pt x="0" y="1348380"/>
                </a:cubicBezTo>
                <a:cubicBezTo>
                  <a:pt x="0" y="3213197"/>
                  <a:pt x="1511732" y="4724929"/>
                  <a:pt x="3376549" y="4724929"/>
                </a:cubicBezTo>
                <a:cubicBezTo>
                  <a:pt x="3901029" y="4724929"/>
                  <a:pt x="4397579" y="4605349"/>
                  <a:pt x="4840423" y="4391965"/>
                </a:cubicBezTo>
                <a:lnTo>
                  <a:pt x="4931983" y="43415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84B89-8A13-46C4-BC12-42D501ED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603504"/>
            <a:ext cx="3221067" cy="30361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Pros and Cons of Focus Groups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6F37EE6-227B-4A86-9985-7DD27E4FB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960723"/>
              </p:ext>
            </p:extLst>
          </p:nvPr>
        </p:nvGraphicFramePr>
        <p:xfrm>
          <a:off x="5683624" y="1409700"/>
          <a:ext cx="6111297" cy="457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1F9F3-BAD7-4851-835D-0D750326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5418A-C458-4464-B8A3-8CF0B6F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41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AFA80-ADA6-4B99-B0A7-2466D4CE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Interview guide (for meeting with the client)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1414-5737-4EB9-80D8-7193EAE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1. What is the product/service being provided?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2. What is special 'unique about the product/service?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3. Does the client know who their competition is?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4. Is there a special group of people (such as college students) that the product/service is meant for? Are there different groups of people that the client thinks uses their product/service?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5. Does the client think the different groups think of their product/service differently?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6. What information does the client hope to get from this project? Do they want this information?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7. What are the different things that the client wants to know? Prioritize these questions.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8. What decisions will the client make using the information above? There should be several alternatives that you should get from the client for this decision- e.g., where to advertise their product is the decision that will be aided by your project. The decision alternatives would be advertised in Add Sheet, Columbia Tribune, Missourian, Radio, Television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DECE0-CCBC-4197-B737-85216356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9EA92-7839-4D8F-9AD5-2C7789D1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9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645D4-EF8F-4F73-9015-2A87E46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Descriptive Research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D9C367-9397-4238-A150-3903A7C9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03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5569-0DC2-43A9-86FE-464CC046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2C31-7145-471B-AB3D-9A2C5F1D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4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9F8-1EAE-4A99-974F-5EEFBFE8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BCE-0277-4CF8-8AED-977F58C9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dirty="0"/>
              <a:t>Goal: quantify</a:t>
            </a:r>
            <a:r>
              <a:rPr lang="en-US" sz="1800" dirty="0"/>
              <a:t> the responses (e.g., how </a:t>
            </a:r>
            <a:r>
              <a:rPr lang="en-US" sz="1800" dirty="0" err="1"/>
              <a:t>much?What</a:t>
            </a:r>
            <a:r>
              <a:rPr lang="en-US" sz="1800" dirty="0"/>
              <a:t> percent?)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dirty="0"/>
              <a:t>Example: questionnaire/ survey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performance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is the bank doing in terms of customer satisfaction?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 market related phenomena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people prefer brand X over Y</a:t>
            </a:r>
            <a:endParaRPr lang="en-US" dirty="0"/>
          </a:p>
        </p:txBody>
      </p:sp>
      <p:graphicFrame>
        <p:nvGraphicFramePr>
          <p:cNvPr id="4" name="Google Shape;204;p24">
            <a:extLst>
              <a:ext uri="{FF2B5EF4-FFF2-40B4-BE49-F238E27FC236}">
                <a16:creationId xmlns:a16="http://schemas.microsoft.com/office/drawing/2014/main" id="{7FA8C55E-20A7-47BE-AB63-606341A847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486607"/>
              </p:ext>
            </p:extLst>
          </p:nvPr>
        </p:nvGraphicFramePr>
        <p:xfrm>
          <a:off x="838200" y="4001294"/>
          <a:ext cx="7916350" cy="20210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Research Objective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Appropriate Design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100">
                <a:tc>
                  <a:txBody>
                    <a:bodyPr/>
                    <a:lstStyle/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To </a:t>
                      </a:r>
                      <a:r>
                        <a:rPr lang="en-US" sz="2200" b="1"/>
                        <a:t>describe</a:t>
                      </a:r>
                      <a:r>
                        <a:rPr lang="en-US" sz="2200"/>
                        <a:t> and </a:t>
                      </a:r>
                      <a:r>
                        <a:rPr lang="en-US" sz="2200" b="1"/>
                        <a:t>measure </a:t>
                      </a:r>
                      <a:endParaRPr/>
                    </a:p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marketing phenomena </a:t>
                      </a:r>
                      <a:r>
                        <a:rPr lang="en-US" sz="2200" b="1"/>
                        <a:t>at a point in time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Descriptive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2DD9-567B-4DCC-8D64-94178273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69387-86B1-4B40-9438-55EC885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FCE9-1C9D-444F-8A42-A03EB341B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CE1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058D0-1663-456D-84C3-ED8346E2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Vague research question for survey research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C8E5-AF42-42EA-A608-107CC36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CFE26-940D-4A01-80E5-FE9451E5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47DD0-3F7A-4589-A858-AC857AFF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Research Design: Descriptive Research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376102E-F985-46BF-A030-B9938EB44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541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7916-0CF8-47B7-97D9-48543C5F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EA16-4A1B-4E34-B171-20441039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61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C6CE0-C105-435F-AF9E-4C5BA80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Marketing Research Panels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29C55-0FA5-4DA3-AB1C-356B3A81E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24508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70FF-3370-40AB-9AB3-DA2F38DE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DFEA2-AC8E-425B-B468-0CA2595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7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40;p27" descr="Table&#10;&#10;Description automatically generated with medium confidence">
            <a:extLst>
              <a:ext uri="{FF2B5EF4-FFF2-40B4-BE49-F238E27FC236}">
                <a16:creationId xmlns:a16="http://schemas.microsoft.com/office/drawing/2014/main" id="{8F361E02-C89B-4D49-A5B1-632200CC18AD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038600" y="3710668"/>
            <a:ext cx="7186613" cy="2370138"/>
          </a:xfrm>
          <a:prstGeom prst="rect">
            <a:avLst/>
          </a:prstGeom>
        </p:spPr>
      </p:pic>
      <p:pic>
        <p:nvPicPr>
          <p:cNvPr id="4" name="Google Shape;239;p27" descr="Table&#10;&#10;Description automatically generated">
            <a:extLst>
              <a:ext uri="{FF2B5EF4-FFF2-40B4-BE49-F238E27FC236}">
                <a16:creationId xmlns:a16="http://schemas.microsoft.com/office/drawing/2014/main" id="{BD60441E-5166-47CB-A866-7889E7250443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4038600" y="1257300"/>
            <a:ext cx="7186613" cy="217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7A0CE-682A-4093-BF4C-C30BA992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Marketing Research Panels - does Pepperidge Farm need to worry about its competitors?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7776B-D70A-4388-94E8-2DDB3AE8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8DD9-DC73-434A-8457-3AD77543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17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2A54-811F-443C-95EC-71965568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 Research</a:t>
            </a:r>
          </a:p>
        </p:txBody>
      </p:sp>
      <p:pic>
        <p:nvPicPr>
          <p:cNvPr id="5" name="Content Placeholder 4" descr="Cause And Effect with solid fill">
            <a:extLst>
              <a:ext uri="{FF2B5EF4-FFF2-40B4-BE49-F238E27FC236}">
                <a16:creationId xmlns:a16="http://schemas.microsoft.com/office/drawing/2014/main" id="{EFF15729-9F0F-447F-989A-B7D59BE65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254D6-7B8D-44A0-90C0-989588C78D6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Causality may be thought of as understanding  a phenomenon in terms of conditional statements of the form “If x, then y.”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/>
              <a:t>Causal studies are conducted through the use of experiments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0C07-9452-4C02-A435-2E3D81C1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FC865-F82C-49DA-9BFA-5AE3202D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16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16C-B9D1-4DC8-A540-0760923C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0E7E-E0EE-46AE-9BDA-23E3EF1EF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Uses</a:t>
            </a:r>
            <a:endParaRPr lang="en-US" dirty="0"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 find causes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makes movies like “The Dark Knight Rises” appeal to masses</a:t>
            </a:r>
            <a:endParaRPr lang="en-US" dirty="0"/>
          </a:p>
          <a:p>
            <a:pPr marL="1143000" marR="0" lvl="2" indent="-28575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Does background music affects purchase behavior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Google Shape;258;p29">
            <a:extLst>
              <a:ext uri="{FF2B5EF4-FFF2-40B4-BE49-F238E27FC236}">
                <a16:creationId xmlns:a16="http://schemas.microsoft.com/office/drawing/2014/main" id="{DA44D752-4589-44ED-B7B4-3AD8C8ABE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69270"/>
              </p:ext>
            </p:extLst>
          </p:nvPr>
        </p:nvGraphicFramePr>
        <p:xfrm>
          <a:off x="1851919" y="3825127"/>
          <a:ext cx="7916350" cy="20210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Research Objective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Appropriate Design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100">
                <a:tc>
                  <a:txBody>
                    <a:bodyPr/>
                    <a:lstStyle/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To determine </a:t>
                      </a:r>
                      <a:r>
                        <a:rPr lang="en-US" sz="2200" b="1"/>
                        <a:t>causality</a:t>
                      </a:r>
                      <a:r>
                        <a:rPr lang="en-US" sz="2200"/>
                        <a:t>, to make “if-</a:t>
                      </a:r>
                      <a:endParaRPr/>
                    </a:p>
                    <a:p>
                      <a:pPr marL="335971" marR="0" lvl="0" indent="-335971" algn="l" rtl="0">
                        <a:lnSpc>
                          <a:spcPct val="8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then” statements		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/>
                        <a:t>Causal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0C0-8497-4330-8844-524C80EE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3A44-DBA9-4BE7-AE98-3BC4135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1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B8E9-910E-44B8-A5BA-D1A2BBB7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005F-A9F1-4252-9371-41D55B3E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statement that specifies how two or more measurable variables are related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 err="1"/>
              <a:t>H1</a:t>
            </a:r>
            <a:r>
              <a:rPr lang="en-US" dirty="0"/>
              <a:t>: Women are more likely than men to make impulse purchases of our brand </a:t>
            </a:r>
          </a:p>
          <a:p>
            <a:pPr lvl="1"/>
            <a:r>
              <a:rPr lang="en-US" dirty="0" err="1"/>
              <a:t>H2</a:t>
            </a:r>
            <a:r>
              <a:rPr lang="en-US" dirty="0"/>
              <a:t>: Decreasing price by 10% will increase unit sales by 30% </a:t>
            </a:r>
          </a:p>
          <a:p>
            <a:pPr lvl="1"/>
            <a:r>
              <a:rPr lang="en-US" dirty="0" err="1"/>
              <a:t>H3</a:t>
            </a:r>
            <a:r>
              <a:rPr lang="en-US" dirty="0"/>
              <a:t>: Adoption of our new product will be greater in Northern states than in Southern States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312BF-C563-4C41-8C14-FE00907D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A188C-3AC0-4606-BA0B-615F2929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91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9B1392-450A-4A31-8F4F-C0CC74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Causality – or is it really?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270;p30">
            <a:extLst>
              <a:ext uri="{FF2B5EF4-FFF2-40B4-BE49-F238E27FC236}">
                <a16:creationId xmlns:a16="http://schemas.microsoft.com/office/drawing/2014/main" id="{DF8E86F4-9F42-4F3C-9973-7CF9C79F31C0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4654296" y="1602612"/>
            <a:ext cx="7214616" cy="3625343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24BE2-9C1C-4668-922E-6E5830D0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B01BF-6BB5-498E-A0BF-8CA827D1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56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76DA-70D2-452E-8BC2-3C697C0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Design: Causal Research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DDBF-56F7-44BC-8082-FB351F5C00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2608B-B7CF-4837-838B-1B7CB0D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8D5B5-B829-44CA-BB54-6D1E5AB6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EC6D5-2140-49A5-8908-E463A388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Example of Causal Research: Test Marketing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1F34-DAC4-43CD-97C3-573AA0EC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Test marketing is the phrase commonly used to indicate an experiment, study, or test that is conducted in a </a:t>
            </a:r>
            <a:r>
              <a:rPr lang="en-US" sz="2200" i="1"/>
              <a:t>field setting</a:t>
            </a:r>
            <a:r>
              <a:rPr lang="en-US" sz="2200"/>
              <a:t>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Uses of test markets: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sales potential for a new product or service</a:t>
            </a:r>
          </a:p>
          <a:p>
            <a:pPr marL="457200" lvl="2" indent="-261938" rtl="0">
              <a:spcBef>
                <a:spcPts val="0"/>
              </a:spcBef>
              <a:spcAft>
                <a:spcPts val="0"/>
              </a:spcAft>
              <a:buSzPts val="2880"/>
              <a:buFont typeface="Arial"/>
              <a:buChar char="•"/>
            </a:pPr>
            <a:r>
              <a:rPr lang="en-US" sz="2200"/>
              <a:t>To test variations in the marketing mix for a product or service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5BA96BF6-E44C-4B3B-8FE9-6702B2821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ECB6-C5A9-49DA-96BC-7EED4BA6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1E91C-2ED0-43B1-884E-E9738F87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0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3C81-63D1-4AE7-9869-72019CF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Independent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3739A-3936-4555-BDA5-7DE90C5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Independent variables are those variables which the researcher has control over and wishes to manipulate. (E.g., level of ad expenditure; type of ad appeal; price; product features, etc.)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33C0-4DAC-4EB8-AB8B-A75B6F19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61402-4195-4513-A430-2B3AF34C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3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CB6DF-44DB-4DAF-AAAF-CAB13BDD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Dependent Variable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770F-198A-4E15-A5D3-F1CF87B9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Dependent variables are those variables that we have little or no direct control over, yet we have a strong interest in. E.g., return on investment (ROI), net profits, market share, customer satisfaction.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3592-60E5-47B8-9912-22702A0C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4776-7B4A-47F5-B7F1-99392A9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1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B6EA0-38B5-4534-8835-4B1CF5D1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Extraneous Variables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99B-48A4-47EF-8075-326E8F26F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(control variables) are those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variables that may have some effect on a dependent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variable yet are not independent variables.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Extraneous variables must be </a:t>
            </a:r>
            <a:r>
              <a:rPr lang="en-US" sz="2200" i="1" dirty="0"/>
              <a:t>controlled</a:t>
            </a:r>
            <a:r>
              <a:rPr lang="en-US" sz="2200" dirty="0"/>
              <a:t> through proper </a:t>
            </a:r>
            <a:r>
              <a:rPr lang="en-US" sz="2200" u="sng" dirty="0"/>
              <a:t>experimental design.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DCE4-11EB-47DA-967A-0E899D7C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1050E-12A8-4621-AFE9-8F707E5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1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3DBED-9754-4CBC-9201-0A00189B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Design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B2F1A-282A-47C7-9053-83CE6547A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9255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F7365-C48A-4A66-B120-A56D5A8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AB2B2-11B9-41A4-A3BA-C034580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54D702-7175-41CE-ADB2-9426490DF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DC2102-C37E-4C51-A39F-D79C0BF233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C9A9E2-F42D-4807-8A46-3651CF732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7C0BA6-300C-47AB-B66E-DDBC7F299C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2666-2EFF-407C-B8DD-F3CEA30B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2ABA-88CF-4B09-B3F9-611D8F40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pt-BR" sz="28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ffect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(O2 - O1)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CF28-059F-4659-BA8E-E2248E1D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40AF9-07BC-40E1-ADFA-571A686D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4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38D6-4007-4BC7-9B70-BFB7E8E7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9617-A6D6-4C9C-BD63-8D0F20B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Experimental group (R) O1 X O2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group (R)          O3     O4 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2800" b="0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lang="pt-BR" sz="2800" b="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Where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E: (O2 - O1) - (O4-O3) </a:t>
            </a:r>
            <a:br>
              <a:rPr lang="pt-BR" sz="2800" b="0" i="0" u="none" strike="noStrike" cap="none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</a:br>
            <a:endParaRPr lang="pt-BR" sz="5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2B5C4-D24C-4353-83DB-EF0473C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92061-269E-4BBC-8A85-5F12D672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92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2DE0-117E-4259-934C-9E54CC41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Pretest and Posttest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850CD-D952-45EB-9370-594008235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7162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C0CEB-F374-46DF-94AA-C33AF314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EFA68-03D6-44DC-85AE-05B914A8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9E28-1159-4A44-8627-0DED392A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conduct exploratory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D96A-359B-4D4C-8C49-302DB23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hypotheses</a:t>
            </a:r>
          </a:p>
          <a:p>
            <a:r>
              <a:rPr lang="en-US" dirty="0"/>
              <a:t>Better formulate the manager’s decision problem </a:t>
            </a:r>
          </a:p>
          <a:p>
            <a:r>
              <a:rPr lang="en-US" dirty="0"/>
              <a:t>Increase researcher’s familiarity with the problem </a:t>
            </a:r>
          </a:p>
          <a:p>
            <a:r>
              <a:rPr lang="en-US" dirty="0"/>
              <a:t>Clarify concepts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516FB-2C04-45EE-A3F6-896F4C0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4AF42-A019-40C5-96EC-0A605BF5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32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6DB6C-EE6E-46B8-A750-7A49C87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Validity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F396E2-7137-4D5C-9EB9-AD2B4714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685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64539-C8A3-4299-AFDA-9DEC2AC8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5297B-0378-4890-BA84-60D0493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8AD6-1C36-4E0A-99F6-DDC3AC24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– iClicker poll</a:t>
            </a:r>
          </a:p>
        </p:txBody>
      </p:sp>
      <p:sp>
        <p:nvSpPr>
          <p:cNvPr id="10" name="Google Shape;366;p41">
            <a:extLst>
              <a:ext uri="{FF2B5EF4-FFF2-40B4-BE49-F238E27FC236}">
                <a16:creationId xmlns:a16="http://schemas.microsoft.com/office/drawing/2014/main" id="{812E95BF-EF8B-42FD-B94F-27DC549DC52A}"/>
              </a:ext>
            </a:extLst>
          </p:cNvPr>
          <p:cNvSpPr/>
          <p:nvPr/>
        </p:nvSpPr>
        <p:spPr>
          <a:xfrm>
            <a:off x="1717421" y="1452023"/>
            <a:ext cx="8098971" cy="475489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369;p41">
            <a:extLst>
              <a:ext uri="{FF2B5EF4-FFF2-40B4-BE49-F238E27FC236}">
                <a16:creationId xmlns:a16="http://schemas.microsoft.com/office/drawing/2014/main" id="{20685AA4-EF7A-4143-8717-5B3CBEFF0ED9}"/>
              </a:ext>
            </a:extLst>
          </p:cNvPr>
          <p:cNvSpPr txBox="1"/>
          <p:nvPr/>
        </p:nvSpPr>
        <p:spPr>
          <a:xfrm>
            <a:off x="1926425" y="1618590"/>
            <a:ext cx="32950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Design:</a:t>
            </a:r>
            <a:endParaRPr/>
          </a:p>
        </p:txBody>
      </p:sp>
      <p:sp>
        <p:nvSpPr>
          <p:cNvPr id="12" name="Google Shape;370;p41">
            <a:extLst>
              <a:ext uri="{FF2B5EF4-FFF2-40B4-BE49-F238E27FC236}">
                <a16:creationId xmlns:a16="http://schemas.microsoft.com/office/drawing/2014/main" id="{6877AE61-5297-4CBD-886D-2AA2C04E55D1}"/>
              </a:ext>
            </a:extLst>
          </p:cNvPr>
          <p:cNvSpPr txBox="1"/>
          <p:nvPr/>
        </p:nvSpPr>
        <p:spPr>
          <a:xfrm>
            <a:off x="4830712" y="1618590"/>
            <a:ext cx="47086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plan of how to go about collecting and analyzing information </a:t>
            </a:r>
            <a:endParaRPr/>
          </a:p>
        </p:txBody>
      </p:sp>
      <p:sp>
        <p:nvSpPr>
          <p:cNvPr id="13" name="Google Shape;371;p41">
            <a:extLst>
              <a:ext uri="{FF2B5EF4-FFF2-40B4-BE49-F238E27FC236}">
                <a16:creationId xmlns:a16="http://schemas.microsoft.com/office/drawing/2014/main" id="{C3D9F2FB-8098-4CAA-B793-4187AD18795C}"/>
              </a:ext>
            </a:extLst>
          </p:cNvPr>
          <p:cNvSpPr txBox="1"/>
          <p:nvPr/>
        </p:nvSpPr>
        <p:spPr>
          <a:xfrm>
            <a:off x="1922064" y="3120885"/>
            <a:ext cx="3130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Research Design:</a:t>
            </a:r>
            <a:endParaRPr dirty="0"/>
          </a:p>
        </p:txBody>
      </p:sp>
      <p:sp>
        <p:nvSpPr>
          <p:cNvPr id="14" name="Google Shape;372;p41">
            <a:extLst>
              <a:ext uri="{FF2B5EF4-FFF2-40B4-BE49-F238E27FC236}">
                <a16:creationId xmlns:a16="http://schemas.microsoft.com/office/drawing/2014/main" id="{ED669212-C71A-4BF3-B905-C33A0E1E32C2}"/>
              </a:ext>
            </a:extLst>
          </p:cNvPr>
          <p:cNvSpPr txBox="1"/>
          <p:nvPr/>
        </p:nvSpPr>
        <p:spPr>
          <a:xfrm>
            <a:off x="4826350" y="3120885"/>
            <a:ext cx="23587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Causal</a:t>
            </a:r>
            <a:endParaRPr/>
          </a:p>
        </p:txBody>
      </p:sp>
      <p:sp>
        <p:nvSpPr>
          <p:cNvPr id="15" name="Google Shape;373;p41">
            <a:extLst>
              <a:ext uri="{FF2B5EF4-FFF2-40B4-BE49-F238E27FC236}">
                <a16:creationId xmlns:a16="http://schemas.microsoft.com/office/drawing/2014/main" id="{483E3B1B-66C7-4B05-86B5-3AE86775B925}"/>
              </a:ext>
            </a:extLst>
          </p:cNvPr>
          <p:cNvSpPr txBox="1"/>
          <p:nvPr/>
        </p:nvSpPr>
        <p:spPr>
          <a:xfrm>
            <a:off x="7269217" y="3125232"/>
            <a:ext cx="23587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Examples??</a:t>
            </a:r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2EA7A-4689-49AB-9CAF-4C4C0C39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A8706-27E9-49B2-996D-93C6B65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29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F05B-6354-4708-838B-FAA4E0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What’s coming?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01AE-940A-4A70-9642-F1B7A4C0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Answer to vague RQ in CE1</a:t>
            </a:r>
          </a:p>
          <a:p>
            <a:r>
              <a:rPr lang="en-US" sz="2200"/>
              <a:t>Discussion case #3</a:t>
            </a:r>
          </a:p>
          <a:p>
            <a:r>
              <a:rPr lang="en-US" sz="2200"/>
              <a:t>PA3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FF956-73D1-402D-B4DD-2384898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B8109-AC70-4CEC-B500-8B65774E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80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1F5E-60FA-4F64-A718-5B15705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2A9F-43B1-4E36-A855-19AE0B2B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75939-1208-4F35-8EAC-DE50821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19AE-3D21-4456-B93A-5E5784A8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0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46EC-84C0-41A9-A8AA-BA1EACF7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Research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8C24-0CC2-42B6-926B-2E47C2FC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Search </a:t>
            </a:r>
          </a:p>
          <a:p>
            <a:r>
              <a:rPr lang="en-US" dirty="0"/>
              <a:t>Depth Interviews</a:t>
            </a:r>
          </a:p>
          <a:p>
            <a:r>
              <a:rPr lang="en-US" dirty="0"/>
              <a:t>Focus Groups </a:t>
            </a:r>
          </a:p>
          <a:p>
            <a:r>
              <a:rPr lang="en-US" dirty="0"/>
              <a:t>Data Mining </a:t>
            </a:r>
          </a:p>
          <a:p>
            <a:r>
              <a:rPr lang="en-US" dirty="0"/>
              <a:t>Case Analyses </a:t>
            </a:r>
          </a:p>
          <a:p>
            <a:r>
              <a:rPr lang="en-US" dirty="0"/>
              <a:t>Projective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232F0-645F-408F-B989-0EEE9CDD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36069-7ABE-48A4-847B-6F9F1D27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036-4DB4-4BD1-86BF-B0C30E12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55D2-C9FF-49FF-B8E4-EB667C25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of statistics, trade journal articles, other articles, magazines, newspapers, books, and/or online sources for data or insight into the problem at hand.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FB3-4534-4515-B5DB-4850ACE4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D0A61-ADD3-4F80-AE3B-D896A8D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4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253C-64E3-4505-8AA6-AEF2FD1F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F957-1B27-47A1-94B9-CED8E962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Interviews with people knowledgeable about the general subject being investigated </a:t>
            </a:r>
          </a:p>
          <a:p>
            <a:r>
              <a:rPr lang="en-US" dirty="0"/>
              <a:t>Some possibilities: </a:t>
            </a:r>
          </a:p>
          <a:p>
            <a:pPr lvl="1"/>
            <a:r>
              <a:rPr lang="en-US" dirty="0"/>
              <a:t>Those who work with it (e.g., employees, consultants) </a:t>
            </a:r>
          </a:p>
          <a:p>
            <a:pPr lvl="1"/>
            <a:r>
              <a:rPr lang="en-US" dirty="0"/>
              <a:t>Those who study (e.g., researchers, analysts)</a:t>
            </a:r>
          </a:p>
          <a:p>
            <a:pPr lvl="1"/>
            <a:r>
              <a:rPr lang="en-US" dirty="0"/>
              <a:t>Those who live it (e.g., consumers)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C268C-3198-40F0-BDC3-D7001321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9F60A-A112-4CBC-8F69-EDDA1759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8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46BD-0D98-43ED-BAB5-5A46B1F4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47E7-0348-4B19-A6F2-60A42A41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interview conduct among a small number of individuals small number of individuals simultaneously; the interview relies more on group discussion than on directed questions to generate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6014-C63E-4A9C-8BF9-9AAAF5E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Mike Nguyen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F2AC5-E9E1-4A82-B96E-0C7CE1DB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8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Research presentation_RVA_v3" id="{DF2794B4-2314-4F87-8639-5DCB9EEE28EE}" vid="{3B969E49-204F-4FF6-BD10-D26195B8D4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C7D9E6-B0D9-433E-BD46-EB60F64F4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CA875DA-F9FD-4F83-A049-3B1027B542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B02E3-5ADF-4BF0-9C1B-35CDF3FE9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165</TotalTime>
  <Words>2414</Words>
  <Application>Microsoft Office PowerPoint</Application>
  <PresentationFormat>Widescreen</PresentationFormat>
  <Paragraphs>356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Arimo</vt:lpstr>
      <vt:lpstr>Calibri</vt:lpstr>
      <vt:lpstr>Calibri Light</vt:lpstr>
      <vt:lpstr>Franklin Gothic Book</vt:lpstr>
      <vt:lpstr>Times New Roman</vt:lpstr>
      <vt:lpstr>Trebuchet MS</vt:lpstr>
      <vt:lpstr>Office Theme</vt:lpstr>
      <vt:lpstr>Research Design</vt:lpstr>
      <vt:lpstr>Learning Objectives</vt:lpstr>
      <vt:lpstr>Exploratory Research </vt:lpstr>
      <vt:lpstr>Hypothesis</vt:lpstr>
      <vt:lpstr>Why conduct exploratory research?</vt:lpstr>
      <vt:lpstr>Exploratory Research Types</vt:lpstr>
      <vt:lpstr>Literature search</vt:lpstr>
      <vt:lpstr>Depth Interviews</vt:lpstr>
      <vt:lpstr>Focus Group</vt:lpstr>
      <vt:lpstr>Characteristics of Focus Groups</vt:lpstr>
      <vt:lpstr>Focus Group</vt:lpstr>
      <vt:lpstr>Characteristics of Good Focus Group Moderators</vt:lpstr>
      <vt:lpstr>The Dark Side of Focus Groups</vt:lpstr>
      <vt:lpstr>Normal Groups</vt:lpstr>
      <vt:lpstr>Data Mining</vt:lpstr>
      <vt:lpstr>Case Analyses</vt:lpstr>
      <vt:lpstr>Ethnography</vt:lpstr>
      <vt:lpstr>Benchmarking</vt:lpstr>
      <vt:lpstr>Projective Methods</vt:lpstr>
      <vt:lpstr>Where we are</vt:lpstr>
      <vt:lpstr>Discussion Case #2</vt:lpstr>
      <vt:lpstr>Research Design</vt:lpstr>
      <vt:lpstr>Types of Research Design</vt:lpstr>
      <vt:lpstr>Types of Research Design</vt:lpstr>
      <vt:lpstr>Exploratory Research</vt:lpstr>
      <vt:lpstr>Exploratory Research (Qualitative Research)</vt:lpstr>
      <vt:lpstr>Research Design: Exploratory Research</vt:lpstr>
      <vt:lpstr>Focus Groups</vt:lpstr>
      <vt:lpstr>Types of Focus Groups</vt:lpstr>
      <vt:lpstr>Pros and Cons of Focus Groups</vt:lpstr>
      <vt:lpstr>Interview guide (for meeting with the client)</vt:lpstr>
      <vt:lpstr>Descriptive Research</vt:lpstr>
      <vt:lpstr>Descriptive Research</vt:lpstr>
      <vt:lpstr>Vague research question for survey research</vt:lpstr>
      <vt:lpstr>Research Design: Descriptive Research</vt:lpstr>
      <vt:lpstr>Marketing Research Panels</vt:lpstr>
      <vt:lpstr>Marketing Research Panels - does Pepperidge Farm need to worry about its competitors?</vt:lpstr>
      <vt:lpstr>Causal Research</vt:lpstr>
      <vt:lpstr>Causal Research</vt:lpstr>
      <vt:lpstr>Causality – or is it really?</vt:lpstr>
      <vt:lpstr>Research Design: Causal Research</vt:lpstr>
      <vt:lpstr>Example of Causal Research: Test Marketing</vt:lpstr>
      <vt:lpstr>Independent Variable</vt:lpstr>
      <vt:lpstr>Dependent Variable</vt:lpstr>
      <vt:lpstr>Extraneous Variables</vt:lpstr>
      <vt:lpstr>Experimental Design</vt:lpstr>
      <vt:lpstr>Experimental Design</vt:lpstr>
      <vt:lpstr>Experimental Design</vt:lpstr>
      <vt:lpstr>Pretest and Posttest</vt:lpstr>
      <vt:lpstr>Validity</vt:lpstr>
      <vt:lpstr>Recap – iClicker poll</vt:lpstr>
      <vt:lpstr>What’s coming?</vt:lpstr>
      <vt:lpstr>5-min Snippet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Nguyen, Mike (MU-Student)</dc:creator>
  <cp:lastModifiedBy>Nguyen, Mike (MU-Student)</cp:lastModifiedBy>
  <cp:revision>14</cp:revision>
  <dcterms:created xsi:type="dcterms:W3CDTF">2021-06-01T03:14:17Z</dcterms:created>
  <dcterms:modified xsi:type="dcterms:W3CDTF">2021-07-03T21:27:38Z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