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6" autoAdjust="0"/>
    <p:restoredTop sz="84155" autoAdjust="0"/>
  </p:normalViewPr>
  <p:slideViewPr>
    <p:cSldViewPr snapToGrid="0">
      <p:cViewPr varScale="1">
        <p:scale>
          <a:sx n="22" d="100"/>
          <a:sy n="22" d="100"/>
        </p:scale>
        <p:origin x="4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are standardized so that they can be used by multiple companies rather than customized for  a specific company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8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Using External Secondary 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9A9E-D2C9-4653-979D-87300400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Data in a Perfect World</a:t>
            </a:r>
          </a:p>
        </p:txBody>
      </p:sp>
      <p:pic>
        <p:nvPicPr>
          <p:cNvPr id="4" name="Picture 2" descr="An illustration depicts how a single-source datum operates in a perfect world. It shows a triangle of three connected nodes. The first node reads, “Consumer Behavior: Media Attention and Consumption, Information Search, Purchase, Consumption, and Post-purchase Reactions.” The second node reads, “Consumer Exposure to Marketing Actions: Advertising, Sales Promotion, Price, Product Design, Package Design, Brand Name, and Distribution Channel.” The third node reads, “Consumer Characteristics: Demographics and Sociographics, Personally and Lifestyle, Attitudes, Awareness and Knowledge, Intentions, Needs and Motivations.”">
            <a:extLst>
              <a:ext uri="{FF2B5EF4-FFF2-40B4-BE49-F238E27FC236}">
                <a16:creationId xmlns:a16="http://schemas.microsoft.com/office/drawing/2014/main" id="{488CB1F4-851A-4D92-AC24-AE811D6EB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5142"/>
            <a:ext cx="8229600" cy="39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18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CF65-29AE-4D54-BFE6-687BF3F1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F5E9-FC5E-405C-B862-5712AEED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D00A-A1CA-4AF8-B4DB-32E1814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C48B-31B4-4B1A-9F24-C2883284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513D-E35E-4633-BCBF-B63FA0C5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4542-514C-4AAE-93AE-2DD66500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F2DF-732D-458C-92B9-9422AA1F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ACE4-DD9E-4ACF-AA95-46841096B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process of searching for published external secondary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3 common uses of the information supplied by standard marketing info services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geodemography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use of diary panels and scanner data for assessing product sales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purpose and operation of people meters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single-source data</a:t>
            </a:r>
          </a:p>
        </p:txBody>
      </p:sp>
    </p:spTree>
    <p:extLst>
      <p:ext uri="{BB962C8B-B14F-4D97-AF65-F5344CB8AC3E}">
        <p14:creationId xmlns:p14="http://schemas.microsoft.com/office/powerpoint/2010/main" val="204604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72D-E3C5-4423-908D-E32DC60B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B202-E9C2-4A28-99CB-316BFD38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Chapter 7, we shift our focus onto retrieving existing info from external sources. Some of this external info may end up in the company’s DSS; some of it may also be in the form of “big data.”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6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5AB-EC77-4650-9CC8-F8CFFE84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Research Process</a:t>
            </a:r>
          </a:p>
        </p:txBody>
      </p:sp>
      <p:pic>
        <p:nvPicPr>
          <p:cNvPr id="4" name="Picture 2" descr="An illustration shows the steps of how to begin to search published sources of secondary data. The steps are as follows:&#10;1. Identify what you want to know and what you already know about the topic.&#10;2. Develop a list of key terms and names.&#10;3. Conduct an online search of relevant databases and Web sites.&#10;4. Compile the information you have found; rework the list of key words and authors if necessary.&#10;5. Consult a reference librarian inside your firm, at a public library, or at a university library.&#10;6. Identify authorities in the subject matter and consult with them.">
            <a:extLst>
              <a:ext uri="{FF2B5EF4-FFF2-40B4-BE49-F238E27FC236}">
                <a16:creationId xmlns:a16="http://schemas.microsoft.com/office/drawing/2014/main" id="{EEAD44D1-BBFB-409C-ACD2-CD9F5AB8C5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67" y="1431925"/>
            <a:ext cx="7048266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1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A8D-69A5-44E0-B719-22DC39DC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Marketing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3823-5A0C-4A7B-BF72-4CDEADA8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Secondary data collected by companies that sell the data to multiple companies, allowing the costs of collecting, editing, coding, and analyzing them to be shared. </a:t>
            </a:r>
          </a:p>
        </p:txBody>
      </p:sp>
    </p:spTree>
    <p:extLst>
      <p:ext uri="{BB962C8B-B14F-4D97-AF65-F5344CB8AC3E}">
        <p14:creationId xmlns:p14="http://schemas.microsoft.com/office/powerpoint/2010/main" val="381406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F0EB-4ED3-4943-B36E-E52A3016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C829-BB09-4E3F-B1DB-E7856781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Geodemography: the availability of demographic, consumer behavior, and lifestyle data by arbitrary geographic boundaries that are typically quite small. </a:t>
            </a:r>
          </a:p>
        </p:txBody>
      </p:sp>
      <p:pic>
        <p:nvPicPr>
          <p:cNvPr id="4" name="Picture 2" descr="An illustration shows a model geodemographic map of Birmingham, AL. It comprises of two panels. The left panel consists of a list. The right panel is split up into two: the top panel displays an area map, while the bottom panel displays a bar graph.">
            <a:extLst>
              <a:ext uri="{FF2B5EF4-FFF2-40B4-BE49-F238E27FC236}">
                <a16:creationId xmlns:a16="http://schemas.microsoft.com/office/drawing/2014/main" id="{3238AA01-80C2-4016-ACFC-340838224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9" y="1431925"/>
            <a:ext cx="744824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61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9C9A-AE58-4258-B3A6-CBF36EF4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Product Sales Market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F56A-09A1-4AAD-A734-D5E0A207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(Online) Diary Panels Scanners</a:t>
            </a:r>
          </a:p>
        </p:txBody>
      </p:sp>
    </p:spTree>
    <p:extLst>
      <p:ext uri="{BB962C8B-B14F-4D97-AF65-F5344CB8AC3E}">
        <p14:creationId xmlns:p14="http://schemas.microsoft.com/office/powerpoint/2010/main" val="135978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DF8D-25CC-453D-82B2-5FCDD384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Advertising Exposure and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4694-E600-43AF-BDFE-DA3A4D1C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Television and Radio </a:t>
            </a:r>
          </a:p>
          <a:p>
            <a:pPr lvl="1"/>
            <a:r>
              <a:rPr lang="en-US" dirty="0"/>
              <a:t>Nielson TV ratings </a:t>
            </a:r>
          </a:p>
          <a:p>
            <a:pPr lvl="1"/>
            <a:r>
              <a:rPr lang="en-US" dirty="0"/>
              <a:t>Arbitron radio ratings </a:t>
            </a:r>
          </a:p>
          <a:p>
            <a:r>
              <a:rPr lang="en-US" dirty="0"/>
              <a:t>Print Media </a:t>
            </a:r>
          </a:p>
          <a:p>
            <a:pPr lvl="1"/>
            <a:r>
              <a:rPr lang="en-US" dirty="0"/>
              <a:t>Starch Ad Readership (magazine)</a:t>
            </a:r>
          </a:p>
          <a:p>
            <a:r>
              <a:rPr lang="en-US" dirty="0"/>
              <a:t>Internet</a:t>
            </a:r>
          </a:p>
          <a:p>
            <a:pPr lvl="1"/>
            <a:r>
              <a:rPr lang="en-US" dirty="0"/>
              <a:t>Nielson Digital Voice </a:t>
            </a:r>
          </a:p>
          <a:p>
            <a:pPr lvl="1"/>
            <a:r>
              <a:rPr lang="en-US" dirty="0"/>
              <a:t>ComScore Mobile Metrix</a:t>
            </a:r>
          </a:p>
          <a:p>
            <a:r>
              <a:rPr lang="en-US" dirty="0"/>
              <a:t>Cross-platform Services</a:t>
            </a:r>
          </a:p>
          <a:p>
            <a:pPr lvl="1"/>
            <a:r>
              <a:rPr lang="en-US" dirty="0"/>
              <a:t>Simmons National Consumer Study </a:t>
            </a:r>
          </a:p>
          <a:p>
            <a:pPr lvl="1"/>
            <a:r>
              <a:rPr lang="en-US" dirty="0" err="1"/>
              <a:t>Gfk</a:t>
            </a:r>
            <a:r>
              <a:rPr lang="en-US" dirty="0"/>
              <a:t> MRI </a:t>
            </a:r>
          </a:p>
          <a:p>
            <a:pPr lvl="1"/>
            <a:r>
              <a:rPr lang="en-US" dirty="0"/>
              <a:t>comScore, </a:t>
            </a:r>
            <a:r>
              <a:rPr lang="en-US" dirty="0" err="1"/>
              <a:t>WebTrends</a:t>
            </a:r>
            <a:r>
              <a:rPr lang="en-US" dirty="0"/>
              <a:t>, Nielsen</a:t>
            </a:r>
          </a:p>
        </p:txBody>
      </p:sp>
    </p:spTree>
    <p:extLst>
      <p:ext uri="{BB962C8B-B14F-4D97-AF65-F5344CB8AC3E}">
        <p14:creationId xmlns:p14="http://schemas.microsoft.com/office/powerpoint/2010/main" val="308766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11</TotalTime>
  <Words>248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Office Theme</vt:lpstr>
      <vt:lpstr>Using External Secondary Data</vt:lpstr>
      <vt:lpstr>Recap Last Class</vt:lpstr>
      <vt:lpstr>Learning Objectives</vt:lpstr>
      <vt:lpstr>Marketing Research Process</vt:lpstr>
      <vt:lpstr>Marketing Research Process</vt:lpstr>
      <vt:lpstr>Standardized Marketing Information</vt:lpstr>
      <vt:lpstr>Profiling Customers</vt:lpstr>
      <vt:lpstr>Measuring Product Sales Market Share</vt:lpstr>
      <vt:lpstr>Measuring Advertising Exposure and Effectiveness</vt:lpstr>
      <vt:lpstr>Single-Source Data in a Perfect World</vt:lpstr>
      <vt:lpstr>Recap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External Secondary Data</dc:title>
  <dc:creator>Nguyen, Mike (MU-Student)</dc:creator>
  <cp:lastModifiedBy>Nguyen, Mike (MU-Student)</cp:lastModifiedBy>
  <cp:revision>2</cp:revision>
  <dcterms:created xsi:type="dcterms:W3CDTF">2021-07-04T19:38:41Z</dcterms:created>
  <dcterms:modified xsi:type="dcterms:W3CDTF">2021-07-04T19:49:47Z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