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60" r:id="rId7"/>
    <p:sldId id="261" r:id="rId8"/>
    <p:sldId id="262" r:id="rId9"/>
    <p:sldId id="264" r:id="rId10"/>
    <p:sldId id="265" r:id="rId11"/>
    <p:sldId id="263" r:id="rId12"/>
    <p:sldId id="266" r:id="rId13"/>
    <p:sldId id="267" r:id="rId14"/>
    <p:sldId id="268" r:id="rId15"/>
    <p:sldId id="25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75785" autoAdjust="0"/>
  </p:normalViewPr>
  <p:slideViewPr>
    <p:cSldViewPr snapToGrid="0">
      <p:cViewPr varScale="1">
        <p:scale>
          <a:sx n="40" d="100"/>
          <a:sy n="40" d="100"/>
        </p:scale>
        <p:origin x="54" y="58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7/4/2021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mean causation. </a:t>
            </a:r>
          </a:p>
          <a:p>
            <a:r>
              <a:rPr lang="en-US" dirty="0"/>
              <a:t>Even though you can satisfy the first condition, you have to satisfy the other conditions as well in order to establish causal relationship. Hence, many people thought they can </a:t>
            </a:r>
          </a:p>
          <a:p>
            <a:endParaRPr lang="en-US" dirty="0"/>
          </a:p>
          <a:p>
            <a:r>
              <a:rPr lang="en-US" dirty="0"/>
              <a:t>Because we can never know for certain that we have eliminated all other possible causes of an effect, we can never state with certainty that X caused Y.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59305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7/4/2021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7/4/2021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Conducting Causal Research</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81BB-C781-45B0-BD84-61A961F78689}"/>
              </a:ext>
            </a:extLst>
          </p:cNvPr>
          <p:cNvSpPr>
            <a:spLocks noGrp="1"/>
          </p:cNvSpPr>
          <p:nvPr>
            <p:ph type="title"/>
          </p:nvPr>
        </p:nvSpPr>
        <p:spPr/>
        <p:txBody>
          <a:bodyPr/>
          <a:lstStyle/>
          <a:p>
            <a:r>
              <a:rPr lang="en-US" dirty="0"/>
              <a:t>Internal Validity versus External Validity</a:t>
            </a:r>
          </a:p>
        </p:txBody>
      </p:sp>
      <p:sp>
        <p:nvSpPr>
          <p:cNvPr id="3" name="Content Placeholder 2">
            <a:extLst>
              <a:ext uri="{FF2B5EF4-FFF2-40B4-BE49-F238E27FC236}">
                <a16:creationId xmlns:a16="http://schemas.microsoft.com/office/drawing/2014/main" id="{C3481D69-884A-4E55-B168-3EBCBB6B7E1C}"/>
              </a:ext>
            </a:extLst>
          </p:cNvPr>
          <p:cNvSpPr>
            <a:spLocks noGrp="1"/>
          </p:cNvSpPr>
          <p:nvPr>
            <p:ph idx="1"/>
          </p:nvPr>
        </p:nvSpPr>
        <p:spPr/>
        <p:txBody>
          <a:bodyPr/>
          <a:lstStyle/>
          <a:p>
            <a:r>
              <a:rPr lang="en-US" dirty="0"/>
              <a:t>Internal Validity: The degree to which an outcome can be attributed to an experimental variable and not to other factors. Lab experiments tend to have higher levels of internal validity </a:t>
            </a:r>
          </a:p>
          <a:p>
            <a:r>
              <a:rPr lang="en-US" dirty="0"/>
              <a:t>External Validity: The degree to which the results of an experiment can be generalized, or extended, to other situations. Field experiments tend to have higher levels of external validity </a:t>
            </a:r>
          </a:p>
          <a:p>
            <a:r>
              <a:rPr lang="en-US" dirty="0"/>
              <a:t>Online retailers are in an ideal position for conducting field experiments by testing different types or levels of marketing variables simultaneously and examining actual customer response. </a:t>
            </a:r>
          </a:p>
        </p:txBody>
      </p:sp>
    </p:spTree>
    <p:extLst>
      <p:ext uri="{BB962C8B-B14F-4D97-AF65-F5344CB8AC3E}">
        <p14:creationId xmlns:p14="http://schemas.microsoft.com/office/powerpoint/2010/main" val="102969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7478-998B-4CFA-A095-F97E3E00FA17}"/>
              </a:ext>
            </a:extLst>
          </p:cNvPr>
          <p:cNvSpPr>
            <a:spLocks noGrp="1"/>
          </p:cNvSpPr>
          <p:nvPr>
            <p:ph type="title"/>
          </p:nvPr>
        </p:nvSpPr>
        <p:spPr/>
        <p:txBody>
          <a:bodyPr/>
          <a:lstStyle/>
          <a:p>
            <a:r>
              <a:rPr lang="en-US" dirty="0"/>
              <a:t>Types of Test Markets</a:t>
            </a:r>
          </a:p>
        </p:txBody>
      </p:sp>
      <p:sp>
        <p:nvSpPr>
          <p:cNvPr id="3" name="Content Placeholder 2">
            <a:extLst>
              <a:ext uri="{FF2B5EF4-FFF2-40B4-BE49-F238E27FC236}">
                <a16:creationId xmlns:a16="http://schemas.microsoft.com/office/drawing/2014/main" id="{B89B38CC-5F59-4AE1-8ACA-C30CE64D7724}"/>
              </a:ext>
            </a:extLst>
          </p:cNvPr>
          <p:cNvSpPr>
            <a:spLocks noGrp="1"/>
          </p:cNvSpPr>
          <p:nvPr>
            <p:ph idx="1"/>
          </p:nvPr>
        </p:nvSpPr>
        <p:spPr/>
        <p:txBody>
          <a:bodyPr/>
          <a:lstStyle/>
          <a:p>
            <a:r>
              <a:rPr lang="en-US" dirty="0"/>
              <a:t>Market Testing:  A controlled experiment done in a limited butt carefully selected sector of the marketplace </a:t>
            </a:r>
          </a:p>
          <a:p>
            <a:r>
              <a:rPr lang="en-US" dirty="0"/>
              <a:t>Standard Test Market: A test market in which the company sells the product through its normal distribution channels. </a:t>
            </a:r>
          </a:p>
          <a:p>
            <a:r>
              <a:rPr lang="en-US" dirty="0"/>
              <a:t>Controlled Test Market: An entire test program conducted by an outside service in a market in which it can guarantee distribution </a:t>
            </a:r>
          </a:p>
          <a:p>
            <a:r>
              <a:rPr lang="en-US" dirty="0"/>
              <a:t>Simulated Test Market: A study in which consumer ratings are obtained along with likely or actual purchase data often obtained in a simulated store environment; the data are fed into computer models to produce sales and market share predictions. </a:t>
            </a:r>
          </a:p>
        </p:txBody>
      </p:sp>
    </p:spTree>
    <p:extLst>
      <p:ext uri="{BB962C8B-B14F-4D97-AF65-F5344CB8AC3E}">
        <p14:creationId xmlns:p14="http://schemas.microsoft.com/office/powerpoint/2010/main" val="348349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8FEB-6DF6-46C3-A1B8-E2A3EB2C9CC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8DB104C9-19A5-488A-92C9-59FA137CA8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9615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5C2C-7268-4FF7-A659-41F22EB6AD15}"/>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97A61249-129B-4647-A8A9-DDDAD4B108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904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C323-1B55-410D-B5DB-24571DE42F66}"/>
              </a:ext>
            </a:extLst>
          </p:cNvPr>
          <p:cNvSpPr>
            <a:spLocks noGrp="1"/>
          </p:cNvSpPr>
          <p:nvPr>
            <p:ph type="title"/>
          </p:nvPr>
        </p:nvSpPr>
        <p:spPr/>
        <p:txBody>
          <a:bodyPr/>
          <a:lstStyle/>
          <a:p>
            <a:r>
              <a:rPr lang="en-US" dirty="0"/>
              <a:t>Recap Last Class</a:t>
            </a:r>
          </a:p>
        </p:txBody>
      </p:sp>
      <p:sp>
        <p:nvSpPr>
          <p:cNvPr id="3" name="Content Placeholder 2">
            <a:extLst>
              <a:ext uri="{FF2B5EF4-FFF2-40B4-BE49-F238E27FC236}">
                <a16:creationId xmlns:a16="http://schemas.microsoft.com/office/drawing/2014/main" id="{EABB16FB-4ED7-456E-975A-50B60CB6E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65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F624-E1C0-44D7-AEF0-01B080C23075}"/>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4FB41830-492D-46A3-AB9A-32DDF3440001}"/>
              </a:ext>
            </a:extLst>
          </p:cNvPr>
          <p:cNvSpPr>
            <a:spLocks noGrp="1"/>
          </p:cNvSpPr>
          <p:nvPr>
            <p:ph idx="1"/>
          </p:nvPr>
        </p:nvSpPr>
        <p:spPr/>
        <p:txBody>
          <a:bodyPr>
            <a:normAutofit lnSpcReduction="10000"/>
          </a:bodyPr>
          <a:lstStyle/>
          <a:p>
            <a:pPr marL="514350" indent="-514350">
              <a:buFont typeface="+mj-lt"/>
              <a:buAutoNum type="arabicPeriod"/>
            </a:pPr>
            <a:r>
              <a:rPr lang="en-US" dirty="0"/>
              <a:t>Discuss the three general types of primary data research </a:t>
            </a:r>
          </a:p>
          <a:p>
            <a:pPr marL="514350" indent="-514350">
              <a:buFont typeface="+mj-lt"/>
              <a:buAutoNum type="arabicPeriod"/>
            </a:pPr>
            <a:r>
              <a:rPr lang="en-US" dirty="0"/>
              <a:t>Clarify the difference between lab experiments and field experiments. </a:t>
            </a:r>
          </a:p>
          <a:p>
            <a:pPr marL="514350" indent="-514350">
              <a:buFont typeface="+mj-lt"/>
              <a:buAutoNum type="arabicPeriod"/>
            </a:pPr>
            <a:r>
              <a:rPr lang="en-US" dirty="0"/>
              <a:t>Explain which of the two types of experiments has greater internal validity and which as greater external validity </a:t>
            </a:r>
          </a:p>
          <a:p>
            <a:pPr marL="514350" indent="-514350">
              <a:buFont typeface="+mj-lt"/>
              <a:buAutoNum type="arabicPeriod"/>
            </a:pPr>
            <a:r>
              <a:rPr lang="en-US" dirty="0"/>
              <a:t>List the 3 major considerations in test marketing. </a:t>
            </a:r>
          </a:p>
          <a:p>
            <a:pPr marL="514350" indent="-514350">
              <a:buFont typeface="+mj-lt"/>
              <a:buAutoNum type="arabicPeriod"/>
            </a:pPr>
            <a:r>
              <a:rPr lang="en-US" dirty="0"/>
              <a:t>Distinguish between a standard test market and a controlled test market </a:t>
            </a:r>
          </a:p>
          <a:p>
            <a:pPr marL="514350" indent="-514350">
              <a:buFont typeface="+mj-lt"/>
              <a:buAutoNum type="arabicPeriod"/>
            </a:pPr>
            <a:r>
              <a:rPr lang="en-US" dirty="0"/>
              <a:t>Discuss the advantages and disadvantages of simulated test marketing</a:t>
            </a:r>
          </a:p>
        </p:txBody>
      </p:sp>
    </p:spTree>
    <p:extLst>
      <p:ext uri="{BB962C8B-B14F-4D97-AF65-F5344CB8AC3E}">
        <p14:creationId xmlns:p14="http://schemas.microsoft.com/office/powerpoint/2010/main" val="287700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2D7D-3BBC-4DD5-8511-402F077962DD}"/>
              </a:ext>
            </a:extLst>
          </p:cNvPr>
          <p:cNvSpPr>
            <a:spLocks noGrp="1"/>
          </p:cNvSpPr>
          <p:nvPr>
            <p:ph type="title"/>
          </p:nvPr>
        </p:nvSpPr>
        <p:spPr/>
        <p:txBody>
          <a:bodyPr/>
          <a:lstStyle/>
          <a:p>
            <a:r>
              <a:rPr lang="en-US" dirty="0"/>
              <a:t>Three types of Primary Data Research</a:t>
            </a:r>
          </a:p>
        </p:txBody>
      </p:sp>
      <p:sp>
        <p:nvSpPr>
          <p:cNvPr id="4" name="Content Placeholder 2">
            <a:extLst>
              <a:ext uri="{FF2B5EF4-FFF2-40B4-BE49-F238E27FC236}">
                <a16:creationId xmlns:a16="http://schemas.microsoft.com/office/drawing/2014/main" id="{FF32A3D5-D196-41BC-A810-39902C085BDB}"/>
              </a:ext>
            </a:extLst>
          </p:cNvPr>
          <p:cNvSpPr>
            <a:spLocks noGrp="1"/>
          </p:cNvSpPr>
          <p:nvPr/>
        </p:nvSpPr>
        <p:spPr bwMode="auto">
          <a:xfrm>
            <a:off x="2933700" y="1860082"/>
            <a:ext cx="6324600" cy="4389120"/>
          </a:xfrm>
          <a:prstGeom prst="roundRect">
            <a:avLst/>
          </a:prstGeom>
          <a:solidFill>
            <a:srgbClr val="D1D1F0"/>
          </a:solidFill>
          <a:ln w="19050">
            <a:solidFill>
              <a:srgbClr val="89A4A7"/>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b="1" dirty="0">
                <a:solidFill>
                  <a:schemeClr val="tx2"/>
                </a:solidFill>
              </a:rPr>
              <a:t>Exploratory Research </a:t>
            </a:r>
          </a:p>
          <a:p>
            <a:pPr marL="0" indent="0" algn="ctr">
              <a:buNone/>
            </a:pPr>
            <a:r>
              <a:rPr lang="en-US" sz="3200" dirty="0"/>
              <a:t>(</a:t>
            </a:r>
            <a:r>
              <a:rPr lang="en-US" sz="3200" i="1" dirty="0"/>
              <a:t>explore</a:t>
            </a:r>
            <a:r>
              <a:rPr lang="en-US" sz="3200" dirty="0"/>
              <a:t>)</a:t>
            </a:r>
          </a:p>
          <a:p>
            <a:pPr marL="0" indent="0" algn="ctr">
              <a:buNone/>
            </a:pPr>
            <a:r>
              <a:rPr lang="en-US" b="1" dirty="0">
                <a:solidFill>
                  <a:schemeClr val="tx2"/>
                </a:solidFill>
              </a:rPr>
              <a:t>Descriptive Research </a:t>
            </a:r>
          </a:p>
          <a:p>
            <a:pPr marL="0" indent="0" algn="ctr">
              <a:buNone/>
            </a:pPr>
            <a:r>
              <a:rPr lang="en-US" sz="3200" dirty="0"/>
              <a:t>(</a:t>
            </a:r>
            <a:r>
              <a:rPr lang="en-US" sz="3200" i="1" dirty="0"/>
              <a:t>describe</a:t>
            </a:r>
            <a:r>
              <a:rPr lang="en-US" sz="3200" dirty="0"/>
              <a:t>)</a:t>
            </a:r>
          </a:p>
          <a:p>
            <a:pPr marL="0" indent="0" algn="ctr">
              <a:buNone/>
            </a:pPr>
            <a:r>
              <a:rPr lang="en-US" b="1" dirty="0">
                <a:solidFill>
                  <a:schemeClr val="tx2"/>
                </a:solidFill>
              </a:rPr>
              <a:t>Causal Research </a:t>
            </a:r>
          </a:p>
          <a:p>
            <a:pPr marL="0" indent="0" algn="ctr">
              <a:buNone/>
            </a:pPr>
            <a:r>
              <a:rPr lang="en-US" sz="3200" dirty="0"/>
              <a:t>(</a:t>
            </a:r>
            <a:r>
              <a:rPr lang="en-US" sz="3200" i="1" dirty="0"/>
              <a:t>establish cause and effect</a:t>
            </a:r>
            <a:r>
              <a:rPr lang="en-US" sz="3200" dirty="0"/>
              <a:t>)</a:t>
            </a:r>
          </a:p>
        </p:txBody>
      </p:sp>
    </p:spTree>
    <p:extLst>
      <p:ext uri="{BB962C8B-B14F-4D97-AF65-F5344CB8AC3E}">
        <p14:creationId xmlns:p14="http://schemas.microsoft.com/office/powerpoint/2010/main" val="314028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9CF1-880D-43DD-9356-7B7802DBE85D}"/>
              </a:ext>
            </a:extLst>
          </p:cNvPr>
          <p:cNvSpPr>
            <a:spLocks noGrp="1"/>
          </p:cNvSpPr>
          <p:nvPr>
            <p:ph type="title"/>
          </p:nvPr>
        </p:nvSpPr>
        <p:spPr/>
        <p:txBody>
          <a:bodyPr/>
          <a:lstStyle/>
          <a:p>
            <a:r>
              <a:rPr lang="en-US" dirty="0"/>
              <a:t>Three Types of Primary Data Research</a:t>
            </a:r>
          </a:p>
        </p:txBody>
      </p:sp>
      <p:sp>
        <p:nvSpPr>
          <p:cNvPr id="3" name="Content Placeholder 2">
            <a:extLst>
              <a:ext uri="{FF2B5EF4-FFF2-40B4-BE49-F238E27FC236}">
                <a16:creationId xmlns:a16="http://schemas.microsoft.com/office/drawing/2014/main" id="{C59DFD23-DE60-4245-A7F3-75EF03125FC7}"/>
              </a:ext>
            </a:extLst>
          </p:cNvPr>
          <p:cNvSpPr>
            <a:spLocks noGrp="1"/>
          </p:cNvSpPr>
          <p:nvPr>
            <p:ph idx="1"/>
          </p:nvPr>
        </p:nvSpPr>
        <p:spPr/>
        <p:txBody>
          <a:bodyPr/>
          <a:lstStyle/>
          <a:p>
            <a:r>
              <a:rPr lang="en-US" dirty="0"/>
              <a:t>Exploratory Research: Research conducted to gain ideas and insights to better define the problem or opportunity confronting a manager. </a:t>
            </a:r>
          </a:p>
          <a:p>
            <a:r>
              <a:rPr lang="en-US" dirty="0"/>
              <a:t>Descriptive Research: Research in which the major emphasis is on describing characteristics of a group or the extent to which variables are related </a:t>
            </a:r>
          </a:p>
          <a:p>
            <a:r>
              <a:rPr lang="en-US" dirty="0"/>
              <a:t>Causal Research: Type of research in which the major emphasis is on determining cause-and-effect relationships </a:t>
            </a:r>
          </a:p>
          <a:p>
            <a:endParaRPr lang="en-US" dirty="0"/>
          </a:p>
        </p:txBody>
      </p:sp>
    </p:spTree>
    <p:extLst>
      <p:ext uri="{BB962C8B-B14F-4D97-AF65-F5344CB8AC3E}">
        <p14:creationId xmlns:p14="http://schemas.microsoft.com/office/powerpoint/2010/main" val="207587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6FAC-A8EC-42C4-9234-114776E29203}"/>
              </a:ext>
            </a:extLst>
          </p:cNvPr>
          <p:cNvSpPr>
            <a:spLocks noGrp="1"/>
          </p:cNvSpPr>
          <p:nvPr>
            <p:ph type="title"/>
          </p:nvPr>
        </p:nvSpPr>
        <p:spPr/>
        <p:txBody>
          <a:bodyPr/>
          <a:lstStyle/>
          <a:p>
            <a:r>
              <a:rPr lang="en-US" dirty="0"/>
              <a:t>Three Types Primary Data Research</a:t>
            </a:r>
          </a:p>
        </p:txBody>
      </p:sp>
      <p:pic>
        <p:nvPicPr>
          <p:cNvPr id="4" name="Picture 3" descr="A flowchart depicts the relationship among the types of Primary Data Research. It begins with “Exploratory Research”, which is connected to “Descriptive Research” and “Causal Research” by two individual arrows. Two flow lines, one from “Descriptive Research” and other from “Casual Research” flow back to “Exploratory Research.” “Descriptive Research” and “Casual Research” are connected by means of a two-way flow line.">
            <a:extLst>
              <a:ext uri="{FF2B5EF4-FFF2-40B4-BE49-F238E27FC236}">
                <a16:creationId xmlns:a16="http://schemas.microsoft.com/office/drawing/2014/main" id="{72717DF5-F0C6-4EBD-A797-CABAF9E6093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52860"/>
            <a:ext cx="8229600" cy="35522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156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E451-3146-4195-BDB3-BA06A5146BD7}"/>
              </a:ext>
            </a:extLst>
          </p:cNvPr>
          <p:cNvSpPr>
            <a:spLocks noGrp="1"/>
          </p:cNvSpPr>
          <p:nvPr>
            <p:ph type="title"/>
          </p:nvPr>
        </p:nvSpPr>
        <p:spPr/>
        <p:txBody>
          <a:bodyPr/>
          <a:lstStyle/>
          <a:p>
            <a:r>
              <a:rPr lang="en-US" dirty="0"/>
              <a:t>Causal Research</a:t>
            </a:r>
          </a:p>
        </p:txBody>
      </p:sp>
      <p:sp>
        <p:nvSpPr>
          <p:cNvPr id="3" name="Content Placeholder 2">
            <a:extLst>
              <a:ext uri="{FF2B5EF4-FFF2-40B4-BE49-F238E27FC236}">
                <a16:creationId xmlns:a16="http://schemas.microsoft.com/office/drawing/2014/main" id="{41E5FFA4-0482-47BB-A6BF-E1FEF3589266}"/>
              </a:ext>
            </a:extLst>
          </p:cNvPr>
          <p:cNvSpPr>
            <a:spLocks noGrp="1"/>
          </p:cNvSpPr>
          <p:nvPr>
            <p:ph idx="1"/>
          </p:nvPr>
        </p:nvSpPr>
        <p:spPr/>
        <p:txBody>
          <a:bodyPr/>
          <a:lstStyle/>
          <a:p>
            <a:r>
              <a:rPr lang="en-US" dirty="0"/>
              <a:t>The purpose of causal research is to test cause and effect relationships </a:t>
            </a:r>
          </a:p>
          <a:p>
            <a:pPr marL="0" indent="0">
              <a:buNone/>
            </a:pPr>
            <a:endParaRPr lang="en-US" dirty="0"/>
          </a:p>
        </p:txBody>
      </p:sp>
      <p:sp>
        <p:nvSpPr>
          <p:cNvPr id="4" name="Content Placeholder 4">
            <a:extLst>
              <a:ext uri="{FF2B5EF4-FFF2-40B4-BE49-F238E27FC236}">
                <a16:creationId xmlns:a16="http://schemas.microsoft.com/office/drawing/2014/main" id="{5BA60A6A-B3AE-4D3F-967E-03580152DF41}"/>
              </a:ext>
            </a:extLst>
          </p:cNvPr>
          <p:cNvSpPr>
            <a:spLocks noGrp="1"/>
          </p:cNvSpPr>
          <p:nvPr/>
        </p:nvSpPr>
        <p:spPr bwMode="auto">
          <a:xfrm>
            <a:off x="1981200" y="5021179"/>
            <a:ext cx="8229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altLang="en-US" b="1" dirty="0"/>
              <a:t>condition X causes event Y</a:t>
            </a:r>
          </a:p>
        </p:txBody>
      </p:sp>
      <p:pic>
        <p:nvPicPr>
          <p:cNvPr id="5" name="Picture 4" descr="An illustration shows the letters X and Y, with an arrow leading from X to Y.">
            <a:extLst>
              <a:ext uri="{FF2B5EF4-FFF2-40B4-BE49-F238E27FC236}">
                <a16:creationId xmlns:a16="http://schemas.microsoft.com/office/drawing/2014/main" id="{79180F85-E87D-4F51-88E3-069CF8387F8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279" y="2950504"/>
            <a:ext cx="4815442" cy="95699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39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77B7-DFFE-4097-A838-095ED9159E29}"/>
              </a:ext>
            </a:extLst>
          </p:cNvPr>
          <p:cNvSpPr>
            <a:spLocks noGrp="1"/>
          </p:cNvSpPr>
          <p:nvPr>
            <p:ph type="title"/>
          </p:nvPr>
        </p:nvSpPr>
        <p:spPr/>
        <p:txBody>
          <a:bodyPr/>
          <a:lstStyle/>
          <a:p>
            <a:r>
              <a:rPr lang="en-US" dirty="0"/>
              <a:t>Evidence of Causality</a:t>
            </a:r>
          </a:p>
        </p:txBody>
      </p:sp>
      <p:sp>
        <p:nvSpPr>
          <p:cNvPr id="3" name="Content Placeholder 2">
            <a:extLst>
              <a:ext uri="{FF2B5EF4-FFF2-40B4-BE49-F238E27FC236}">
                <a16:creationId xmlns:a16="http://schemas.microsoft.com/office/drawing/2014/main" id="{1ED987CD-4EE2-44E2-95BA-C7B8243014D7}"/>
              </a:ext>
            </a:extLst>
          </p:cNvPr>
          <p:cNvSpPr>
            <a:spLocks noGrp="1"/>
          </p:cNvSpPr>
          <p:nvPr>
            <p:ph idx="1"/>
          </p:nvPr>
        </p:nvSpPr>
        <p:spPr/>
        <p:txBody>
          <a:bodyPr/>
          <a:lstStyle/>
          <a:p>
            <a:pPr marL="514350" indent="-514350">
              <a:buFont typeface="+mj-lt"/>
              <a:buAutoNum type="arabicPeriod"/>
            </a:pPr>
            <a:r>
              <a:rPr lang="en-US" b="1" dirty="0"/>
              <a:t>Consistent variation </a:t>
            </a:r>
            <a:r>
              <a:rPr lang="en-US" dirty="0"/>
              <a:t>– evidence of the extent to which X and Y occur together or vary together in they way predicted by the hypothesis (Correlation condition) </a:t>
            </a:r>
            <a:r>
              <a:rPr lang="en-US" dirty="0">
                <a:hlinkClick r:id="rId3"/>
              </a:rPr>
              <a:t>spurious correlation </a:t>
            </a:r>
            <a:endParaRPr lang="en-US" dirty="0"/>
          </a:p>
          <a:p>
            <a:pPr marL="514350" indent="-514350">
              <a:buFont typeface="+mj-lt"/>
              <a:buAutoNum type="arabicPeriod"/>
            </a:pPr>
            <a:r>
              <a:rPr lang="en-US" b="1" dirty="0"/>
              <a:t>Time order </a:t>
            </a:r>
            <a:r>
              <a:rPr lang="en-US" dirty="0"/>
              <a:t>– evidence that shows X occurs before Y </a:t>
            </a:r>
          </a:p>
          <a:p>
            <a:pPr marL="514350" indent="-514350">
              <a:buFont typeface="+mj-lt"/>
              <a:buAutoNum type="arabicPeriod"/>
            </a:pPr>
            <a:r>
              <a:rPr lang="en-US" b="1" dirty="0"/>
              <a:t>Elimination of other explanations </a:t>
            </a:r>
            <a:r>
              <a:rPr lang="en-US" dirty="0"/>
              <a:t>– evidence that allows the elimination of factors other than X as the cause of Y </a:t>
            </a:r>
          </a:p>
          <a:p>
            <a:pPr marL="971550" lvl="1" indent="-514350">
              <a:buFont typeface="+mj-lt"/>
              <a:buAutoNum type="arabicPeriod"/>
            </a:pPr>
            <a:r>
              <a:rPr lang="en-US" dirty="0"/>
              <a:t>X – the cause </a:t>
            </a:r>
          </a:p>
          <a:p>
            <a:pPr marL="971550" lvl="1" indent="-514350">
              <a:buFont typeface="+mj-lt"/>
              <a:buAutoNum type="arabicPeriod"/>
            </a:pPr>
            <a:r>
              <a:rPr lang="en-US" dirty="0"/>
              <a:t>Y – the effect </a:t>
            </a:r>
          </a:p>
        </p:txBody>
      </p:sp>
    </p:spTree>
    <p:extLst>
      <p:ext uri="{BB962C8B-B14F-4D97-AF65-F5344CB8AC3E}">
        <p14:creationId xmlns:p14="http://schemas.microsoft.com/office/powerpoint/2010/main" val="312732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8FBD-5AFF-48F6-B0E8-E234E3A6B481}"/>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BB5E718F-BBB1-431A-8EFD-73DDA9E3125A}"/>
              </a:ext>
            </a:extLst>
          </p:cNvPr>
          <p:cNvSpPr>
            <a:spLocks noGrp="1"/>
          </p:cNvSpPr>
          <p:nvPr>
            <p:ph idx="1"/>
          </p:nvPr>
        </p:nvSpPr>
        <p:spPr/>
        <p:txBody>
          <a:bodyPr>
            <a:normAutofit fontScale="92500"/>
          </a:bodyPr>
          <a:lstStyle/>
          <a:p>
            <a:r>
              <a:rPr lang="en-US" dirty="0"/>
              <a:t>Scientific investigation in which an investigator manipulates one or more independent variables and observes the degree to which the dependent variables change</a:t>
            </a:r>
          </a:p>
          <a:p>
            <a:r>
              <a:rPr lang="en-US" dirty="0"/>
              <a:t>The basic point of an experiment is to change the levels of one or more X variables and examine the resulting impact on Y while at the same time controlling (holding constant) other variables that might impact Y </a:t>
            </a:r>
          </a:p>
          <a:p>
            <a:pPr lvl="1"/>
            <a:r>
              <a:rPr lang="en-US" dirty="0"/>
              <a:t>Lab experiment: Research investigation in which investigators create a situation with exact conditions to control some variables and manipulate others </a:t>
            </a:r>
          </a:p>
          <a:p>
            <a:pPr lvl="1"/>
            <a:r>
              <a:rPr lang="en-US" dirty="0"/>
              <a:t>Field experiment: research study in a realistic situation in which one or more independent variables are manipulated by the experimenter under as carefully controlled conditions as the situation will permit. </a:t>
            </a:r>
          </a:p>
        </p:txBody>
      </p:sp>
    </p:spTree>
    <p:extLst>
      <p:ext uri="{BB962C8B-B14F-4D97-AF65-F5344CB8AC3E}">
        <p14:creationId xmlns:p14="http://schemas.microsoft.com/office/powerpoint/2010/main" val="367101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343</TotalTime>
  <Words>650</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Franklin Gothic Book</vt:lpstr>
      <vt:lpstr>Office Theme</vt:lpstr>
      <vt:lpstr>Conducting Causal Research</vt:lpstr>
      <vt:lpstr>Recap Last Class</vt:lpstr>
      <vt:lpstr>Learning Objectives</vt:lpstr>
      <vt:lpstr>Three types of Primary Data Research</vt:lpstr>
      <vt:lpstr>Three Types of Primary Data Research</vt:lpstr>
      <vt:lpstr>Three Types Primary Data Research</vt:lpstr>
      <vt:lpstr>Causal Research</vt:lpstr>
      <vt:lpstr>Evidence of Causality</vt:lpstr>
      <vt:lpstr>Experiment</vt:lpstr>
      <vt:lpstr>Internal Validity versus External Validity</vt:lpstr>
      <vt:lpstr>Types of Test Markets</vt:lpstr>
      <vt:lpstr>Recap</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Conducting Causal Research</dc:title>
  <dc:creator>Nguyen, Mike (MU-Student)</dc:creator>
  <cp:lastModifiedBy>Nguyen, Mike (MU-Student)</cp:lastModifiedBy>
  <cp:revision>5</cp:revision>
  <dcterms:created xsi:type="dcterms:W3CDTF">2021-07-04T19:51:49Z</dcterms:created>
  <dcterms:modified xsi:type="dcterms:W3CDTF">2021-07-05T01:34:54Z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