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handoutMasterIdLst>
    <p:handoutMasterId r:id="rId31"/>
  </p:handoutMasterIdLst>
  <p:sldIdLst>
    <p:sldId id="256" r:id="rId5"/>
    <p:sldId id="257"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0" r:id="rId19"/>
    <p:sldId id="273" r:id="rId20"/>
    <p:sldId id="274" r:id="rId21"/>
    <p:sldId id="275" r:id="rId22"/>
    <p:sldId id="276" r:id="rId23"/>
    <p:sldId id="277" r:id="rId24"/>
    <p:sldId id="278" r:id="rId25"/>
    <p:sldId id="279" r:id="rId26"/>
    <p:sldId id="280" r:id="rId27"/>
    <p:sldId id="258" r:id="rId28"/>
    <p:sldId id="25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46" autoAdjust="0"/>
    <p:restoredTop sz="87593" autoAdjust="0"/>
  </p:normalViewPr>
  <p:slideViewPr>
    <p:cSldViewPr snapToGrid="0">
      <p:cViewPr varScale="1">
        <p:scale>
          <a:sx n="40" d="100"/>
          <a:sy n="40" d="100"/>
        </p:scale>
        <p:origin x="78" y="82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7/7/2021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7/7/2021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Source:</a:t>
            </a:r>
            <a:r>
              <a:rPr lang="en-US" sz="1200" dirty="0"/>
              <a:t> Peter D. Bennett, ed., </a:t>
            </a:r>
            <a:r>
              <a:rPr lang="en-US" sz="1200" i="1" dirty="0"/>
              <a:t>Dictionary of Marketing Terms, </a:t>
            </a:r>
            <a:r>
              <a:rPr lang="en-US" sz="1200" dirty="0"/>
              <a:t>2nd ed. (Chicago: American Marketing Association, 1995), p. 173.</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797684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596842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can be reliable but not valid </a:t>
            </a:r>
          </a:p>
          <a:p>
            <a:r>
              <a:rPr lang="en-US" dirty="0"/>
              <a:t>A valid measure must be reliable. </a:t>
            </a:r>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975008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7/7/2021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7/7/2021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7/7/2021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7/7/2021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7/7/2021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7/7/2021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7/7/2021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7/7/2021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7/7/2021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7/7/2021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7/7/2021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7/7/2021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Asking Goods Questions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A9A2F-C9BC-4E5B-99B9-9675415A362E}"/>
              </a:ext>
            </a:extLst>
          </p:cNvPr>
          <p:cNvSpPr>
            <a:spLocks noGrp="1"/>
          </p:cNvSpPr>
          <p:nvPr>
            <p:ph type="title"/>
          </p:nvPr>
        </p:nvSpPr>
        <p:spPr/>
        <p:txBody>
          <a:bodyPr/>
          <a:lstStyle/>
          <a:p>
            <a:r>
              <a:rPr lang="en-US" dirty="0"/>
              <a:t>Itemized-Rating Scales</a:t>
            </a:r>
          </a:p>
        </p:txBody>
      </p:sp>
      <p:sp>
        <p:nvSpPr>
          <p:cNvPr id="3" name="Content Placeholder 2">
            <a:extLst>
              <a:ext uri="{FF2B5EF4-FFF2-40B4-BE49-F238E27FC236}">
                <a16:creationId xmlns:a16="http://schemas.microsoft.com/office/drawing/2014/main" id="{524008AE-D730-4878-BCB0-86D3907D64EB}"/>
              </a:ext>
            </a:extLst>
          </p:cNvPr>
          <p:cNvSpPr>
            <a:spLocks noGrp="1"/>
          </p:cNvSpPr>
          <p:nvPr>
            <p:ph idx="1"/>
          </p:nvPr>
        </p:nvSpPr>
        <p:spPr/>
        <p:txBody>
          <a:bodyPr/>
          <a:lstStyle/>
          <a:p>
            <a:r>
              <a:rPr lang="en-US" dirty="0"/>
              <a:t>A scale on which individuals must indicate their ratings of an attribute or object by selecting the response category that best describes their position on the attribute or object (e.g., Likert Summated-Rating Scales, Semantic Differential Scales)</a:t>
            </a:r>
          </a:p>
        </p:txBody>
      </p:sp>
    </p:spTree>
    <p:extLst>
      <p:ext uri="{BB962C8B-B14F-4D97-AF65-F5344CB8AC3E}">
        <p14:creationId xmlns:p14="http://schemas.microsoft.com/office/powerpoint/2010/main" val="3927721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C059-4904-40E7-8149-792BB42BED88}"/>
              </a:ext>
            </a:extLst>
          </p:cNvPr>
          <p:cNvSpPr>
            <a:spLocks noGrp="1"/>
          </p:cNvSpPr>
          <p:nvPr>
            <p:ph type="title"/>
          </p:nvPr>
        </p:nvSpPr>
        <p:spPr/>
        <p:txBody>
          <a:bodyPr/>
          <a:lstStyle/>
          <a:p>
            <a:r>
              <a:rPr lang="en-US" dirty="0"/>
              <a:t>Summated-ratings Scale</a:t>
            </a:r>
          </a:p>
        </p:txBody>
      </p:sp>
      <p:sp>
        <p:nvSpPr>
          <p:cNvPr id="3" name="Content Placeholder 2">
            <a:extLst>
              <a:ext uri="{FF2B5EF4-FFF2-40B4-BE49-F238E27FC236}">
                <a16:creationId xmlns:a16="http://schemas.microsoft.com/office/drawing/2014/main" id="{1ACA1863-96D4-4B21-99C6-830B82381D59}"/>
              </a:ext>
            </a:extLst>
          </p:cNvPr>
          <p:cNvSpPr>
            <a:spLocks noGrp="1"/>
          </p:cNvSpPr>
          <p:nvPr>
            <p:ph idx="1"/>
          </p:nvPr>
        </p:nvSpPr>
        <p:spPr/>
        <p:txBody>
          <a:bodyPr/>
          <a:lstStyle/>
          <a:p>
            <a:r>
              <a:rPr lang="en-US" dirty="0"/>
              <a:t>A self-report technique for attitude measurement in which respondents indicate their degree of agreement or disagreement with each of a number of statements </a:t>
            </a:r>
          </a:p>
        </p:txBody>
      </p:sp>
      <p:pic>
        <p:nvPicPr>
          <p:cNvPr id="4" name="Picture 3" descr="An illustration shows a table that displays the Likert Summated-Ratings Scale ranging from Strongly Disagree to Strongly Agree. It lists four statements followed by five consecutive fill-out blanks that represent a scale position. The contents read as follows:&#10;&#10;1. The bank offers courteous service.&#10;Strongly Disagree (Blank Fill-on Line); Disagree (Blank Fill-on Line); Neither Agree nor Disagree (Blank Fill-on Line); Agree (Blank Fill-on Line); Strongly Agree (Blank Fill-on Line)&#10;&#10;2. The bank has a convenient location.&#10;Strongly Disagree (Blank Fill-on Line); Disagree (Blank Fill-on Line); Neither Agree nor Disagree (Blank Fill-on Line); Agree (Blank Fill-on Line); Strongly Agree (Blank Fill-on Line)&#10;&#10;3. The bank has convenient hours.&#10;Strongly Disagree (Blank Fill-on Line); Disagree (Blank Fill-on Line); Neither Agree nor Disagree (Blank Fill-on Line); Agree (Blank Fill-on Line); Strongly Agree (Blank Fill-on Line)&#10;&#10;4. The bank offers low-interest-rate loans.&#10;Strongly Disagree (Blank Fill-on Line); Disagree (Blank Fill-on Line); Neither Agree nor Disagree (Blank Fill-on Line); Agree (Blank Fill-on Line); Strongly Agree (Blank Fill-on Line)">
            <a:extLst>
              <a:ext uri="{FF2B5EF4-FFF2-40B4-BE49-F238E27FC236}">
                <a16:creationId xmlns:a16="http://schemas.microsoft.com/office/drawing/2014/main" id="{C2F679FC-2203-4274-9BA4-C4DEAAE9B4CE}"/>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4895" y="5387975"/>
            <a:ext cx="8077200" cy="22098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4974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E14EA-D267-4AB9-A1DD-E1FA91EE5D74}"/>
              </a:ext>
            </a:extLst>
          </p:cNvPr>
          <p:cNvSpPr>
            <a:spLocks noGrp="1"/>
          </p:cNvSpPr>
          <p:nvPr>
            <p:ph type="title"/>
          </p:nvPr>
        </p:nvSpPr>
        <p:spPr/>
        <p:txBody>
          <a:bodyPr/>
          <a:lstStyle/>
          <a:p>
            <a:r>
              <a:rPr lang="en-US" dirty="0"/>
              <a:t>Semantic-differential Scale </a:t>
            </a:r>
          </a:p>
        </p:txBody>
      </p:sp>
      <p:sp>
        <p:nvSpPr>
          <p:cNvPr id="3" name="Content Placeholder 2">
            <a:extLst>
              <a:ext uri="{FF2B5EF4-FFF2-40B4-BE49-F238E27FC236}">
                <a16:creationId xmlns:a16="http://schemas.microsoft.com/office/drawing/2014/main" id="{56388BA5-84C4-42DD-ACEB-742B46D78A99}"/>
              </a:ext>
            </a:extLst>
          </p:cNvPr>
          <p:cNvSpPr>
            <a:spLocks noGrp="1"/>
          </p:cNvSpPr>
          <p:nvPr>
            <p:ph idx="1"/>
          </p:nvPr>
        </p:nvSpPr>
        <p:spPr/>
        <p:txBody>
          <a:bodyPr/>
          <a:lstStyle/>
          <a:p>
            <a:r>
              <a:rPr lang="en-US" dirty="0"/>
              <a:t>A self-report technique for attitude measurement in which the subjects are asked to check which cell between a set of bipolar adjectives or phrases best describes their feelings toward the object. </a:t>
            </a:r>
          </a:p>
        </p:txBody>
      </p:sp>
      <p:pic>
        <p:nvPicPr>
          <p:cNvPr id="4" name="Picture 3" descr="An illustration shows a sample semantic-differential scaling form with seven blanks (each separated by a colon and representing a scale position) between a pair of bipolar phrases that measure the attitudes of Bank A and Bank B. The contents of the form are as follows:&#10;Row 1:&#10;Service is discourteous (colon) (Blank Fill-on Line) (colon) (Blank Fill-on Line) (colon) (Blank Fill-on Line) (colon) (Blank Fill-on Line) (colon) (Blank Fill-on Line) (colon) (Blank Fill-on Line) (colon) (Blank Fill-on Line) (colon) Service is courteous&#10;Row 2:&#10;Location is inconvenient (colon) (Blank Fill-on Line) (colon) (Blank Fill-on Line) (colon) (Blank Fill-on Line) (colon) (Blank Fill-on Line) (colon) (Blank Fill-on Line) (colon) (Blank Fill-on Line) (colon) (Blank Fill-on Line) (colon) Location is convenient&#10;Row 3:&#10;Hours are inconvenient ((colon) (Blank Fill-on Line) (colon) (Blank Fill-on Line) (colon) (Blank Fill-on Line) (colon) (Blank Fill-on Line) (colon) (Blank Fill-on Line) (colon) (Blank Fill-on Line) (colon) (Blank Fill-on Line) (colon) Hours are convenient&#10;Row 4:&#10; Loan interest rates are high (colon) (Blank Fill-on Line) (colon) (Blank Fill-on Line) (colon) (Blank Fill-on Line) (colon) (Blank Fill-on Line) (colon) (Blank Fill-on Line) (colon) (Blank Fill-on Line) (colon) (Blank Fill-on Line) (colon) Loan interest rates are low.">
            <a:extLst>
              <a:ext uri="{FF2B5EF4-FFF2-40B4-BE49-F238E27FC236}">
                <a16:creationId xmlns:a16="http://schemas.microsoft.com/office/drawing/2014/main" id="{D1885F46-8DC3-4276-873D-1FD961C35C99}"/>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434949"/>
            <a:ext cx="8382000" cy="1988102"/>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0112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C2647-E9EC-4944-87C9-D282DA05ECBD}"/>
              </a:ext>
            </a:extLst>
          </p:cNvPr>
          <p:cNvSpPr>
            <a:spLocks noGrp="1"/>
          </p:cNvSpPr>
          <p:nvPr>
            <p:ph type="title"/>
          </p:nvPr>
        </p:nvSpPr>
        <p:spPr/>
        <p:txBody>
          <a:bodyPr/>
          <a:lstStyle/>
          <a:p>
            <a:endParaRPr lang="en-US"/>
          </a:p>
        </p:txBody>
      </p:sp>
      <p:pic>
        <p:nvPicPr>
          <p:cNvPr id="4" name="Picture 3" descr="&quot;An illustration shows a snake diagram depicting the contrasting profiles of Banks A and B. The scale shows seven blanks (each separated by a colon and representing a scale position) between a pair of bipolar phrases that measure the attitudes of Bank A and Bank B. &#10;Row 1:&#10;Service is discourteous (colon) (Blank Fill-on Line) (colon) (Blank Fill-on Line) (colon) (Blank Fill-on Line) (colon) (Blank Fill-on Line) (colon) (Blank Fill-on Line) (colon) (Blank Fill-on Line) (colon) (Blank Fill-on Line) (colon) Service is courteous&#10;Row 2:&#10;Location is inconvenient (colon) (Blank Fill-on Line) (colon) (Blank Fill-on Line) (colon) (Blank Fill-on Line) (colon) (Blank Fill-on Line) (colon) (Blank Fill-on Line) (colon) (Blank Fill-on Line) (colon) (Blank Fill-on Line) (colon) Location is convenient&#10;Row 3:&#10;Hours are inconvenient ((colon) (Blank Fill-on Line) (colon) (Blank Fill-on Line) (colon) (Blank Fill-on Line) (colon) (Blank Fill-on Line) (colon) (Blank Fill-on Line) (colon) (Blank Fill-on Line) (colon) (Blank Fill-on Line) (colon) Hours are convenient&#10;Row 4:&#10; Loan interest rates are high (colon) (Blank Fill-on Line) (colon) (Blank Fill-on Line) (colon) (Blank Fill-on Line) (colon) (Blank Fill-on Line) (colon) (Blank Fill-on Line) (colon) (Blank Fill-on Line) (colon) (Blank Fill-on Line) (colon) Loan interest rates are low.&#10;The diagram, resembling the shape of a snake, is drawn by connecting the average responses to the above mentioned semantic-differential statements &#10;The line representing “Bank A” runs through the following: The fourth blank of the Service phrase, the sixth blanks of the Location and Hours phrases, and the fifth blank of the Loan phrase.&#10;The line representing “Bank B” runs through the following: The sixth blank of the Service phrase, the seventh blank of the Location phrase, the colon between the fourth and fifth blanks of the Hours phrase, and the sixth blank of the Loan phrase.&quot;&#10;">
            <a:extLst>
              <a:ext uri="{FF2B5EF4-FFF2-40B4-BE49-F238E27FC236}">
                <a16:creationId xmlns:a16="http://schemas.microsoft.com/office/drawing/2014/main" id="{2072D98B-6D0D-4D93-92B5-28699A80844D}"/>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072166"/>
            <a:ext cx="8229600" cy="4713668"/>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9642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0C76C-C763-4F81-B8A1-096C55C65704}"/>
              </a:ext>
            </a:extLst>
          </p:cNvPr>
          <p:cNvSpPr>
            <a:spLocks noGrp="1"/>
          </p:cNvSpPr>
          <p:nvPr>
            <p:ph type="title"/>
          </p:nvPr>
        </p:nvSpPr>
        <p:spPr/>
        <p:txBody>
          <a:bodyPr/>
          <a:lstStyle/>
          <a:p>
            <a:r>
              <a:rPr lang="en-US" dirty="0"/>
              <a:t>Graphic-Ratings Scales</a:t>
            </a:r>
          </a:p>
        </p:txBody>
      </p:sp>
      <p:sp>
        <p:nvSpPr>
          <p:cNvPr id="3" name="Content Placeholder 2">
            <a:extLst>
              <a:ext uri="{FF2B5EF4-FFF2-40B4-BE49-F238E27FC236}">
                <a16:creationId xmlns:a16="http://schemas.microsoft.com/office/drawing/2014/main" id="{52FCDDBE-145A-492D-AE59-804409FADA34}"/>
              </a:ext>
            </a:extLst>
          </p:cNvPr>
          <p:cNvSpPr>
            <a:spLocks noGrp="1"/>
          </p:cNvSpPr>
          <p:nvPr>
            <p:ph idx="1"/>
          </p:nvPr>
        </p:nvSpPr>
        <p:spPr/>
        <p:txBody>
          <a:bodyPr/>
          <a:lstStyle/>
          <a:p>
            <a:r>
              <a:rPr lang="en-US" dirty="0"/>
              <a:t>A scale in which individuals indicate their ratings of an attribute typically by placing a check at the appropriate point on a line that runs from one extreme of the attribute to the other</a:t>
            </a:r>
          </a:p>
        </p:txBody>
      </p:sp>
      <p:pic>
        <p:nvPicPr>
          <p:cNvPr id="4" name="Picture 3" descr="An illustration shows a sample graphic-ratings scale. It displays four attributes, each accompanied by a horizontal line. The extreme left corner of the line is marked as “Not Important,” while the extreme right corner is marked as “Important.” The contents read as follows:&#10;Please evaluate each attribute in terms of how important the attribute is to you personally by placing an &quot;X&quot; at the position on the horizontal line that most reflects your feelings.&#10;Attribute: &#10;Courteous service&#10;Convenient location&#10;Convenient hours&#10;Low-interest-rate loans">
            <a:extLst>
              <a:ext uri="{FF2B5EF4-FFF2-40B4-BE49-F238E27FC236}">
                <a16:creationId xmlns:a16="http://schemas.microsoft.com/office/drawing/2014/main" id="{F1746A22-B8FC-463F-B07B-804D7C80DD2C}"/>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7533" y="2324100"/>
            <a:ext cx="7636933" cy="22098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3737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72AAD-0162-4BA0-BF9A-71388E650A40}"/>
              </a:ext>
            </a:extLst>
          </p:cNvPr>
          <p:cNvSpPr>
            <a:spLocks noGrp="1"/>
          </p:cNvSpPr>
          <p:nvPr>
            <p:ph type="title"/>
          </p:nvPr>
        </p:nvSpPr>
        <p:spPr/>
        <p:txBody>
          <a:bodyPr/>
          <a:lstStyle/>
          <a:p>
            <a:r>
              <a:rPr lang="en-US" dirty="0"/>
              <a:t>Comparative-Rating Scales</a:t>
            </a:r>
          </a:p>
        </p:txBody>
      </p:sp>
      <p:sp>
        <p:nvSpPr>
          <p:cNvPr id="3" name="Content Placeholder 2">
            <a:extLst>
              <a:ext uri="{FF2B5EF4-FFF2-40B4-BE49-F238E27FC236}">
                <a16:creationId xmlns:a16="http://schemas.microsoft.com/office/drawing/2014/main" id="{27B5FFCE-180B-4B24-BA12-016AD0EB1304}"/>
              </a:ext>
            </a:extLst>
          </p:cNvPr>
          <p:cNvSpPr>
            <a:spLocks noGrp="1"/>
          </p:cNvSpPr>
          <p:nvPr>
            <p:ph idx="1"/>
          </p:nvPr>
        </p:nvSpPr>
        <p:spPr/>
        <p:txBody>
          <a:bodyPr/>
          <a:lstStyle/>
          <a:p>
            <a:r>
              <a:rPr lang="en-US" dirty="0"/>
              <a:t>A scale requiring subjects to make their ratings as a series of relative judgments or comparisons rather than as independent assessments. </a:t>
            </a:r>
          </a:p>
        </p:txBody>
      </p:sp>
    </p:spTree>
    <p:extLst>
      <p:ext uri="{BB962C8B-B14F-4D97-AF65-F5344CB8AC3E}">
        <p14:creationId xmlns:p14="http://schemas.microsoft.com/office/powerpoint/2010/main" val="2444181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9E29-B557-432A-ACC1-DEBDE8157B4E}"/>
              </a:ext>
            </a:extLst>
          </p:cNvPr>
          <p:cNvSpPr>
            <a:spLocks noGrp="1"/>
          </p:cNvSpPr>
          <p:nvPr>
            <p:ph type="title"/>
          </p:nvPr>
        </p:nvSpPr>
        <p:spPr/>
        <p:txBody>
          <a:bodyPr/>
          <a:lstStyle/>
          <a:p>
            <a:r>
              <a:rPr lang="en-US" dirty="0"/>
              <a:t>Constant-sum Method</a:t>
            </a:r>
          </a:p>
        </p:txBody>
      </p:sp>
      <p:sp>
        <p:nvSpPr>
          <p:cNvPr id="3" name="Content Placeholder 2">
            <a:extLst>
              <a:ext uri="{FF2B5EF4-FFF2-40B4-BE49-F238E27FC236}">
                <a16:creationId xmlns:a16="http://schemas.microsoft.com/office/drawing/2014/main" id="{FB7A5EC0-D9F7-4D3F-884A-21B3133E65FB}"/>
              </a:ext>
            </a:extLst>
          </p:cNvPr>
          <p:cNvSpPr>
            <a:spLocks noGrp="1"/>
          </p:cNvSpPr>
          <p:nvPr>
            <p:ph idx="1"/>
          </p:nvPr>
        </p:nvSpPr>
        <p:spPr/>
        <p:txBody>
          <a:bodyPr/>
          <a:lstStyle/>
          <a:p>
            <a:r>
              <a:rPr lang="en-US" dirty="0"/>
              <a:t>A comparative-ratings scale in which an individual divides some given sum among two or more attributes on a basis such as importance or favorability </a:t>
            </a:r>
          </a:p>
        </p:txBody>
      </p:sp>
      <p:pic>
        <p:nvPicPr>
          <p:cNvPr id="4" name="Picture 3" descr="An illustration shows a sample constant-sum comparative ratings scale. It displays four attributes, each followed by a blank to enter the data. The contents read as follows:&#10;Please divide 100 points between the following attributes in terms of the relative importance of each attribute to you: &#10;Courteous service (Blank Fill-on Line)&#10;Convenient location (Blank Fill-on Line)&#10;Convenient hours (Blank Fill-on Line)&#10;Low-interest-rate loans (Blank Fill-on Line)">
            <a:extLst>
              <a:ext uri="{FF2B5EF4-FFF2-40B4-BE49-F238E27FC236}">
                <a16:creationId xmlns:a16="http://schemas.microsoft.com/office/drawing/2014/main" id="{A286AC6C-D77D-4928-81B7-65B30CD1F143}"/>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362200"/>
            <a:ext cx="7772400" cy="21336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7867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92D51-10EF-4184-B724-D386E67827E4}"/>
              </a:ext>
            </a:extLst>
          </p:cNvPr>
          <p:cNvSpPr>
            <a:spLocks noGrp="1"/>
          </p:cNvSpPr>
          <p:nvPr>
            <p:ph type="title"/>
          </p:nvPr>
        </p:nvSpPr>
        <p:spPr/>
        <p:txBody>
          <a:bodyPr/>
          <a:lstStyle/>
          <a:p>
            <a:r>
              <a:rPr lang="en-US" dirty="0"/>
              <a:t>Other Considerations in Designing Scales</a:t>
            </a:r>
          </a:p>
        </p:txBody>
      </p:sp>
      <p:sp>
        <p:nvSpPr>
          <p:cNvPr id="3" name="Content Placeholder 2">
            <a:extLst>
              <a:ext uri="{FF2B5EF4-FFF2-40B4-BE49-F238E27FC236}">
                <a16:creationId xmlns:a16="http://schemas.microsoft.com/office/drawing/2014/main" id="{384F41C9-7D45-41DC-B171-CD2CF977A464}"/>
              </a:ext>
            </a:extLst>
          </p:cNvPr>
          <p:cNvSpPr>
            <a:spLocks noGrp="1"/>
          </p:cNvSpPr>
          <p:nvPr>
            <p:ph idx="1"/>
          </p:nvPr>
        </p:nvSpPr>
        <p:spPr/>
        <p:txBody>
          <a:bodyPr/>
          <a:lstStyle/>
          <a:p>
            <a:r>
              <a:rPr lang="en-US" dirty="0"/>
              <a:t>Number of items in a scale </a:t>
            </a:r>
          </a:p>
          <a:p>
            <a:pPr lvl="1"/>
            <a:r>
              <a:rPr lang="en-US" dirty="0"/>
              <a:t>Global measures versus composite measures</a:t>
            </a:r>
          </a:p>
          <a:p>
            <a:r>
              <a:rPr lang="en-US" dirty="0"/>
              <a:t>Number of scale positions </a:t>
            </a:r>
          </a:p>
          <a:p>
            <a:pPr lvl="1"/>
            <a:r>
              <a:rPr lang="en-US" dirty="0"/>
              <a:t>Odd or even number?</a:t>
            </a:r>
          </a:p>
          <a:p>
            <a:r>
              <a:rPr lang="en-US" dirty="0"/>
              <a:t>Including a “don’t know” or “not applicable” response category </a:t>
            </a:r>
          </a:p>
        </p:txBody>
      </p:sp>
    </p:spTree>
    <p:extLst>
      <p:ext uri="{BB962C8B-B14F-4D97-AF65-F5344CB8AC3E}">
        <p14:creationId xmlns:p14="http://schemas.microsoft.com/office/powerpoint/2010/main" val="1893445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388CF-8A37-4F04-BBD7-70EEBD63D9AF}"/>
              </a:ext>
            </a:extLst>
          </p:cNvPr>
          <p:cNvSpPr>
            <a:spLocks noGrp="1"/>
          </p:cNvSpPr>
          <p:nvPr>
            <p:ph type="title"/>
          </p:nvPr>
        </p:nvSpPr>
        <p:spPr/>
        <p:txBody>
          <a:bodyPr/>
          <a:lstStyle/>
          <a:p>
            <a:r>
              <a:rPr lang="en-US" dirty="0"/>
              <a:t>Establishing the Validity and Reliability of Measures </a:t>
            </a:r>
          </a:p>
        </p:txBody>
      </p:sp>
      <p:pic>
        <p:nvPicPr>
          <p:cNvPr id="4" name="Picture 3" descr="&quot;An illustration shows the components of an Observed response as follows:&#10;Observed Response (equals) Truth (plus) Systematic Error (plus) Random Error.&quot;&#10;">
            <a:extLst>
              <a:ext uri="{FF2B5EF4-FFF2-40B4-BE49-F238E27FC236}">
                <a16:creationId xmlns:a16="http://schemas.microsoft.com/office/drawing/2014/main" id="{7DD336FE-711F-40D9-B0C5-2DEF4E0B2ACB}"/>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500115"/>
            <a:ext cx="8229600" cy="185777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4645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4FD2A-CD04-4077-BD00-3A977EBAB780}"/>
              </a:ext>
            </a:extLst>
          </p:cNvPr>
          <p:cNvSpPr>
            <a:spLocks noGrp="1"/>
          </p:cNvSpPr>
          <p:nvPr>
            <p:ph type="title"/>
          </p:nvPr>
        </p:nvSpPr>
        <p:spPr/>
        <p:txBody>
          <a:bodyPr/>
          <a:lstStyle/>
          <a:p>
            <a:r>
              <a:rPr lang="en-US" dirty="0"/>
              <a:t>Error</a:t>
            </a:r>
          </a:p>
        </p:txBody>
      </p:sp>
      <p:sp>
        <p:nvSpPr>
          <p:cNvPr id="3" name="Content Placeholder 2">
            <a:extLst>
              <a:ext uri="{FF2B5EF4-FFF2-40B4-BE49-F238E27FC236}">
                <a16:creationId xmlns:a16="http://schemas.microsoft.com/office/drawing/2014/main" id="{E827FAD8-F39A-458E-941C-C41CA0B68BEF}"/>
              </a:ext>
            </a:extLst>
          </p:cNvPr>
          <p:cNvSpPr>
            <a:spLocks noGrp="1"/>
          </p:cNvSpPr>
          <p:nvPr>
            <p:ph idx="1"/>
          </p:nvPr>
        </p:nvSpPr>
        <p:spPr/>
        <p:txBody>
          <a:bodyPr/>
          <a:lstStyle/>
          <a:p>
            <a:r>
              <a:rPr lang="en-US" dirty="0"/>
              <a:t>Systematic Error</a:t>
            </a:r>
          </a:p>
          <a:p>
            <a:pPr lvl="1"/>
            <a:r>
              <a:rPr lang="en-US" dirty="0"/>
              <a:t>Error in measurement that is also known as constant error because it affects the measurement in a constant way </a:t>
            </a:r>
          </a:p>
          <a:p>
            <a:r>
              <a:rPr lang="en-US" dirty="0"/>
              <a:t>Random Error </a:t>
            </a:r>
          </a:p>
          <a:p>
            <a:pPr lvl="1"/>
            <a:r>
              <a:rPr lang="en-US" dirty="0"/>
              <a:t>Error in measurement due to temporary aspects of the person or measurement situation that affects the measurement in irregular ways. </a:t>
            </a:r>
          </a:p>
        </p:txBody>
      </p:sp>
    </p:spTree>
    <p:extLst>
      <p:ext uri="{BB962C8B-B14F-4D97-AF65-F5344CB8AC3E}">
        <p14:creationId xmlns:p14="http://schemas.microsoft.com/office/powerpoint/2010/main" val="2269879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9912A-AC24-4E09-864B-FF467FC7E184}"/>
              </a:ext>
            </a:extLst>
          </p:cNvPr>
          <p:cNvSpPr>
            <a:spLocks noGrp="1"/>
          </p:cNvSpPr>
          <p:nvPr>
            <p:ph type="title"/>
          </p:nvPr>
        </p:nvSpPr>
        <p:spPr/>
        <p:txBody>
          <a:bodyPr/>
          <a:lstStyle/>
          <a:p>
            <a:r>
              <a:rPr lang="en-US" dirty="0"/>
              <a:t>Recap Last Class</a:t>
            </a:r>
          </a:p>
        </p:txBody>
      </p:sp>
      <p:sp>
        <p:nvSpPr>
          <p:cNvPr id="3" name="Content Placeholder 2">
            <a:extLst>
              <a:ext uri="{FF2B5EF4-FFF2-40B4-BE49-F238E27FC236}">
                <a16:creationId xmlns:a16="http://schemas.microsoft.com/office/drawing/2014/main" id="{596684BC-BE01-43EF-99EF-82FFCDC17C6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88054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18043-4C96-411D-A045-9DDCDEE0571A}"/>
              </a:ext>
            </a:extLst>
          </p:cNvPr>
          <p:cNvSpPr>
            <a:spLocks noGrp="1"/>
          </p:cNvSpPr>
          <p:nvPr>
            <p:ph type="title"/>
          </p:nvPr>
        </p:nvSpPr>
        <p:spPr/>
        <p:txBody>
          <a:bodyPr/>
          <a:lstStyle/>
          <a:p>
            <a:r>
              <a:rPr lang="en-US" dirty="0"/>
              <a:t>Difference between Random and Systematic Error </a:t>
            </a:r>
          </a:p>
        </p:txBody>
      </p:sp>
      <p:pic>
        <p:nvPicPr>
          <p:cNvPr id="4" name="Picture 3" descr="&quot;An illustration depicts the difference between random and systematic error. It shows a set of three concentric circles, and each circle has three rings.&#10;The first set of concentric circles captioned, “Old Rifle,” shows the shots (represented by black dots) fired throughout the circle as well as outside of the outermost circle. The second set of concentric circles captioned, “New rifle that is sighted in poorly,” shows several shots clustered at a particular zone in the annulus of the outer circle. The third set of concentric circles captioned, “New rifle that is sighted in Accurately,” shows all the shots fired at the innermost circle. &quot;&#10;">
            <a:extLst>
              <a:ext uri="{FF2B5EF4-FFF2-40B4-BE49-F238E27FC236}">
                <a16:creationId xmlns:a16="http://schemas.microsoft.com/office/drawing/2014/main" id="{8D102577-55BD-4F47-9A4E-BB40B82199F1}"/>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1981200"/>
            <a:ext cx="8001000" cy="28956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5683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36F0C-FEBB-47C0-81FD-15D971173E33}"/>
              </a:ext>
            </a:extLst>
          </p:cNvPr>
          <p:cNvSpPr>
            <a:spLocks noGrp="1"/>
          </p:cNvSpPr>
          <p:nvPr>
            <p:ph type="title"/>
          </p:nvPr>
        </p:nvSpPr>
        <p:spPr/>
        <p:txBody>
          <a:bodyPr/>
          <a:lstStyle/>
          <a:p>
            <a:r>
              <a:rPr lang="en-US" dirty="0"/>
              <a:t>Reliability</a:t>
            </a:r>
          </a:p>
        </p:txBody>
      </p:sp>
      <p:sp>
        <p:nvSpPr>
          <p:cNvPr id="3" name="Content Placeholder 2">
            <a:extLst>
              <a:ext uri="{FF2B5EF4-FFF2-40B4-BE49-F238E27FC236}">
                <a16:creationId xmlns:a16="http://schemas.microsoft.com/office/drawing/2014/main" id="{43D86F81-ED17-44B0-9F85-3CD77C35D6BF}"/>
              </a:ext>
            </a:extLst>
          </p:cNvPr>
          <p:cNvSpPr>
            <a:spLocks noGrp="1"/>
          </p:cNvSpPr>
          <p:nvPr>
            <p:ph idx="1"/>
          </p:nvPr>
        </p:nvSpPr>
        <p:spPr/>
        <p:txBody>
          <a:bodyPr/>
          <a:lstStyle/>
          <a:p>
            <a:r>
              <a:rPr lang="en-US" dirty="0"/>
              <a:t>Ability of a measure to obtain similar scores for the same object, trait, or construct across time, across different evaluators, or across the items forming the measure </a:t>
            </a:r>
          </a:p>
        </p:txBody>
      </p:sp>
    </p:spTree>
    <p:extLst>
      <p:ext uri="{BB962C8B-B14F-4D97-AF65-F5344CB8AC3E}">
        <p14:creationId xmlns:p14="http://schemas.microsoft.com/office/powerpoint/2010/main" val="240985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7DE9-C1BA-41DE-A1FC-6A8FCCAF5CD1}"/>
              </a:ext>
            </a:extLst>
          </p:cNvPr>
          <p:cNvSpPr>
            <a:spLocks noGrp="1"/>
          </p:cNvSpPr>
          <p:nvPr>
            <p:ph type="title"/>
          </p:nvPr>
        </p:nvSpPr>
        <p:spPr/>
        <p:txBody>
          <a:bodyPr/>
          <a:lstStyle/>
          <a:p>
            <a:r>
              <a:rPr lang="en-US" dirty="0"/>
              <a:t>Validity</a:t>
            </a:r>
          </a:p>
        </p:txBody>
      </p:sp>
      <p:sp>
        <p:nvSpPr>
          <p:cNvPr id="3" name="Content Placeholder 2">
            <a:extLst>
              <a:ext uri="{FF2B5EF4-FFF2-40B4-BE49-F238E27FC236}">
                <a16:creationId xmlns:a16="http://schemas.microsoft.com/office/drawing/2014/main" id="{F94E87C0-6092-4E1C-97D7-8BDA984D9873}"/>
              </a:ext>
            </a:extLst>
          </p:cNvPr>
          <p:cNvSpPr>
            <a:spLocks noGrp="1"/>
          </p:cNvSpPr>
          <p:nvPr>
            <p:ph idx="1"/>
          </p:nvPr>
        </p:nvSpPr>
        <p:spPr/>
        <p:txBody>
          <a:bodyPr/>
          <a:lstStyle/>
          <a:p>
            <a:r>
              <a:rPr lang="en-US" dirty="0"/>
              <a:t>The extent to which differences in scores on a measuring instrument reflect true differences among individuals, groups, or situations in the characteristics that it seeks to measure or true differences in the same individual, group, or situation from one occasion to another, rather than systematic or random errors. </a:t>
            </a:r>
          </a:p>
        </p:txBody>
      </p:sp>
    </p:spTree>
    <p:extLst>
      <p:ext uri="{BB962C8B-B14F-4D97-AF65-F5344CB8AC3E}">
        <p14:creationId xmlns:p14="http://schemas.microsoft.com/office/powerpoint/2010/main" val="4017884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CDDC-27CE-4789-BB1A-7F761BF57383}"/>
              </a:ext>
            </a:extLst>
          </p:cNvPr>
          <p:cNvSpPr>
            <a:spLocks noGrp="1"/>
          </p:cNvSpPr>
          <p:nvPr>
            <p:ph type="title"/>
          </p:nvPr>
        </p:nvSpPr>
        <p:spPr/>
        <p:txBody>
          <a:bodyPr/>
          <a:lstStyle/>
          <a:p>
            <a:r>
              <a:rPr lang="en-US" dirty="0"/>
              <a:t>Validity </a:t>
            </a:r>
          </a:p>
        </p:txBody>
      </p:sp>
      <p:sp>
        <p:nvSpPr>
          <p:cNvPr id="4" name="Content Placeholder 3">
            <a:extLst>
              <a:ext uri="{FF2B5EF4-FFF2-40B4-BE49-F238E27FC236}">
                <a16:creationId xmlns:a16="http://schemas.microsoft.com/office/drawing/2014/main" id="{840962B9-77B0-41C7-A132-80D1EF68FAD9}"/>
              </a:ext>
            </a:extLst>
          </p:cNvPr>
          <p:cNvSpPr>
            <a:spLocks noGrp="1"/>
          </p:cNvSpPr>
          <p:nvPr/>
        </p:nvSpPr>
        <p:spPr bwMode="auto">
          <a:xfrm>
            <a:off x="2482515" y="5247774"/>
            <a:ext cx="22860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2400" b="1" dirty="0"/>
              <a:t>Unreliable</a:t>
            </a:r>
            <a:br>
              <a:rPr lang="en-US" sz="2400" b="1" dirty="0"/>
            </a:br>
            <a:r>
              <a:rPr lang="en-US" sz="2400" b="1" dirty="0"/>
              <a:t>Not Valid</a:t>
            </a:r>
            <a:endParaRPr lang="en-US" sz="2400" dirty="0"/>
          </a:p>
        </p:txBody>
      </p:sp>
      <p:sp>
        <p:nvSpPr>
          <p:cNvPr id="5" name="Content Placeholder 4">
            <a:extLst>
              <a:ext uri="{FF2B5EF4-FFF2-40B4-BE49-F238E27FC236}">
                <a16:creationId xmlns:a16="http://schemas.microsoft.com/office/drawing/2014/main" id="{0AFEB507-B6A1-4721-AF42-013A037C3456}"/>
              </a:ext>
            </a:extLst>
          </p:cNvPr>
          <p:cNvSpPr>
            <a:spLocks noGrp="1"/>
          </p:cNvSpPr>
          <p:nvPr/>
        </p:nvSpPr>
        <p:spPr bwMode="auto">
          <a:xfrm>
            <a:off x="5073315" y="5247774"/>
            <a:ext cx="2362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2400" b="1" dirty="0"/>
              <a:t>Reliable</a:t>
            </a:r>
            <a:br>
              <a:rPr lang="en-US" sz="2400" b="1" dirty="0"/>
            </a:br>
            <a:r>
              <a:rPr lang="en-US" sz="2400" b="1" dirty="0"/>
              <a:t>Not Valid</a:t>
            </a:r>
            <a:endParaRPr lang="en-US" sz="2400" dirty="0"/>
          </a:p>
        </p:txBody>
      </p:sp>
      <p:sp>
        <p:nvSpPr>
          <p:cNvPr id="6" name="Content Placeholder 5">
            <a:extLst>
              <a:ext uri="{FF2B5EF4-FFF2-40B4-BE49-F238E27FC236}">
                <a16:creationId xmlns:a16="http://schemas.microsoft.com/office/drawing/2014/main" id="{418ACA87-80EA-4968-8CFB-5C096982FED4}"/>
              </a:ext>
            </a:extLst>
          </p:cNvPr>
          <p:cNvSpPr>
            <a:spLocks noGrp="1"/>
          </p:cNvSpPr>
          <p:nvPr/>
        </p:nvSpPr>
        <p:spPr bwMode="auto">
          <a:xfrm>
            <a:off x="7664115" y="5247774"/>
            <a:ext cx="22860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2400" b="1" dirty="0"/>
              <a:t>Reliable</a:t>
            </a:r>
            <a:br>
              <a:rPr lang="en-US" sz="2400" b="1" dirty="0"/>
            </a:br>
            <a:r>
              <a:rPr lang="en-US" sz="2400" b="1" dirty="0"/>
              <a:t>Valid</a:t>
            </a:r>
            <a:endParaRPr lang="en-US" sz="2400" dirty="0"/>
          </a:p>
        </p:txBody>
      </p:sp>
      <p:pic>
        <p:nvPicPr>
          <p:cNvPr id="7" name="Picture 6" descr="&quot;An illustration depicts the difference between random and systematic error. It shows a set of three concentric circles, and each circle has three rings.&#10;The first set of concentric circles captioned, “Old Rifle,” shows the shots (represented by black dots) fired throughout the circle as well as outside of the outermost circle. The second set of concentric circles captioned, “New rifle that is sighted in poorly,” shows several shots clustered at a particular zone in the annulus of the outer circle. The third set of concentric circles captioned, “New rifle that is sighted in Accurately,” shows all the shots fired at the innermost circle. &quot;&#10;">
            <a:extLst>
              <a:ext uri="{FF2B5EF4-FFF2-40B4-BE49-F238E27FC236}">
                <a16:creationId xmlns:a16="http://schemas.microsoft.com/office/drawing/2014/main" id="{17F4B2A9-36BF-4E0E-8C19-F36AF7A5FB0F}"/>
              </a:ext>
            </a:extLst>
          </p:cNvPr>
          <p:cNvPicPr>
            <a:picLocks noGrp="1" noChangeAspect="1" noChangeArrowheads="1"/>
          </p:cNvPicPr>
          <p:nvPr/>
        </p:nvPicPr>
        <p:blipFill rotWithShape="1">
          <a:blip r:embed="rId3" cstate="print">
            <a:extLst>
              <a:ext uri="{28A0092B-C50C-407E-A947-70E740481C1C}">
                <a14:useLocalDpi xmlns:a14="http://schemas.microsoft.com/office/drawing/2010/main" val="0"/>
              </a:ext>
            </a:extLst>
          </a:blip>
          <a:srcRect l="13294" t="15353" r="8014"/>
          <a:stretch/>
        </p:blipFill>
        <p:spPr bwMode="auto">
          <a:xfrm>
            <a:off x="1981200" y="1749134"/>
            <a:ext cx="8229600" cy="3359732"/>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4120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C17B2-1368-4BA2-A85C-A7D6B349274B}"/>
              </a:ext>
            </a:extLst>
          </p:cNvPr>
          <p:cNvSpPr>
            <a:spLocks noGrp="1"/>
          </p:cNvSpPr>
          <p:nvPr>
            <p:ph type="title"/>
          </p:nvPr>
        </p:nvSpPr>
        <p:spPr/>
        <p:txBody>
          <a:bodyPr/>
          <a:lstStyle/>
          <a:p>
            <a:r>
              <a:rPr lang="en-US" dirty="0"/>
              <a:t>Recap Today Class</a:t>
            </a:r>
          </a:p>
        </p:txBody>
      </p:sp>
      <p:sp>
        <p:nvSpPr>
          <p:cNvPr id="3" name="Content Placeholder 2">
            <a:extLst>
              <a:ext uri="{FF2B5EF4-FFF2-40B4-BE49-F238E27FC236}">
                <a16:creationId xmlns:a16="http://schemas.microsoft.com/office/drawing/2014/main" id="{FD3828D9-B755-42BA-8038-E3C84BB81B3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59399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CD4E8-BA7F-46B8-92DF-B2B6F78E6BBD}"/>
              </a:ext>
            </a:extLst>
          </p:cNvPr>
          <p:cNvSpPr>
            <a:spLocks noGrp="1"/>
          </p:cNvSpPr>
          <p:nvPr>
            <p:ph type="title"/>
          </p:nvPr>
        </p:nvSpPr>
        <p:spPr/>
        <p:txBody>
          <a:bodyPr/>
          <a:lstStyle/>
          <a:p>
            <a:r>
              <a:rPr lang="en-US" dirty="0"/>
              <a:t>5-min snippet</a:t>
            </a:r>
          </a:p>
        </p:txBody>
      </p:sp>
      <p:sp>
        <p:nvSpPr>
          <p:cNvPr id="3" name="Content Placeholder 2">
            <a:extLst>
              <a:ext uri="{FF2B5EF4-FFF2-40B4-BE49-F238E27FC236}">
                <a16:creationId xmlns:a16="http://schemas.microsoft.com/office/drawing/2014/main" id="{45702B14-99B3-4887-9D5A-55798ACDED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73839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D12B7-4F16-4DCF-82E4-AFBEBC41AFBC}"/>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7364F3C5-B67F-4BE8-A047-904F47B94B4E}"/>
              </a:ext>
            </a:extLst>
          </p:cNvPr>
          <p:cNvSpPr>
            <a:spLocks noGrp="1"/>
          </p:cNvSpPr>
          <p:nvPr>
            <p:ph idx="1"/>
          </p:nvPr>
        </p:nvSpPr>
        <p:spPr/>
        <p:txBody>
          <a:bodyPr/>
          <a:lstStyle/>
          <a:p>
            <a:pPr marL="514350" indent="-514350">
              <a:buFont typeface="+mj-lt"/>
              <a:buAutoNum type="arabicPeriod"/>
            </a:pPr>
            <a:r>
              <a:rPr lang="en-US" dirty="0"/>
              <a:t>Define the term measurement as it is used in marketing research </a:t>
            </a:r>
          </a:p>
          <a:p>
            <a:pPr marL="514350" indent="-514350">
              <a:buFont typeface="+mj-lt"/>
              <a:buAutoNum type="arabicPeriod"/>
            </a:pPr>
            <a:r>
              <a:rPr lang="en-US" dirty="0"/>
              <a:t>List the four scales (levels) of measurement </a:t>
            </a:r>
          </a:p>
          <a:p>
            <a:pPr marL="514350" indent="-514350">
              <a:buFont typeface="+mj-lt"/>
              <a:buAutoNum type="arabicPeriod"/>
            </a:pPr>
            <a:r>
              <a:rPr lang="en-US" dirty="0"/>
              <a:t>Name some widely used attitude scaling techniques in marketing research </a:t>
            </a:r>
          </a:p>
          <a:p>
            <a:pPr marL="514350" indent="-514350">
              <a:buFont typeface="+mj-lt"/>
              <a:buAutoNum type="arabicPeriod"/>
            </a:pPr>
            <a:r>
              <a:rPr lang="en-US" dirty="0"/>
              <a:t>List some other key decisions to be made when designing scales</a:t>
            </a:r>
          </a:p>
          <a:p>
            <a:pPr marL="514350" indent="-514350">
              <a:buFont typeface="+mj-lt"/>
              <a:buAutoNum type="arabicPeriod"/>
            </a:pPr>
            <a:r>
              <a:rPr lang="en-US" dirty="0"/>
              <a:t>Explain the concept of validity as it relates to measuring instruments </a:t>
            </a:r>
          </a:p>
        </p:txBody>
      </p:sp>
    </p:spTree>
    <p:extLst>
      <p:ext uri="{BB962C8B-B14F-4D97-AF65-F5344CB8AC3E}">
        <p14:creationId xmlns:p14="http://schemas.microsoft.com/office/powerpoint/2010/main" val="1112685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DEF6D-4554-48A4-8E3C-73013ACBC44A}"/>
              </a:ext>
            </a:extLst>
          </p:cNvPr>
          <p:cNvSpPr>
            <a:spLocks noGrp="1"/>
          </p:cNvSpPr>
          <p:nvPr>
            <p:ph type="title"/>
          </p:nvPr>
        </p:nvSpPr>
        <p:spPr/>
        <p:txBody>
          <a:bodyPr/>
          <a:lstStyle/>
          <a:p>
            <a:r>
              <a:rPr lang="en-US" dirty="0"/>
              <a:t>Measurement</a:t>
            </a:r>
          </a:p>
        </p:txBody>
      </p:sp>
      <p:sp>
        <p:nvSpPr>
          <p:cNvPr id="3" name="Content Placeholder 2">
            <a:extLst>
              <a:ext uri="{FF2B5EF4-FFF2-40B4-BE49-F238E27FC236}">
                <a16:creationId xmlns:a16="http://schemas.microsoft.com/office/drawing/2014/main" id="{50C64AFC-F10D-4A4C-A9B2-22363CE15A97}"/>
              </a:ext>
            </a:extLst>
          </p:cNvPr>
          <p:cNvSpPr>
            <a:spLocks noGrp="1"/>
          </p:cNvSpPr>
          <p:nvPr>
            <p:ph idx="1"/>
          </p:nvPr>
        </p:nvSpPr>
        <p:spPr/>
        <p:txBody>
          <a:bodyPr/>
          <a:lstStyle/>
          <a:p>
            <a:r>
              <a:rPr lang="en-US" dirty="0"/>
              <a:t>“rules for assigning numbers to objects in such a way as to represent quantities of attributes” Bennett (1995). </a:t>
            </a:r>
          </a:p>
        </p:txBody>
      </p:sp>
    </p:spTree>
    <p:extLst>
      <p:ext uri="{BB962C8B-B14F-4D97-AF65-F5344CB8AC3E}">
        <p14:creationId xmlns:p14="http://schemas.microsoft.com/office/powerpoint/2010/main" val="3781870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1225-49DF-46D2-BA2C-B3CA6462E48B}"/>
              </a:ext>
            </a:extLst>
          </p:cNvPr>
          <p:cNvSpPr>
            <a:spLocks noGrp="1"/>
          </p:cNvSpPr>
          <p:nvPr>
            <p:ph type="title"/>
          </p:nvPr>
        </p:nvSpPr>
        <p:spPr/>
        <p:txBody>
          <a:bodyPr/>
          <a:lstStyle/>
          <a:p>
            <a:r>
              <a:rPr lang="en-US" dirty="0"/>
              <a:t>Measurement</a:t>
            </a:r>
          </a:p>
        </p:txBody>
      </p:sp>
      <p:pic>
        <p:nvPicPr>
          <p:cNvPr id="4" name="Picture 3" descr="&quot;A table shows the scales of measurement from the higher level of measurement to the lower. &#10;The column headers are as follows: Scale, Basic Comparison (A scale at any given level possesses all the comparison properties of all scales below it in the table. For example, the ratio scale allows the comparison of intervals and the investigation of order and identity, in addition to the comparison of absolute magnitudes), Examples, and Average (A scale at any given level can be used to calculate any of the measures associated with any of the scales below it in the table. For example, with an interval level measure, the mean, and mode are all appropriate measures of average). &#10;The data from the table read as follows:&#10;Row 1: &#10;Scale: Ratio; Basic Comparison: Comparison of absolute magnitudes; Examples: Units sold Income; Average: Geometric mean, Harmonic mean.&#10;Row 2: &#10;Scale: Interval; Basic Comparison: Comparison of intervals; Examples: Customer satisfaction, Brand Attitude; Average: Mean.&#10;Row 3: &#10;Scale: Ordinal; Basic Comparison: Order; Examples: Brand preference, Income (in categories); Average: Median.&#10;Row 4: &#10;Scale: Nominal; Basic Comparison: Identity; Examples: Gender, Brand purchase (yes/no); Average: Mode.&quot;&#10;">
            <a:extLst>
              <a:ext uri="{FF2B5EF4-FFF2-40B4-BE49-F238E27FC236}">
                <a16:creationId xmlns:a16="http://schemas.microsoft.com/office/drawing/2014/main" id="{5BC2763B-ECC5-4653-BAEE-2A87636E3916}"/>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375058"/>
            <a:ext cx="8229600" cy="4107884"/>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2845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AB7C-3C04-4351-8C36-47D101D380C3}"/>
              </a:ext>
            </a:extLst>
          </p:cNvPr>
          <p:cNvSpPr>
            <a:spLocks noGrp="1"/>
          </p:cNvSpPr>
          <p:nvPr>
            <p:ph type="title"/>
          </p:nvPr>
        </p:nvSpPr>
        <p:spPr/>
        <p:txBody>
          <a:bodyPr/>
          <a:lstStyle/>
          <a:p>
            <a:r>
              <a:rPr lang="en-US" dirty="0"/>
              <a:t>Measurement</a:t>
            </a:r>
          </a:p>
        </p:txBody>
      </p:sp>
      <p:sp>
        <p:nvSpPr>
          <p:cNvPr id="3" name="Content Placeholder 2">
            <a:extLst>
              <a:ext uri="{FF2B5EF4-FFF2-40B4-BE49-F238E27FC236}">
                <a16:creationId xmlns:a16="http://schemas.microsoft.com/office/drawing/2014/main" id="{1C2E5669-681A-4CE3-B58E-B26F64F9D753}"/>
              </a:ext>
            </a:extLst>
          </p:cNvPr>
          <p:cNvSpPr>
            <a:spLocks noGrp="1"/>
          </p:cNvSpPr>
          <p:nvPr>
            <p:ph idx="1"/>
          </p:nvPr>
        </p:nvSpPr>
        <p:spPr/>
        <p:txBody>
          <a:bodyPr/>
          <a:lstStyle/>
          <a:p>
            <a:r>
              <a:rPr lang="en-US" dirty="0"/>
              <a:t>Higher levels of measurement have all the properties of lower levels of measurement </a:t>
            </a:r>
          </a:p>
          <a:p>
            <a:r>
              <a:rPr lang="en-US" dirty="0"/>
              <a:t>Nominal scale: measurement in which numbers are assigned to objects or classes of objects solely for the purpose of identification (e.g., which is your fav soft drinks? Coke, Dr. Pepper, etc.)</a:t>
            </a:r>
          </a:p>
          <a:p>
            <a:r>
              <a:rPr lang="en-US" dirty="0"/>
              <a:t>Ordinal scale; measurement in which numbers are assigned to data on the basis of some order (e.g., more than) of the objects (e.g., rank your fav drinks in descending order). </a:t>
            </a:r>
          </a:p>
        </p:txBody>
      </p:sp>
    </p:spTree>
    <p:extLst>
      <p:ext uri="{BB962C8B-B14F-4D97-AF65-F5344CB8AC3E}">
        <p14:creationId xmlns:p14="http://schemas.microsoft.com/office/powerpoint/2010/main" val="3686773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92BC2-6829-4738-8D8D-10D63D78DDAD}"/>
              </a:ext>
            </a:extLst>
          </p:cNvPr>
          <p:cNvSpPr>
            <a:spLocks noGrp="1"/>
          </p:cNvSpPr>
          <p:nvPr>
            <p:ph type="title"/>
          </p:nvPr>
        </p:nvSpPr>
        <p:spPr/>
        <p:txBody>
          <a:bodyPr/>
          <a:lstStyle/>
          <a:p>
            <a:r>
              <a:rPr lang="en-US" dirty="0"/>
              <a:t>Measurement</a:t>
            </a:r>
          </a:p>
        </p:txBody>
      </p:sp>
      <p:sp>
        <p:nvSpPr>
          <p:cNvPr id="3" name="Content Placeholder 2">
            <a:extLst>
              <a:ext uri="{FF2B5EF4-FFF2-40B4-BE49-F238E27FC236}">
                <a16:creationId xmlns:a16="http://schemas.microsoft.com/office/drawing/2014/main" id="{B1FE3AB7-C992-4DC4-9664-6B53AA152298}"/>
              </a:ext>
            </a:extLst>
          </p:cNvPr>
          <p:cNvSpPr>
            <a:spLocks noGrp="1"/>
          </p:cNvSpPr>
          <p:nvPr>
            <p:ph idx="1"/>
          </p:nvPr>
        </p:nvSpPr>
        <p:spPr/>
        <p:txBody>
          <a:bodyPr/>
          <a:lstStyle/>
          <a:p>
            <a:r>
              <a:rPr lang="en-US" dirty="0"/>
              <a:t>Interval scale: measurement in which the assigned numbers legitimately allow the comparison of the size of the differences among and between members (e.g., Coke from extremely unfavorable … favorable). </a:t>
            </a:r>
          </a:p>
          <a:p>
            <a:r>
              <a:rPr lang="en-US" dirty="0"/>
              <a:t>Ratio scale; measurement that has a natural, or absolute, zero and there allows the comparison of absolute magnitudes of the numbers (e.g., how many ounces of Coke do you consume per day?)</a:t>
            </a:r>
          </a:p>
        </p:txBody>
      </p:sp>
    </p:spTree>
    <p:extLst>
      <p:ext uri="{BB962C8B-B14F-4D97-AF65-F5344CB8AC3E}">
        <p14:creationId xmlns:p14="http://schemas.microsoft.com/office/powerpoint/2010/main" val="2753202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028E3-7070-4EC5-8202-AAF4130CD4E1}"/>
              </a:ext>
            </a:extLst>
          </p:cNvPr>
          <p:cNvSpPr>
            <a:spLocks noGrp="1"/>
          </p:cNvSpPr>
          <p:nvPr>
            <p:ph type="title"/>
          </p:nvPr>
        </p:nvSpPr>
        <p:spPr/>
        <p:txBody>
          <a:bodyPr/>
          <a:lstStyle/>
          <a:p>
            <a:r>
              <a:rPr lang="en-US" dirty="0"/>
              <a:t>Measuring Attitudes and Other Unobservable Concepts</a:t>
            </a:r>
          </a:p>
        </p:txBody>
      </p:sp>
      <p:sp>
        <p:nvSpPr>
          <p:cNvPr id="3" name="Content Placeholder 2">
            <a:extLst>
              <a:ext uri="{FF2B5EF4-FFF2-40B4-BE49-F238E27FC236}">
                <a16:creationId xmlns:a16="http://schemas.microsoft.com/office/drawing/2014/main" id="{6AB94015-A7D4-46C2-A75D-E448024E6A87}"/>
              </a:ext>
            </a:extLst>
          </p:cNvPr>
          <p:cNvSpPr>
            <a:spLocks noGrp="1"/>
          </p:cNvSpPr>
          <p:nvPr>
            <p:ph idx="1"/>
          </p:nvPr>
        </p:nvSpPr>
        <p:spPr/>
        <p:txBody>
          <a:bodyPr/>
          <a:lstStyle/>
          <a:p>
            <a:r>
              <a:rPr lang="en-US" dirty="0"/>
              <a:t>Self-report: A method of assessing attitudes in which individuals are asked directly for their beliefs about or feelings toward an object of class of objects. (most common approach to measuring attitude)</a:t>
            </a:r>
          </a:p>
        </p:txBody>
      </p:sp>
    </p:spTree>
    <p:extLst>
      <p:ext uri="{BB962C8B-B14F-4D97-AF65-F5344CB8AC3E}">
        <p14:creationId xmlns:p14="http://schemas.microsoft.com/office/powerpoint/2010/main" val="107721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F7A7D-9C0A-4672-B217-5E2FD76A22EB}"/>
              </a:ext>
            </a:extLst>
          </p:cNvPr>
          <p:cNvSpPr>
            <a:spLocks noGrp="1"/>
          </p:cNvSpPr>
          <p:nvPr>
            <p:ph type="title"/>
          </p:nvPr>
        </p:nvSpPr>
        <p:spPr/>
        <p:txBody>
          <a:bodyPr/>
          <a:lstStyle/>
          <a:p>
            <a:r>
              <a:rPr lang="en-US" dirty="0"/>
              <a:t>Three General Types of Self-Report Attitude Scales</a:t>
            </a:r>
          </a:p>
        </p:txBody>
      </p:sp>
      <p:sp>
        <p:nvSpPr>
          <p:cNvPr id="3" name="Content Placeholder 2">
            <a:extLst>
              <a:ext uri="{FF2B5EF4-FFF2-40B4-BE49-F238E27FC236}">
                <a16:creationId xmlns:a16="http://schemas.microsoft.com/office/drawing/2014/main" id="{8DE3467A-8D5F-4B83-A47A-62E405056C4C}"/>
              </a:ext>
            </a:extLst>
          </p:cNvPr>
          <p:cNvSpPr>
            <a:spLocks noGrp="1"/>
          </p:cNvSpPr>
          <p:nvPr>
            <p:ph idx="1"/>
          </p:nvPr>
        </p:nvSpPr>
        <p:spPr/>
        <p:txBody>
          <a:bodyPr/>
          <a:lstStyle/>
          <a:p>
            <a:r>
              <a:rPr lang="en-US" dirty="0"/>
              <a:t>Itemized-Rating Scales</a:t>
            </a:r>
          </a:p>
          <a:p>
            <a:r>
              <a:rPr lang="en-US" dirty="0"/>
              <a:t>Graphic-Rating Scales</a:t>
            </a:r>
          </a:p>
          <a:p>
            <a:r>
              <a:rPr lang="en-US" dirty="0"/>
              <a:t>Comparative-Ratings Scales</a:t>
            </a:r>
          </a:p>
        </p:txBody>
      </p:sp>
    </p:spTree>
    <p:extLst>
      <p:ext uri="{BB962C8B-B14F-4D97-AF65-F5344CB8AC3E}">
        <p14:creationId xmlns:p14="http://schemas.microsoft.com/office/powerpoint/2010/main" val="1972229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80</TotalTime>
  <Words>747</Words>
  <Application>Microsoft Office PowerPoint</Application>
  <PresentationFormat>Widescreen</PresentationFormat>
  <Paragraphs>65</Paragraphs>
  <Slides>25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Franklin Gothic Book</vt:lpstr>
      <vt:lpstr>Office Theme</vt:lpstr>
      <vt:lpstr>Asking Goods Questions</vt:lpstr>
      <vt:lpstr>Recap Last Class</vt:lpstr>
      <vt:lpstr>Learning Objectives</vt:lpstr>
      <vt:lpstr>Measurement</vt:lpstr>
      <vt:lpstr>Measurement</vt:lpstr>
      <vt:lpstr>Measurement</vt:lpstr>
      <vt:lpstr>Measurement</vt:lpstr>
      <vt:lpstr>Measuring Attitudes and Other Unobservable Concepts</vt:lpstr>
      <vt:lpstr>Three General Types of Self-Report Attitude Scales</vt:lpstr>
      <vt:lpstr>Itemized-Rating Scales</vt:lpstr>
      <vt:lpstr>Summated-ratings Scale</vt:lpstr>
      <vt:lpstr>Semantic-differential Scale </vt:lpstr>
      <vt:lpstr>PowerPoint Presentation</vt:lpstr>
      <vt:lpstr>Graphic-Ratings Scales</vt:lpstr>
      <vt:lpstr>Comparative-Rating Scales</vt:lpstr>
      <vt:lpstr>Constant-sum Method</vt:lpstr>
      <vt:lpstr>Other Considerations in Designing Scales</vt:lpstr>
      <vt:lpstr>Establishing the Validity and Reliability of Measures </vt:lpstr>
      <vt:lpstr>Error</vt:lpstr>
      <vt:lpstr>Difference between Random and Systematic Error </vt:lpstr>
      <vt:lpstr>Reliability</vt:lpstr>
      <vt:lpstr>Validity</vt:lpstr>
      <vt:lpstr>Validity </vt:lpstr>
      <vt:lpstr>Recap Today Class</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Asking Goods Questions</dc:title>
  <dc:creator>Nguyen, Mike (MU-Student)</dc:creator>
  <cp:lastModifiedBy>Nguyen, Mike (MU-Student)</cp:lastModifiedBy>
  <cp:revision>6</cp:revision>
  <dcterms:created xsi:type="dcterms:W3CDTF">2021-07-08T01:46:38Z</dcterms:created>
  <dcterms:modified xsi:type="dcterms:W3CDTF">2021-07-08T03:07:31Z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